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9535" userDrawn="1">
          <p15:clr>
            <a:srgbClr val="A4A3A4"/>
          </p15:clr>
        </p15:guide>
        <p15:guide id="3" orient="horz" pos="299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0075EA"/>
    <a:srgbClr val="0056A8"/>
    <a:srgbClr val="FFFFFF"/>
    <a:srgbClr val="1188FF"/>
    <a:srgbClr val="002C5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4660"/>
  </p:normalViewPr>
  <p:slideViewPr>
    <p:cSldViewPr snapToGrid="0">
      <p:cViewPr>
        <p:scale>
          <a:sx n="32" d="100"/>
          <a:sy n="32" d="100"/>
        </p:scale>
        <p:origin x="557" y="19"/>
      </p:cViewPr>
      <p:guideLst>
        <p:guide pos="9535"/>
        <p:guide orient="horz" pos="299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en-US"/>
              <a:t>Click to edit Master title style</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C71C4BC-4087-4A80-B2C8-41BB6671F810}" type="datetimeFigureOut">
              <a:rPr lang="en-GB" smtClean="0"/>
              <a:t>11/12/2022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BF223D3-CE5C-49C7-AB00-77C1024B0FEE}" type="slidenum">
              <a:rPr lang="en-GB" smtClean="0"/>
              <a:t>‹#›</a:t>
            </a:fld>
            <a:endParaRPr lang="en-GB"/>
          </a:p>
        </p:txBody>
      </p:sp>
    </p:spTree>
    <p:extLst>
      <p:ext uri="{BB962C8B-B14F-4D97-AF65-F5344CB8AC3E}">
        <p14:creationId xmlns:p14="http://schemas.microsoft.com/office/powerpoint/2010/main" val="4021942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71C4BC-4087-4A80-B2C8-41BB6671F810}" type="datetimeFigureOut">
              <a:rPr lang="en-GB" smtClean="0"/>
              <a:t>11/12/2022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BF223D3-CE5C-49C7-AB00-77C1024B0FEE}" type="slidenum">
              <a:rPr lang="en-GB" smtClean="0"/>
              <a:t>‹#›</a:t>
            </a:fld>
            <a:endParaRPr lang="en-GB"/>
          </a:p>
        </p:txBody>
      </p:sp>
    </p:spTree>
    <p:extLst>
      <p:ext uri="{BB962C8B-B14F-4D97-AF65-F5344CB8AC3E}">
        <p14:creationId xmlns:p14="http://schemas.microsoft.com/office/powerpoint/2010/main" val="532464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71C4BC-4087-4A80-B2C8-41BB6671F810}" type="datetimeFigureOut">
              <a:rPr lang="en-GB" smtClean="0"/>
              <a:t>11/12/2022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BF223D3-CE5C-49C7-AB00-77C1024B0FEE}" type="slidenum">
              <a:rPr lang="en-GB" smtClean="0"/>
              <a:t>‹#›</a:t>
            </a:fld>
            <a:endParaRPr lang="en-GB"/>
          </a:p>
        </p:txBody>
      </p:sp>
    </p:spTree>
    <p:extLst>
      <p:ext uri="{BB962C8B-B14F-4D97-AF65-F5344CB8AC3E}">
        <p14:creationId xmlns:p14="http://schemas.microsoft.com/office/powerpoint/2010/main" val="1900561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71C4BC-4087-4A80-B2C8-41BB6671F810}" type="datetimeFigureOut">
              <a:rPr lang="en-GB" smtClean="0"/>
              <a:t>11/12/2022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BF223D3-CE5C-49C7-AB00-77C1024B0FEE}" type="slidenum">
              <a:rPr lang="en-GB" smtClean="0"/>
              <a:t>‹#›</a:t>
            </a:fld>
            <a:endParaRPr lang="en-GB"/>
          </a:p>
        </p:txBody>
      </p:sp>
    </p:spTree>
    <p:extLst>
      <p:ext uri="{BB962C8B-B14F-4D97-AF65-F5344CB8AC3E}">
        <p14:creationId xmlns:p14="http://schemas.microsoft.com/office/powerpoint/2010/main" val="4144340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en-US"/>
              <a:t>Click to edit Master title style</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C71C4BC-4087-4A80-B2C8-41BB6671F810}" type="datetimeFigureOut">
              <a:rPr lang="en-GB" smtClean="0"/>
              <a:t>11/12/2022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BF223D3-CE5C-49C7-AB00-77C1024B0FEE}" type="slidenum">
              <a:rPr lang="en-GB" smtClean="0"/>
              <a:t>‹#›</a:t>
            </a:fld>
            <a:endParaRPr lang="en-GB"/>
          </a:p>
        </p:txBody>
      </p:sp>
    </p:spTree>
    <p:extLst>
      <p:ext uri="{BB962C8B-B14F-4D97-AF65-F5344CB8AC3E}">
        <p14:creationId xmlns:p14="http://schemas.microsoft.com/office/powerpoint/2010/main" val="3975451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71C4BC-4087-4A80-B2C8-41BB6671F810}" type="datetimeFigureOut">
              <a:rPr lang="en-GB" smtClean="0"/>
              <a:t>11/12/2022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BF223D3-CE5C-49C7-AB00-77C1024B0FEE}" type="slidenum">
              <a:rPr lang="en-GB" smtClean="0"/>
              <a:t>‹#›</a:t>
            </a:fld>
            <a:endParaRPr lang="en-GB"/>
          </a:p>
        </p:txBody>
      </p:sp>
    </p:spTree>
    <p:extLst>
      <p:ext uri="{BB962C8B-B14F-4D97-AF65-F5344CB8AC3E}">
        <p14:creationId xmlns:p14="http://schemas.microsoft.com/office/powerpoint/2010/main" val="3700179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Edit Master text styles</a:t>
            </a:r>
          </a:p>
        </p:txBody>
      </p:sp>
      <p:sp>
        <p:nvSpPr>
          <p:cNvPr id="4" name="Content Placeholder 3"/>
          <p:cNvSpPr>
            <a:spLocks noGrp="1"/>
          </p:cNvSpPr>
          <p:nvPr>
            <p:ph sz="half" idx="2"/>
          </p:nvPr>
        </p:nvSpPr>
        <p:spPr>
          <a:xfrm>
            <a:off x="2085368" y="15635264"/>
            <a:ext cx="12807832" cy="2299711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Edit Master text styles</a:t>
            </a:r>
          </a:p>
        </p:txBody>
      </p:sp>
      <p:sp>
        <p:nvSpPr>
          <p:cNvPr id="6" name="Content Placeholder 5"/>
          <p:cNvSpPr>
            <a:spLocks noGrp="1"/>
          </p:cNvSpPr>
          <p:nvPr>
            <p:ph sz="quarter" idx="4"/>
          </p:nvPr>
        </p:nvSpPr>
        <p:spPr>
          <a:xfrm>
            <a:off x="15326828" y="15635264"/>
            <a:ext cx="12870909" cy="2299711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71C4BC-4087-4A80-B2C8-41BB6671F810}" type="datetimeFigureOut">
              <a:rPr lang="en-GB" smtClean="0"/>
              <a:t>11/12/2022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BF223D3-CE5C-49C7-AB00-77C1024B0FEE}" type="slidenum">
              <a:rPr lang="en-GB" smtClean="0"/>
              <a:t>‹#›</a:t>
            </a:fld>
            <a:endParaRPr lang="en-GB"/>
          </a:p>
        </p:txBody>
      </p:sp>
    </p:spTree>
    <p:extLst>
      <p:ext uri="{BB962C8B-B14F-4D97-AF65-F5344CB8AC3E}">
        <p14:creationId xmlns:p14="http://schemas.microsoft.com/office/powerpoint/2010/main" val="1857249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71C4BC-4087-4A80-B2C8-41BB6671F810}" type="datetimeFigureOut">
              <a:rPr lang="en-GB" smtClean="0"/>
              <a:t>11/12/2022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BF223D3-CE5C-49C7-AB00-77C1024B0FEE}" type="slidenum">
              <a:rPr lang="en-GB" smtClean="0"/>
              <a:t>‹#›</a:t>
            </a:fld>
            <a:endParaRPr lang="en-GB"/>
          </a:p>
        </p:txBody>
      </p:sp>
    </p:spTree>
    <p:extLst>
      <p:ext uri="{BB962C8B-B14F-4D97-AF65-F5344CB8AC3E}">
        <p14:creationId xmlns:p14="http://schemas.microsoft.com/office/powerpoint/2010/main" val="2975139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71C4BC-4087-4A80-B2C8-41BB6671F810}" type="datetimeFigureOut">
              <a:rPr lang="en-GB" smtClean="0"/>
              <a:t>11/12/2022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BF223D3-CE5C-49C7-AB00-77C1024B0FEE}" type="slidenum">
              <a:rPr lang="en-GB" smtClean="0"/>
              <a:t>‹#›</a:t>
            </a:fld>
            <a:endParaRPr lang="en-GB"/>
          </a:p>
        </p:txBody>
      </p:sp>
    </p:spTree>
    <p:extLst>
      <p:ext uri="{BB962C8B-B14F-4D97-AF65-F5344CB8AC3E}">
        <p14:creationId xmlns:p14="http://schemas.microsoft.com/office/powerpoint/2010/main" val="2179526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Edit Master text styles</a:t>
            </a:r>
          </a:p>
        </p:txBody>
      </p:sp>
      <p:sp>
        <p:nvSpPr>
          <p:cNvPr id="5" name="Date Placeholder 4"/>
          <p:cNvSpPr>
            <a:spLocks noGrp="1"/>
          </p:cNvSpPr>
          <p:nvPr>
            <p:ph type="dt" sz="half" idx="10"/>
          </p:nvPr>
        </p:nvSpPr>
        <p:spPr/>
        <p:txBody>
          <a:bodyPr/>
          <a:lstStyle/>
          <a:p>
            <a:fld id="{9C71C4BC-4087-4A80-B2C8-41BB6671F810}" type="datetimeFigureOut">
              <a:rPr lang="en-GB" smtClean="0"/>
              <a:t>11/12/2022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BF223D3-CE5C-49C7-AB00-77C1024B0FEE}" type="slidenum">
              <a:rPr lang="en-GB" smtClean="0"/>
              <a:t>‹#›</a:t>
            </a:fld>
            <a:endParaRPr lang="en-GB"/>
          </a:p>
        </p:txBody>
      </p:sp>
    </p:spTree>
    <p:extLst>
      <p:ext uri="{BB962C8B-B14F-4D97-AF65-F5344CB8AC3E}">
        <p14:creationId xmlns:p14="http://schemas.microsoft.com/office/powerpoint/2010/main" val="2307991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a:t>Click icon to add picture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Edit Master text styles</a:t>
            </a:r>
          </a:p>
        </p:txBody>
      </p:sp>
      <p:sp>
        <p:nvSpPr>
          <p:cNvPr id="5" name="Date Placeholder 4"/>
          <p:cNvSpPr>
            <a:spLocks noGrp="1"/>
          </p:cNvSpPr>
          <p:nvPr>
            <p:ph type="dt" sz="half" idx="10"/>
          </p:nvPr>
        </p:nvSpPr>
        <p:spPr/>
        <p:txBody>
          <a:bodyPr/>
          <a:lstStyle/>
          <a:p>
            <a:fld id="{9C71C4BC-4087-4A80-B2C8-41BB6671F810}" type="datetimeFigureOut">
              <a:rPr lang="en-GB" smtClean="0"/>
              <a:t>11/12/2022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BF223D3-CE5C-49C7-AB00-77C1024B0FEE}" type="slidenum">
              <a:rPr lang="en-GB" smtClean="0"/>
              <a:t>‹#›</a:t>
            </a:fld>
            <a:endParaRPr lang="en-GB"/>
          </a:p>
        </p:txBody>
      </p:sp>
    </p:spTree>
    <p:extLst>
      <p:ext uri="{BB962C8B-B14F-4D97-AF65-F5344CB8AC3E}">
        <p14:creationId xmlns:p14="http://schemas.microsoft.com/office/powerpoint/2010/main" val="3652021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9C71C4BC-4087-4A80-B2C8-41BB6671F810}" type="datetimeFigureOut">
              <a:rPr lang="en-GB" smtClean="0"/>
              <a:t>11/12/2022</a:t>
            </a:fld>
            <a:endParaRPr lang="en-GB"/>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6BF223D3-CE5C-49C7-AB00-77C1024B0FEE}" type="slidenum">
              <a:rPr lang="en-GB" smtClean="0"/>
              <a:t>‹#›</a:t>
            </a:fld>
            <a:endParaRPr lang="en-GB"/>
          </a:p>
        </p:txBody>
      </p:sp>
    </p:spTree>
    <p:extLst>
      <p:ext uri="{BB962C8B-B14F-4D97-AF65-F5344CB8AC3E}">
        <p14:creationId xmlns:p14="http://schemas.microsoft.com/office/powerpoint/2010/main" val="1280849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31CC3B7-D4F4-4AC8-AC2B-6C116D870A41}"/>
              </a:ext>
            </a:extLst>
          </p:cNvPr>
          <p:cNvSpPr/>
          <p:nvPr/>
        </p:nvSpPr>
        <p:spPr>
          <a:xfrm>
            <a:off x="5606958" y="690996"/>
            <a:ext cx="19009699" cy="1015663"/>
          </a:xfrm>
          <a:prstGeom prst="rect">
            <a:avLst/>
          </a:prstGeom>
          <a:solidFill>
            <a:schemeClr val="bg1"/>
          </a:solidFill>
        </p:spPr>
        <p:txBody>
          <a:bodyPr wrap="square">
            <a:spAutoFit/>
          </a:bodyPr>
          <a:lstStyle/>
          <a:p>
            <a:pPr algn="ctr"/>
            <a:r>
              <a:rPr lang="en-US" sz="6000" b="1" dirty="0"/>
              <a:t>Journey to zero - Predict electricity consumption</a:t>
            </a:r>
            <a:endParaRPr lang="en-GB" sz="6000" b="1" dirty="0"/>
          </a:p>
        </p:txBody>
      </p:sp>
      <p:sp>
        <p:nvSpPr>
          <p:cNvPr id="17" name="Rectangle 16">
            <a:extLst>
              <a:ext uri="{FF2B5EF4-FFF2-40B4-BE49-F238E27FC236}">
                <a16:creationId xmlns:a16="http://schemas.microsoft.com/office/drawing/2014/main" id="{8EAD96AC-2172-4E31-B9CC-1088A1D5FCAC}"/>
              </a:ext>
            </a:extLst>
          </p:cNvPr>
          <p:cNvSpPr/>
          <p:nvPr/>
        </p:nvSpPr>
        <p:spPr>
          <a:xfrm>
            <a:off x="8498883" y="2036904"/>
            <a:ext cx="13277446" cy="707886"/>
          </a:xfrm>
          <a:prstGeom prst="rect">
            <a:avLst/>
          </a:prstGeom>
          <a:solidFill>
            <a:schemeClr val="bg1"/>
          </a:solidFill>
        </p:spPr>
        <p:txBody>
          <a:bodyPr wrap="square">
            <a:spAutoFit/>
          </a:bodyPr>
          <a:lstStyle/>
          <a:p>
            <a:pPr algn="ctr"/>
            <a:r>
              <a:rPr lang="en-GB" sz="4000" dirty="0" err="1"/>
              <a:t>Chigozie</a:t>
            </a:r>
            <a:r>
              <a:rPr lang="en-GB" sz="4000" dirty="0"/>
              <a:t> </a:t>
            </a:r>
            <a:r>
              <a:rPr lang="en-GB" sz="4000" dirty="0" err="1"/>
              <a:t>Nkwocha</a:t>
            </a:r>
            <a:r>
              <a:rPr lang="en-GB" sz="4000" dirty="0"/>
              <a:t> , Patricia </a:t>
            </a:r>
            <a:r>
              <a:rPr lang="en-GB" sz="4000" dirty="0" err="1"/>
              <a:t>Kika</a:t>
            </a:r>
            <a:r>
              <a:rPr lang="en-GB" sz="4000" dirty="0"/>
              <a:t> </a:t>
            </a:r>
            <a:r>
              <a:rPr lang="en-GB" sz="4000" dirty="0" err="1"/>
              <a:t>Obinwanne</a:t>
            </a:r>
            <a:r>
              <a:rPr lang="en-GB" sz="4000" dirty="0"/>
              <a:t>, Wei-Chieh Wang </a:t>
            </a:r>
          </a:p>
        </p:txBody>
      </p:sp>
      <p:cxnSp>
        <p:nvCxnSpPr>
          <p:cNvPr id="19" name="Straight Connector 18">
            <a:extLst>
              <a:ext uri="{FF2B5EF4-FFF2-40B4-BE49-F238E27FC236}">
                <a16:creationId xmlns:a16="http://schemas.microsoft.com/office/drawing/2014/main" id="{985D2704-9C01-40B3-BCA7-2C13CC6CCA3C}"/>
              </a:ext>
            </a:extLst>
          </p:cNvPr>
          <p:cNvCxnSpPr>
            <a:cxnSpLocks/>
          </p:cNvCxnSpPr>
          <p:nvPr/>
        </p:nvCxnSpPr>
        <p:spPr>
          <a:xfrm>
            <a:off x="-25800" y="4087228"/>
            <a:ext cx="30275213" cy="0"/>
          </a:xfrm>
          <a:prstGeom prst="line">
            <a:avLst/>
          </a:prstGeom>
          <a:ln w="152400">
            <a:solidFill>
              <a:srgbClr val="002C58"/>
            </a:solidFill>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E7834637-587B-4FA6-9B80-A1156292A6C8}"/>
              </a:ext>
            </a:extLst>
          </p:cNvPr>
          <p:cNvSpPr/>
          <p:nvPr/>
        </p:nvSpPr>
        <p:spPr>
          <a:xfrm>
            <a:off x="7751671" y="2768082"/>
            <a:ext cx="14562897" cy="584775"/>
          </a:xfrm>
          <a:prstGeom prst="rect">
            <a:avLst/>
          </a:prstGeom>
          <a:solidFill>
            <a:schemeClr val="bg1"/>
          </a:solidFill>
        </p:spPr>
        <p:txBody>
          <a:bodyPr wrap="none">
            <a:spAutoFit/>
          </a:bodyPr>
          <a:lstStyle/>
          <a:p>
            <a:r>
              <a:rPr lang="en-US" sz="3200" dirty="0"/>
              <a:t>Institute of Computer Science, University of Tartu, </a:t>
            </a:r>
            <a:r>
              <a:rPr lang="en-US" sz="3200" dirty="0" err="1"/>
              <a:t>Narva</a:t>
            </a:r>
            <a:r>
              <a:rPr lang="en-US" sz="3200" dirty="0"/>
              <a:t> </a:t>
            </a:r>
            <a:r>
              <a:rPr lang="en-US" sz="3200" dirty="0" err="1"/>
              <a:t>mnt</a:t>
            </a:r>
            <a:r>
              <a:rPr lang="en-US" sz="3200" dirty="0"/>
              <a:t> 18, 51009, Tartu, Estonia</a:t>
            </a:r>
            <a:endParaRPr lang="en-GB" sz="3200" dirty="0"/>
          </a:p>
        </p:txBody>
      </p:sp>
      <p:sp>
        <p:nvSpPr>
          <p:cNvPr id="30" name="Rectangle 29">
            <a:extLst>
              <a:ext uri="{FF2B5EF4-FFF2-40B4-BE49-F238E27FC236}">
                <a16:creationId xmlns:a16="http://schemas.microsoft.com/office/drawing/2014/main" id="{A3DD49C9-AFAD-440E-A8D3-F06F9CD3BC9D}"/>
              </a:ext>
            </a:extLst>
          </p:cNvPr>
          <p:cNvSpPr/>
          <p:nvPr/>
        </p:nvSpPr>
        <p:spPr>
          <a:xfrm>
            <a:off x="341565" y="6102895"/>
            <a:ext cx="14373578" cy="5243358"/>
          </a:xfrm>
          <a:prstGeom prst="rect">
            <a:avLst/>
          </a:prstGeom>
          <a:solidFill>
            <a:schemeClr val="bg1"/>
          </a:solidFill>
        </p:spPr>
        <p:txBody>
          <a:bodyPr wrap="square">
            <a:spAutoFit/>
          </a:bodyPr>
          <a:lstStyle/>
          <a:p>
            <a:pPr marL="457200" indent="-457200" algn="just">
              <a:lnSpc>
                <a:spcPct val="125000"/>
              </a:lnSpc>
              <a:buFont typeface="Calibri" panose="020F0502020204030204" pitchFamily="34" charset="0"/>
              <a:buChar char="•"/>
            </a:pPr>
            <a:r>
              <a:rPr lang="en-US" sz="3000" dirty="0"/>
              <a:t>With the ever-increasing complexities in the global economy from the invasion of Ukraine by Russia, electricity prices have skyrocketed, and consumers around the world are looking for options to reduce electricity costs.</a:t>
            </a:r>
          </a:p>
          <a:p>
            <a:pPr marL="457200" indent="-457200" algn="just">
              <a:lnSpc>
                <a:spcPct val="125000"/>
              </a:lnSpc>
              <a:buFont typeface="Calibri" panose="020F0502020204030204" pitchFamily="34" charset="0"/>
              <a:buChar char="•"/>
            </a:pPr>
            <a:r>
              <a:rPr lang="en-US" sz="3000" dirty="0"/>
              <a:t>One way would be to seek an alternative source of energy through the use of solar panels and other various forms of electricity generation.</a:t>
            </a:r>
          </a:p>
          <a:p>
            <a:pPr marL="457200" indent="-457200" algn="just">
              <a:lnSpc>
                <a:spcPct val="125000"/>
              </a:lnSpc>
              <a:buFont typeface="Calibri" panose="020F0502020204030204" pitchFamily="34" charset="0"/>
              <a:buChar char="•"/>
            </a:pPr>
            <a:r>
              <a:rPr lang="en-US" sz="3000" dirty="0"/>
              <a:t>However, A major concern is that seeking alternative energy sources would lead to the business losing money from more customers withdrawing their patronage.</a:t>
            </a:r>
          </a:p>
          <a:p>
            <a:pPr marL="457200" indent="-457200" algn="just">
              <a:lnSpc>
                <a:spcPct val="125000"/>
              </a:lnSpc>
              <a:buFont typeface="Calibri" panose="020F0502020204030204" pitchFamily="34" charset="0"/>
              <a:buChar char="•"/>
            </a:pPr>
            <a:r>
              <a:rPr lang="en-US" sz="3000" dirty="0"/>
              <a:t>Goal of the project: Develop an energy consumption machine learning model to predict electricity consumption for a single household for the next seven days.</a:t>
            </a:r>
            <a:endParaRPr lang="en-GB" sz="3000" dirty="0"/>
          </a:p>
        </p:txBody>
      </p:sp>
      <p:sp>
        <p:nvSpPr>
          <p:cNvPr id="41" name="Rectangle: Rounded Corners 40">
            <a:extLst>
              <a:ext uri="{FF2B5EF4-FFF2-40B4-BE49-F238E27FC236}">
                <a16:creationId xmlns:a16="http://schemas.microsoft.com/office/drawing/2014/main" id="{2B75DD55-B6DD-48B1-9CB4-5F957A66A641}"/>
              </a:ext>
            </a:extLst>
          </p:cNvPr>
          <p:cNvSpPr/>
          <p:nvPr/>
        </p:nvSpPr>
        <p:spPr>
          <a:xfrm>
            <a:off x="341565" y="4749596"/>
            <a:ext cx="14494523" cy="1188720"/>
          </a:xfrm>
          <a:prstGeom prst="roundRect">
            <a:avLst/>
          </a:prstGeom>
          <a:solidFill>
            <a:srgbClr val="002C5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Introduction</a:t>
            </a:r>
            <a:endParaRPr lang="en-GB" sz="4800" dirty="0"/>
          </a:p>
        </p:txBody>
      </p:sp>
      <p:sp>
        <p:nvSpPr>
          <p:cNvPr id="44" name="Rectangle: Rounded Corners 43">
            <a:extLst>
              <a:ext uri="{FF2B5EF4-FFF2-40B4-BE49-F238E27FC236}">
                <a16:creationId xmlns:a16="http://schemas.microsoft.com/office/drawing/2014/main" id="{72BE0BED-DC2D-4CDE-A462-494FD00B6C07}"/>
              </a:ext>
            </a:extLst>
          </p:cNvPr>
          <p:cNvSpPr/>
          <p:nvPr/>
        </p:nvSpPr>
        <p:spPr>
          <a:xfrm>
            <a:off x="309605" y="11680725"/>
            <a:ext cx="14494521" cy="1188720"/>
          </a:xfrm>
          <a:prstGeom prst="roundRect">
            <a:avLst/>
          </a:prstGeom>
          <a:solidFill>
            <a:srgbClr val="002C5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Workflow</a:t>
            </a:r>
            <a:endParaRPr lang="en-GB" sz="4800" dirty="0"/>
          </a:p>
        </p:txBody>
      </p:sp>
      <p:sp>
        <p:nvSpPr>
          <p:cNvPr id="45" name="Rectangle: Rounded Corners 44">
            <a:extLst>
              <a:ext uri="{FF2B5EF4-FFF2-40B4-BE49-F238E27FC236}">
                <a16:creationId xmlns:a16="http://schemas.microsoft.com/office/drawing/2014/main" id="{F6E87F7F-E020-4FFD-B7BD-8C4A3B2E5A32}"/>
              </a:ext>
            </a:extLst>
          </p:cNvPr>
          <p:cNvSpPr/>
          <p:nvPr/>
        </p:nvSpPr>
        <p:spPr>
          <a:xfrm>
            <a:off x="357575" y="17464662"/>
            <a:ext cx="14345061" cy="1188720"/>
          </a:xfrm>
          <a:prstGeom prst="roundRect">
            <a:avLst/>
          </a:prstGeom>
          <a:solidFill>
            <a:srgbClr val="002C5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Data Preparation</a:t>
            </a:r>
            <a:endParaRPr lang="en-GB" sz="4800" dirty="0"/>
          </a:p>
        </p:txBody>
      </p:sp>
      <p:sp>
        <p:nvSpPr>
          <p:cNvPr id="46" name="Rectangle: Rounded Corners 45">
            <a:extLst>
              <a:ext uri="{FF2B5EF4-FFF2-40B4-BE49-F238E27FC236}">
                <a16:creationId xmlns:a16="http://schemas.microsoft.com/office/drawing/2014/main" id="{164CF30A-5F6F-4648-8EED-E693861ACE11}"/>
              </a:ext>
            </a:extLst>
          </p:cNvPr>
          <p:cNvSpPr/>
          <p:nvPr/>
        </p:nvSpPr>
        <p:spPr>
          <a:xfrm>
            <a:off x="357575" y="27395609"/>
            <a:ext cx="14345061" cy="1188720"/>
          </a:xfrm>
          <a:prstGeom prst="roundRect">
            <a:avLst/>
          </a:prstGeom>
          <a:solidFill>
            <a:srgbClr val="002C5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1"/>
                </a:solidFill>
              </a:rPr>
              <a:t>Household Electric Consumption Evaluation</a:t>
            </a:r>
          </a:p>
        </p:txBody>
      </p:sp>
      <p:sp>
        <p:nvSpPr>
          <p:cNvPr id="47" name="Rectangle: Rounded Corners 46">
            <a:extLst>
              <a:ext uri="{FF2B5EF4-FFF2-40B4-BE49-F238E27FC236}">
                <a16:creationId xmlns:a16="http://schemas.microsoft.com/office/drawing/2014/main" id="{F42EE489-10C6-4CFA-A344-F07B4D4AF819}"/>
              </a:ext>
            </a:extLst>
          </p:cNvPr>
          <p:cNvSpPr/>
          <p:nvPr/>
        </p:nvSpPr>
        <p:spPr>
          <a:xfrm>
            <a:off x="15644987" y="4744582"/>
            <a:ext cx="14097040" cy="1188720"/>
          </a:xfrm>
          <a:prstGeom prst="roundRect">
            <a:avLst/>
          </a:prstGeom>
          <a:solidFill>
            <a:srgbClr val="002C5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Effect of the invasion of Russia on Ukraine</a:t>
            </a:r>
            <a:endParaRPr lang="en-GB" sz="4800" dirty="0"/>
          </a:p>
        </p:txBody>
      </p:sp>
      <p:pic>
        <p:nvPicPr>
          <p:cNvPr id="43" name="Picture 42">
            <a:extLst>
              <a:ext uri="{FF2B5EF4-FFF2-40B4-BE49-F238E27FC236}">
                <a16:creationId xmlns:a16="http://schemas.microsoft.com/office/drawing/2014/main" id="{DCBCDD7C-0B24-4A7C-92BC-ED00EA06751A}"/>
              </a:ext>
            </a:extLst>
          </p:cNvPr>
          <p:cNvPicPr>
            <a:picLocks noChangeAspect="1"/>
          </p:cNvPicPr>
          <p:nvPr/>
        </p:nvPicPr>
        <p:blipFill rotWithShape="1">
          <a:blip r:embed="rId2">
            <a:extLst>
              <a:ext uri="{28A0092B-C50C-407E-A947-70E740481C1C}">
                <a14:useLocalDpi xmlns:a14="http://schemas.microsoft.com/office/drawing/2010/main" val="0"/>
              </a:ext>
            </a:extLst>
          </a:blip>
          <a:srcRect t="4201" b="1"/>
          <a:stretch/>
        </p:blipFill>
        <p:spPr>
          <a:xfrm>
            <a:off x="1505800" y="28989959"/>
            <a:ext cx="12073618" cy="7710909"/>
          </a:xfrm>
          <a:prstGeom prst="rect">
            <a:avLst/>
          </a:prstGeom>
        </p:spPr>
      </p:pic>
      <p:sp>
        <p:nvSpPr>
          <p:cNvPr id="51" name="Rectangle 50">
            <a:extLst>
              <a:ext uri="{FF2B5EF4-FFF2-40B4-BE49-F238E27FC236}">
                <a16:creationId xmlns:a16="http://schemas.microsoft.com/office/drawing/2014/main" id="{ADBFE621-7FEE-4098-93FC-A439436911FF}"/>
              </a:ext>
            </a:extLst>
          </p:cNvPr>
          <p:cNvSpPr/>
          <p:nvPr/>
        </p:nvSpPr>
        <p:spPr>
          <a:xfrm>
            <a:off x="370077" y="18930923"/>
            <a:ext cx="14373579" cy="8128764"/>
          </a:xfrm>
          <a:prstGeom prst="rect">
            <a:avLst/>
          </a:prstGeom>
          <a:solidFill>
            <a:schemeClr val="bg1"/>
          </a:solidFill>
        </p:spPr>
        <p:txBody>
          <a:bodyPr wrap="square">
            <a:spAutoFit/>
          </a:bodyPr>
          <a:lstStyle/>
          <a:p>
            <a:pPr marL="457200" indent="-457200" algn="just">
              <a:lnSpc>
                <a:spcPct val="125000"/>
              </a:lnSpc>
              <a:buFont typeface="Calibri" panose="020F0502020204030204" pitchFamily="34" charset="0"/>
              <a:buChar char="•"/>
            </a:pPr>
            <a:r>
              <a:rPr lang="en-US" sz="3000" dirty="0"/>
              <a:t>The missing values in variables, one-hour precipitation total (</a:t>
            </a:r>
            <a:r>
              <a:rPr lang="en-US" sz="3000" dirty="0" err="1"/>
              <a:t>prcp</a:t>
            </a:r>
            <a:r>
              <a:rPr lang="en-US" sz="3000" dirty="0"/>
              <a:t>) and snow, were filled with zeros since precipitation and snow are non-existent at those times of the year.</a:t>
            </a:r>
          </a:p>
          <a:p>
            <a:pPr marL="457200" indent="-457200" algn="just">
              <a:lnSpc>
                <a:spcPct val="125000"/>
              </a:lnSpc>
              <a:buFont typeface="Calibri" panose="020F0502020204030204" pitchFamily="34" charset="0"/>
              <a:buChar char="•"/>
            </a:pPr>
            <a:r>
              <a:rPr lang="en-US" sz="3000" dirty="0"/>
              <a:t>The time variable was converted to date type, and features such as the month, hour, weekday and week of the year were extracted to be used for modelling.</a:t>
            </a:r>
          </a:p>
          <a:p>
            <a:pPr marL="457200" indent="-457200" algn="just">
              <a:lnSpc>
                <a:spcPct val="125000"/>
              </a:lnSpc>
              <a:buFont typeface="Calibri" panose="020F0502020204030204" pitchFamily="34" charset="0"/>
              <a:buChar char="•"/>
            </a:pPr>
            <a:r>
              <a:rPr lang="en-US" sz="3000" dirty="0"/>
              <a:t>To forecast future data, we approached the task as a time series model. A classical time series model, auto-regressive integrated moving averages (ARIMA), and two machine learning models, a random forest algorithm and a light gradient boosting algorithm were used.</a:t>
            </a:r>
          </a:p>
          <a:p>
            <a:pPr marL="457200" indent="-457200" algn="just">
              <a:lnSpc>
                <a:spcPct val="125000"/>
              </a:lnSpc>
              <a:buFont typeface="Calibri" panose="020F0502020204030204" pitchFamily="34" charset="0"/>
              <a:buChar char="•"/>
            </a:pPr>
            <a:r>
              <a:rPr lang="en-US" sz="3000" dirty="0"/>
              <a:t>For ARIMA, the distribution of the target variable was transformed to resemble a normal distribution. Meanwhile, for the machine learning models, no transformation was done.</a:t>
            </a:r>
          </a:p>
          <a:p>
            <a:pPr marL="457200" indent="-457200" algn="just">
              <a:lnSpc>
                <a:spcPct val="125000"/>
              </a:lnSpc>
              <a:buFont typeface="Calibri" panose="020F0502020204030204" pitchFamily="34" charset="0"/>
              <a:buChar char="•"/>
            </a:pPr>
            <a:r>
              <a:rPr lang="en-US" sz="3000" dirty="0"/>
              <a:t>Historical data was split into two in a time-series fashion, where hourly consumption for the last seven days was used for validation.</a:t>
            </a:r>
          </a:p>
          <a:p>
            <a:pPr marL="457200" indent="-457200" algn="just">
              <a:lnSpc>
                <a:spcPct val="125000"/>
              </a:lnSpc>
              <a:buFont typeface="Calibri" panose="020F0502020204030204" pitchFamily="34" charset="0"/>
              <a:buChar char="•"/>
            </a:pPr>
            <a:r>
              <a:rPr lang="en-US" sz="3000" dirty="0"/>
              <a:t>The performance of the models was evaluated based on mean absolute error (MAE), and root mean squared error (RMSE). </a:t>
            </a:r>
          </a:p>
        </p:txBody>
      </p:sp>
      <p:sp>
        <p:nvSpPr>
          <p:cNvPr id="52" name="Rectangle 51">
            <a:extLst>
              <a:ext uri="{FF2B5EF4-FFF2-40B4-BE49-F238E27FC236}">
                <a16:creationId xmlns:a16="http://schemas.microsoft.com/office/drawing/2014/main" id="{3060CBB4-D72E-488E-AFB1-99C92F5462D0}"/>
              </a:ext>
            </a:extLst>
          </p:cNvPr>
          <p:cNvSpPr/>
          <p:nvPr/>
        </p:nvSpPr>
        <p:spPr>
          <a:xfrm>
            <a:off x="357575" y="37446490"/>
            <a:ext cx="14345064" cy="4666277"/>
          </a:xfrm>
          <a:prstGeom prst="rect">
            <a:avLst/>
          </a:prstGeom>
          <a:solidFill>
            <a:schemeClr val="bg1"/>
          </a:solidFill>
        </p:spPr>
        <p:txBody>
          <a:bodyPr wrap="square">
            <a:spAutoFit/>
          </a:bodyPr>
          <a:lstStyle/>
          <a:p>
            <a:pPr marL="457200" indent="-457200" algn="just">
              <a:lnSpc>
                <a:spcPct val="125000"/>
              </a:lnSpc>
              <a:buFont typeface="Calibri" panose="020F0502020204030204" pitchFamily="34" charset="0"/>
              <a:buChar char="•"/>
            </a:pPr>
            <a:r>
              <a:rPr lang="en-US" sz="3000" dirty="0"/>
              <a:t>The hourly consumption rates increased toward the end of the winter, with the highest average consumption of 2.20kW recorded in around the first week of February.</a:t>
            </a:r>
          </a:p>
          <a:p>
            <a:pPr marL="457200" indent="-457200" algn="just">
              <a:lnSpc>
                <a:spcPct val="125000"/>
              </a:lnSpc>
              <a:buFont typeface="Calibri" panose="020F0502020204030204" pitchFamily="34" charset="0"/>
              <a:buChar char="•"/>
            </a:pPr>
            <a:r>
              <a:rPr lang="en-US" sz="3000" dirty="0"/>
              <a:t>From March 2022, electricity consumption has dwindled, hovering around 1kW per hour between June and August 2022. </a:t>
            </a:r>
          </a:p>
          <a:p>
            <a:pPr marL="457200" indent="-457200" algn="just">
              <a:lnSpc>
                <a:spcPct val="125000"/>
              </a:lnSpc>
              <a:buFont typeface="Calibri" panose="020F0502020204030204" pitchFamily="34" charset="0"/>
              <a:buChar char="•"/>
            </a:pPr>
            <a:r>
              <a:rPr lang="en-US" sz="3000" dirty="0"/>
              <a:t>Electricity prices cost the highest in December 2021, around 27 cents per hour. From January to April, electricity prices fluctuated within 20 cents per hour, lower than in December. However, from April to August, there has been an upward trend in electricity prices, increasing to almost 50 cents per hour in August (the highest recorded price). </a:t>
            </a:r>
          </a:p>
        </p:txBody>
      </p:sp>
      <p:sp>
        <p:nvSpPr>
          <p:cNvPr id="56" name="Rectangle: Rounded Corners 55">
            <a:extLst>
              <a:ext uri="{FF2B5EF4-FFF2-40B4-BE49-F238E27FC236}">
                <a16:creationId xmlns:a16="http://schemas.microsoft.com/office/drawing/2014/main" id="{0F7FFA31-E81D-4165-A06A-D7BFBCE850B4}"/>
              </a:ext>
            </a:extLst>
          </p:cNvPr>
          <p:cNvSpPr/>
          <p:nvPr/>
        </p:nvSpPr>
        <p:spPr>
          <a:xfrm>
            <a:off x="15644986" y="18364876"/>
            <a:ext cx="14097041" cy="1188720"/>
          </a:xfrm>
          <a:prstGeom prst="roundRect">
            <a:avLst/>
          </a:prstGeom>
          <a:solidFill>
            <a:srgbClr val="002C5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Model Training</a:t>
            </a:r>
            <a:endParaRPr lang="en-GB" sz="4800" dirty="0"/>
          </a:p>
        </p:txBody>
      </p:sp>
      <p:pic>
        <p:nvPicPr>
          <p:cNvPr id="54" name="Picture 53">
            <a:extLst>
              <a:ext uri="{FF2B5EF4-FFF2-40B4-BE49-F238E27FC236}">
                <a16:creationId xmlns:a16="http://schemas.microsoft.com/office/drawing/2014/main" id="{F6231951-E52E-494B-9132-555BBC46F32E}"/>
              </a:ext>
            </a:extLst>
          </p:cNvPr>
          <p:cNvPicPr>
            <a:picLocks noChangeAspect="1"/>
          </p:cNvPicPr>
          <p:nvPr/>
        </p:nvPicPr>
        <p:blipFill rotWithShape="1">
          <a:blip r:embed="rId3">
            <a:extLst>
              <a:ext uri="{28A0092B-C50C-407E-A947-70E740481C1C}">
                <a14:useLocalDpi xmlns:a14="http://schemas.microsoft.com/office/drawing/2010/main" val="0"/>
              </a:ext>
            </a:extLst>
          </a:blip>
          <a:srcRect t="11809"/>
          <a:stretch/>
        </p:blipFill>
        <p:spPr>
          <a:xfrm>
            <a:off x="22478390" y="6706349"/>
            <a:ext cx="7649724" cy="3632649"/>
          </a:xfrm>
          <a:prstGeom prst="rect">
            <a:avLst/>
          </a:prstGeom>
        </p:spPr>
      </p:pic>
      <p:pic>
        <p:nvPicPr>
          <p:cNvPr id="58" name="Picture 57">
            <a:extLst>
              <a:ext uri="{FF2B5EF4-FFF2-40B4-BE49-F238E27FC236}">
                <a16:creationId xmlns:a16="http://schemas.microsoft.com/office/drawing/2014/main" id="{96E0F188-84CF-4F69-944D-8AD557910615}"/>
              </a:ext>
            </a:extLst>
          </p:cNvPr>
          <p:cNvPicPr>
            <a:picLocks noChangeAspect="1"/>
          </p:cNvPicPr>
          <p:nvPr/>
        </p:nvPicPr>
        <p:blipFill rotWithShape="1">
          <a:blip r:embed="rId4">
            <a:extLst>
              <a:ext uri="{28A0092B-C50C-407E-A947-70E740481C1C}">
                <a14:useLocalDpi xmlns:a14="http://schemas.microsoft.com/office/drawing/2010/main" val="0"/>
              </a:ext>
            </a:extLst>
          </a:blip>
          <a:srcRect t="11809"/>
          <a:stretch/>
        </p:blipFill>
        <p:spPr>
          <a:xfrm>
            <a:off x="15188408" y="6706349"/>
            <a:ext cx="7649724" cy="3632649"/>
          </a:xfrm>
          <a:prstGeom prst="rect">
            <a:avLst/>
          </a:prstGeom>
        </p:spPr>
      </p:pic>
      <p:pic>
        <p:nvPicPr>
          <p:cNvPr id="60" name="Picture 59">
            <a:extLst>
              <a:ext uri="{FF2B5EF4-FFF2-40B4-BE49-F238E27FC236}">
                <a16:creationId xmlns:a16="http://schemas.microsoft.com/office/drawing/2014/main" id="{187C3A2E-6975-4331-AB02-C90AD5E14AAF}"/>
              </a:ext>
            </a:extLst>
          </p:cNvPr>
          <p:cNvPicPr>
            <a:picLocks noChangeAspect="1"/>
          </p:cNvPicPr>
          <p:nvPr/>
        </p:nvPicPr>
        <p:blipFill rotWithShape="1">
          <a:blip r:embed="rId5">
            <a:extLst>
              <a:ext uri="{28A0092B-C50C-407E-A947-70E740481C1C}">
                <a14:useLocalDpi xmlns:a14="http://schemas.microsoft.com/office/drawing/2010/main" val="0"/>
              </a:ext>
            </a:extLst>
          </a:blip>
          <a:srcRect t="12132"/>
          <a:stretch/>
        </p:blipFill>
        <p:spPr>
          <a:xfrm>
            <a:off x="15437539" y="22849949"/>
            <a:ext cx="14545044" cy="6508748"/>
          </a:xfrm>
          <a:prstGeom prst="rect">
            <a:avLst/>
          </a:prstGeom>
        </p:spPr>
      </p:pic>
      <p:pic>
        <p:nvPicPr>
          <p:cNvPr id="62" name="Picture 61">
            <a:extLst>
              <a:ext uri="{FF2B5EF4-FFF2-40B4-BE49-F238E27FC236}">
                <a16:creationId xmlns:a16="http://schemas.microsoft.com/office/drawing/2014/main" id="{272DA329-8AAC-49ED-AB99-8E27380EEB9B}"/>
              </a:ext>
            </a:extLst>
          </p:cNvPr>
          <p:cNvPicPr>
            <a:picLocks noChangeAspect="1"/>
          </p:cNvPicPr>
          <p:nvPr/>
        </p:nvPicPr>
        <p:blipFill rotWithShape="1">
          <a:blip r:embed="rId6">
            <a:extLst>
              <a:ext uri="{28A0092B-C50C-407E-A947-70E740481C1C}">
                <a14:useLocalDpi xmlns:a14="http://schemas.microsoft.com/office/drawing/2010/main" val="0"/>
              </a:ext>
            </a:extLst>
          </a:blip>
          <a:srcRect t="5369"/>
          <a:stretch/>
        </p:blipFill>
        <p:spPr>
          <a:xfrm>
            <a:off x="22668509" y="36856833"/>
            <a:ext cx="7362998" cy="4660316"/>
          </a:xfrm>
          <a:prstGeom prst="rect">
            <a:avLst/>
          </a:prstGeom>
        </p:spPr>
      </p:pic>
      <p:pic>
        <p:nvPicPr>
          <p:cNvPr id="1024" name="Picture 1023">
            <a:extLst>
              <a:ext uri="{FF2B5EF4-FFF2-40B4-BE49-F238E27FC236}">
                <a16:creationId xmlns:a16="http://schemas.microsoft.com/office/drawing/2014/main" id="{3B68E3C1-E28B-44C4-9F81-BC8FE29B4C66}"/>
              </a:ext>
            </a:extLst>
          </p:cNvPr>
          <p:cNvPicPr>
            <a:picLocks noChangeAspect="1"/>
          </p:cNvPicPr>
          <p:nvPr/>
        </p:nvPicPr>
        <p:blipFill rotWithShape="1">
          <a:blip r:embed="rId7">
            <a:extLst>
              <a:ext uri="{28A0092B-C50C-407E-A947-70E740481C1C}">
                <a14:useLocalDpi xmlns:a14="http://schemas.microsoft.com/office/drawing/2010/main" val="0"/>
              </a:ext>
            </a:extLst>
          </a:blip>
          <a:srcRect t="5369" r="7074"/>
          <a:stretch/>
        </p:blipFill>
        <p:spPr>
          <a:xfrm>
            <a:off x="15553186" y="36856835"/>
            <a:ext cx="7189908" cy="4660315"/>
          </a:xfrm>
          <a:prstGeom prst="rect">
            <a:avLst/>
          </a:prstGeom>
        </p:spPr>
      </p:pic>
      <p:graphicFrame>
        <p:nvGraphicFramePr>
          <p:cNvPr id="1025" name="Table 1024">
            <a:extLst>
              <a:ext uri="{FF2B5EF4-FFF2-40B4-BE49-F238E27FC236}">
                <a16:creationId xmlns:a16="http://schemas.microsoft.com/office/drawing/2014/main" id="{9BC23417-E2E0-4CB4-97E0-1C756527B8FB}"/>
              </a:ext>
            </a:extLst>
          </p:cNvPr>
          <p:cNvGraphicFramePr>
            <a:graphicFrameLocks noGrp="1"/>
          </p:cNvGraphicFramePr>
          <p:nvPr>
            <p:extLst>
              <p:ext uri="{D42A27DB-BD31-4B8C-83A1-F6EECF244321}">
                <p14:modId xmlns:p14="http://schemas.microsoft.com/office/powerpoint/2010/main" val="3770698546"/>
              </p:ext>
            </p:extLst>
          </p:nvPr>
        </p:nvGraphicFramePr>
        <p:xfrm>
          <a:off x="16995061" y="20303025"/>
          <a:ext cx="11430000" cy="1828800"/>
        </p:xfrm>
        <a:graphic>
          <a:graphicData uri="http://schemas.openxmlformats.org/drawingml/2006/table">
            <a:tbl>
              <a:tblPr firstRow="1" bandRow="1">
                <a:tableStyleId>{5C22544A-7EE6-4342-B048-85BDC9FD1C3A}</a:tableStyleId>
              </a:tblPr>
              <a:tblGrid>
                <a:gridCol w="2377440">
                  <a:extLst>
                    <a:ext uri="{9D8B030D-6E8A-4147-A177-3AD203B41FA5}">
                      <a16:colId xmlns:a16="http://schemas.microsoft.com/office/drawing/2014/main" val="2384732777"/>
                    </a:ext>
                  </a:extLst>
                </a:gridCol>
                <a:gridCol w="3017520">
                  <a:extLst>
                    <a:ext uri="{9D8B030D-6E8A-4147-A177-3AD203B41FA5}">
                      <a16:colId xmlns:a16="http://schemas.microsoft.com/office/drawing/2014/main" val="3584139402"/>
                    </a:ext>
                  </a:extLst>
                </a:gridCol>
                <a:gridCol w="3017520">
                  <a:extLst>
                    <a:ext uri="{9D8B030D-6E8A-4147-A177-3AD203B41FA5}">
                      <a16:colId xmlns:a16="http://schemas.microsoft.com/office/drawing/2014/main" val="2123789486"/>
                    </a:ext>
                  </a:extLst>
                </a:gridCol>
                <a:gridCol w="3017520">
                  <a:extLst>
                    <a:ext uri="{9D8B030D-6E8A-4147-A177-3AD203B41FA5}">
                      <a16:colId xmlns:a16="http://schemas.microsoft.com/office/drawing/2014/main" val="1020494658"/>
                    </a:ext>
                  </a:extLst>
                </a:gridCol>
              </a:tblGrid>
              <a:tr h="731520">
                <a:tc>
                  <a:txBody>
                    <a:bodyPr/>
                    <a:lstStyle/>
                    <a:p>
                      <a:pPr algn="ctr" rtl="0" fontAlgn="t">
                        <a:spcBef>
                          <a:spcPts val="0"/>
                        </a:spcBef>
                        <a:spcAft>
                          <a:spcPts val="0"/>
                        </a:spcAft>
                      </a:pPr>
                      <a:r>
                        <a:rPr lang="en-GB" sz="3000" b="1" i="0" u="none" strike="noStrike" dirty="0">
                          <a:solidFill>
                            <a:schemeClr val="bg1"/>
                          </a:solidFill>
                          <a:effectLst/>
                          <a:latin typeface="Calibri" panose="020F0502020204030204" pitchFamily="34" charset="0"/>
                        </a:rPr>
                        <a:t>Metric</a:t>
                      </a:r>
                      <a:endParaRPr lang="en-GB" sz="3000" dirty="0">
                        <a:solidFill>
                          <a:schemeClr val="bg1"/>
                        </a:solidFill>
                        <a:effectLst/>
                      </a:endParaRPr>
                    </a:p>
                  </a:txBody>
                  <a:tcPr marL="68580" marR="68580" anchor="ctr"/>
                </a:tc>
                <a:tc>
                  <a:txBody>
                    <a:bodyPr/>
                    <a:lstStyle/>
                    <a:p>
                      <a:pPr algn="ctr" rtl="0" fontAlgn="t">
                        <a:spcBef>
                          <a:spcPts val="0"/>
                        </a:spcBef>
                        <a:spcAft>
                          <a:spcPts val="0"/>
                        </a:spcAft>
                      </a:pPr>
                      <a:r>
                        <a:rPr lang="en-GB" sz="3000" b="1" i="0" u="none" strike="noStrike" dirty="0">
                          <a:solidFill>
                            <a:schemeClr val="bg1"/>
                          </a:solidFill>
                          <a:effectLst/>
                          <a:latin typeface="Calibri" panose="020F0502020204030204" pitchFamily="34" charset="0"/>
                        </a:rPr>
                        <a:t>ARIMA</a:t>
                      </a:r>
                      <a:endParaRPr lang="en-GB" sz="3000" dirty="0">
                        <a:solidFill>
                          <a:schemeClr val="bg1"/>
                        </a:solidFill>
                        <a:effectLst/>
                      </a:endParaRPr>
                    </a:p>
                  </a:txBody>
                  <a:tcPr marL="68580" marR="68580" anchor="ctr"/>
                </a:tc>
                <a:tc>
                  <a:txBody>
                    <a:bodyPr/>
                    <a:lstStyle/>
                    <a:p>
                      <a:pPr algn="ctr" rtl="0" fontAlgn="t">
                        <a:spcBef>
                          <a:spcPts val="0"/>
                        </a:spcBef>
                        <a:spcAft>
                          <a:spcPts val="0"/>
                        </a:spcAft>
                      </a:pPr>
                      <a:r>
                        <a:rPr lang="en-GB" sz="3000" b="1" i="0" u="none" strike="noStrike" dirty="0">
                          <a:solidFill>
                            <a:schemeClr val="bg1"/>
                          </a:solidFill>
                          <a:effectLst/>
                          <a:latin typeface="Calibri" panose="020F0502020204030204" pitchFamily="34" charset="0"/>
                        </a:rPr>
                        <a:t>Random Forest</a:t>
                      </a:r>
                      <a:endParaRPr lang="en-GB" sz="3000" dirty="0">
                        <a:solidFill>
                          <a:schemeClr val="bg1"/>
                        </a:solidFill>
                        <a:effectLst/>
                      </a:endParaRPr>
                    </a:p>
                  </a:txBody>
                  <a:tcPr marL="68580" marR="68580" anchor="ctr"/>
                </a:tc>
                <a:tc>
                  <a:txBody>
                    <a:bodyPr/>
                    <a:lstStyle/>
                    <a:p>
                      <a:pPr algn="ctr" rtl="0" fontAlgn="t">
                        <a:spcBef>
                          <a:spcPts val="0"/>
                        </a:spcBef>
                        <a:spcAft>
                          <a:spcPts val="0"/>
                        </a:spcAft>
                      </a:pPr>
                      <a:r>
                        <a:rPr lang="en-GB" sz="3000" b="1" i="0" u="none" strike="noStrike" dirty="0">
                          <a:solidFill>
                            <a:schemeClr val="bg1"/>
                          </a:solidFill>
                          <a:effectLst/>
                          <a:latin typeface="Calibri" panose="020F0502020204030204" pitchFamily="34" charset="0"/>
                        </a:rPr>
                        <a:t>Gradient Boosting</a:t>
                      </a:r>
                      <a:endParaRPr lang="en-GB" sz="3000" dirty="0">
                        <a:solidFill>
                          <a:schemeClr val="bg1"/>
                        </a:solidFill>
                        <a:effectLst/>
                      </a:endParaRPr>
                    </a:p>
                  </a:txBody>
                  <a:tcPr marL="68580" marR="68580" anchor="ctr"/>
                </a:tc>
                <a:extLst>
                  <a:ext uri="{0D108BD9-81ED-4DB2-BD59-A6C34878D82A}">
                    <a16:rowId xmlns:a16="http://schemas.microsoft.com/office/drawing/2014/main" val="3571711861"/>
                  </a:ext>
                </a:extLst>
              </a:tr>
              <a:tr h="370840">
                <a:tc>
                  <a:txBody>
                    <a:bodyPr/>
                    <a:lstStyle/>
                    <a:p>
                      <a:pPr algn="ctr" rtl="0" fontAlgn="t">
                        <a:spcBef>
                          <a:spcPts val="0"/>
                        </a:spcBef>
                        <a:spcAft>
                          <a:spcPts val="0"/>
                        </a:spcAft>
                      </a:pPr>
                      <a:r>
                        <a:rPr lang="en-GB" sz="3000" b="1" i="0" u="none" strike="noStrike" dirty="0">
                          <a:solidFill>
                            <a:srgbClr val="000000"/>
                          </a:solidFill>
                          <a:effectLst/>
                          <a:latin typeface="Calibri" panose="020F0502020204030204" pitchFamily="34" charset="0"/>
                        </a:rPr>
                        <a:t>MAE</a:t>
                      </a:r>
                      <a:endParaRPr lang="en-GB" sz="3000" dirty="0">
                        <a:effectLst/>
                      </a:endParaRPr>
                    </a:p>
                  </a:txBody>
                  <a:tcPr marL="68580" marR="68580" anchor="ctr"/>
                </a:tc>
                <a:tc>
                  <a:txBody>
                    <a:bodyPr/>
                    <a:lstStyle/>
                    <a:p>
                      <a:pPr algn="ctr" rtl="0" fontAlgn="t">
                        <a:spcBef>
                          <a:spcPts val="0"/>
                        </a:spcBef>
                        <a:spcAft>
                          <a:spcPts val="0"/>
                        </a:spcAft>
                      </a:pPr>
                      <a:r>
                        <a:rPr lang="en-GB" sz="3000" b="0" i="0" u="none" strike="noStrike" dirty="0">
                          <a:solidFill>
                            <a:srgbClr val="000000"/>
                          </a:solidFill>
                          <a:effectLst/>
                          <a:latin typeface="Calibri" panose="020F0502020204030204" pitchFamily="34" charset="0"/>
                        </a:rPr>
                        <a:t>0.4359</a:t>
                      </a:r>
                      <a:endParaRPr lang="en-GB" sz="3000" dirty="0">
                        <a:effectLst/>
                      </a:endParaRPr>
                    </a:p>
                  </a:txBody>
                  <a:tcPr marL="68580" marR="68580" anchor="ctr"/>
                </a:tc>
                <a:tc>
                  <a:txBody>
                    <a:bodyPr/>
                    <a:lstStyle/>
                    <a:p>
                      <a:pPr algn="ctr" rtl="0" fontAlgn="t">
                        <a:spcBef>
                          <a:spcPts val="0"/>
                        </a:spcBef>
                        <a:spcAft>
                          <a:spcPts val="0"/>
                        </a:spcAft>
                      </a:pPr>
                      <a:r>
                        <a:rPr lang="en-GB" sz="3000" b="0" i="0" u="none" strike="noStrike">
                          <a:solidFill>
                            <a:srgbClr val="000000"/>
                          </a:solidFill>
                          <a:effectLst/>
                          <a:latin typeface="Calibri" panose="020F0502020204030204" pitchFamily="34" charset="0"/>
                        </a:rPr>
                        <a:t>0.3307</a:t>
                      </a:r>
                      <a:endParaRPr lang="en-GB" sz="3000">
                        <a:effectLst/>
                      </a:endParaRPr>
                    </a:p>
                  </a:txBody>
                  <a:tcPr marL="68580" marR="68580" anchor="ctr"/>
                </a:tc>
                <a:tc>
                  <a:txBody>
                    <a:bodyPr/>
                    <a:lstStyle/>
                    <a:p>
                      <a:pPr algn="ctr" rtl="0" fontAlgn="t">
                        <a:spcBef>
                          <a:spcPts val="0"/>
                        </a:spcBef>
                        <a:spcAft>
                          <a:spcPts val="0"/>
                        </a:spcAft>
                      </a:pPr>
                      <a:r>
                        <a:rPr lang="en-GB" sz="3000" b="1" i="0" u="none" strike="noStrike">
                          <a:solidFill>
                            <a:srgbClr val="000000"/>
                          </a:solidFill>
                          <a:effectLst/>
                          <a:latin typeface="Calibri" panose="020F0502020204030204" pitchFamily="34" charset="0"/>
                        </a:rPr>
                        <a:t>0.3272</a:t>
                      </a:r>
                      <a:endParaRPr lang="en-GB" sz="3000">
                        <a:effectLst/>
                      </a:endParaRPr>
                    </a:p>
                  </a:txBody>
                  <a:tcPr marL="68580" marR="68580" anchor="ctr"/>
                </a:tc>
                <a:extLst>
                  <a:ext uri="{0D108BD9-81ED-4DB2-BD59-A6C34878D82A}">
                    <a16:rowId xmlns:a16="http://schemas.microsoft.com/office/drawing/2014/main" val="785636046"/>
                  </a:ext>
                </a:extLst>
              </a:tr>
              <a:tr h="370840">
                <a:tc>
                  <a:txBody>
                    <a:bodyPr/>
                    <a:lstStyle/>
                    <a:p>
                      <a:pPr algn="ctr" rtl="0" fontAlgn="t">
                        <a:spcBef>
                          <a:spcPts val="0"/>
                        </a:spcBef>
                        <a:spcAft>
                          <a:spcPts val="0"/>
                        </a:spcAft>
                      </a:pPr>
                      <a:r>
                        <a:rPr lang="en-GB" sz="3000" b="1" i="0" u="none" strike="noStrike" dirty="0">
                          <a:solidFill>
                            <a:srgbClr val="000000"/>
                          </a:solidFill>
                          <a:effectLst/>
                          <a:latin typeface="Calibri" panose="020F0502020204030204" pitchFamily="34" charset="0"/>
                        </a:rPr>
                        <a:t>RMSE </a:t>
                      </a:r>
                      <a:endParaRPr lang="en-GB" sz="3000" dirty="0">
                        <a:effectLst/>
                      </a:endParaRPr>
                    </a:p>
                  </a:txBody>
                  <a:tcPr marL="68580" marR="68580" anchor="ctr"/>
                </a:tc>
                <a:tc>
                  <a:txBody>
                    <a:bodyPr/>
                    <a:lstStyle/>
                    <a:p>
                      <a:pPr algn="ctr" rtl="0" fontAlgn="t">
                        <a:spcBef>
                          <a:spcPts val="0"/>
                        </a:spcBef>
                        <a:spcAft>
                          <a:spcPts val="0"/>
                        </a:spcAft>
                      </a:pPr>
                      <a:r>
                        <a:rPr lang="en-GB" sz="3000" b="0" i="0" u="none" strike="noStrike" dirty="0">
                          <a:solidFill>
                            <a:srgbClr val="000000"/>
                          </a:solidFill>
                          <a:effectLst/>
                          <a:latin typeface="Calibri" panose="020F0502020204030204" pitchFamily="34" charset="0"/>
                        </a:rPr>
                        <a:t>0.6099</a:t>
                      </a:r>
                      <a:endParaRPr lang="en-GB" sz="3000" dirty="0">
                        <a:effectLst/>
                      </a:endParaRPr>
                    </a:p>
                  </a:txBody>
                  <a:tcPr marL="68580" marR="68580" anchor="ctr"/>
                </a:tc>
                <a:tc>
                  <a:txBody>
                    <a:bodyPr/>
                    <a:lstStyle/>
                    <a:p>
                      <a:pPr algn="ctr" rtl="0" fontAlgn="t">
                        <a:spcBef>
                          <a:spcPts val="0"/>
                        </a:spcBef>
                        <a:spcAft>
                          <a:spcPts val="0"/>
                        </a:spcAft>
                      </a:pPr>
                      <a:r>
                        <a:rPr lang="en-GB" sz="3000" b="1" i="0" u="none" strike="noStrike" dirty="0">
                          <a:solidFill>
                            <a:srgbClr val="000000"/>
                          </a:solidFill>
                          <a:effectLst/>
                          <a:latin typeface="Calibri" panose="020F0502020204030204" pitchFamily="34" charset="0"/>
                        </a:rPr>
                        <a:t>0.4480</a:t>
                      </a:r>
                      <a:endParaRPr lang="en-GB" sz="3000" dirty="0">
                        <a:effectLst/>
                      </a:endParaRPr>
                    </a:p>
                  </a:txBody>
                  <a:tcPr marL="68580" marR="68580" anchor="ctr"/>
                </a:tc>
                <a:tc>
                  <a:txBody>
                    <a:bodyPr/>
                    <a:lstStyle/>
                    <a:p>
                      <a:pPr algn="ctr" rtl="0" fontAlgn="t">
                        <a:spcBef>
                          <a:spcPts val="0"/>
                        </a:spcBef>
                        <a:spcAft>
                          <a:spcPts val="0"/>
                        </a:spcAft>
                      </a:pPr>
                      <a:r>
                        <a:rPr lang="en-GB" sz="3000" b="0" i="0" u="none" strike="noStrike" dirty="0">
                          <a:solidFill>
                            <a:srgbClr val="000000"/>
                          </a:solidFill>
                          <a:effectLst/>
                          <a:latin typeface="Calibri" panose="020F0502020204030204" pitchFamily="34" charset="0"/>
                        </a:rPr>
                        <a:t>0.4754</a:t>
                      </a:r>
                      <a:endParaRPr lang="en-GB" sz="3000" dirty="0">
                        <a:effectLst/>
                      </a:endParaRPr>
                    </a:p>
                  </a:txBody>
                  <a:tcPr marL="68580" marR="68580" anchor="ctr"/>
                </a:tc>
                <a:extLst>
                  <a:ext uri="{0D108BD9-81ED-4DB2-BD59-A6C34878D82A}">
                    <a16:rowId xmlns:a16="http://schemas.microsoft.com/office/drawing/2014/main" val="3493361733"/>
                  </a:ext>
                </a:extLst>
              </a:tr>
            </a:tbl>
          </a:graphicData>
        </a:graphic>
      </p:graphicFrame>
      <p:graphicFrame>
        <p:nvGraphicFramePr>
          <p:cNvPr id="1027" name="Table 1026">
            <a:extLst>
              <a:ext uri="{FF2B5EF4-FFF2-40B4-BE49-F238E27FC236}">
                <a16:creationId xmlns:a16="http://schemas.microsoft.com/office/drawing/2014/main" id="{977B8109-2ABA-4F0F-BC02-FBA5327C6439}"/>
              </a:ext>
            </a:extLst>
          </p:cNvPr>
          <p:cNvGraphicFramePr>
            <a:graphicFrameLocks noGrp="1"/>
          </p:cNvGraphicFramePr>
          <p:nvPr>
            <p:extLst>
              <p:ext uri="{D42A27DB-BD31-4B8C-83A1-F6EECF244321}">
                <p14:modId xmlns:p14="http://schemas.microsoft.com/office/powerpoint/2010/main" val="224650365"/>
              </p:ext>
            </p:extLst>
          </p:nvPr>
        </p:nvGraphicFramePr>
        <p:xfrm>
          <a:off x="17060008" y="15650083"/>
          <a:ext cx="11267001" cy="2286000"/>
        </p:xfrm>
        <a:graphic>
          <a:graphicData uri="http://schemas.openxmlformats.org/drawingml/2006/table">
            <a:tbl>
              <a:tblPr firstRow="1" bandRow="1">
                <a:tableStyleId>{5C22544A-7EE6-4342-B048-85BDC9FD1C3A}</a:tableStyleId>
              </a:tblPr>
              <a:tblGrid>
                <a:gridCol w="3017520">
                  <a:extLst>
                    <a:ext uri="{9D8B030D-6E8A-4147-A177-3AD203B41FA5}">
                      <a16:colId xmlns:a16="http://schemas.microsoft.com/office/drawing/2014/main" val="265284366"/>
                    </a:ext>
                  </a:extLst>
                </a:gridCol>
                <a:gridCol w="4143196">
                  <a:extLst>
                    <a:ext uri="{9D8B030D-6E8A-4147-A177-3AD203B41FA5}">
                      <a16:colId xmlns:a16="http://schemas.microsoft.com/office/drawing/2014/main" val="4265665023"/>
                    </a:ext>
                  </a:extLst>
                </a:gridCol>
                <a:gridCol w="4106285">
                  <a:extLst>
                    <a:ext uri="{9D8B030D-6E8A-4147-A177-3AD203B41FA5}">
                      <a16:colId xmlns:a16="http://schemas.microsoft.com/office/drawing/2014/main" val="3028784901"/>
                    </a:ext>
                  </a:extLst>
                </a:gridCol>
              </a:tblGrid>
              <a:tr h="914400">
                <a:tc>
                  <a:txBody>
                    <a:bodyPr/>
                    <a:lstStyle/>
                    <a:p>
                      <a:pPr algn="ctr" fontAlgn="t"/>
                      <a:br>
                        <a:rPr lang="en-GB" sz="3000" dirty="0">
                          <a:effectLst/>
                        </a:rPr>
                      </a:br>
                      <a:endParaRPr lang="en-GB" sz="3000" dirty="0">
                        <a:effectLst/>
                      </a:endParaRPr>
                    </a:p>
                  </a:txBody>
                  <a:tcPr marL="68580" marR="68580" anchor="ctr">
                    <a:solidFill>
                      <a:srgbClr val="4472C4"/>
                    </a:solidFill>
                  </a:tcPr>
                </a:tc>
                <a:tc>
                  <a:txBody>
                    <a:bodyPr/>
                    <a:lstStyle/>
                    <a:p>
                      <a:pPr marL="0" algn="ctr" defTabSz="3027487" rtl="0" eaLnBrk="1" fontAlgn="t" latinLnBrk="0" hangingPunct="1">
                        <a:spcBef>
                          <a:spcPts val="0"/>
                        </a:spcBef>
                        <a:spcAft>
                          <a:spcPts val="0"/>
                        </a:spcAft>
                      </a:pPr>
                      <a:r>
                        <a:rPr lang="en-GB" sz="3000" b="1" i="0" u="none" strike="noStrike" kern="1200" dirty="0">
                          <a:solidFill>
                            <a:schemeClr val="bg1"/>
                          </a:solidFill>
                          <a:effectLst/>
                          <a:latin typeface="Calibri" panose="020F0502020204030204" pitchFamily="34" charset="0"/>
                          <a:ea typeface="+mn-ea"/>
                          <a:cs typeface="+mn-cs"/>
                        </a:rPr>
                        <a:t>Electricity prices</a:t>
                      </a:r>
                    </a:p>
                  </a:txBody>
                  <a:tcPr marL="68580" marR="68580" anchor="ctr">
                    <a:solidFill>
                      <a:srgbClr val="4472C4"/>
                    </a:solidFill>
                  </a:tcPr>
                </a:tc>
                <a:tc>
                  <a:txBody>
                    <a:bodyPr/>
                    <a:lstStyle/>
                    <a:p>
                      <a:pPr marL="0" algn="ctr" defTabSz="3027487" rtl="0" eaLnBrk="1" fontAlgn="t" latinLnBrk="0" hangingPunct="1">
                        <a:spcBef>
                          <a:spcPts val="0"/>
                        </a:spcBef>
                        <a:spcAft>
                          <a:spcPts val="0"/>
                        </a:spcAft>
                      </a:pPr>
                      <a:r>
                        <a:rPr lang="en-GB" sz="3000" b="1" i="0" u="none" strike="noStrike" kern="1200" dirty="0">
                          <a:solidFill>
                            <a:schemeClr val="bg1"/>
                          </a:solidFill>
                          <a:effectLst/>
                          <a:latin typeface="Calibri" panose="020F0502020204030204" pitchFamily="34" charset="0"/>
                          <a:ea typeface="+mn-ea"/>
                          <a:cs typeface="+mn-cs"/>
                        </a:rPr>
                        <a:t>Consumption rates</a:t>
                      </a:r>
                    </a:p>
                  </a:txBody>
                  <a:tcPr marL="68580" marR="68580" anchor="ctr">
                    <a:solidFill>
                      <a:srgbClr val="4472C4"/>
                    </a:solidFill>
                  </a:tcPr>
                </a:tc>
                <a:extLst>
                  <a:ext uri="{0D108BD9-81ED-4DB2-BD59-A6C34878D82A}">
                    <a16:rowId xmlns:a16="http://schemas.microsoft.com/office/drawing/2014/main" val="713520848"/>
                  </a:ext>
                </a:extLst>
              </a:tr>
              <a:tr h="640080">
                <a:tc>
                  <a:txBody>
                    <a:bodyPr/>
                    <a:lstStyle/>
                    <a:p>
                      <a:pPr algn="ctr" rtl="0" fontAlgn="t">
                        <a:spcBef>
                          <a:spcPts val="0"/>
                        </a:spcBef>
                        <a:spcAft>
                          <a:spcPts val="0"/>
                        </a:spcAft>
                      </a:pPr>
                      <a:r>
                        <a:rPr lang="en-GB" sz="3000" b="1" i="0" u="none" strike="noStrike" dirty="0">
                          <a:solidFill>
                            <a:srgbClr val="000000"/>
                          </a:solidFill>
                          <a:effectLst/>
                          <a:latin typeface="Calibri" panose="020F0502020204030204" pitchFamily="34" charset="0"/>
                        </a:rPr>
                        <a:t>T-statistic</a:t>
                      </a:r>
                      <a:endParaRPr lang="en-GB" sz="3000" b="1" dirty="0">
                        <a:effectLst/>
                      </a:endParaRPr>
                    </a:p>
                  </a:txBody>
                  <a:tcPr marL="68580" marR="68580" anchor="ctr"/>
                </a:tc>
                <a:tc>
                  <a:txBody>
                    <a:bodyPr/>
                    <a:lstStyle/>
                    <a:p>
                      <a:pPr algn="ctr" rtl="0" fontAlgn="t">
                        <a:spcBef>
                          <a:spcPts val="0"/>
                        </a:spcBef>
                        <a:spcAft>
                          <a:spcPts val="0"/>
                        </a:spcAft>
                      </a:pPr>
                      <a:r>
                        <a:rPr lang="en-GB" sz="3000" b="0" i="0" u="none" strike="noStrike">
                          <a:solidFill>
                            <a:srgbClr val="212121"/>
                          </a:solidFill>
                          <a:effectLst/>
                          <a:latin typeface="Calibri" panose="020F0502020204030204" pitchFamily="34" charset="0"/>
                        </a:rPr>
                        <a:t>-22.163</a:t>
                      </a:r>
                      <a:endParaRPr lang="en-GB" sz="3000">
                        <a:effectLst/>
                      </a:endParaRPr>
                    </a:p>
                  </a:txBody>
                  <a:tcPr marL="68580" marR="68580" anchor="ctr"/>
                </a:tc>
                <a:tc>
                  <a:txBody>
                    <a:bodyPr/>
                    <a:lstStyle/>
                    <a:p>
                      <a:pPr algn="ctr" rtl="0" fontAlgn="t">
                        <a:spcBef>
                          <a:spcPts val="0"/>
                        </a:spcBef>
                        <a:spcAft>
                          <a:spcPts val="0"/>
                        </a:spcAft>
                      </a:pPr>
                      <a:r>
                        <a:rPr lang="en-GB" sz="3000" b="0" i="0" u="none" strike="noStrike" dirty="0">
                          <a:solidFill>
                            <a:srgbClr val="212121"/>
                          </a:solidFill>
                          <a:effectLst/>
                          <a:latin typeface="Calibri" panose="020F0502020204030204" pitchFamily="34" charset="0"/>
                        </a:rPr>
                        <a:t>16.584</a:t>
                      </a:r>
                      <a:endParaRPr lang="en-GB" sz="3000" dirty="0">
                        <a:effectLst/>
                      </a:endParaRPr>
                    </a:p>
                  </a:txBody>
                  <a:tcPr marL="68580" marR="68580" anchor="ctr"/>
                </a:tc>
                <a:extLst>
                  <a:ext uri="{0D108BD9-81ED-4DB2-BD59-A6C34878D82A}">
                    <a16:rowId xmlns:a16="http://schemas.microsoft.com/office/drawing/2014/main" val="1187796368"/>
                  </a:ext>
                </a:extLst>
              </a:tr>
              <a:tr h="640080">
                <a:tc>
                  <a:txBody>
                    <a:bodyPr/>
                    <a:lstStyle/>
                    <a:p>
                      <a:pPr algn="ctr" rtl="0" fontAlgn="t">
                        <a:spcBef>
                          <a:spcPts val="0"/>
                        </a:spcBef>
                        <a:spcAft>
                          <a:spcPts val="0"/>
                        </a:spcAft>
                      </a:pPr>
                      <a:r>
                        <a:rPr lang="en-GB" sz="3000" b="1" i="0" u="none" strike="noStrike" dirty="0">
                          <a:solidFill>
                            <a:srgbClr val="000000"/>
                          </a:solidFill>
                          <a:effectLst/>
                          <a:latin typeface="Calibri" panose="020F0502020204030204" pitchFamily="34" charset="0"/>
                        </a:rPr>
                        <a:t>P-value</a:t>
                      </a:r>
                      <a:endParaRPr lang="en-GB" sz="3000" b="1" dirty="0">
                        <a:effectLst/>
                      </a:endParaRPr>
                    </a:p>
                  </a:txBody>
                  <a:tcPr marL="68580" marR="68580" anchor="ctr"/>
                </a:tc>
                <a:tc>
                  <a:txBody>
                    <a:bodyPr/>
                    <a:lstStyle/>
                    <a:p>
                      <a:pPr algn="ctr" rtl="0" fontAlgn="t">
                        <a:spcBef>
                          <a:spcPts val="0"/>
                        </a:spcBef>
                        <a:spcAft>
                          <a:spcPts val="0"/>
                        </a:spcAft>
                      </a:pPr>
                      <a:r>
                        <a:rPr lang="en-GB" sz="3000" b="0" i="0" u="none" strike="noStrike" dirty="0">
                          <a:solidFill>
                            <a:srgbClr val="212121"/>
                          </a:solidFill>
                          <a:effectLst/>
                          <a:latin typeface="Calibri" panose="020F0502020204030204" pitchFamily="34" charset="0"/>
                        </a:rPr>
                        <a:t>3.074 x 10</a:t>
                      </a:r>
                      <a:r>
                        <a:rPr lang="en-GB" sz="3000" b="0" i="0" u="none" strike="noStrike" baseline="30000" dirty="0">
                          <a:solidFill>
                            <a:srgbClr val="212121"/>
                          </a:solidFill>
                          <a:effectLst/>
                          <a:latin typeface="Calibri" panose="020F0502020204030204" pitchFamily="34" charset="0"/>
                        </a:rPr>
                        <a:t>-105</a:t>
                      </a:r>
                      <a:endParaRPr lang="en-GB" sz="3000" baseline="30000" dirty="0">
                        <a:effectLst/>
                      </a:endParaRPr>
                    </a:p>
                  </a:txBody>
                  <a:tcPr marL="68580" marR="68580" anchor="ctr"/>
                </a:tc>
                <a:tc>
                  <a:txBody>
                    <a:bodyPr/>
                    <a:lstStyle/>
                    <a:p>
                      <a:pPr algn="ctr" rtl="0" fontAlgn="t">
                        <a:spcBef>
                          <a:spcPts val="0"/>
                        </a:spcBef>
                        <a:spcAft>
                          <a:spcPts val="0"/>
                        </a:spcAft>
                      </a:pPr>
                      <a:r>
                        <a:rPr lang="en-GB" sz="3000" b="0" i="0" u="none" strike="noStrike" dirty="0">
                          <a:solidFill>
                            <a:srgbClr val="212121"/>
                          </a:solidFill>
                          <a:effectLst/>
                          <a:latin typeface="Calibri" panose="020F0502020204030204" pitchFamily="34" charset="0"/>
                        </a:rPr>
                        <a:t>9.716 x 10</a:t>
                      </a:r>
                      <a:r>
                        <a:rPr lang="en-GB" sz="3000" b="0" i="0" u="none" strike="noStrike" baseline="30000" dirty="0">
                          <a:solidFill>
                            <a:srgbClr val="212121"/>
                          </a:solidFill>
                          <a:effectLst/>
                          <a:latin typeface="Calibri" panose="020F0502020204030204" pitchFamily="34" charset="0"/>
                        </a:rPr>
                        <a:t>-61</a:t>
                      </a:r>
                      <a:endParaRPr lang="en-GB" sz="3000" baseline="30000" dirty="0">
                        <a:effectLst/>
                      </a:endParaRPr>
                    </a:p>
                  </a:txBody>
                  <a:tcPr marL="68580" marR="68580" anchor="ctr"/>
                </a:tc>
                <a:extLst>
                  <a:ext uri="{0D108BD9-81ED-4DB2-BD59-A6C34878D82A}">
                    <a16:rowId xmlns:a16="http://schemas.microsoft.com/office/drawing/2014/main" val="1332283517"/>
                  </a:ext>
                </a:extLst>
              </a:tr>
            </a:tbl>
          </a:graphicData>
        </a:graphic>
      </p:graphicFrame>
      <p:sp>
        <p:nvSpPr>
          <p:cNvPr id="1030" name="Rectangle 1029">
            <a:extLst>
              <a:ext uri="{FF2B5EF4-FFF2-40B4-BE49-F238E27FC236}">
                <a16:creationId xmlns:a16="http://schemas.microsoft.com/office/drawing/2014/main" id="{9C2DF554-53D8-4F0A-8361-1F291E1BE8C8}"/>
              </a:ext>
            </a:extLst>
          </p:cNvPr>
          <p:cNvSpPr/>
          <p:nvPr/>
        </p:nvSpPr>
        <p:spPr>
          <a:xfrm>
            <a:off x="1847972" y="36607983"/>
            <a:ext cx="11352595" cy="523220"/>
          </a:xfrm>
          <a:prstGeom prst="rect">
            <a:avLst/>
          </a:prstGeom>
          <a:solidFill>
            <a:schemeClr val="bg1"/>
          </a:solidFill>
        </p:spPr>
        <p:txBody>
          <a:bodyPr wrap="none">
            <a:spAutoFit/>
          </a:bodyPr>
          <a:lstStyle/>
          <a:p>
            <a:r>
              <a:rPr lang="en-US" sz="2800" dirty="0"/>
              <a:t>Figure 1. Hourly Consumption and Electricity Price over time (7-Day Average)</a:t>
            </a:r>
            <a:endParaRPr lang="en-GB" sz="2800" dirty="0"/>
          </a:p>
        </p:txBody>
      </p:sp>
      <p:sp>
        <p:nvSpPr>
          <p:cNvPr id="1031" name="Rectangle 1030">
            <a:extLst>
              <a:ext uri="{FF2B5EF4-FFF2-40B4-BE49-F238E27FC236}">
                <a16:creationId xmlns:a16="http://schemas.microsoft.com/office/drawing/2014/main" id="{174B1D3B-C3FD-4A2A-AEAD-386C13762FF5}"/>
              </a:ext>
            </a:extLst>
          </p:cNvPr>
          <p:cNvSpPr/>
          <p:nvPr/>
        </p:nvSpPr>
        <p:spPr>
          <a:xfrm>
            <a:off x="15644987" y="10010334"/>
            <a:ext cx="14097050" cy="954107"/>
          </a:xfrm>
          <a:prstGeom prst="rect">
            <a:avLst/>
          </a:prstGeom>
          <a:solidFill>
            <a:schemeClr val="bg1"/>
          </a:solidFill>
        </p:spPr>
        <p:txBody>
          <a:bodyPr wrap="square">
            <a:spAutoFit/>
          </a:bodyPr>
          <a:lstStyle/>
          <a:p>
            <a:pPr algn="just"/>
            <a:r>
              <a:rPr lang="en-US" sz="2800" dirty="0"/>
              <a:t>Figure 2. (A) Hourly Consumption rates Pre-Russian Invasion (B) Hourly Consumption rates During Russian Invasion </a:t>
            </a:r>
            <a:endParaRPr lang="en-GB" sz="2800" dirty="0"/>
          </a:p>
        </p:txBody>
      </p:sp>
      <p:sp>
        <p:nvSpPr>
          <p:cNvPr id="73" name="Rectangle 72">
            <a:extLst>
              <a:ext uri="{FF2B5EF4-FFF2-40B4-BE49-F238E27FC236}">
                <a16:creationId xmlns:a16="http://schemas.microsoft.com/office/drawing/2014/main" id="{937D6B1E-143F-466C-8C6E-3CD24982C70C}"/>
              </a:ext>
            </a:extLst>
          </p:cNvPr>
          <p:cNvSpPr/>
          <p:nvPr/>
        </p:nvSpPr>
        <p:spPr>
          <a:xfrm>
            <a:off x="15650800" y="6080906"/>
            <a:ext cx="629245" cy="523220"/>
          </a:xfrm>
          <a:prstGeom prst="rect">
            <a:avLst/>
          </a:prstGeom>
        </p:spPr>
        <p:txBody>
          <a:bodyPr wrap="square">
            <a:spAutoFit/>
          </a:bodyPr>
          <a:lstStyle/>
          <a:p>
            <a:pPr algn="just"/>
            <a:r>
              <a:rPr lang="en-US" sz="2800" dirty="0"/>
              <a:t>(A)</a:t>
            </a:r>
            <a:endParaRPr lang="en-GB" sz="2800" dirty="0"/>
          </a:p>
        </p:txBody>
      </p:sp>
      <p:sp>
        <p:nvSpPr>
          <p:cNvPr id="75" name="Rectangle 74">
            <a:extLst>
              <a:ext uri="{FF2B5EF4-FFF2-40B4-BE49-F238E27FC236}">
                <a16:creationId xmlns:a16="http://schemas.microsoft.com/office/drawing/2014/main" id="{C1EBDB2D-D373-45E8-ACAD-EFB39C8CF04A}"/>
              </a:ext>
            </a:extLst>
          </p:cNvPr>
          <p:cNvSpPr/>
          <p:nvPr/>
        </p:nvSpPr>
        <p:spPr>
          <a:xfrm>
            <a:off x="22693511" y="6080906"/>
            <a:ext cx="629245" cy="523220"/>
          </a:xfrm>
          <a:prstGeom prst="rect">
            <a:avLst/>
          </a:prstGeom>
        </p:spPr>
        <p:txBody>
          <a:bodyPr wrap="square">
            <a:spAutoFit/>
          </a:bodyPr>
          <a:lstStyle/>
          <a:p>
            <a:pPr algn="just"/>
            <a:r>
              <a:rPr lang="en-US" sz="2800" dirty="0"/>
              <a:t>(B)</a:t>
            </a:r>
            <a:endParaRPr lang="en-GB" sz="2800" dirty="0"/>
          </a:p>
        </p:txBody>
      </p:sp>
      <p:sp>
        <p:nvSpPr>
          <p:cNvPr id="76" name="Rectangle 75">
            <a:extLst>
              <a:ext uri="{FF2B5EF4-FFF2-40B4-BE49-F238E27FC236}">
                <a16:creationId xmlns:a16="http://schemas.microsoft.com/office/drawing/2014/main" id="{A5C0A058-B201-45E7-B98D-29D80E36125F}"/>
              </a:ext>
            </a:extLst>
          </p:cNvPr>
          <p:cNvSpPr/>
          <p:nvPr/>
        </p:nvSpPr>
        <p:spPr>
          <a:xfrm>
            <a:off x="17043132" y="14695976"/>
            <a:ext cx="11267002" cy="954107"/>
          </a:xfrm>
          <a:prstGeom prst="rect">
            <a:avLst/>
          </a:prstGeom>
          <a:solidFill>
            <a:schemeClr val="bg1"/>
          </a:solidFill>
        </p:spPr>
        <p:txBody>
          <a:bodyPr wrap="square">
            <a:spAutoFit/>
          </a:bodyPr>
          <a:lstStyle/>
          <a:p>
            <a:pPr algn="just"/>
            <a:r>
              <a:rPr lang="en-US" sz="2800" dirty="0"/>
              <a:t>Table 1. T-test statistical results on the effect of the invasion of Russia on Ukraine on electricity price and consumption rates </a:t>
            </a:r>
            <a:endParaRPr lang="en-GB" sz="2800" dirty="0"/>
          </a:p>
        </p:txBody>
      </p:sp>
      <p:sp>
        <p:nvSpPr>
          <p:cNvPr id="1032" name="Rectangle 1031">
            <a:extLst>
              <a:ext uri="{FF2B5EF4-FFF2-40B4-BE49-F238E27FC236}">
                <a16:creationId xmlns:a16="http://schemas.microsoft.com/office/drawing/2014/main" id="{3C4BC198-549B-4CEC-9457-4F79A5D7C265}"/>
              </a:ext>
            </a:extLst>
          </p:cNvPr>
          <p:cNvSpPr/>
          <p:nvPr/>
        </p:nvSpPr>
        <p:spPr>
          <a:xfrm>
            <a:off x="15529971" y="10954565"/>
            <a:ext cx="14374368" cy="3547766"/>
          </a:xfrm>
          <a:prstGeom prst="rect">
            <a:avLst/>
          </a:prstGeom>
          <a:solidFill>
            <a:schemeClr val="bg1"/>
          </a:solidFill>
        </p:spPr>
        <p:txBody>
          <a:bodyPr wrap="square">
            <a:spAutoFit/>
          </a:bodyPr>
          <a:lstStyle/>
          <a:p>
            <a:pPr marL="457200" indent="-457200" algn="just">
              <a:lnSpc>
                <a:spcPct val="125000"/>
              </a:lnSpc>
              <a:buFont typeface="Calibri" panose="020F0502020204030204" pitchFamily="34" charset="0"/>
              <a:buChar char="•"/>
            </a:pPr>
            <a:r>
              <a:rPr lang="en-US" sz="3000" dirty="0"/>
              <a:t>The average consumption rate before the invasion was 1.24 kW and 0.85 kW after the invasion. Also, the electricity price pre-invasion was about 13 cents, while during the invasion, it increased to about 19 cents.</a:t>
            </a:r>
          </a:p>
          <a:p>
            <a:pPr marL="457200" indent="-457200" algn="just">
              <a:lnSpc>
                <a:spcPct val="125000"/>
              </a:lnSpc>
              <a:buFont typeface="Calibri" panose="020F0502020204030204" pitchFamily="34" charset="0"/>
              <a:buChar char="•"/>
            </a:pPr>
            <a:r>
              <a:rPr lang="en-US" sz="3000" dirty="0"/>
              <a:t>There was a statistical difference in consumption rates and electricity prices pre-invasion and post-invasion. Hence, we rejected our null hypothesis and that the invasion of Russia on Ukraine significantly affected the electricity prices and consumption rates.</a:t>
            </a:r>
          </a:p>
        </p:txBody>
      </p:sp>
      <p:sp>
        <p:nvSpPr>
          <p:cNvPr id="78" name="Rectangle 77">
            <a:extLst>
              <a:ext uri="{FF2B5EF4-FFF2-40B4-BE49-F238E27FC236}">
                <a16:creationId xmlns:a16="http://schemas.microsoft.com/office/drawing/2014/main" id="{7E7E01D4-6FC7-4A6B-8783-DC20E7B261C8}"/>
              </a:ext>
            </a:extLst>
          </p:cNvPr>
          <p:cNvSpPr/>
          <p:nvPr/>
        </p:nvSpPr>
        <p:spPr>
          <a:xfrm>
            <a:off x="16995061" y="19750848"/>
            <a:ext cx="10564510" cy="523220"/>
          </a:xfrm>
          <a:prstGeom prst="rect">
            <a:avLst/>
          </a:prstGeom>
          <a:solidFill>
            <a:schemeClr val="bg1"/>
          </a:solidFill>
        </p:spPr>
        <p:txBody>
          <a:bodyPr wrap="square">
            <a:spAutoFit/>
          </a:bodyPr>
          <a:lstStyle/>
          <a:p>
            <a:pPr algn="just"/>
            <a:r>
              <a:rPr lang="en-US" sz="2800" dirty="0"/>
              <a:t>Table 2. Model performance for three models on validation data</a:t>
            </a:r>
            <a:endParaRPr lang="en-GB" sz="2800" dirty="0"/>
          </a:p>
        </p:txBody>
      </p:sp>
      <p:sp>
        <p:nvSpPr>
          <p:cNvPr id="80" name="Rectangle 79">
            <a:extLst>
              <a:ext uri="{FF2B5EF4-FFF2-40B4-BE49-F238E27FC236}">
                <a16:creationId xmlns:a16="http://schemas.microsoft.com/office/drawing/2014/main" id="{ECB38B70-EC83-4532-A853-9A0D97D03DDE}"/>
              </a:ext>
            </a:extLst>
          </p:cNvPr>
          <p:cNvSpPr/>
          <p:nvPr/>
        </p:nvSpPr>
        <p:spPr>
          <a:xfrm>
            <a:off x="15644987" y="29131013"/>
            <a:ext cx="14097050" cy="954107"/>
          </a:xfrm>
          <a:prstGeom prst="rect">
            <a:avLst/>
          </a:prstGeom>
          <a:solidFill>
            <a:schemeClr val="bg1"/>
          </a:solidFill>
        </p:spPr>
        <p:txBody>
          <a:bodyPr wrap="square">
            <a:spAutoFit/>
          </a:bodyPr>
          <a:lstStyle/>
          <a:p>
            <a:pPr algn="just"/>
            <a:r>
              <a:rPr lang="en-US" sz="2800" dirty="0"/>
              <a:t>Figure 3. Difference between the predicted and ground-truth values for (A) random forest and (B) Light Gradient Boosting (</a:t>
            </a:r>
            <a:r>
              <a:rPr lang="en-US" sz="2800" dirty="0" err="1"/>
              <a:t>LightGBM</a:t>
            </a:r>
            <a:r>
              <a:rPr lang="en-US" sz="2800" dirty="0"/>
              <a:t>) </a:t>
            </a:r>
            <a:endParaRPr lang="en-GB" sz="2800" dirty="0"/>
          </a:p>
        </p:txBody>
      </p:sp>
      <p:sp>
        <p:nvSpPr>
          <p:cNvPr id="81" name="Rectangle 80">
            <a:extLst>
              <a:ext uri="{FF2B5EF4-FFF2-40B4-BE49-F238E27FC236}">
                <a16:creationId xmlns:a16="http://schemas.microsoft.com/office/drawing/2014/main" id="{7DF1BC35-D533-4819-BF96-A58F01455EA9}"/>
              </a:ext>
            </a:extLst>
          </p:cNvPr>
          <p:cNvSpPr/>
          <p:nvPr/>
        </p:nvSpPr>
        <p:spPr>
          <a:xfrm>
            <a:off x="15558262" y="22365002"/>
            <a:ext cx="629245" cy="523220"/>
          </a:xfrm>
          <a:prstGeom prst="rect">
            <a:avLst/>
          </a:prstGeom>
        </p:spPr>
        <p:txBody>
          <a:bodyPr wrap="square">
            <a:spAutoFit/>
          </a:bodyPr>
          <a:lstStyle/>
          <a:p>
            <a:pPr algn="just"/>
            <a:r>
              <a:rPr lang="en-US" sz="2800" dirty="0"/>
              <a:t>(A)</a:t>
            </a:r>
            <a:endParaRPr lang="en-GB" sz="2800" dirty="0"/>
          </a:p>
        </p:txBody>
      </p:sp>
      <p:sp>
        <p:nvSpPr>
          <p:cNvPr id="82" name="Rectangle 81">
            <a:extLst>
              <a:ext uri="{FF2B5EF4-FFF2-40B4-BE49-F238E27FC236}">
                <a16:creationId xmlns:a16="http://schemas.microsoft.com/office/drawing/2014/main" id="{AB95F88A-57EB-4377-99B9-B0929A4EE555}"/>
              </a:ext>
            </a:extLst>
          </p:cNvPr>
          <p:cNvSpPr/>
          <p:nvPr/>
        </p:nvSpPr>
        <p:spPr>
          <a:xfrm>
            <a:off x="22307965" y="22365002"/>
            <a:ext cx="629245" cy="523220"/>
          </a:xfrm>
          <a:prstGeom prst="rect">
            <a:avLst/>
          </a:prstGeom>
        </p:spPr>
        <p:txBody>
          <a:bodyPr wrap="square">
            <a:spAutoFit/>
          </a:bodyPr>
          <a:lstStyle/>
          <a:p>
            <a:pPr algn="just"/>
            <a:r>
              <a:rPr lang="en-US" sz="2800" dirty="0"/>
              <a:t>(B)</a:t>
            </a:r>
            <a:endParaRPr lang="en-GB" sz="2800" dirty="0"/>
          </a:p>
        </p:txBody>
      </p:sp>
      <p:pic>
        <p:nvPicPr>
          <p:cNvPr id="1026" name="Picture 2" descr="University of Tartu in Estonia - Master Degrees">
            <a:extLst>
              <a:ext uri="{FF2B5EF4-FFF2-40B4-BE49-F238E27FC236}">
                <a16:creationId xmlns:a16="http://schemas.microsoft.com/office/drawing/2014/main" id="{76B915B8-394B-4D1A-922E-51C33DB1F93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2290" y="871347"/>
            <a:ext cx="7035395" cy="2381130"/>
          </a:xfrm>
          <a:prstGeom prst="rect">
            <a:avLst/>
          </a:prstGeom>
          <a:noFill/>
          <a:extLst>
            <a:ext uri="{909E8E84-426E-40DD-AFC4-6F175D3DCCD1}">
              <a14:hiddenFill xmlns:a14="http://schemas.microsoft.com/office/drawing/2010/main">
                <a:solidFill>
                  <a:srgbClr val="FFFFFF"/>
                </a:solidFill>
              </a14:hiddenFill>
            </a:ext>
          </a:extLst>
        </p:spPr>
      </p:pic>
      <p:sp>
        <p:nvSpPr>
          <p:cNvPr id="87" name="Rectangle 86">
            <a:extLst>
              <a:ext uri="{FF2B5EF4-FFF2-40B4-BE49-F238E27FC236}">
                <a16:creationId xmlns:a16="http://schemas.microsoft.com/office/drawing/2014/main" id="{9F7F00FD-9B94-4F79-A081-A993D202F7DB}"/>
              </a:ext>
            </a:extLst>
          </p:cNvPr>
          <p:cNvSpPr/>
          <p:nvPr/>
        </p:nvSpPr>
        <p:spPr>
          <a:xfrm>
            <a:off x="15527622" y="36405844"/>
            <a:ext cx="629245" cy="523220"/>
          </a:xfrm>
          <a:prstGeom prst="rect">
            <a:avLst/>
          </a:prstGeom>
        </p:spPr>
        <p:txBody>
          <a:bodyPr wrap="square">
            <a:spAutoFit/>
          </a:bodyPr>
          <a:lstStyle/>
          <a:p>
            <a:pPr algn="just"/>
            <a:r>
              <a:rPr lang="en-US" sz="2800" dirty="0"/>
              <a:t>(A)</a:t>
            </a:r>
            <a:endParaRPr lang="en-GB" sz="2800" dirty="0"/>
          </a:p>
        </p:txBody>
      </p:sp>
      <p:sp>
        <p:nvSpPr>
          <p:cNvPr id="88" name="Rectangle 87">
            <a:extLst>
              <a:ext uri="{FF2B5EF4-FFF2-40B4-BE49-F238E27FC236}">
                <a16:creationId xmlns:a16="http://schemas.microsoft.com/office/drawing/2014/main" id="{057CCD24-E8E6-4782-B0BC-98E640567FF9}"/>
              </a:ext>
            </a:extLst>
          </p:cNvPr>
          <p:cNvSpPr/>
          <p:nvPr/>
        </p:nvSpPr>
        <p:spPr>
          <a:xfrm>
            <a:off x="22460934" y="36405844"/>
            <a:ext cx="629245" cy="523220"/>
          </a:xfrm>
          <a:prstGeom prst="rect">
            <a:avLst/>
          </a:prstGeom>
        </p:spPr>
        <p:txBody>
          <a:bodyPr wrap="square">
            <a:spAutoFit/>
          </a:bodyPr>
          <a:lstStyle/>
          <a:p>
            <a:pPr algn="just"/>
            <a:r>
              <a:rPr lang="en-US" sz="2800" dirty="0"/>
              <a:t>(B)</a:t>
            </a:r>
            <a:endParaRPr lang="en-GB" sz="2800" dirty="0"/>
          </a:p>
        </p:txBody>
      </p:sp>
      <p:sp>
        <p:nvSpPr>
          <p:cNvPr id="89" name="Rectangle 88">
            <a:extLst>
              <a:ext uri="{FF2B5EF4-FFF2-40B4-BE49-F238E27FC236}">
                <a16:creationId xmlns:a16="http://schemas.microsoft.com/office/drawing/2014/main" id="{5CB83876-DF08-4A88-98DA-12E60315EAB6}"/>
              </a:ext>
            </a:extLst>
          </p:cNvPr>
          <p:cNvSpPr/>
          <p:nvPr/>
        </p:nvSpPr>
        <p:spPr>
          <a:xfrm>
            <a:off x="15644987" y="41281653"/>
            <a:ext cx="14097050" cy="954107"/>
          </a:xfrm>
          <a:prstGeom prst="rect">
            <a:avLst/>
          </a:prstGeom>
          <a:solidFill>
            <a:schemeClr val="bg1"/>
          </a:solidFill>
        </p:spPr>
        <p:txBody>
          <a:bodyPr wrap="square">
            <a:spAutoFit/>
          </a:bodyPr>
          <a:lstStyle/>
          <a:p>
            <a:pPr algn="just"/>
            <a:r>
              <a:rPr lang="en-US" sz="2800" dirty="0"/>
              <a:t>Figure 4. Feature importance plots for (A) random forest regressor and (B) light gradient boosting regressor</a:t>
            </a:r>
            <a:endParaRPr lang="en-GB" sz="2800" dirty="0"/>
          </a:p>
        </p:txBody>
      </p:sp>
      <p:grpSp>
        <p:nvGrpSpPr>
          <p:cNvPr id="102" name="Group 101">
            <a:extLst>
              <a:ext uri="{FF2B5EF4-FFF2-40B4-BE49-F238E27FC236}">
                <a16:creationId xmlns:a16="http://schemas.microsoft.com/office/drawing/2014/main" id="{FA048AD3-72C1-44B5-B17C-E044A9699918}"/>
              </a:ext>
            </a:extLst>
          </p:cNvPr>
          <p:cNvGrpSpPr/>
          <p:nvPr/>
        </p:nvGrpSpPr>
        <p:grpSpPr>
          <a:xfrm>
            <a:off x="769270" y="13325410"/>
            <a:ext cx="13908951" cy="3474493"/>
            <a:chOff x="-423099" y="1463951"/>
            <a:chExt cx="13759914" cy="3474493"/>
          </a:xfrm>
        </p:grpSpPr>
        <p:pic>
          <p:nvPicPr>
            <p:cNvPr id="103" name="Graphic 102" descr="Database">
              <a:extLst>
                <a:ext uri="{FF2B5EF4-FFF2-40B4-BE49-F238E27FC236}">
                  <a16:creationId xmlns:a16="http://schemas.microsoft.com/office/drawing/2014/main" id="{159BD485-3A29-4683-A1BA-DC62EB3554B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23099" y="2776945"/>
              <a:ext cx="1304109" cy="1304109"/>
            </a:xfrm>
            <a:prstGeom prst="rect">
              <a:avLst/>
            </a:prstGeom>
          </p:spPr>
        </p:pic>
        <p:cxnSp>
          <p:nvCxnSpPr>
            <p:cNvPr id="104" name="Straight Arrow Connector 103">
              <a:extLst>
                <a:ext uri="{FF2B5EF4-FFF2-40B4-BE49-F238E27FC236}">
                  <a16:creationId xmlns:a16="http://schemas.microsoft.com/office/drawing/2014/main" id="{1A29078E-DAC3-4C65-AD6A-D25B2975DB90}"/>
                </a:ext>
              </a:extLst>
            </p:cNvPr>
            <p:cNvCxnSpPr>
              <a:cxnSpLocks/>
            </p:cNvCxnSpPr>
            <p:nvPr/>
          </p:nvCxnSpPr>
          <p:spPr>
            <a:xfrm>
              <a:off x="730090" y="3442314"/>
              <a:ext cx="668761" cy="0"/>
            </a:xfrm>
            <a:prstGeom prst="straightConnector1">
              <a:avLst/>
            </a:prstGeom>
            <a:ln w="57150">
              <a:solidFill>
                <a:srgbClr val="002C58"/>
              </a:solidFill>
              <a:tailEnd type="triangle"/>
            </a:ln>
          </p:spPr>
          <p:style>
            <a:lnRef idx="1">
              <a:schemeClr val="accent1"/>
            </a:lnRef>
            <a:fillRef idx="0">
              <a:schemeClr val="accent1"/>
            </a:fillRef>
            <a:effectRef idx="0">
              <a:schemeClr val="accent1"/>
            </a:effectRef>
            <a:fontRef idx="minor">
              <a:schemeClr val="tx1"/>
            </a:fontRef>
          </p:style>
        </p:cxnSp>
        <p:sp>
          <p:nvSpPr>
            <p:cNvPr id="105" name="Rectangle: Rounded Corners 104">
              <a:extLst>
                <a:ext uri="{FF2B5EF4-FFF2-40B4-BE49-F238E27FC236}">
                  <a16:creationId xmlns:a16="http://schemas.microsoft.com/office/drawing/2014/main" id="{10759354-AFB3-408C-9257-272E5BDFCD9D}"/>
                </a:ext>
              </a:extLst>
            </p:cNvPr>
            <p:cNvSpPr/>
            <p:nvPr/>
          </p:nvSpPr>
          <p:spPr>
            <a:xfrm>
              <a:off x="1969852" y="2574514"/>
              <a:ext cx="2916299" cy="656947"/>
            </a:xfrm>
            <a:prstGeom prst="roundRect">
              <a:avLst/>
            </a:prstGeom>
            <a:solidFill>
              <a:srgbClr val="002C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Data Preparation</a:t>
              </a:r>
              <a:endParaRPr lang="en-GB" sz="2800" dirty="0"/>
            </a:p>
          </p:txBody>
        </p:sp>
        <p:sp>
          <p:nvSpPr>
            <p:cNvPr id="106" name="Rectangle: Rounded Corners 105">
              <a:extLst>
                <a:ext uri="{FF2B5EF4-FFF2-40B4-BE49-F238E27FC236}">
                  <a16:creationId xmlns:a16="http://schemas.microsoft.com/office/drawing/2014/main" id="{8A8C49BB-40C6-43A8-859E-010B405C48DA}"/>
                </a:ext>
              </a:extLst>
            </p:cNvPr>
            <p:cNvSpPr/>
            <p:nvPr/>
          </p:nvSpPr>
          <p:spPr>
            <a:xfrm>
              <a:off x="6474961" y="3993471"/>
              <a:ext cx="2585112" cy="656947"/>
            </a:xfrm>
            <a:prstGeom prst="roundRect">
              <a:avLst/>
            </a:prstGeom>
            <a:solidFill>
              <a:srgbClr val="002C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t>Model Training</a:t>
              </a:r>
              <a:endParaRPr lang="en-GB" sz="2800" dirty="0"/>
            </a:p>
          </p:txBody>
        </p:sp>
        <p:sp>
          <p:nvSpPr>
            <p:cNvPr id="107" name="Rectangle: Rounded Corners 106">
              <a:extLst>
                <a:ext uri="{FF2B5EF4-FFF2-40B4-BE49-F238E27FC236}">
                  <a16:creationId xmlns:a16="http://schemas.microsoft.com/office/drawing/2014/main" id="{37F5FBEF-B050-466B-AEB7-EE0BF574283A}"/>
                </a:ext>
              </a:extLst>
            </p:cNvPr>
            <p:cNvSpPr/>
            <p:nvPr/>
          </p:nvSpPr>
          <p:spPr>
            <a:xfrm>
              <a:off x="6474961" y="1916101"/>
              <a:ext cx="2585112" cy="656947"/>
            </a:xfrm>
            <a:prstGeom prst="roundRect">
              <a:avLst/>
            </a:prstGeom>
            <a:solidFill>
              <a:srgbClr val="002C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Data Analysis</a:t>
              </a:r>
              <a:endParaRPr lang="en-GB" sz="2800" dirty="0"/>
            </a:p>
          </p:txBody>
        </p:sp>
        <p:sp>
          <p:nvSpPr>
            <p:cNvPr id="108" name="Rectangle: Rounded Corners 107">
              <a:extLst>
                <a:ext uri="{FF2B5EF4-FFF2-40B4-BE49-F238E27FC236}">
                  <a16:creationId xmlns:a16="http://schemas.microsoft.com/office/drawing/2014/main" id="{AD3182F2-FE63-409D-822B-86BB7E53015A}"/>
                </a:ext>
              </a:extLst>
            </p:cNvPr>
            <p:cNvSpPr/>
            <p:nvPr/>
          </p:nvSpPr>
          <p:spPr>
            <a:xfrm>
              <a:off x="1485595" y="3608896"/>
              <a:ext cx="4047675" cy="1329548"/>
            </a:xfrm>
            <a:prstGeom prst="roundRect">
              <a:avLst/>
            </a:prstGeom>
            <a:solidFill>
              <a:schemeClr val="bg1"/>
            </a:solidFill>
            <a:ln w="28575">
              <a:solidFill>
                <a:srgbClr val="002C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Time-series features generation</a:t>
              </a:r>
            </a:p>
            <a:p>
              <a:pPr algn="ctr"/>
              <a:r>
                <a:rPr lang="en-US" sz="2400" dirty="0">
                  <a:solidFill>
                    <a:schemeClr val="tx1"/>
                  </a:solidFill>
                </a:rPr>
                <a:t>Missing values correction</a:t>
              </a:r>
              <a:endParaRPr lang="en-GB" sz="2400" dirty="0">
                <a:solidFill>
                  <a:schemeClr val="tx1"/>
                </a:solidFill>
              </a:endParaRPr>
            </a:p>
          </p:txBody>
        </p:sp>
        <p:sp>
          <p:nvSpPr>
            <p:cNvPr id="110" name="Rectangle: Rounded Corners 109">
              <a:extLst>
                <a:ext uri="{FF2B5EF4-FFF2-40B4-BE49-F238E27FC236}">
                  <a16:creationId xmlns:a16="http://schemas.microsoft.com/office/drawing/2014/main" id="{BF118F2D-E668-40A3-92D0-A8AC93DB8F52}"/>
                </a:ext>
              </a:extLst>
            </p:cNvPr>
            <p:cNvSpPr/>
            <p:nvPr/>
          </p:nvSpPr>
          <p:spPr>
            <a:xfrm>
              <a:off x="9292441" y="1463951"/>
              <a:ext cx="4044374" cy="1554480"/>
            </a:xfrm>
            <a:prstGeom prst="roundRect">
              <a:avLst/>
            </a:prstGeom>
            <a:solidFill>
              <a:schemeClr val="bg1"/>
            </a:solidFill>
            <a:ln w="28575">
              <a:solidFill>
                <a:srgbClr val="002C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Household electric Consumption Evaluation</a:t>
              </a:r>
            </a:p>
            <a:p>
              <a:pPr algn="ctr"/>
              <a:r>
                <a:rPr lang="en-US" sz="2400" dirty="0">
                  <a:solidFill>
                    <a:schemeClr val="tx1"/>
                  </a:solidFill>
                </a:rPr>
                <a:t>Invasion Effect Evaluation</a:t>
              </a:r>
              <a:endParaRPr lang="en-GB" sz="2400" dirty="0">
                <a:solidFill>
                  <a:schemeClr val="tx1"/>
                </a:solidFill>
              </a:endParaRPr>
            </a:p>
          </p:txBody>
        </p:sp>
        <p:cxnSp>
          <p:nvCxnSpPr>
            <p:cNvPr id="111" name="Straight Arrow Connector 110">
              <a:extLst>
                <a:ext uri="{FF2B5EF4-FFF2-40B4-BE49-F238E27FC236}">
                  <a16:creationId xmlns:a16="http://schemas.microsoft.com/office/drawing/2014/main" id="{78B9D1FE-9410-4E1B-9B6D-FF71CD296D1C}"/>
                </a:ext>
              </a:extLst>
            </p:cNvPr>
            <p:cNvCxnSpPr>
              <a:cxnSpLocks/>
            </p:cNvCxnSpPr>
            <p:nvPr/>
          </p:nvCxnSpPr>
          <p:spPr>
            <a:xfrm rot="-1800000">
              <a:off x="5314901" y="2582507"/>
              <a:ext cx="994299" cy="0"/>
            </a:xfrm>
            <a:prstGeom prst="straightConnector1">
              <a:avLst/>
            </a:prstGeom>
            <a:ln w="57150">
              <a:solidFill>
                <a:srgbClr val="002C58"/>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A53C5B41-4607-4A29-A097-F861366BF7BC}"/>
                </a:ext>
              </a:extLst>
            </p:cNvPr>
            <p:cNvCxnSpPr>
              <a:cxnSpLocks/>
            </p:cNvCxnSpPr>
            <p:nvPr/>
          </p:nvCxnSpPr>
          <p:spPr>
            <a:xfrm rot="1800000">
              <a:off x="5314900" y="3586553"/>
              <a:ext cx="994299" cy="0"/>
            </a:xfrm>
            <a:prstGeom prst="straightConnector1">
              <a:avLst/>
            </a:prstGeom>
            <a:ln w="57150">
              <a:solidFill>
                <a:srgbClr val="002C58"/>
              </a:solidFill>
              <a:tailEnd type="triangle"/>
            </a:ln>
          </p:spPr>
          <p:style>
            <a:lnRef idx="1">
              <a:schemeClr val="accent1"/>
            </a:lnRef>
            <a:fillRef idx="0">
              <a:schemeClr val="accent1"/>
            </a:fillRef>
            <a:effectRef idx="0">
              <a:schemeClr val="accent1"/>
            </a:effectRef>
            <a:fontRef idx="minor">
              <a:schemeClr val="tx1"/>
            </a:fontRef>
          </p:style>
        </p:cxnSp>
        <p:sp>
          <p:nvSpPr>
            <p:cNvPr id="113" name="Rectangle: Rounded Corners 112">
              <a:extLst>
                <a:ext uri="{FF2B5EF4-FFF2-40B4-BE49-F238E27FC236}">
                  <a16:creationId xmlns:a16="http://schemas.microsoft.com/office/drawing/2014/main" id="{41A5D171-8E51-45E5-A51D-DFE2BF33FCE6}"/>
                </a:ext>
              </a:extLst>
            </p:cNvPr>
            <p:cNvSpPr/>
            <p:nvPr/>
          </p:nvSpPr>
          <p:spPr>
            <a:xfrm>
              <a:off x="9292441" y="3633590"/>
              <a:ext cx="4044373" cy="1280160"/>
            </a:xfrm>
            <a:prstGeom prst="roundRect">
              <a:avLst/>
            </a:prstGeom>
            <a:solidFill>
              <a:schemeClr val="bg1"/>
            </a:solidFill>
            <a:ln w="28575">
              <a:solidFill>
                <a:srgbClr val="002C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ARIMA</a:t>
              </a:r>
            </a:p>
            <a:p>
              <a:pPr algn="ctr"/>
              <a:r>
                <a:rPr lang="en-US" sz="2400" dirty="0">
                  <a:solidFill>
                    <a:schemeClr val="tx1"/>
                  </a:solidFill>
                </a:rPr>
                <a:t>Random Forest</a:t>
              </a:r>
            </a:p>
            <a:p>
              <a:pPr algn="ctr"/>
              <a:r>
                <a:rPr lang="en-GB" sz="2400" dirty="0">
                  <a:solidFill>
                    <a:schemeClr val="tx1"/>
                  </a:solidFill>
                </a:rPr>
                <a:t>Gradient Boosting</a:t>
              </a:r>
            </a:p>
          </p:txBody>
        </p:sp>
      </p:grpSp>
      <p:sp>
        <p:nvSpPr>
          <p:cNvPr id="114" name="Rectangle 113">
            <a:extLst>
              <a:ext uri="{FF2B5EF4-FFF2-40B4-BE49-F238E27FC236}">
                <a16:creationId xmlns:a16="http://schemas.microsoft.com/office/drawing/2014/main" id="{4F1ADF5C-7C44-4DE5-87F3-D1094FE09051}"/>
              </a:ext>
            </a:extLst>
          </p:cNvPr>
          <p:cNvSpPr/>
          <p:nvPr/>
        </p:nvSpPr>
        <p:spPr>
          <a:xfrm>
            <a:off x="15529971" y="30299319"/>
            <a:ext cx="14374368" cy="5820440"/>
          </a:xfrm>
          <a:prstGeom prst="rect">
            <a:avLst/>
          </a:prstGeom>
          <a:solidFill>
            <a:schemeClr val="bg1"/>
          </a:solidFill>
        </p:spPr>
        <p:txBody>
          <a:bodyPr wrap="square">
            <a:spAutoFit/>
          </a:bodyPr>
          <a:lstStyle/>
          <a:p>
            <a:pPr marL="457200" indent="-457200" algn="just">
              <a:lnSpc>
                <a:spcPct val="125000"/>
              </a:lnSpc>
              <a:buFont typeface="Calibri" panose="020F0502020204030204" pitchFamily="34" charset="0"/>
              <a:buChar char="•"/>
            </a:pPr>
            <a:r>
              <a:rPr lang="en-US" sz="3000" dirty="0"/>
              <a:t>Based on the MAE on the validation data, the gradient boosting algorithm from the </a:t>
            </a:r>
            <a:r>
              <a:rPr lang="en-US" sz="3000" dirty="0" err="1"/>
              <a:t>lightGBM</a:t>
            </a:r>
            <a:r>
              <a:rPr lang="en-US" sz="3000" dirty="0"/>
              <a:t> library was selected as the best model, with an MAE of 0.3272. </a:t>
            </a:r>
          </a:p>
          <a:p>
            <a:pPr marL="457200" indent="-457200" algn="just">
              <a:lnSpc>
                <a:spcPct val="125000"/>
              </a:lnSpc>
              <a:buFont typeface="Calibri" panose="020F0502020204030204" pitchFamily="34" charset="0"/>
              <a:buChar char="•"/>
            </a:pPr>
            <a:r>
              <a:rPr lang="en-US" sz="3000" dirty="0"/>
              <a:t>The difference between the ground truth and the predicted values for the two better machine learning models seemed to have the same pattern. More specifically, the models might not be able to predict the data with relatively high ground truth correctly.</a:t>
            </a:r>
          </a:p>
          <a:p>
            <a:pPr marL="457200" indent="-457200" algn="just">
              <a:lnSpc>
                <a:spcPct val="125000"/>
              </a:lnSpc>
              <a:buFont typeface="Calibri" panose="020F0502020204030204" pitchFamily="34" charset="0"/>
              <a:buChar char="•"/>
            </a:pPr>
            <a:r>
              <a:rPr lang="en-US" sz="3000" dirty="0"/>
              <a:t>Based on the feature importance plot, it is found that consumption in the last hour is a strong determinant of consumption in the next hour. Similarly, the average hourly consumption per month, the electricity price, the hour, temperature, and average consumption past n hours are other strong determinants of hourly consumption for a household in the next seven days.</a:t>
            </a:r>
          </a:p>
        </p:txBody>
      </p:sp>
    </p:spTree>
    <p:extLst>
      <p:ext uri="{BB962C8B-B14F-4D97-AF65-F5344CB8AC3E}">
        <p14:creationId xmlns:p14="http://schemas.microsoft.com/office/powerpoint/2010/main" val="234073873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476</TotalTime>
  <Words>872</Words>
  <Application>Microsoft Office PowerPoint</Application>
  <PresentationFormat>Custom</PresentationFormat>
  <Paragraphs>70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Harry Wang</dc:creator>
  <cp:lastModifiedBy>Harry Wang</cp:lastModifiedBy>
  <cp:revision>26</cp:revision>
  <dcterms:created xsi:type="dcterms:W3CDTF">2022-12-11T23:37:35Z</dcterms:created>
  <dcterms:modified xsi:type="dcterms:W3CDTF">2022-12-12T07:33:49Z</dcterms:modified>
</cp:coreProperties>
</file>