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Fira Sans Extra Condensed Medium"/>
      <p:regular r:id="rId37"/>
      <p:bold r:id="rId38"/>
      <p:italic r:id="rId39"/>
      <p:boldItalic r:id="rId40"/>
    </p:embeddedFont>
    <p:embeddedFont>
      <p:font typeface="Squada One"/>
      <p:regular r:id="rId41"/>
    </p:embeddedFont>
    <p:embeddedFont>
      <p:font typeface="Roboto Condensed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Italic.fntdata"/><Relationship Id="rId42" Type="http://schemas.openxmlformats.org/officeDocument/2006/relationships/font" Target="fonts/RobotoCondensedLight-regular.fntdata"/><Relationship Id="rId41" Type="http://schemas.openxmlformats.org/officeDocument/2006/relationships/font" Target="fonts/SquadaOne-regular.fntdata"/><Relationship Id="rId44" Type="http://schemas.openxmlformats.org/officeDocument/2006/relationships/font" Target="fonts/RobotoCondensedLight-italic.fntdata"/><Relationship Id="rId43" Type="http://schemas.openxmlformats.org/officeDocument/2006/relationships/font" Target="fonts/RobotoCondensedLight-bold.fntdata"/><Relationship Id="rId45" Type="http://schemas.openxmlformats.org/officeDocument/2006/relationships/font" Target="fonts/RobotoCondensed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Roboto-regular.fntdata"/><Relationship Id="rId32" Type="http://schemas.openxmlformats.org/officeDocument/2006/relationships/slide" Target="slides/slide28.xml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FiraSansExtraCondensedMedium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FiraSansExtraCondensedMedium-italic.fntdata"/><Relationship Id="rId38" Type="http://schemas.openxmlformats.org/officeDocument/2006/relationships/font" Target="fonts/FiraSansExtraCondensedMedium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a236b4b9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a236b4b9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a236b4b92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a236b4b92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a236b4b92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a236b4b92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a236b4b92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a236b4b92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a2244fc5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a2244fc5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a1d6483ff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a1d6483ff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a236b4b92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a236b4b92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a2244fc5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a2244fc5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a2244fc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a2244fc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a236b4b9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a236b4b9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55f6d730f1d2774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55f6d730f1d2774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a1d6483ff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a1d6483ff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a236b4b92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a236b4b92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a236b4b92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a236b4b9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62db94cab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62db94cab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a2244fc5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a2244fc5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a1d6483ff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a1d6483ff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62db94ca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62db94ca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62db94ca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62db94ca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62db94ca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62db94ca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a236b4b9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a236b4b9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a39e4857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a39e4857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62db94ca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62db94ca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a25347d68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a25347d68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a25347d68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a25347d68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62db94ca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62db94ca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62db94cab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62db94cab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2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hasCustomPrompt="1"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hasCustomPrompt="1"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hasCustomPrompt="1"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hasCustomPrompt="1"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hasCustomPrompt="1"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1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Climate Change Analysis</a:t>
            </a:r>
            <a:endParaRPr/>
          </a:p>
        </p:txBody>
      </p:sp>
      <p:sp>
        <p:nvSpPr>
          <p:cNvPr id="572" name="Google Shape;572;p65"/>
          <p:cNvSpPr txBox="1"/>
          <p:nvPr>
            <p:ph idx="1" type="subTitle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Travis Marchok, Adam Whiteside, Eli Aaron, Chylle Gamino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4"/>
          <p:cNvSpPr txBox="1"/>
          <p:nvPr>
            <p:ph type="ctrTitle"/>
          </p:nvPr>
        </p:nvSpPr>
        <p:spPr>
          <a:xfrm>
            <a:off x="2422500" y="2348625"/>
            <a:ext cx="4299000" cy="1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CO2 Emissions Contributing Factors</a:t>
            </a:r>
            <a:endParaRPr/>
          </a:p>
        </p:txBody>
      </p:sp>
      <p:sp>
        <p:nvSpPr>
          <p:cNvPr id="650" name="Google Shape;650;p74"/>
          <p:cNvSpPr txBox="1"/>
          <p:nvPr>
            <p:ph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75" y="609600"/>
            <a:ext cx="7942650" cy="23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200" y="3023400"/>
            <a:ext cx="3965599" cy="20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75"/>
          <p:cNvSpPr txBox="1"/>
          <p:nvPr>
            <p:ph type="ctrTitle"/>
          </p:nvPr>
        </p:nvSpPr>
        <p:spPr>
          <a:xfrm>
            <a:off x="1489950" y="-62448"/>
            <a:ext cx="6164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datasets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88" y="1652200"/>
            <a:ext cx="5226665" cy="25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588" y="1963987"/>
            <a:ext cx="2610520" cy="19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76"/>
          <p:cNvSpPr txBox="1"/>
          <p:nvPr>
            <p:ph type="ctrTitle"/>
          </p:nvPr>
        </p:nvSpPr>
        <p:spPr>
          <a:xfrm>
            <a:off x="1489950" y="168727"/>
            <a:ext cx="6164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</a:t>
            </a:r>
            <a:r>
              <a:rPr lang="en"/>
              <a:t>datasets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8550"/>
            <a:ext cx="8839199" cy="3318807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77"/>
          <p:cNvSpPr txBox="1"/>
          <p:nvPr>
            <p:ph type="ctrTitle"/>
          </p:nvPr>
        </p:nvSpPr>
        <p:spPr>
          <a:xfrm>
            <a:off x="1489950" y="168727"/>
            <a:ext cx="6164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</a:t>
            </a:r>
            <a:r>
              <a:rPr lang="en"/>
              <a:t>dataset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ctrTitle"/>
          </p:nvPr>
        </p:nvSpPr>
        <p:spPr>
          <a:xfrm>
            <a:off x="2214700" y="412575"/>
            <a:ext cx="4724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&amp; key findings</a:t>
            </a:r>
            <a:endParaRPr/>
          </a:p>
        </p:txBody>
      </p:sp>
      <p:pic>
        <p:nvPicPr>
          <p:cNvPr id="676" name="Google Shape;67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872" y="2782227"/>
            <a:ext cx="2988376" cy="2242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046" y="2771925"/>
            <a:ext cx="2988375" cy="22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78"/>
          <p:cNvSpPr txBox="1"/>
          <p:nvPr>
            <p:ph idx="1" type="subTitle"/>
          </p:nvPr>
        </p:nvSpPr>
        <p:spPr>
          <a:xfrm>
            <a:off x="2422500" y="1049275"/>
            <a:ext cx="47913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Faced challenges finding correlations between any feature and CO2 emissions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Concluded that other factors impact CO2 </a:t>
            </a:r>
            <a:r>
              <a:rPr lang="en"/>
              <a:t>emissions</a:t>
            </a:r>
            <a:r>
              <a:rPr lang="en"/>
              <a:t> more than these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Still got valuable experience integrating datasets and attempting to train models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9"/>
          <p:cNvSpPr txBox="1"/>
          <p:nvPr>
            <p:ph type="ctrTitle"/>
          </p:nvPr>
        </p:nvSpPr>
        <p:spPr>
          <a:xfrm>
            <a:off x="1227300" y="2277625"/>
            <a:ext cx="66894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Evaluating correlation between CO2 emissions &amp; U.S. temperature</a:t>
            </a:r>
            <a:endParaRPr/>
          </a:p>
        </p:txBody>
      </p:sp>
      <p:sp>
        <p:nvSpPr>
          <p:cNvPr id="684" name="Google Shape;684;p79"/>
          <p:cNvSpPr txBox="1"/>
          <p:nvPr>
            <p:ph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38" y="1316477"/>
            <a:ext cx="4321000" cy="317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80"/>
          <p:cNvPicPr preferRelativeResize="0"/>
          <p:nvPr/>
        </p:nvPicPr>
        <p:blipFill rotWithShape="1">
          <a:blip r:embed="rId4">
            <a:alphaModFix/>
          </a:blip>
          <a:srcRect b="0" l="0" r="62036" t="0"/>
          <a:stretch/>
        </p:blipFill>
        <p:spPr>
          <a:xfrm>
            <a:off x="6056062" y="1220262"/>
            <a:ext cx="1702101" cy="33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80"/>
          <p:cNvSpPr txBox="1"/>
          <p:nvPr/>
        </p:nvSpPr>
        <p:spPr>
          <a:xfrm>
            <a:off x="2970125" y="-120975"/>
            <a:ext cx="1987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92" name="Google Shape;692;p80"/>
          <p:cNvSpPr txBox="1"/>
          <p:nvPr>
            <p:ph type="ctrTitle"/>
          </p:nvPr>
        </p:nvSpPr>
        <p:spPr>
          <a:xfrm>
            <a:off x="2604600" y="139350"/>
            <a:ext cx="39348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Original Datasets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1"/>
          <p:cNvSpPr txBox="1"/>
          <p:nvPr>
            <p:ph type="ctrTitle"/>
          </p:nvPr>
        </p:nvSpPr>
        <p:spPr>
          <a:xfrm>
            <a:off x="2422500" y="1388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698" name="Google Shape;69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938" y="1311075"/>
            <a:ext cx="5862124" cy="35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900" y="1048738"/>
            <a:ext cx="3942175" cy="36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82"/>
          <p:cNvSpPr txBox="1"/>
          <p:nvPr>
            <p:ph type="ctrTitle"/>
          </p:nvPr>
        </p:nvSpPr>
        <p:spPr>
          <a:xfrm>
            <a:off x="2510688" y="327150"/>
            <a:ext cx="4122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Integrated Dataset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Google Shape;70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625" y="1558675"/>
            <a:ext cx="4457326" cy="3397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50" y="1679950"/>
            <a:ext cx="4272825" cy="3155212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83"/>
          <p:cNvSpPr txBox="1"/>
          <p:nvPr>
            <p:ph type="ctrTitle"/>
          </p:nvPr>
        </p:nvSpPr>
        <p:spPr>
          <a:xfrm>
            <a:off x="1617300" y="137925"/>
            <a:ext cx="5909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CO2 emissions correlated with average U.S. </a:t>
            </a:r>
            <a:r>
              <a:rPr lang="en"/>
              <a:t>temperature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/>
        </p:nvSpPr>
        <p:spPr>
          <a:xfrm>
            <a:off x="1160000" y="1481900"/>
            <a:ext cx="67617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Climate change is an issue that will affect all of us</a:t>
            </a:r>
            <a:endParaRPr sz="18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Statistics exist, but many still uninformed about consequences</a:t>
            </a:r>
            <a:endParaRPr sz="18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Goal:</a:t>
            </a:r>
            <a:endParaRPr sz="18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Char char="●"/>
            </a:pPr>
            <a:r>
              <a:rPr lang="en"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Transform raw data on climate to a useful tool to predict future trends</a:t>
            </a:r>
            <a:endParaRPr sz="18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Char char="●"/>
            </a:pPr>
            <a:r>
              <a:rPr lang="en"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Provide future solution recommendations to slow effects</a:t>
            </a:r>
            <a:endParaRPr sz="18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78" name="Google Shape;578;p66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4"/>
          <p:cNvSpPr txBox="1"/>
          <p:nvPr>
            <p:ph type="ctrTitle"/>
          </p:nvPr>
        </p:nvSpPr>
        <p:spPr>
          <a:xfrm>
            <a:off x="1102200" y="2239650"/>
            <a:ext cx="68916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Analyzing correlation between temperature and year</a:t>
            </a:r>
            <a:endParaRPr/>
          </a:p>
        </p:txBody>
      </p:sp>
      <p:sp>
        <p:nvSpPr>
          <p:cNvPr id="717" name="Google Shape;717;p84"/>
          <p:cNvSpPr txBox="1"/>
          <p:nvPr>
            <p:ph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5"/>
          <p:cNvSpPr txBox="1"/>
          <p:nvPr>
            <p:ph idx="1" type="subTitle"/>
          </p:nvPr>
        </p:nvSpPr>
        <p:spPr>
          <a:xfrm>
            <a:off x="1729725" y="5106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Dataset (no integration required)</a:t>
            </a:r>
            <a:endParaRPr/>
          </a:p>
        </p:txBody>
      </p:sp>
      <p:pic>
        <p:nvPicPr>
          <p:cNvPr id="723" name="Google Shape;72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950" y="1011913"/>
            <a:ext cx="17240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75" y="1159987"/>
            <a:ext cx="3738275" cy="282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525" y="1156615"/>
            <a:ext cx="3738275" cy="2830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7"/>
          <p:cNvSpPr txBox="1"/>
          <p:nvPr>
            <p:ph type="ctrTitle"/>
          </p:nvPr>
        </p:nvSpPr>
        <p:spPr>
          <a:xfrm>
            <a:off x="776325" y="557500"/>
            <a:ext cx="75393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from temperature and year</a:t>
            </a:r>
            <a:endParaRPr/>
          </a:p>
        </p:txBody>
      </p:sp>
      <p:sp>
        <p:nvSpPr>
          <p:cNvPr id="735" name="Google Shape;735;p87"/>
          <p:cNvSpPr txBox="1"/>
          <p:nvPr>
            <p:ph idx="1" type="subTitle"/>
          </p:nvPr>
        </p:nvSpPr>
        <p:spPr>
          <a:xfrm>
            <a:off x="2396475" y="1837400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y int = -33.609470566456864 and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 = 0.043435764531654944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2100, the average temperature will be </a:t>
            </a:r>
            <a:r>
              <a:rPr lang="en">
                <a:solidFill>
                  <a:schemeClr val="dk1"/>
                </a:solidFill>
                <a:highlight>
                  <a:srgbClr val="FFD809"/>
                </a:highlight>
              </a:rPr>
              <a:t>57.6</a:t>
            </a:r>
            <a:endParaRPr>
              <a:solidFill>
                <a:schemeClr val="dk1"/>
              </a:solidFill>
              <a:highlight>
                <a:srgbClr val="FFD809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This statistic will be used in the next part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8"/>
          <p:cNvSpPr txBox="1"/>
          <p:nvPr>
            <p:ph type="ctrTitle"/>
          </p:nvPr>
        </p:nvSpPr>
        <p:spPr>
          <a:xfrm>
            <a:off x="2137500" y="1205625"/>
            <a:ext cx="486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temperature predictions &amp; conequences</a:t>
            </a:r>
            <a:endParaRPr/>
          </a:p>
        </p:txBody>
      </p:sp>
      <p:sp>
        <p:nvSpPr>
          <p:cNvPr id="741" name="Google Shape;741;p88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9"/>
          <p:cNvSpPr txBox="1"/>
          <p:nvPr>
            <p:ph type="ctrTitle"/>
          </p:nvPr>
        </p:nvSpPr>
        <p:spPr>
          <a:xfrm>
            <a:off x="1227300" y="2239650"/>
            <a:ext cx="66894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Sea level analysis</a:t>
            </a:r>
            <a:endParaRPr/>
          </a:p>
        </p:txBody>
      </p:sp>
      <p:sp>
        <p:nvSpPr>
          <p:cNvPr id="747" name="Google Shape;747;p89"/>
          <p:cNvSpPr txBox="1"/>
          <p:nvPr>
            <p:ph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0"/>
          <p:cNvSpPr txBox="1"/>
          <p:nvPr>
            <p:ph type="ctrTitle"/>
          </p:nvPr>
        </p:nvSpPr>
        <p:spPr>
          <a:xfrm>
            <a:off x="491050" y="146400"/>
            <a:ext cx="75726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Sea Level and Temperature</a:t>
            </a:r>
            <a:endParaRPr/>
          </a:p>
        </p:txBody>
      </p:sp>
      <p:sp>
        <p:nvSpPr>
          <p:cNvPr id="753" name="Google Shape;753;p90"/>
          <p:cNvSpPr txBox="1"/>
          <p:nvPr>
            <p:ph idx="2" type="title"/>
          </p:nvPr>
        </p:nvSpPr>
        <p:spPr>
          <a:xfrm>
            <a:off x="491050" y="1730750"/>
            <a:ext cx="54207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pic>
        <p:nvPicPr>
          <p:cNvPr id="754" name="Google Shape;754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5" y="1285875"/>
            <a:ext cx="2776775" cy="2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200" y="1380163"/>
            <a:ext cx="2721347" cy="19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9350" y="905063"/>
            <a:ext cx="1539725" cy="31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90"/>
          <p:cNvSpPr txBox="1"/>
          <p:nvPr>
            <p:ph idx="2" type="title"/>
          </p:nvPr>
        </p:nvSpPr>
        <p:spPr>
          <a:xfrm>
            <a:off x="2888750" y="1814075"/>
            <a:ext cx="54207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91"/>
          <p:cNvSpPr txBox="1"/>
          <p:nvPr>
            <p:ph type="ctrTitle"/>
          </p:nvPr>
        </p:nvSpPr>
        <p:spPr>
          <a:xfrm>
            <a:off x="453475" y="343700"/>
            <a:ext cx="8093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 level based on temperature scatter plots</a:t>
            </a:r>
            <a:endParaRPr/>
          </a:p>
        </p:txBody>
      </p:sp>
      <p:sp>
        <p:nvSpPr>
          <p:cNvPr id="763" name="Google Shape;763;p91"/>
          <p:cNvSpPr txBox="1"/>
          <p:nvPr>
            <p:ph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91"/>
          <p:cNvSpPr txBox="1"/>
          <p:nvPr>
            <p:ph idx="1" type="subTitle"/>
          </p:nvPr>
        </p:nvSpPr>
        <p:spPr>
          <a:xfrm>
            <a:off x="2422500" y="4163550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5" name="Google Shape;76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00" y="1321725"/>
            <a:ext cx="2946301" cy="24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375" y="1296000"/>
            <a:ext cx="2946300" cy="246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2"/>
          <p:cNvSpPr txBox="1"/>
          <p:nvPr>
            <p:ph type="ctrTitle"/>
          </p:nvPr>
        </p:nvSpPr>
        <p:spPr>
          <a:xfrm>
            <a:off x="81675" y="301750"/>
            <a:ext cx="6816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Conclusion</a:t>
            </a:r>
            <a:endParaRPr/>
          </a:p>
        </p:txBody>
      </p:sp>
      <p:sp>
        <p:nvSpPr>
          <p:cNvPr id="772" name="Google Shape;772;p92"/>
          <p:cNvSpPr txBox="1"/>
          <p:nvPr>
            <p:ph idx="1" type="subTitle"/>
          </p:nvPr>
        </p:nvSpPr>
        <p:spPr>
          <a:xfrm>
            <a:off x="763975" y="207467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temperature is 57.6 in 2100(gathered earlier), with our slope and intercept from the linear regression, the sea level will consistently be 9 meters, which would start to flood and destroy our coastal cities.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CO2 and other gas emissions need to be reduced</a:t>
            </a:r>
            <a:endParaRPr/>
          </a:p>
        </p:txBody>
      </p:sp>
      <p:pic>
        <p:nvPicPr>
          <p:cNvPr id="773" name="Google Shape;77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175" y="1485325"/>
            <a:ext cx="3602925" cy="5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100" y="2442475"/>
            <a:ext cx="3393606" cy="23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92"/>
          <p:cNvSpPr txBox="1"/>
          <p:nvPr/>
        </p:nvSpPr>
        <p:spPr>
          <a:xfrm>
            <a:off x="7761250" y="2621025"/>
            <a:ext cx="1617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9 meters</a:t>
            </a: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7"/>
          <p:cNvSpPr txBox="1"/>
          <p:nvPr>
            <p:ph idx="4" type="ctrTitle"/>
          </p:nvPr>
        </p:nvSpPr>
        <p:spPr>
          <a:xfrm>
            <a:off x="494400" y="2057663"/>
            <a:ext cx="3235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Cluster analysis of greenhouse gases</a:t>
            </a:r>
            <a:endParaRPr/>
          </a:p>
        </p:txBody>
      </p:sp>
      <p:sp>
        <p:nvSpPr>
          <p:cNvPr id="584" name="Google Shape;584;p67"/>
          <p:cNvSpPr txBox="1"/>
          <p:nvPr>
            <p:ph idx="3" type="subTitle"/>
          </p:nvPr>
        </p:nvSpPr>
        <p:spPr>
          <a:xfrm>
            <a:off x="6228700" y="2524600"/>
            <a:ext cx="2239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have emissions affected U.S. avg. temperature?</a:t>
            </a:r>
            <a:endParaRPr/>
          </a:p>
        </p:txBody>
      </p:sp>
      <p:sp>
        <p:nvSpPr>
          <p:cNvPr id="585" name="Google Shape;585;p67"/>
          <p:cNvSpPr txBox="1"/>
          <p:nvPr>
            <p:ph type="ctrTitle"/>
          </p:nvPr>
        </p:nvSpPr>
        <p:spPr>
          <a:xfrm>
            <a:off x="3302350" y="2052400"/>
            <a:ext cx="306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CO2 contributing factors</a:t>
            </a:r>
            <a:endParaRPr/>
          </a:p>
        </p:txBody>
      </p:sp>
      <p:sp>
        <p:nvSpPr>
          <p:cNvPr id="586" name="Google Shape;586;p67"/>
          <p:cNvSpPr txBox="1"/>
          <p:nvPr>
            <p:ph idx="1" type="subTitle"/>
          </p:nvPr>
        </p:nvSpPr>
        <p:spPr>
          <a:xfrm>
            <a:off x="3653400" y="2538650"/>
            <a:ext cx="2326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Analyze which factors correlate with high CO2 emissions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7" name="Google Shape;587;p67"/>
          <p:cNvSpPr txBox="1"/>
          <p:nvPr>
            <p:ph idx="2" type="ctrTitle"/>
          </p:nvPr>
        </p:nvSpPr>
        <p:spPr>
          <a:xfrm>
            <a:off x="60338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Temperature vs. emissions</a:t>
            </a:r>
            <a:endParaRPr/>
          </a:p>
        </p:txBody>
      </p:sp>
      <p:sp>
        <p:nvSpPr>
          <p:cNvPr id="588" name="Google Shape;588;p67"/>
          <p:cNvSpPr txBox="1"/>
          <p:nvPr>
            <p:ph idx="5" type="subTitle"/>
          </p:nvPr>
        </p:nvSpPr>
        <p:spPr>
          <a:xfrm>
            <a:off x="1031075" y="2543913"/>
            <a:ext cx="1999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Which greenhouse gas(es) is/are most harmful?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9" name="Google Shape;589;p67"/>
          <p:cNvSpPr txBox="1"/>
          <p:nvPr>
            <p:ph idx="6" type="ctrTitle"/>
          </p:nvPr>
        </p:nvSpPr>
        <p:spPr>
          <a:xfrm>
            <a:off x="20049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Temperature vs. year</a:t>
            </a:r>
            <a:endParaRPr/>
          </a:p>
        </p:txBody>
      </p:sp>
      <p:sp>
        <p:nvSpPr>
          <p:cNvPr id="590" name="Google Shape;590;p67"/>
          <p:cNvSpPr txBox="1"/>
          <p:nvPr>
            <p:ph idx="7" type="subTitle"/>
          </p:nvPr>
        </p:nvSpPr>
        <p:spPr>
          <a:xfrm>
            <a:off x="2156448" y="4048600"/>
            <a:ext cx="2326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Analyze U.S. temperature trends by year</a:t>
            </a:r>
            <a:endParaRPr/>
          </a:p>
        </p:txBody>
      </p:sp>
      <p:sp>
        <p:nvSpPr>
          <p:cNvPr id="591" name="Google Shape;591;p67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92" name="Google Shape;592;p67"/>
          <p:cNvSpPr txBox="1"/>
          <p:nvPr>
            <p:ph idx="9" type="title"/>
          </p:nvPr>
        </p:nvSpPr>
        <p:spPr>
          <a:xfrm>
            <a:off x="39569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3" name="Google Shape;593;p67"/>
          <p:cNvSpPr txBox="1"/>
          <p:nvPr>
            <p:ph idx="13" type="title"/>
          </p:nvPr>
        </p:nvSpPr>
        <p:spPr>
          <a:xfrm>
            <a:off x="6471557" y="1550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4" name="Google Shape;594;p67"/>
          <p:cNvSpPr txBox="1"/>
          <p:nvPr>
            <p:ph idx="14" type="title"/>
          </p:nvPr>
        </p:nvSpPr>
        <p:spPr>
          <a:xfrm>
            <a:off x="1153782" y="156089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5" name="Google Shape;595;p67"/>
          <p:cNvSpPr txBox="1"/>
          <p:nvPr>
            <p:ph idx="15" type="title"/>
          </p:nvPr>
        </p:nvSpPr>
        <p:spPr>
          <a:xfrm>
            <a:off x="24426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596" name="Google Shape;596;p67"/>
          <p:cNvCxnSpPr/>
          <p:nvPr/>
        </p:nvCxnSpPr>
        <p:spPr>
          <a:xfrm>
            <a:off x="749400" y="2166163"/>
            <a:ext cx="7764600" cy="23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67"/>
          <p:cNvCxnSpPr/>
          <p:nvPr/>
        </p:nvCxnSpPr>
        <p:spPr>
          <a:xfrm>
            <a:off x="2273400" y="369937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67"/>
          <p:cNvSpPr txBox="1"/>
          <p:nvPr>
            <p:ph idx="6" type="ctrTitle"/>
          </p:nvPr>
        </p:nvSpPr>
        <p:spPr>
          <a:xfrm>
            <a:off x="4554902" y="3598612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Sea level analysis</a:t>
            </a:r>
            <a:endParaRPr/>
          </a:p>
        </p:txBody>
      </p:sp>
      <p:sp>
        <p:nvSpPr>
          <p:cNvPr id="599" name="Google Shape;599;p67"/>
          <p:cNvSpPr txBox="1"/>
          <p:nvPr>
            <p:ph idx="7" type="subTitle"/>
          </p:nvPr>
        </p:nvSpPr>
        <p:spPr>
          <a:xfrm>
            <a:off x="4706393" y="4047681"/>
            <a:ext cx="2326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has global temperature affected sea level each year?</a:t>
            </a:r>
            <a:endParaRPr/>
          </a:p>
        </p:txBody>
      </p:sp>
      <p:sp>
        <p:nvSpPr>
          <p:cNvPr id="600" name="Google Shape;600;p67"/>
          <p:cNvSpPr txBox="1"/>
          <p:nvPr>
            <p:ph idx="15" type="title"/>
          </p:nvPr>
        </p:nvSpPr>
        <p:spPr>
          <a:xfrm>
            <a:off x="4992602" y="3073103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8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8"/>
          <p:cNvSpPr txBox="1"/>
          <p:nvPr>
            <p:ph type="ctrTitle"/>
          </p:nvPr>
        </p:nvSpPr>
        <p:spPr>
          <a:xfrm>
            <a:off x="1227300" y="2239650"/>
            <a:ext cx="66894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Cluster analysis of greenhouse gases</a:t>
            </a:r>
            <a:endParaRPr/>
          </a:p>
        </p:txBody>
      </p:sp>
      <p:sp>
        <p:nvSpPr>
          <p:cNvPr id="607" name="Google Shape;607;p68"/>
          <p:cNvSpPr txBox="1"/>
          <p:nvPr>
            <p:ph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9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69"/>
          <p:cNvSpPr txBox="1"/>
          <p:nvPr>
            <p:ph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One of the </a:t>
            </a:r>
            <a:r>
              <a:rPr lang="en" sz="3600"/>
              <a:t>Original emissions data set</a:t>
            </a:r>
            <a:endParaRPr sz="3600"/>
          </a:p>
        </p:txBody>
      </p:sp>
      <p:sp>
        <p:nvSpPr>
          <p:cNvPr id="614" name="Google Shape;614;p69"/>
          <p:cNvSpPr txBox="1"/>
          <p:nvPr>
            <p:ph idx="1" type="subTitle"/>
          </p:nvPr>
        </p:nvSpPr>
        <p:spPr>
          <a:xfrm>
            <a:off x="2265050" y="3092850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cluster results</a:t>
            </a:r>
            <a:endParaRPr/>
          </a:p>
        </p:txBody>
      </p:sp>
      <p:pic>
        <p:nvPicPr>
          <p:cNvPr id="615" name="Google Shape;61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75" y="2472652"/>
            <a:ext cx="7416801" cy="25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0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70"/>
          <p:cNvSpPr txBox="1"/>
          <p:nvPr>
            <p:ph idx="2" type="title"/>
          </p:nvPr>
        </p:nvSpPr>
        <p:spPr>
          <a:xfrm>
            <a:off x="2368925" y="58675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Cleaned data table after filtering, </a:t>
            </a:r>
            <a:r>
              <a:rPr lang="en" sz="3600"/>
              <a:t>reshaping,</a:t>
            </a:r>
            <a:r>
              <a:rPr lang="en" sz="3600"/>
              <a:t>and </a:t>
            </a:r>
            <a:r>
              <a:rPr lang="en" sz="3600"/>
              <a:t>joining</a:t>
            </a:r>
            <a:r>
              <a:rPr lang="en" sz="3600"/>
              <a:t> </a:t>
            </a:r>
            <a:r>
              <a:rPr lang="en" sz="3600"/>
              <a:t> </a:t>
            </a:r>
            <a:endParaRPr sz="3600"/>
          </a:p>
        </p:txBody>
      </p:sp>
      <p:sp>
        <p:nvSpPr>
          <p:cNvPr id="622" name="Google Shape;622;p70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3" name="Google Shape;62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2113375"/>
            <a:ext cx="5033975" cy="29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1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1"/>
          <p:cNvSpPr txBox="1"/>
          <p:nvPr>
            <p:ph idx="2" type="title"/>
          </p:nvPr>
        </p:nvSpPr>
        <p:spPr>
          <a:xfrm>
            <a:off x="2358200" y="53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Results from clustering biplot</a:t>
            </a:r>
            <a:endParaRPr sz="3600"/>
          </a:p>
        </p:txBody>
      </p:sp>
      <p:sp>
        <p:nvSpPr>
          <p:cNvPr id="630" name="Google Shape;630;p71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1" name="Google Shape;63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363" y="1082288"/>
            <a:ext cx="4252675" cy="40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2"/>
          <p:cNvSpPr txBox="1"/>
          <p:nvPr>
            <p:ph type="ctrTitle"/>
          </p:nvPr>
        </p:nvSpPr>
        <p:spPr>
          <a:xfrm>
            <a:off x="2118075" y="837050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Evaluation</a:t>
            </a:r>
            <a:endParaRPr/>
          </a:p>
        </p:txBody>
      </p:sp>
      <p:sp>
        <p:nvSpPr>
          <p:cNvPr id="637" name="Google Shape;637;p72"/>
          <p:cNvSpPr txBox="1"/>
          <p:nvPr>
            <p:ph idx="1" type="subTitle"/>
          </p:nvPr>
        </p:nvSpPr>
        <p:spPr>
          <a:xfrm>
            <a:off x="1824175" y="19172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Co2 has the highest correlation</a:t>
            </a:r>
            <a:endParaRPr/>
          </a:p>
        </p:txBody>
      </p:sp>
      <p:pic>
        <p:nvPicPr>
          <p:cNvPr id="638" name="Google Shape;63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52" y="2506100"/>
            <a:ext cx="4299000" cy="2294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3"/>
          <p:cNvSpPr txBox="1"/>
          <p:nvPr>
            <p:ph type="ctrTitle"/>
          </p:nvPr>
        </p:nvSpPr>
        <p:spPr>
          <a:xfrm>
            <a:off x="1705200" y="643525"/>
            <a:ext cx="6164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from Emissions data</a:t>
            </a:r>
            <a:endParaRPr/>
          </a:p>
        </p:txBody>
      </p:sp>
      <p:sp>
        <p:nvSpPr>
          <p:cNvPr id="644" name="Google Shape;644;p73"/>
          <p:cNvSpPr txBox="1"/>
          <p:nvPr>
            <p:ph idx="1" type="subTitle"/>
          </p:nvPr>
        </p:nvSpPr>
        <p:spPr>
          <a:xfrm>
            <a:off x="2222600" y="1870375"/>
            <a:ext cx="4299000" cy="1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CO2 has the </a:t>
            </a:r>
            <a:r>
              <a:rPr lang="en"/>
              <a:t>highest correlation to temperature increase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