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9"/>
  </p:notesMasterIdLst>
  <p:sldIdLst>
    <p:sldId id="256" r:id="rId4"/>
    <p:sldId id="281" r:id="rId5"/>
    <p:sldId id="282" r:id="rId6"/>
    <p:sldId id="274" r:id="rId7"/>
    <p:sldId id="276" r:id="rId8"/>
    <p:sldId id="277" r:id="rId10"/>
    <p:sldId id="278" r:id="rId11"/>
    <p:sldId id="279" r:id="rId12"/>
    <p:sldId id="28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99"/>
    <a:srgbClr val="3333CC"/>
    <a:srgbClr val="0000CC"/>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26" y="7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notesMaster" Target="notesMasters/notesMaster1.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4C575ABB-C15C-45DA-924F-F3E5E53AA96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4C575ABB-C15C-45DA-924F-F3E5E53AA96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C575ABB-C15C-45DA-924F-F3E5E53AA96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75ABB-C15C-45DA-924F-F3E5E53AA96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C575ABB-C15C-45DA-924F-F3E5E53AA96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C575ABB-C15C-45DA-924F-F3E5E53AA96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C575ABB-C15C-45DA-924F-F3E5E53AA964}" type="datetimeFigureOut">
              <a:rPr lang="en-GB" smtClean="0"/>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Date Placeholder 4"/>
          <p:cNvSpPr>
            <a:spLocks noGrp="1"/>
          </p:cNvSpPr>
          <p:nvPr>
            <p:ph type="dt" sz="half" idx="10"/>
          </p:nvPr>
        </p:nvSpPr>
        <p:spPr/>
        <p:txBody>
          <a:bodyPr/>
          <a:lstStyle/>
          <a:p>
            <a:fld id="{4C575ABB-C15C-45DA-924F-F3E5E53AA96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7" name="Date Placeholder 6"/>
          <p:cNvSpPr>
            <a:spLocks noGrp="1"/>
          </p:cNvSpPr>
          <p:nvPr>
            <p:ph type="dt" sz="half" idx="10"/>
          </p:nvPr>
        </p:nvSpPr>
        <p:spPr/>
        <p:txBody>
          <a:bodyPr/>
          <a:lstStyle/>
          <a:p>
            <a:fld id="{4C575ABB-C15C-45DA-924F-F3E5E53AA964}" type="datetimeFigureOut">
              <a:rPr lang="en-GB" smtClean="0"/>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4C575ABB-C15C-45DA-924F-F3E5E53AA964}" type="datetimeFigureOut">
              <a:rPr lang="en-GB" smtClean="0"/>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575ABB-C15C-45DA-924F-F3E5E53AA964}" type="datetimeFigureOut">
              <a:rPr lang="en-GB" smtClean="0"/>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C575ABB-C15C-45DA-924F-F3E5E53AA96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C575ABB-C15C-45DA-924F-F3E5E53AA964}" type="datetimeFigureOut">
              <a:rPr lang="en-GB" smtClean="0"/>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B0D7857F-1C41-494E-A133-B5003CE3C1F6}" type="slidenum">
              <a:rPr lang="en-GB" smtClean="0"/>
            </a:fld>
            <a:endParaRPr lang="en-GB"/>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2" Type="http://schemas.openxmlformats.org/officeDocument/2006/relationships/theme" Target="../theme/theme2.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75ABB-C15C-45DA-924F-F3E5E53AA96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7857F-1C41-494E-A133-B5003CE3C1F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C575ABB-C15C-45DA-924F-F3E5E53AA964}" type="datetimeFigureOut">
              <a:rPr lang="en-GB" smtClean="0"/>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D7857F-1C41-494E-A133-B5003CE3C1F6}" type="slidenum">
              <a:rPr lang="en-GB" smtClean="0"/>
            </a:fld>
            <a:endParaRPr lang="en-GB"/>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3.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4.png"/><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1.png"/></Relationships>
</file>

<file path=ppt/slides/_rels/slide6.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18.xml"/><Relationship Id="rId2" Type="http://schemas.openxmlformats.org/officeDocument/2006/relationships/image" Target="../media/image6.png"/><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18.xml"/><Relationship Id="rId2" Type="http://schemas.openxmlformats.org/officeDocument/2006/relationships/image" Target="../media/image7.png"/><Relationship Id="rId1" Type="http://schemas.openxmlformats.org/officeDocument/2006/relationships/image" Target="../media/image1.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18.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8.xml"/><Relationship Id="rId1"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83007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rPr>
              <a:t>Analysis of BA travellers’ Reviews From Skytrax</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3100070" y="3851275"/>
            <a:ext cx="6338570" cy="1691640"/>
          </a:xfrm>
          <a:prstGeom prst="rect">
            <a:avLst/>
          </a:prstGeom>
          <a:noFill/>
        </p:spPr>
        <p:txBody>
          <a:bodyPr wrap="square" rtlCol="0">
            <a:spAutoFit/>
          </a:bodyPr>
          <a:p>
            <a:pPr algn="ctr"/>
            <a:r>
              <a:rPr lang="en-GB" altLang="en-US" sz="3200">
                <a:solidFill>
                  <a:schemeClr val="bg1"/>
                </a:solidFill>
                <a:latin typeface="Times New Roman" panose="02020603050405020304" charset="0"/>
                <a:cs typeface="Times New Roman" panose="02020603050405020304" charset="0"/>
              </a:rPr>
              <a:t>Presented by</a:t>
            </a:r>
            <a:endParaRPr lang="en-GB" altLang="en-US" sz="3200">
              <a:solidFill>
                <a:schemeClr val="bg1"/>
              </a:solidFill>
              <a:latin typeface="Times New Roman" panose="02020603050405020304" charset="0"/>
              <a:cs typeface="Times New Roman" panose="02020603050405020304" charset="0"/>
            </a:endParaRPr>
          </a:p>
          <a:p>
            <a:pPr algn="ctr"/>
            <a:endParaRPr lang="en-GB" altLang="en-US" sz="3200">
              <a:solidFill>
                <a:schemeClr val="bg1"/>
              </a:solidFill>
              <a:latin typeface="Times New Roman" panose="02020603050405020304" charset="0"/>
              <a:cs typeface="Times New Roman" panose="02020603050405020304" charset="0"/>
            </a:endParaRPr>
          </a:p>
          <a:p>
            <a:pPr algn="ctr"/>
            <a:r>
              <a:rPr lang="en-GB" altLang="en-US" sz="3200">
                <a:solidFill>
                  <a:schemeClr val="bg1"/>
                </a:solidFill>
                <a:latin typeface="Times New Roman" panose="02020603050405020304" charset="0"/>
                <a:cs typeface="Times New Roman" panose="02020603050405020304" charset="0"/>
              </a:rPr>
              <a:t> </a:t>
            </a:r>
            <a:r>
              <a:rPr lang="en-GB" altLang="en-US" sz="4000">
                <a:solidFill>
                  <a:schemeClr val="bg1"/>
                </a:solidFill>
                <a:latin typeface="Times New Roman" panose="02020603050405020304" charset="0"/>
                <a:cs typeface="Times New Roman" panose="02020603050405020304" charset="0"/>
              </a:rPr>
              <a:t>Chidiogo Maureen Maduka</a:t>
            </a:r>
            <a:endParaRPr lang="en-GB" altLang="en-US" sz="4000">
              <a:solidFill>
                <a:schemeClr val="bg1"/>
              </a:solidFill>
              <a:latin typeface="Times New Roman" panose="02020603050405020304" charset="0"/>
              <a:cs typeface="Times New Roman" panose="02020603050405020304" charset="0"/>
            </a:endParaRPr>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613535"/>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rPr>
              <a:t>Data collection</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213360" y="2831465"/>
            <a:ext cx="5882640" cy="3415030"/>
          </a:xfrm>
          <a:prstGeom prst="rect">
            <a:avLst/>
          </a:prstGeom>
          <a:noFill/>
        </p:spPr>
        <p:txBody>
          <a:bodyPr wrap="square" rtlCol="0">
            <a:spAutoFit/>
          </a:bodyPr>
          <a:p>
            <a:pPr marL="342900" indent="-342900" algn="just">
              <a:buFont typeface="Arial" panose="020B0604020202020204" pitchFamily="34" charset="0"/>
              <a:buChar char="•"/>
            </a:pPr>
            <a:r>
              <a:rPr lang="en-GB" altLang="en-US" sz="2400">
                <a:solidFill>
                  <a:schemeClr val="bg1"/>
                </a:solidFill>
                <a:latin typeface="Times New Roman" panose="02020603050405020304" charset="0"/>
                <a:cs typeface="Times New Roman" panose="02020603050405020304" charset="0"/>
              </a:rPr>
              <a:t>Data was scraped from Skytrax website and cleaned using the python library-BeautifulSoup that eliminates html tags and elements. </a:t>
            </a:r>
            <a:endParaRPr lang="en-GB" altLang="en-US" sz="2400">
              <a:solidFill>
                <a:schemeClr val="bg1"/>
              </a:solidFill>
              <a:latin typeface="Times New Roman" panose="02020603050405020304" charset="0"/>
              <a:cs typeface="Times New Roman" panose="02020603050405020304" charset="0"/>
            </a:endParaRPr>
          </a:p>
          <a:p>
            <a:pPr algn="just"/>
            <a:endParaRPr lang="en-GB" altLang="en-US" sz="240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GB" altLang="en-US" sz="2400">
                <a:solidFill>
                  <a:schemeClr val="bg1"/>
                </a:solidFill>
                <a:latin typeface="Times New Roman" panose="02020603050405020304" charset="0"/>
                <a:cs typeface="Times New Roman" panose="02020603050405020304" charset="0"/>
              </a:rPr>
              <a:t>With 2367 not null rows of reviews, Economy Class with 1310 goes to show that at least half of the reviews were from Economy class travellers</a:t>
            </a:r>
            <a:endParaRPr lang="en-GB" altLang="en-US" sz="2400">
              <a:solidFill>
                <a:schemeClr val="bg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6685915" y="2413635"/>
            <a:ext cx="4955540" cy="32956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55702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rPr>
              <a:t>Data Exploration</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1313815" y="4089400"/>
            <a:ext cx="8813800" cy="2567305"/>
          </a:xfrm>
          <a:prstGeom prst="rect">
            <a:avLst/>
          </a:prstGeom>
          <a:noFill/>
        </p:spPr>
        <p:txBody>
          <a:bodyPr wrap="square" rtlCol="0">
            <a:noAutofit/>
          </a:bodyPr>
          <a:p>
            <a:pPr marL="342900" indent="-342900" algn="just">
              <a:buFont typeface="Arial" panose="020B0604020202020204" pitchFamily="34" charset="0"/>
              <a:buChar char="•"/>
            </a:pPr>
            <a:r>
              <a:rPr lang="en-GB" altLang="en-US" sz="2400">
                <a:solidFill>
                  <a:schemeClr val="bg1"/>
                </a:solidFill>
                <a:latin typeface="Times New Roman" panose="02020603050405020304" charset="0"/>
                <a:cs typeface="Times New Roman" panose="02020603050405020304" charset="0"/>
              </a:rPr>
              <a:t>One third of these reviewers travelled based on couple leisure. An astonishing number of 1616 choose not to recommend BA for reasons that required further digging in order to explain this outrageous number. </a:t>
            </a:r>
            <a:endParaRPr lang="en-GB" altLang="en-US" sz="2400">
              <a:solidFill>
                <a:schemeClr val="bg1"/>
              </a:solidFill>
              <a:latin typeface="Times New Roman" panose="02020603050405020304" charset="0"/>
              <a:cs typeface="Times New Roman" panose="02020603050405020304" charset="0"/>
            </a:endParaRPr>
          </a:p>
          <a:p>
            <a:pPr marL="342900" indent="-342900" algn="just">
              <a:buFont typeface="Arial" panose="020B0604020202020204" pitchFamily="34" charset="0"/>
              <a:buChar char="•"/>
            </a:pPr>
            <a:r>
              <a:rPr lang="en-GB" altLang="en-US" sz="2400">
                <a:solidFill>
                  <a:schemeClr val="bg1"/>
                </a:solidFill>
                <a:latin typeface="Times New Roman" panose="02020603050405020304" charset="0"/>
                <a:cs typeface="Times New Roman" panose="02020603050405020304" charset="0"/>
              </a:rPr>
              <a:t>It is also important to notice that as at the time of this report, the most travelled month is March and 2017 appears to be the most travelled year.</a:t>
            </a:r>
            <a:endParaRPr lang="en-GB" altLang="en-US" sz="2400">
              <a:solidFill>
                <a:schemeClr val="bg1"/>
              </a:solidFill>
              <a:latin typeface="Times New Roman" panose="02020603050405020304" charset="0"/>
              <a:cs typeface="Times New Roman" panose="02020603050405020304" charset="0"/>
            </a:endParaRPr>
          </a:p>
        </p:txBody>
      </p:sp>
      <p:pic>
        <p:nvPicPr>
          <p:cNvPr id="5" name="Picture 4"/>
          <p:cNvPicPr>
            <a:picLocks noChangeAspect="1"/>
          </p:cNvPicPr>
          <p:nvPr/>
        </p:nvPicPr>
        <p:blipFill>
          <a:blip r:embed="rId2"/>
          <a:stretch>
            <a:fillRect/>
          </a:stretch>
        </p:blipFill>
        <p:spPr>
          <a:xfrm>
            <a:off x="313690" y="2390775"/>
            <a:ext cx="9753600" cy="153860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613535"/>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a:ea typeface="Cambria" panose="02040503050406030204"/>
                <a:sym typeface="+mn-ea"/>
              </a:rPr>
              <a:t>Sentiment Analysis</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5744210" y="2924175"/>
            <a:ext cx="6353810" cy="2785110"/>
          </a:xfrm>
          <a:prstGeom prst="rect">
            <a:avLst/>
          </a:prstGeom>
          <a:noFill/>
        </p:spPr>
        <p:txBody>
          <a:bodyPr wrap="square" rtlCol="0">
            <a:noAutofit/>
          </a:bodyPr>
          <a:p>
            <a:pPr algn="just"/>
            <a:r>
              <a:rPr lang="en-GB" sz="2400" dirty="0">
                <a:solidFill>
                  <a:schemeClr val="bg1"/>
                </a:solidFill>
                <a:latin typeface="Times New Roman" panose="02020603050405020304" charset="0"/>
                <a:cs typeface="Times New Roman" panose="02020603050405020304" charset="0"/>
                <a:sym typeface="+mn-ea"/>
              </a:rPr>
              <a:t>Using the pretrained huggingface model to derive the perception of customers towards a product or service and comparing its results to the ratings given by customers as well as their willingness to recommend or not to, gives a brief insight into customers' level of satisfaction. This model generates 5 categories, very negative, negative, neutral, positive, to very positive.</a:t>
            </a:r>
            <a:endParaRPr lang="en-GB" sz="2400" dirty="0">
              <a:solidFill>
                <a:schemeClr val="bg1"/>
              </a:solidFill>
              <a:latin typeface="Times New Roman" panose="02020603050405020304" charset="0"/>
              <a:cs typeface="Times New Roman" panose="02020603050405020304" charset="0"/>
              <a:sym typeface="+mn-ea"/>
            </a:endParaRPr>
          </a:p>
        </p:txBody>
      </p:sp>
      <p:pic>
        <p:nvPicPr>
          <p:cNvPr id="6" name="Picture 5"/>
          <p:cNvPicPr>
            <a:picLocks noChangeAspect="1"/>
          </p:cNvPicPr>
          <p:nvPr/>
        </p:nvPicPr>
        <p:blipFill>
          <a:blip r:embed="rId2"/>
          <a:stretch>
            <a:fillRect/>
          </a:stretch>
        </p:blipFill>
        <p:spPr>
          <a:xfrm>
            <a:off x="419735" y="2479675"/>
            <a:ext cx="4831715" cy="3984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83007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rPr>
              <a:t>Negative sentiment polarity</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5744210" y="3856355"/>
            <a:ext cx="6353810" cy="2785110"/>
          </a:xfrm>
          <a:prstGeom prst="rect">
            <a:avLst/>
          </a:prstGeom>
          <a:noFill/>
        </p:spPr>
        <p:txBody>
          <a:bodyPr wrap="square" rtlCol="0">
            <a:noAutofit/>
          </a:bodyPr>
          <a:p>
            <a:pPr algn="just"/>
            <a:r>
              <a:rPr lang="en-GB" sz="2400" dirty="0">
                <a:solidFill>
                  <a:schemeClr val="bg1"/>
                </a:solidFill>
                <a:latin typeface="Times New Roman" panose="02020603050405020304" charset="0"/>
                <a:cs typeface="Times New Roman" panose="02020603050405020304" charset="0"/>
                <a:sym typeface="+mn-ea"/>
              </a:rPr>
              <a:t>This is a collection of recurring  or frequently used words from the review of those that the model identifies as very </a:t>
            </a:r>
            <a:r>
              <a:rPr lang="en-GB" sz="2400" b="1" dirty="0">
                <a:solidFill>
                  <a:schemeClr val="bg1"/>
                </a:solidFill>
                <a:latin typeface="Times New Roman" panose="02020603050405020304" charset="0"/>
                <a:cs typeface="Times New Roman" panose="02020603050405020304" charset="0"/>
                <a:sym typeface="+mn-ea"/>
              </a:rPr>
              <a:t>negative</a:t>
            </a:r>
            <a:endParaRPr lang="en-GB" sz="2400" dirty="0">
              <a:solidFill>
                <a:schemeClr val="bg1"/>
              </a:solidFill>
              <a:latin typeface="Times New Roman" panose="02020603050405020304" charset="0"/>
              <a:cs typeface="Times New Roman" panose="02020603050405020304" charset="0"/>
            </a:endParaRPr>
          </a:p>
          <a:p>
            <a:pPr algn="just"/>
            <a:endParaRPr lang="en-GB" altLang="en-US" sz="2400" dirty="0">
              <a:solidFill>
                <a:schemeClr val="bg1"/>
              </a:solidFill>
              <a:latin typeface="Times New Roman" panose="02020603050405020304" charset="0"/>
              <a:cs typeface="Times New Roman" panose="02020603050405020304" charset="0"/>
            </a:endParaRPr>
          </a:p>
        </p:txBody>
      </p:sp>
      <p:pic>
        <p:nvPicPr>
          <p:cNvPr id="6" name="Picture 5"/>
          <p:cNvPicPr>
            <a:picLocks noChangeAspect="1"/>
          </p:cNvPicPr>
          <p:nvPr/>
        </p:nvPicPr>
        <p:blipFill>
          <a:blip r:embed="rId2"/>
          <a:stretch>
            <a:fillRect/>
          </a:stretch>
        </p:blipFill>
        <p:spPr>
          <a:xfrm>
            <a:off x="368300" y="3099435"/>
            <a:ext cx="5048250" cy="260985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83007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rPr>
              <a:t>Positive sentiment polarity</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5744210" y="3856355"/>
            <a:ext cx="6353810" cy="2785110"/>
          </a:xfrm>
          <a:prstGeom prst="rect">
            <a:avLst/>
          </a:prstGeom>
          <a:noFill/>
        </p:spPr>
        <p:txBody>
          <a:bodyPr wrap="square" rtlCol="0">
            <a:noAutofit/>
          </a:bodyPr>
          <a:p>
            <a:pPr algn="just"/>
            <a:r>
              <a:rPr lang="en-GB" sz="2400" dirty="0">
                <a:solidFill>
                  <a:schemeClr val="bg1"/>
                </a:solidFill>
                <a:latin typeface="Times New Roman" panose="02020603050405020304" charset="0"/>
                <a:cs typeface="Times New Roman" panose="02020603050405020304" charset="0"/>
                <a:sym typeface="+mn-ea"/>
              </a:rPr>
              <a:t>This is a collection of recurring  or frequently used words from the review of those that the model identifies as very </a:t>
            </a:r>
            <a:r>
              <a:rPr lang="en-GB" sz="2400" b="1" dirty="0">
                <a:solidFill>
                  <a:schemeClr val="bg1"/>
                </a:solidFill>
                <a:latin typeface="Times New Roman" panose="02020603050405020304" charset="0"/>
                <a:cs typeface="Times New Roman" panose="02020603050405020304" charset="0"/>
                <a:sym typeface="+mn-ea"/>
              </a:rPr>
              <a:t>positive</a:t>
            </a:r>
            <a:endParaRPr lang="en-GB" sz="2400" dirty="0">
              <a:solidFill>
                <a:schemeClr val="bg1"/>
              </a:solidFill>
              <a:latin typeface="Times New Roman" panose="02020603050405020304" charset="0"/>
              <a:cs typeface="Times New Roman" panose="02020603050405020304" charset="0"/>
            </a:endParaRPr>
          </a:p>
          <a:p>
            <a:pPr algn="just"/>
            <a:endParaRPr lang="en-GB" altLang="en-US" sz="2400" dirty="0">
              <a:solidFill>
                <a:schemeClr val="bg1"/>
              </a:solidFill>
              <a:latin typeface="Times New Roman" panose="02020603050405020304" charset="0"/>
              <a:ea typeface="Cambria" panose="02040503050406030204" pitchFamily="18"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146685" y="2793365"/>
            <a:ext cx="5501640" cy="315214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472440"/>
            <a:ext cx="12192000" cy="183007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sym typeface="+mn-ea"/>
              </a:rPr>
              <a:t>Distribution of recommendation across classes</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6096000" y="3856355"/>
            <a:ext cx="6002020" cy="2785110"/>
          </a:xfrm>
          <a:prstGeom prst="rect">
            <a:avLst/>
          </a:prstGeom>
          <a:noFill/>
        </p:spPr>
        <p:txBody>
          <a:bodyPr wrap="square" rtlCol="0">
            <a:noAutofit/>
          </a:bodyPr>
          <a:p>
            <a:pPr algn="just"/>
            <a:r>
              <a:rPr lang="en-GB" sz="24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The interesting discovery at this point is the variance in opinion of service as the classes upgrade. The economy class show more dissatisfaction than all the other users such that  nearly two third or 70% chose not to recommend</a:t>
            </a:r>
            <a:endParaRPr lang="en-GB" sz="24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a:p>
            <a:pPr algn="just"/>
            <a:endParaRPr lang="en-GB" altLang="en-US" sz="2400" dirty="0">
              <a:solidFill>
                <a:schemeClr val="bg1"/>
              </a:solidFill>
              <a:latin typeface="Times New Roman" panose="02020603050405020304" charset="0"/>
              <a:ea typeface="Cambria" panose="02040503050406030204" pitchFamily="18" charset="0"/>
              <a:cs typeface="Times New Roman" panose="02020603050405020304" charset="0"/>
            </a:endParaRPr>
          </a:p>
        </p:txBody>
      </p:sp>
      <p:pic>
        <p:nvPicPr>
          <p:cNvPr id="8" name="Picture 7"/>
          <p:cNvPicPr>
            <a:picLocks noChangeAspect="1"/>
          </p:cNvPicPr>
          <p:nvPr/>
        </p:nvPicPr>
        <p:blipFill>
          <a:blip r:embed="rId2"/>
          <a:stretch>
            <a:fillRect/>
          </a:stretch>
        </p:blipFill>
        <p:spPr>
          <a:xfrm>
            <a:off x="628650" y="2976245"/>
            <a:ext cx="5114925" cy="313182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47650"/>
            <a:ext cx="12192000" cy="183007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sym typeface="+mn-ea"/>
              </a:rPr>
              <a:t>Distribution of recommendation across classes</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5283200" y="3823335"/>
            <a:ext cx="6002020" cy="2785110"/>
          </a:xfrm>
          <a:prstGeom prst="rect">
            <a:avLst/>
          </a:prstGeom>
          <a:noFill/>
        </p:spPr>
        <p:txBody>
          <a:bodyPr wrap="square" rtlCol="0">
            <a:noAutofit/>
          </a:bodyPr>
          <a:p>
            <a:pPr algn="just"/>
            <a:r>
              <a:rPr lang="en-GB" sz="24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The level of satisfaction of services is obtained and expressed from the </a:t>
            </a:r>
            <a:r>
              <a:rPr lang="en-GB" sz="2400" b="1"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Rating</a:t>
            </a:r>
            <a:r>
              <a:rPr lang="en-GB" sz="24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 column. This is very consistent with the recommendation column and logic that a satisfied client expressed in the high rating would most likely recommend and so also is found conversely.</a:t>
            </a:r>
            <a:endParaRPr lang="en-GB" sz="2400" dirty="0">
              <a:solidFill>
                <a:schemeClr val="bg1"/>
              </a:solidFill>
              <a:latin typeface="Times New Roman" panose="02020603050405020304" charset="0"/>
              <a:ea typeface="Cambria" panose="02040503050406030204" pitchFamily="18" charset="0"/>
              <a:cs typeface="Times New Roman" panose="02020603050405020304" charset="0"/>
            </a:endParaRPr>
          </a:p>
          <a:p>
            <a:pPr algn="just"/>
            <a:endParaRPr lang="en-GB" altLang="en-US" sz="2400" dirty="0">
              <a:solidFill>
                <a:schemeClr val="bg1"/>
              </a:solidFill>
              <a:latin typeface="Times New Roman" panose="02020603050405020304" charset="0"/>
              <a:ea typeface="Cambria" panose="02040503050406030204" pitchFamily="18" charset="0"/>
              <a:cs typeface="Times New Roman" panose="02020603050405020304" charset="0"/>
            </a:endParaRPr>
          </a:p>
        </p:txBody>
      </p:sp>
      <p:pic>
        <p:nvPicPr>
          <p:cNvPr id="7" name="Picture 6"/>
          <p:cNvPicPr>
            <a:picLocks noChangeAspect="1"/>
          </p:cNvPicPr>
          <p:nvPr/>
        </p:nvPicPr>
        <p:blipFill>
          <a:blip r:embed="rId2"/>
          <a:stretch>
            <a:fillRect/>
          </a:stretch>
        </p:blipFill>
        <p:spPr>
          <a:xfrm>
            <a:off x="763905" y="2300605"/>
            <a:ext cx="3619500" cy="2733675"/>
          </a:xfrm>
          <a:prstGeom prst="rect">
            <a:avLst/>
          </a:prstGeom>
        </p:spPr>
      </p:pic>
      <p:pic>
        <p:nvPicPr>
          <p:cNvPr id="9" name="Picture 8"/>
          <p:cNvPicPr>
            <a:picLocks noChangeAspect="1"/>
          </p:cNvPicPr>
          <p:nvPr/>
        </p:nvPicPr>
        <p:blipFill>
          <a:blip r:embed="rId3"/>
          <a:stretch>
            <a:fillRect/>
          </a:stretch>
        </p:blipFill>
        <p:spPr>
          <a:xfrm>
            <a:off x="5150485" y="2300605"/>
            <a:ext cx="5859145" cy="129984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60000"/>
            <a:lumOff val="40000"/>
            <a:alpha val="94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idx="4294967295"/>
          </p:nvPr>
        </p:nvSpPr>
        <p:spPr>
          <a:xfrm>
            <a:off x="0" y="247650"/>
            <a:ext cx="12192000" cy="1830070"/>
          </a:xfrm>
          <a:gradFill>
            <a:gsLst>
              <a:gs pos="100000">
                <a:schemeClr val="tx1"/>
              </a:gs>
              <a:gs pos="100000">
                <a:schemeClr val="accent1">
                  <a:lumMod val="45000"/>
                  <a:lumOff val="55000"/>
                </a:schemeClr>
              </a:gs>
              <a:gs pos="100000">
                <a:schemeClr val="accent1">
                  <a:lumMod val="91000"/>
                </a:schemeClr>
              </a:gs>
              <a:gs pos="96000">
                <a:schemeClr val="bg1"/>
              </a:gs>
            </a:gsLst>
            <a:lin ang="5400000" scaled="1"/>
          </a:gradFill>
        </p:spPr>
        <p:txBody>
          <a:bodyPr numCol="2"/>
          <a:lstStyle/>
          <a:p>
            <a:r>
              <a:rPr lang="en-GB" b="1" i="1" dirty="0">
                <a:solidFill>
                  <a:srgbClr val="003399"/>
                </a:solidFill>
                <a:latin typeface="Cambria" panose="02040503050406030204" pitchFamily="18" charset="0"/>
                <a:ea typeface="Cambria" panose="02040503050406030204" pitchFamily="18" charset="0"/>
                <a:sym typeface="+mn-ea"/>
              </a:rPr>
              <a:t>Conclusion</a:t>
            </a:r>
            <a:endParaRPr lang="en-GB" b="1" i="1" dirty="0">
              <a:solidFill>
                <a:srgbClr val="003399"/>
              </a:solidFill>
              <a:latin typeface="Cambria" panose="02040503050406030204" pitchFamily="18" charset="0"/>
              <a:ea typeface="Cambria" panose="02040503050406030204" pitchFamily="18" charset="0"/>
            </a:endParaRPr>
          </a:p>
        </p:txBody>
      </p:sp>
      <p:pic>
        <p:nvPicPr>
          <p:cNvPr id="3" name="Picture 2" descr="British_Airways_(7)"/>
          <p:cNvPicPr>
            <a:picLocks noChangeAspect="1"/>
          </p:cNvPicPr>
          <p:nvPr/>
        </p:nvPicPr>
        <p:blipFill>
          <a:blip r:embed="rId1"/>
          <a:stretch>
            <a:fillRect/>
          </a:stretch>
        </p:blipFill>
        <p:spPr>
          <a:xfrm>
            <a:off x="10321290" y="5709285"/>
            <a:ext cx="1776730" cy="1068070"/>
          </a:xfrm>
          <a:prstGeom prst="rect">
            <a:avLst/>
          </a:prstGeom>
        </p:spPr>
      </p:pic>
      <p:sp>
        <p:nvSpPr>
          <p:cNvPr id="4" name="Text Box 3"/>
          <p:cNvSpPr txBox="1"/>
          <p:nvPr/>
        </p:nvSpPr>
        <p:spPr>
          <a:xfrm>
            <a:off x="135255" y="2341245"/>
            <a:ext cx="6081395" cy="2785110"/>
          </a:xfrm>
          <a:prstGeom prst="rect">
            <a:avLst/>
          </a:prstGeom>
          <a:noFill/>
        </p:spPr>
        <p:txBody>
          <a:bodyPr wrap="square" rtlCol="0">
            <a:noAutofit/>
          </a:bodyPr>
          <a:p>
            <a:pPr algn="just"/>
            <a:r>
              <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Using the BERT pretrained huggingface model to derive the perception of customers towards a product or service and comparing its results to the ratings given by customers as well as their willingness to recommend or not to, gives a brief insight into customers' level of satisfaction. This model generates 5 categories, very negative, negative, neutral, positive, to very positive.</a:t>
            </a:r>
            <a:endPar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a:p>
            <a:pPr algn="just"/>
            <a:endPar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a:p>
            <a:pPr algn="just"/>
            <a:r>
              <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Based on the sentiment analysis, backed up by the pattern seen in the rating and recommendation variables while considering the different customer class, it is apparent that a significant number expressed their dissatifaction and displeasure towards the services by the low to average ratings and lack of will power to recommend. </a:t>
            </a:r>
            <a:endPar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a:p>
            <a:pPr algn="just"/>
            <a:endPar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a:p>
            <a:pPr algn="just"/>
            <a:endPar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p:txBody>
      </p:sp>
      <p:sp>
        <p:nvSpPr>
          <p:cNvPr id="5" name="Text Box 4"/>
          <p:cNvSpPr txBox="1"/>
          <p:nvPr/>
        </p:nvSpPr>
        <p:spPr>
          <a:xfrm>
            <a:off x="6426835" y="2341245"/>
            <a:ext cx="5670550" cy="2785110"/>
          </a:xfrm>
          <a:prstGeom prst="rect">
            <a:avLst/>
          </a:prstGeom>
          <a:noFill/>
        </p:spPr>
        <p:txBody>
          <a:bodyPr wrap="square" rtlCol="0">
            <a:noAutofit/>
          </a:bodyPr>
          <a:p>
            <a:pPr algn="just"/>
            <a:r>
              <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rPr>
              <a:t>Noting that the large chunk stems from the Economy class. Although First class appear to have a nearly normal distribution, with regards to its sentiment distribution and recommendation, it still potrays, that services could be improved on not just in this class but across all classes.</a:t>
            </a:r>
            <a:endParaRPr lang="en-GB" sz="2000" dirty="0">
              <a:solidFill>
                <a:schemeClr val="bg1"/>
              </a:solidFill>
              <a:effectLst/>
              <a:latin typeface="Times New Roman" panose="02020603050405020304" charset="0"/>
              <a:ea typeface="Cambria" panose="02040503050406030204" pitchFamily="18" charset="0"/>
              <a:cs typeface="Times New Roman" panose="02020603050405020304" charset="0"/>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3400" advTm="5000">
        <p14:reveal/>
      </p:transition>
    </mc:Choice>
    <mc:Fallback>
      <p:transition spd="slow" advTm="5000">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3032</Words>
  <Application>WPS Presentation</Application>
  <PresentationFormat>Widescreen</PresentationFormat>
  <Paragraphs>51</Paragraphs>
  <Slides>9</Slides>
  <Notes>0</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9</vt:i4>
      </vt:variant>
    </vt:vector>
  </HeadingPairs>
  <TitlesOfParts>
    <vt:vector size="21" baseType="lpstr">
      <vt:lpstr>Arial</vt:lpstr>
      <vt:lpstr>SimSun</vt:lpstr>
      <vt:lpstr>Wingdings</vt:lpstr>
      <vt:lpstr>Cambria</vt:lpstr>
      <vt:lpstr>Times New Roman</vt:lpstr>
      <vt:lpstr>Cambria</vt:lpstr>
      <vt:lpstr>Microsoft YaHei</vt:lpstr>
      <vt:lpstr>Arial Unicode MS</vt:lpstr>
      <vt:lpstr>Calibri Light</vt:lpstr>
      <vt:lpstr>Calibri</vt:lpstr>
      <vt:lpstr>Office Theme</vt:lpstr>
      <vt:lpstr>1_Office Theme</vt:lpstr>
      <vt:lpstr>Analysis of BA travellers’ Reviews From Skytrax</vt:lpstr>
      <vt:lpstr>Data collection</vt:lpstr>
      <vt:lpstr>Data Exploration</vt:lpstr>
      <vt:lpstr>Sentiment Analysis</vt:lpstr>
      <vt:lpstr>Negative sentiment polarity</vt:lpstr>
      <vt:lpstr>Positive sentiment polarity</vt:lpstr>
      <vt:lpstr>Distribution of recommendation across classes</vt:lpstr>
      <vt:lpstr>Distribution of recommendation across classes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Reviews </dc:title>
  <dc:creator>Chidiogo Maureen Maduka</dc:creator>
  <cp:lastModifiedBy>Reen S</cp:lastModifiedBy>
  <cp:revision>17</cp:revision>
  <dcterms:created xsi:type="dcterms:W3CDTF">2024-06-02T15:50:00Z</dcterms:created>
  <dcterms:modified xsi:type="dcterms:W3CDTF">2024-11-16T13:13:12Z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24EA71BF4CDA409BB00663456C8ACA38_13</vt:lpwstr>
  </property>
  <property fmtid="{D5CDD505-2E9C-101B-9397-08002B2CF9AE}" pid="3" name="KSOProductBuildVer">
    <vt:lpwstr>2057-12.2.0.18911</vt:lpwstr>
  </property>
</Properties>
</file>