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3" r:id="rId4"/>
  </p:sldMasterIdLst>
  <p:notesMasterIdLst>
    <p:notesMasterId r:id="rId15"/>
  </p:notesMasterIdLst>
  <p:sldIdLst>
    <p:sldId id="299" r:id="rId5"/>
    <p:sldId id="300" r:id="rId6"/>
    <p:sldId id="301" r:id="rId7"/>
    <p:sldId id="302" r:id="rId8"/>
    <p:sldId id="306" r:id="rId9"/>
    <p:sldId id="307" r:id="rId10"/>
    <p:sldId id="309" r:id="rId11"/>
    <p:sldId id="308" r:id="rId12"/>
    <p:sldId id="303" r:id="rId13"/>
    <p:sldId id="30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FFF"/>
    <a:srgbClr val="00FFFF"/>
    <a:srgbClr val="362795"/>
    <a:srgbClr val="10103D"/>
    <a:srgbClr val="D4D0E9"/>
    <a:srgbClr val="FFFFFF"/>
    <a:srgbClr val="439EB7"/>
    <a:srgbClr val="000000"/>
    <a:srgbClr val="212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57" autoAdjust="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8F8A8-68C4-4B03-9E57-3B8F0B2E563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CE7CEC-0E4D-4675-BC05-768A6A651B4F}">
      <dgm:prSet/>
      <dgm:spPr/>
      <dgm:t>
        <a:bodyPr/>
        <a:lstStyle/>
        <a:p>
          <a:r>
            <a:rPr lang="en-US" baseline="0"/>
            <a:t>Long-term influence</a:t>
          </a:r>
          <a:endParaRPr lang="en-US"/>
        </a:p>
      </dgm:t>
    </dgm:pt>
    <dgm:pt modelId="{988CDA24-6A7C-4AF6-9E3A-B86EAAA62D66}" type="parTrans" cxnId="{C7B1EF4C-1FE5-4704-99B9-B3A3C95E089B}">
      <dgm:prSet/>
      <dgm:spPr/>
      <dgm:t>
        <a:bodyPr/>
        <a:lstStyle/>
        <a:p>
          <a:endParaRPr lang="en-US"/>
        </a:p>
      </dgm:t>
    </dgm:pt>
    <dgm:pt modelId="{2A95CC16-7D6E-42D7-89D7-A70C667767DC}" type="sibTrans" cxnId="{C7B1EF4C-1FE5-4704-99B9-B3A3C95E089B}">
      <dgm:prSet/>
      <dgm:spPr/>
      <dgm:t>
        <a:bodyPr/>
        <a:lstStyle/>
        <a:p>
          <a:endParaRPr lang="en-US"/>
        </a:p>
      </dgm:t>
    </dgm:pt>
    <dgm:pt modelId="{169892E3-94C7-4D08-A424-75DC502638B9}">
      <dgm:prSet/>
      <dgm:spPr/>
      <dgm:t>
        <a:bodyPr/>
        <a:lstStyle/>
        <a:p>
          <a:r>
            <a:rPr lang="en-US" baseline="0"/>
            <a:t>Enduring relevance</a:t>
          </a:r>
          <a:endParaRPr lang="en-US"/>
        </a:p>
      </dgm:t>
    </dgm:pt>
    <dgm:pt modelId="{5AC50A9C-37EC-4CD9-8DCA-CCB80ED513C4}" type="parTrans" cxnId="{EA232B38-4379-4051-8AAE-EACD2C2C440B}">
      <dgm:prSet/>
      <dgm:spPr/>
      <dgm:t>
        <a:bodyPr/>
        <a:lstStyle/>
        <a:p>
          <a:endParaRPr lang="en-US"/>
        </a:p>
      </dgm:t>
    </dgm:pt>
    <dgm:pt modelId="{C2A3CB75-0DC0-4B3F-A2F8-D315969C50C4}" type="sibTrans" cxnId="{EA232B38-4379-4051-8AAE-EACD2C2C440B}">
      <dgm:prSet/>
      <dgm:spPr/>
      <dgm:t>
        <a:bodyPr/>
        <a:lstStyle/>
        <a:p>
          <a:endParaRPr lang="en-US"/>
        </a:p>
      </dgm:t>
    </dgm:pt>
    <dgm:pt modelId="{FBA7DCD7-DD98-45FB-80A5-C37D273C29AE}">
      <dgm:prSet/>
      <dgm:spPr/>
      <dgm:t>
        <a:bodyPr/>
        <a:lstStyle/>
        <a:p>
          <a:r>
            <a:rPr lang="en-US" baseline="0"/>
            <a:t>Inspire future gens</a:t>
          </a:r>
          <a:endParaRPr lang="en-US"/>
        </a:p>
      </dgm:t>
    </dgm:pt>
    <dgm:pt modelId="{1EF55311-8EA2-4B46-8A9A-7FE2B4F716D0}" type="parTrans" cxnId="{143A73BC-B762-45D4-BC4F-2CD33EBBED02}">
      <dgm:prSet/>
      <dgm:spPr/>
      <dgm:t>
        <a:bodyPr/>
        <a:lstStyle/>
        <a:p>
          <a:endParaRPr lang="en-US"/>
        </a:p>
      </dgm:t>
    </dgm:pt>
    <dgm:pt modelId="{0C6E2BFD-12A1-484B-AEBA-4EEF7EB00428}" type="sibTrans" cxnId="{143A73BC-B762-45D4-BC4F-2CD33EBBED02}">
      <dgm:prSet/>
      <dgm:spPr/>
      <dgm:t>
        <a:bodyPr/>
        <a:lstStyle/>
        <a:p>
          <a:endParaRPr lang="en-US"/>
        </a:p>
      </dgm:t>
    </dgm:pt>
    <dgm:pt modelId="{C73A2C16-C38A-4D6D-83DD-A500536C544A}">
      <dgm:prSet/>
      <dgm:spPr/>
      <dgm:t>
        <a:bodyPr/>
        <a:lstStyle/>
        <a:p>
          <a:r>
            <a:rPr lang="en-US" baseline="0" dirty="0"/>
            <a:t>Continuing projects</a:t>
          </a:r>
          <a:endParaRPr lang="en-US" dirty="0"/>
        </a:p>
      </dgm:t>
    </dgm:pt>
    <dgm:pt modelId="{BACC56C9-0857-4927-B055-8CE066518FE0}" type="parTrans" cxnId="{F5285846-9DAE-44B7-A4C6-1A12608AF168}">
      <dgm:prSet/>
      <dgm:spPr/>
      <dgm:t>
        <a:bodyPr/>
        <a:lstStyle/>
        <a:p>
          <a:endParaRPr lang="en-US"/>
        </a:p>
      </dgm:t>
    </dgm:pt>
    <dgm:pt modelId="{3870ADCE-51B7-4709-877A-3B80E9BA258C}" type="sibTrans" cxnId="{F5285846-9DAE-44B7-A4C6-1A12608AF168}">
      <dgm:prSet/>
      <dgm:spPr/>
      <dgm:t>
        <a:bodyPr/>
        <a:lstStyle/>
        <a:p>
          <a:endParaRPr lang="en-US"/>
        </a:p>
      </dgm:t>
    </dgm:pt>
    <dgm:pt modelId="{3D74F87E-72AC-4AA9-8CE4-991716460856}">
      <dgm:prSet/>
      <dgm:spPr/>
      <dgm:t>
        <a:bodyPr/>
        <a:lstStyle/>
        <a:p>
          <a:r>
            <a:rPr lang="en-US" baseline="0" dirty="0"/>
            <a:t>Enduring values</a:t>
          </a:r>
          <a:endParaRPr lang="en-US" dirty="0"/>
        </a:p>
      </dgm:t>
    </dgm:pt>
    <dgm:pt modelId="{9AE7F3C5-D7FE-47AC-B0C4-22CB43AE03B4}" type="parTrans" cxnId="{5FB9C3A0-F102-4DA5-95E6-CBFEA7139643}">
      <dgm:prSet/>
      <dgm:spPr/>
      <dgm:t>
        <a:bodyPr/>
        <a:lstStyle/>
        <a:p>
          <a:endParaRPr lang="en-US"/>
        </a:p>
      </dgm:t>
    </dgm:pt>
    <dgm:pt modelId="{55A24108-9765-4790-84C2-00F94A0F6586}" type="sibTrans" cxnId="{5FB9C3A0-F102-4DA5-95E6-CBFEA7139643}">
      <dgm:prSet/>
      <dgm:spPr/>
      <dgm:t>
        <a:bodyPr/>
        <a:lstStyle/>
        <a:p>
          <a:endParaRPr lang="en-US"/>
        </a:p>
      </dgm:t>
    </dgm:pt>
    <dgm:pt modelId="{2CDC4F62-3031-455C-8ADF-FEF27A2887EB}">
      <dgm:prSet/>
      <dgm:spPr/>
      <dgm:t>
        <a:bodyPr/>
        <a:lstStyle/>
        <a:p>
          <a:r>
            <a:rPr lang="en-US" baseline="0"/>
            <a:t>Effective principles</a:t>
          </a:r>
          <a:endParaRPr lang="en-US"/>
        </a:p>
      </dgm:t>
    </dgm:pt>
    <dgm:pt modelId="{31B39FA6-B15D-402D-A853-DA54C3A62928}" type="parTrans" cxnId="{FF5D0E42-1981-468C-851F-2368F21937F4}">
      <dgm:prSet/>
      <dgm:spPr/>
      <dgm:t>
        <a:bodyPr/>
        <a:lstStyle/>
        <a:p>
          <a:endParaRPr lang="en-US"/>
        </a:p>
      </dgm:t>
    </dgm:pt>
    <dgm:pt modelId="{1DA3B46C-5AF0-4296-B0E3-F9C8F4613E80}" type="sibTrans" cxnId="{FF5D0E42-1981-468C-851F-2368F21937F4}">
      <dgm:prSet/>
      <dgm:spPr/>
      <dgm:t>
        <a:bodyPr/>
        <a:lstStyle/>
        <a:p>
          <a:endParaRPr lang="en-US"/>
        </a:p>
      </dgm:t>
    </dgm:pt>
    <dgm:pt modelId="{DE662925-6CCE-456A-9FB9-B4F40920B9F0}" type="pres">
      <dgm:prSet presAssocID="{8978F8A8-68C4-4B03-9E57-3B8F0B2E563A}" presName="CompostProcess" presStyleCnt="0">
        <dgm:presLayoutVars>
          <dgm:dir/>
          <dgm:resizeHandles val="exact"/>
        </dgm:presLayoutVars>
      </dgm:prSet>
      <dgm:spPr/>
    </dgm:pt>
    <dgm:pt modelId="{C2BB2DBE-E775-4F35-80B9-9C42D0B6CFB2}" type="pres">
      <dgm:prSet presAssocID="{8978F8A8-68C4-4B03-9E57-3B8F0B2E563A}" presName="arrow" presStyleLbl="bgShp" presStyleIdx="0" presStyleCnt="1" custLinFactNeighborX="164"/>
      <dgm:spPr/>
    </dgm:pt>
    <dgm:pt modelId="{70013630-B439-44F4-8EBD-976BA9AE4A28}" type="pres">
      <dgm:prSet presAssocID="{8978F8A8-68C4-4B03-9E57-3B8F0B2E563A}" presName="linearProcess" presStyleCnt="0"/>
      <dgm:spPr/>
    </dgm:pt>
    <dgm:pt modelId="{42C51F33-7619-460B-A1C5-6A4EF5694828}" type="pres">
      <dgm:prSet presAssocID="{AACE7CEC-0E4D-4675-BC05-768A6A651B4F}" presName="textNode" presStyleLbl="node1" presStyleIdx="0" presStyleCnt="6">
        <dgm:presLayoutVars>
          <dgm:bulletEnabled val="1"/>
        </dgm:presLayoutVars>
      </dgm:prSet>
      <dgm:spPr/>
    </dgm:pt>
    <dgm:pt modelId="{378E947F-8CDB-4189-A8E8-14E2855DA233}" type="pres">
      <dgm:prSet presAssocID="{2A95CC16-7D6E-42D7-89D7-A70C667767DC}" presName="sibTrans" presStyleCnt="0"/>
      <dgm:spPr/>
    </dgm:pt>
    <dgm:pt modelId="{3289B439-E178-4654-A56B-15244DE7C2DF}" type="pres">
      <dgm:prSet presAssocID="{169892E3-94C7-4D08-A424-75DC502638B9}" presName="textNode" presStyleLbl="node1" presStyleIdx="1" presStyleCnt="6">
        <dgm:presLayoutVars>
          <dgm:bulletEnabled val="1"/>
        </dgm:presLayoutVars>
      </dgm:prSet>
      <dgm:spPr/>
    </dgm:pt>
    <dgm:pt modelId="{A0BFCF3D-C7AC-40F4-934F-57D4E7CC8F4B}" type="pres">
      <dgm:prSet presAssocID="{C2A3CB75-0DC0-4B3F-A2F8-D315969C50C4}" presName="sibTrans" presStyleCnt="0"/>
      <dgm:spPr/>
    </dgm:pt>
    <dgm:pt modelId="{100B5148-9D39-425D-A58B-3708431B5E1F}" type="pres">
      <dgm:prSet presAssocID="{FBA7DCD7-DD98-45FB-80A5-C37D273C29AE}" presName="textNode" presStyleLbl="node1" presStyleIdx="2" presStyleCnt="6">
        <dgm:presLayoutVars>
          <dgm:bulletEnabled val="1"/>
        </dgm:presLayoutVars>
      </dgm:prSet>
      <dgm:spPr/>
    </dgm:pt>
    <dgm:pt modelId="{5682E22E-12A7-4F94-BACD-48E60D3FB167}" type="pres">
      <dgm:prSet presAssocID="{0C6E2BFD-12A1-484B-AEBA-4EEF7EB00428}" presName="sibTrans" presStyleCnt="0"/>
      <dgm:spPr/>
    </dgm:pt>
    <dgm:pt modelId="{12A0C41B-F43C-4FE6-A868-803BE0D6570E}" type="pres">
      <dgm:prSet presAssocID="{C73A2C16-C38A-4D6D-83DD-A500536C544A}" presName="textNode" presStyleLbl="node1" presStyleIdx="3" presStyleCnt="6">
        <dgm:presLayoutVars>
          <dgm:bulletEnabled val="1"/>
        </dgm:presLayoutVars>
      </dgm:prSet>
      <dgm:spPr/>
    </dgm:pt>
    <dgm:pt modelId="{7D91EDBF-137D-480F-830B-D25F7DD33460}" type="pres">
      <dgm:prSet presAssocID="{3870ADCE-51B7-4709-877A-3B80E9BA258C}" presName="sibTrans" presStyleCnt="0"/>
      <dgm:spPr/>
    </dgm:pt>
    <dgm:pt modelId="{55891D9C-D243-47B7-95DA-89658FEBE49E}" type="pres">
      <dgm:prSet presAssocID="{3D74F87E-72AC-4AA9-8CE4-991716460856}" presName="textNode" presStyleLbl="node1" presStyleIdx="4" presStyleCnt="6">
        <dgm:presLayoutVars>
          <dgm:bulletEnabled val="1"/>
        </dgm:presLayoutVars>
      </dgm:prSet>
      <dgm:spPr/>
    </dgm:pt>
    <dgm:pt modelId="{2213D88C-7C9B-487F-8B11-58FCC8CFDD94}" type="pres">
      <dgm:prSet presAssocID="{55A24108-9765-4790-84C2-00F94A0F6586}" presName="sibTrans" presStyleCnt="0"/>
      <dgm:spPr/>
    </dgm:pt>
    <dgm:pt modelId="{8FD78C85-21F0-48CD-AD4D-51B5306374CC}" type="pres">
      <dgm:prSet presAssocID="{2CDC4F62-3031-455C-8ADF-FEF27A2887EB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1FE2E721-5981-425F-B64A-3D16BE0FDCE3}" type="presOf" srcId="{2CDC4F62-3031-455C-8ADF-FEF27A2887EB}" destId="{8FD78C85-21F0-48CD-AD4D-51B5306374CC}" srcOrd="0" destOrd="0" presId="urn:microsoft.com/office/officeart/2005/8/layout/hProcess9"/>
    <dgm:cxn modelId="{EA232B38-4379-4051-8AAE-EACD2C2C440B}" srcId="{8978F8A8-68C4-4B03-9E57-3B8F0B2E563A}" destId="{169892E3-94C7-4D08-A424-75DC502638B9}" srcOrd="1" destOrd="0" parTransId="{5AC50A9C-37EC-4CD9-8DCA-CCB80ED513C4}" sibTransId="{C2A3CB75-0DC0-4B3F-A2F8-D315969C50C4}"/>
    <dgm:cxn modelId="{FF5D0E42-1981-468C-851F-2368F21937F4}" srcId="{8978F8A8-68C4-4B03-9E57-3B8F0B2E563A}" destId="{2CDC4F62-3031-455C-8ADF-FEF27A2887EB}" srcOrd="5" destOrd="0" parTransId="{31B39FA6-B15D-402D-A853-DA54C3A62928}" sibTransId="{1DA3B46C-5AF0-4296-B0E3-F9C8F4613E80}"/>
    <dgm:cxn modelId="{F5285846-9DAE-44B7-A4C6-1A12608AF168}" srcId="{8978F8A8-68C4-4B03-9E57-3B8F0B2E563A}" destId="{C73A2C16-C38A-4D6D-83DD-A500536C544A}" srcOrd="3" destOrd="0" parTransId="{BACC56C9-0857-4927-B055-8CE066518FE0}" sibTransId="{3870ADCE-51B7-4709-877A-3B80E9BA258C}"/>
    <dgm:cxn modelId="{C7B1EF4C-1FE5-4704-99B9-B3A3C95E089B}" srcId="{8978F8A8-68C4-4B03-9E57-3B8F0B2E563A}" destId="{AACE7CEC-0E4D-4675-BC05-768A6A651B4F}" srcOrd="0" destOrd="0" parTransId="{988CDA24-6A7C-4AF6-9E3A-B86EAAA62D66}" sibTransId="{2A95CC16-7D6E-42D7-89D7-A70C667767DC}"/>
    <dgm:cxn modelId="{EDDD6D6E-AEF3-458C-B26A-56B33AE950AD}" type="presOf" srcId="{AACE7CEC-0E4D-4675-BC05-768A6A651B4F}" destId="{42C51F33-7619-460B-A1C5-6A4EF5694828}" srcOrd="0" destOrd="0" presId="urn:microsoft.com/office/officeart/2005/8/layout/hProcess9"/>
    <dgm:cxn modelId="{76255D50-993B-4FE9-99A3-776592BCA7CC}" type="presOf" srcId="{C73A2C16-C38A-4D6D-83DD-A500536C544A}" destId="{12A0C41B-F43C-4FE6-A868-803BE0D6570E}" srcOrd="0" destOrd="0" presId="urn:microsoft.com/office/officeart/2005/8/layout/hProcess9"/>
    <dgm:cxn modelId="{D4B39953-129D-4CC2-816D-F85ED451F2ED}" type="presOf" srcId="{3D74F87E-72AC-4AA9-8CE4-991716460856}" destId="{55891D9C-D243-47B7-95DA-89658FEBE49E}" srcOrd="0" destOrd="0" presId="urn:microsoft.com/office/officeart/2005/8/layout/hProcess9"/>
    <dgm:cxn modelId="{5FB9C3A0-F102-4DA5-95E6-CBFEA7139643}" srcId="{8978F8A8-68C4-4B03-9E57-3B8F0B2E563A}" destId="{3D74F87E-72AC-4AA9-8CE4-991716460856}" srcOrd="4" destOrd="0" parTransId="{9AE7F3C5-D7FE-47AC-B0C4-22CB43AE03B4}" sibTransId="{55A24108-9765-4790-84C2-00F94A0F6586}"/>
    <dgm:cxn modelId="{105594A5-F85B-429C-A985-52B2A9590321}" type="presOf" srcId="{8978F8A8-68C4-4B03-9E57-3B8F0B2E563A}" destId="{DE662925-6CCE-456A-9FB9-B4F40920B9F0}" srcOrd="0" destOrd="0" presId="urn:microsoft.com/office/officeart/2005/8/layout/hProcess9"/>
    <dgm:cxn modelId="{143A73BC-B762-45D4-BC4F-2CD33EBBED02}" srcId="{8978F8A8-68C4-4B03-9E57-3B8F0B2E563A}" destId="{FBA7DCD7-DD98-45FB-80A5-C37D273C29AE}" srcOrd="2" destOrd="0" parTransId="{1EF55311-8EA2-4B46-8A9A-7FE2B4F716D0}" sibTransId="{0C6E2BFD-12A1-484B-AEBA-4EEF7EB00428}"/>
    <dgm:cxn modelId="{3CC6B9C8-415C-49B9-BFBC-644B4B222BD5}" type="presOf" srcId="{169892E3-94C7-4D08-A424-75DC502638B9}" destId="{3289B439-E178-4654-A56B-15244DE7C2DF}" srcOrd="0" destOrd="0" presId="urn:microsoft.com/office/officeart/2005/8/layout/hProcess9"/>
    <dgm:cxn modelId="{F07F27E7-BD45-48F3-B40C-25196BA84AAA}" type="presOf" srcId="{FBA7DCD7-DD98-45FB-80A5-C37D273C29AE}" destId="{100B5148-9D39-425D-A58B-3708431B5E1F}" srcOrd="0" destOrd="0" presId="urn:microsoft.com/office/officeart/2005/8/layout/hProcess9"/>
    <dgm:cxn modelId="{B76C23F7-1683-496E-AB00-2CE0506B9584}" type="presParOf" srcId="{DE662925-6CCE-456A-9FB9-B4F40920B9F0}" destId="{C2BB2DBE-E775-4F35-80B9-9C42D0B6CFB2}" srcOrd="0" destOrd="0" presId="urn:microsoft.com/office/officeart/2005/8/layout/hProcess9"/>
    <dgm:cxn modelId="{8D9F3DF7-7786-4B59-A3EB-786956C9FC93}" type="presParOf" srcId="{DE662925-6CCE-456A-9FB9-B4F40920B9F0}" destId="{70013630-B439-44F4-8EBD-976BA9AE4A28}" srcOrd="1" destOrd="0" presId="urn:microsoft.com/office/officeart/2005/8/layout/hProcess9"/>
    <dgm:cxn modelId="{542EE03B-5371-4A90-9428-81BFF94E1D7E}" type="presParOf" srcId="{70013630-B439-44F4-8EBD-976BA9AE4A28}" destId="{42C51F33-7619-460B-A1C5-6A4EF5694828}" srcOrd="0" destOrd="0" presId="urn:microsoft.com/office/officeart/2005/8/layout/hProcess9"/>
    <dgm:cxn modelId="{87E798C3-689B-4CCC-949B-0DB424E8EE92}" type="presParOf" srcId="{70013630-B439-44F4-8EBD-976BA9AE4A28}" destId="{378E947F-8CDB-4189-A8E8-14E2855DA233}" srcOrd="1" destOrd="0" presId="urn:microsoft.com/office/officeart/2005/8/layout/hProcess9"/>
    <dgm:cxn modelId="{1A1D851A-71DB-4AA3-9F97-5845908C909C}" type="presParOf" srcId="{70013630-B439-44F4-8EBD-976BA9AE4A28}" destId="{3289B439-E178-4654-A56B-15244DE7C2DF}" srcOrd="2" destOrd="0" presId="urn:microsoft.com/office/officeart/2005/8/layout/hProcess9"/>
    <dgm:cxn modelId="{85546DE6-F15C-43C8-B718-F85B3A38DA8A}" type="presParOf" srcId="{70013630-B439-44F4-8EBD-976BA9AE4A28}" destId="{A0BFCF3D-C7AC-40F4-934F-57D4E7CC8F4B}" srcOrd="3" destOrd="0" presId="urn:microsoft.com/office/officeart/2005/8/layout/hProcess9"/>
    <dgm:cxn modelId="{F8AA4984-4304-4FBE-A908-3AD1CAAF8258}" type="presParOf" srcId="{70013630-B439-44F4-8EBD-976BA9AE4A28}" destId="{100B5148-9D39-425D-A58B-3708431B5E1F}" srcOrd="4" destOrd="0" presId="urn:microsoft.com/office/officeart/2005/8/layout/hProcess9"/>
    <dgm:cxn modelId="{3399FD42-E80C-4BFA-9AC4-BC03D089B65E}" type="presParOf" srcId="{70013630-B439-44F4-8EBD-976BA9AE4A28}" destId="{5682E22E-12A7-4F94-BACD-48E60D3FB167}" srcOrd="5" destOrd="0" presId="urn:microsoft.com/office/officeart/2005/8/layout/hProcess9"/>
    <dgm:cxn modelId="{B5773000-69B0-4970-BA68-C911DD792272}" type="presParOf" srcId="{70013630-B439-44F4-8EBD-976BA9AE4A28}" destId="{12A0C41B-F43C-4FE6-A868-803BE0D6570E}" srcOrd="6" destOrd="0" presId="urn:microsoft.com/office/officeart/2005/8/layout/hProcess9"/>
    <dgm:cxn modelId="{0ABF2A70-01F9-473E-BF9A-4E1A5E781159}" type="presParOf" srcId="{70013630-B439-44F4-8EBD-976BA9AE4A28}" destId="{7D91EDBF-137D-480F-830B-D25F7DD33460}" srcOrd="7" destOrd="0" presId="urn:microsoft.com/office/officeart/2005/8/layout/hProcess9"/>
    <dgm:cxn modelId="{B9779458-7B73-4DAE-8DE7-AB0EBDB384C1}" type="presParOf" srcId="{70013630-B439-44F4-8EBD-976BA9AE4A28}" destId="{55891D9C-D243-47B7-95DA-89658FEBE49E}" srcOrd="8" destOrd="0" presId="urn:microsoft.com/office/officeart/2005/8/layout/hProcess9"/>
    <dgm:cxn modelId="{BB4246B4-2935-48F5-A2C4-3F7465F3C8A4}" type="presParOf" srcId="{70013630-B439-44F4-8EBD-976BA9AE4A28}" destId="{2213D88C-7C9B-487F-8B11-58FCC8CFDD94}" srcOrd="9" destOrd="0" presId="urn:microsoft.com/office/officeart/2005/8/layout/hProcess9"/>
    <dgm:cxn modelId="{0F378642-53C0-4C03-A8F7-D03850F73CE0}" type="presParOf" srcId="{70013630-B439-44F4-8EBD-976BA9AE4A28}" destId="{8FD78C85-21F0-48CD-AD4D-51B5306374CC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B2DBE-E775-4F35-80B9-9C42D0B6CFB2}">
      <dsp:nvSpPr>
        <dsp:cNvPr id="0" name=""/>
        <dsp:cNvSpPr/>
      </dsp:nvSpPr>
      <dsp:spPr>
        <a:xfrm>
          <a:off x="706800" y="0"/>
          <a:ext cx="7864234" cy="431832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51F33-7619-460B-A1C5-6A4EF5694828}">
      <dsp:nvSpPr>
        <dsp:cNvPr id="0" name=""/>
        <dsp:cNvSpPr/>
      </dsp:nvSpPr>
      <dsp:spPr>
        <a:xfrm>
          <a:off x="4065" y="1295496"/>
          <a:ext cx="1466581" cy="17273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Long-term influence</a:t>
          </a:r>
          <a:endParaRPr lang="en-US" sz="2000" kern="1200"/>
        </a:p>
      </dsp:txBody>
      <dsp:txXfrm>
        <a:off x="75658" y="1367089"/>
        <a:ext cx="1323395" cy="1584142"/>
      </dsp:txXfrm>
    </dsp:sp>
    <dsp:sp modelId="{3289B439-E178-4654-A56B-15244DE7C2DF}">
      <dsp:nvSpPr>
        <dsp:cNvPr id="0" name=""/>
        <dsp:cNvSpPr/>
      </dsp:nvSpPr>
      <dsp:spPr>
        <a:xfrm>
          <a:off x="1559531" y="1295496"/>
          <a:ext cx="1466581" cy="17273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Enduring relevance</a:t>
          </a:r>
          <a:endParaRPr lang="en-US" sz="2000" kern="1200"/>
        </a:p>
      </dsp:txBody>
      <dsp:txXfrm>
        <a:off x="1631124" y="1367089"/>
        <a:ext cx="1323395" cy="1584142"/>
      </dsp:txXfrm>
    </dsp:sp>
    <dsp:sp modelId="{100B5148-9D39-425D-A58B-3708431B5E1F}">
      <dsp:nvSpPr>
        <dsp:cNvPr id="0" name=""/>
        <dsp:cNvSpPr/>
      </dsp:nvSpPr>
      <dsp:spPr>
        <a:xfrm>
          <a:off x="3114996" y="1295496"/>
          <a:ext cx="1466581" cy="17273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Inspire future gens</a:t>
          </a:r>
          <a:endParaRPr lang="en-US" sz="2000" kern="1200"/>
        </a:p>
      </dsp:txBody>
      <dsp:txXfrm>
        <a:off x="3186589" y="1367089"/>
        <a:ext cx="1323395" cy="1584142"/>
      </dsp:txXfrm>
    </dsp:sp>
    <dsp:sp modelId="{12A0C41B-F43C-4FE6-A868-803BE0D6570E}">
      <dsp:nvSpPr>
        <dsp:cNvPr id="0" name=""/>
        <dsp:cNvSpPr/>
      </dsp:nvSpPr>
      <dsp:spPr>
        <a:xfrm>
          <a:off x="4670462" y="1295496"/>
          <a:ext cx="1466581" cy="17273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Continuing projects</a:t>
          </a:r>
          <a:endParaRPr lang="en-US" sz="2000" kern="1200" dirty="0"/>
        </a:p>
      </dsp:txBody>
      <dsp:txXfrm>
        <a:off x="4742055" y="1367089"/>
        <a:ext cx="1323395" cy="1584142"/>
      </dsp:txXfrm>
    </dsp:sp>
    <dsp:sp modelId="{55891D9C-D243-47B7-95DA-89658FEBE49E}">
      <dsp:nvSpPr>
        <dsp:cNvPr id="0" name=""/>
        <dsp:cNvSpPr/>
      </dsp:nvSpPr>
      <dsp:spPr>
        <a:xfrm>
          <a:off x="6225927" y="1295496"/>
          <a:ext cx="1466581" cy="17273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Enduring values</a:t>
          </a:r>
          <a:endParaRPr lang="en-US" sz="2000" kern="1200" dirty="0"/>
        </a:p>
      </dsp:txBody>
      <dsp:txXfrm>
        <a:off x="6297520" y="1367089"/>
        <a:ext cx="1323395" cy="1584142"/>
      </dsp:txXfrm>
    </dsp:sp>
    <dsp:sp modelId="{8FD78C85-21F0-48CD-AD4D-51B5306374CC}">
      <dsp:nvSpPr>
        <dsp:cNvPr id="0" name=""/>
        <dsp:cNvSpPr/>
      </dsp:nvSpPr>
      <dsp:spPr>
        <a:xfrm>
          <a:off x="7781393" y="1295496"/>
          <a:ext cx="1466581" cy="17273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Effective principles</a:t>
          </a:r>
          <a:endParaRPr lang="en-US" sz="2000" kern="1200"/>
        </a:p>
      </dsp:txBody>
      <dsp:txXfrm>
        <a:off x="7852986" y="1367089"/>
        <a:ext cx="1323395" cy="1584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upport.microsoft.com/en-us/office/edit-your-school-presentation-44445997-6769-4d44-8b30-f9e3050adbfb?ui=en-us&amp;rs=en-us&amp;ad=u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987" y="884255"/>
            <a:ext cx="5148105" cy="285751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B5661-7CA8-2748-8523-AD0DFD354C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8057" y="4552915"/>
            <a:ext cx="5030036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 b="1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057" y="4928790"/>
            <a:ext cx="5030036" cy="150267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63268" y="4083933"/>
            <a:ext cx="1253208" cy="0"/>
          </a:xfrm>
          <a:prstGeom prst="line">
            <a:avLst/>
          </a:prstGeom>
          <a:ln w="76200">
            <a:solidFill>
              <a:schemeClr val="accent2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FF9B1CD-0F75-2582-F5BC-0027F62F80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8657" y="1064814"/>
            <a:ext cx="4884723" cy="5024485"/>
          </a:xfrm>
          <a:prstGeom prst="ellipse">
            <a:avLst/>
          </a:prstGeom>
          <a:ln w="952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65495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6B18601-29B7-CEC1-B476-E63FC26258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08647" y="1497208"/>
            <a:ext cx="8266112" cy="4541837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9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2E5F8C-6D58-8F32-B51F-0C3D8A34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3739" y="0"/>
            <a:ext cx="7938261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8FDCB9-AEA4-F924-769F-D7879C1F8D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2978" y="1532515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1376" y="1355087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472EDF-4FA4-A513-0E98-D822B8C95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22978" y="3030332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1466440-7F75-D2E2-E6A5-0B6934E0C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1375" y="2852903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E67C585A-7EB8-F39C-0B1A-47CB38C471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22978" y="4528149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8F912DBC-B36A-7029-667C-F843955330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1375" y="4350721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8873926-7B78-3D8B-7329-EF50EAE6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152471" y="983016"/>
            <a:ext cx="7176252" cy="4806702"/>
            <a:chOff x="3843454" y="907788"/>
            <a:chExt cx="7789936" cy="521775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085623-B323-15BB-984D-DDE69D4B9587}"/>
                </a:ext>
              </a:extLst>
            </p:cNvPr>
            <p:cNvSpPr/>
            <p:nvPr/>
          </p:nvSpPr>
          <p:spPr>
            <a:xfrm>
              <a:off x="3843454" y="31229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C7E221-8D2B-CBFC-68D6-839D5E0657F8}"/>
                </a:ext>
              </a:extLst>
            </p:cNvPr>
            <p:cNvSpPr/>
            <p:nvPr/>
          </p:nvSpPr>
          <p:spPr>
            <a:xfrm>
              <a:off x="8630838" y="9077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5363E9-2831-22C4-5953-A85CCD374559}"/>
                </a:ext>
              </a:extLst>
            </p:cNvPr>
            <p:cNvSpPr/>
            <p:nvPr/>
          </p:nvSpPr>
          <p:spPr>
            <a:xfrm>
              <a:off x="6431113" y="2040522"/>
              <a:ext cx="2786092" cy="27860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D9BC358-DA62-078E-A1CA-3210A4B84823}"/>
                </a:ext>
              </a:extLst>
            </p:cNvPr>
            <p:cNvSpPr/>
            <p:nvPr/>
          </p:nvSpPr>
          <p:spPr>
            <a:xfrm>
              <a:off x="6214653" y="1838034"/>
              <a:ext cx="3201728" cy="320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AB175B-864E-BA0F-E983-C33054BB0D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561" y="3838475"/>
            <a:ext cx="2146157" cy="98473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DE2C736-388B-9EFD-81DA-A15F750F95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45561" y="4857546"/>
            <a:ext cx="2146157" cy="3148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2E321BD-9A11-AE29-8459-9C200AF797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33442" y="2753783"/>
            <a:ext cx="1984267" cy="94857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DD92F1-24D0-50C9-4AB7-DC84EC5DEA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43490" y="3702356"/>
            <a:ext cx="1984267" cy="3177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EFE4CF5-A2F0-8B32-3770-9CAA8D022A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71447" y="1712736"/>
            <a:ext cx="1984267" cy="89606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79E692B-5B0D-1A20-90E6-6E364FBB4E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71447" y="2608801"/>
            <a:ext cx="1984267" cy="3651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9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2E5F8C-6D58-8F32-B51F-0C3D8A34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3739" y="0"/>
            <a:ext cx="7938261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17" y="269182"/>
            <a:ext cx="3362008" cy="1196426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816" y="2100107"/>
            <a:ext cx="2899443" cy="30722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802953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B38A35A-0479-9C12-5A6F-E459151CA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485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36BCCE0-8E96-CFD7-773F-6DD3495331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559245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17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12D6E0-52A8-9730-81A1-85A486A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2181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DDE02828-F855-FC8F-BE08-3709165F933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867941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27154A6-5E2E-B227-1A26-0180BD3790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5313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5C45418-A5D9-CF6D-A126-CFC582205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10877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7">
            <a:extLst>
              <a:ext uri="{FF2B5EF4-FFF2-40B4-BE49-F238E27FC236}">
                <a16:creationId xmlns:a16="http://schemas.microsoft.com/office/drawing/2014/main" id="{C9960172-8670-373D-A621-80693CE45A8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176637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64550A4-3E55-BC7E-8E76-D618452D34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24009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3DC7D4-9A01-6517-BBA3-25985ED3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485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icture Placeholder 27">
            <a:extLst>
              <a:ext uri="{FF2B5EF4-FFF2-40B4-BE49-F238E27FC236}">
                <a16:creationId xmlns:a16="http://schemas.microsoft.com/office/drawing/2014/main" id="{8B660B9C-1FDD-B66C-4771-6927C706C1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559245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CEDB5D2-20DC-E42D-81A3-DD675DB5DA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06617" y="5112564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E0A5FF-B1AF-63A9-AB13-9C59EC05F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2181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Picture Placeholder 27">
            <a:extLst>
              <a:ext uri="{FF2B5EF4-FFF2-40B4-BE49-F238E27FC236}">
                <a16:creationId xmlns:a16="http://schemas.microsoft.com/office/drawing/2014/main" id="{CE1131E2-6ABA-CCF9-F1A8-115DB733B6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867941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11333C39-8C83-07F1-DB19-333B85C4D5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15313" y="5122612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5DEC11-1F32-4EAC-3FA0-360A3FEBE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10877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27">
            <a:extLst>
              <a:ext uri="{FF2B5EF4-FFF2-40B4-BE49-F238E27FC236}">
                <a16:creationId xmlns:a16="http://schemas.microsoft.com/office/drawing/2014/main" id="{ADD5603E-E24A-E9C5-D35F-A38DC46658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176637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65FCE6B-F5AD-CA04-8BC6-D677E90648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24009" y="5122612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2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descr="Verticle Rule Line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171D-B8A1-3D4F-8F0C-145874B4BC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08647" y="1497208"/>
            <a:ext cx="8266112" cy="24718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0BFEB1E-8991-0667-6BDA-AFC8E1A819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8647" y="4270548"/>
            <a:ext cx="8265604" cy="1090244"/>
          </a:xfrm>
        </p:spPr>
        <p:txBody>
          <a:bodyPr lIns="137160" tIns="0" rIns="0" bIns="0" numCol="3" spcCol="640080">
            <a:normAutofit/>
          </a:bodyPr>
          <a:lstStyle>
            <a:lvl1pPr marL="182880" indent="-347472">
              <a:lnSpc>
                <a:spcPct val="150000"/>
              </a:lnSpc>
              <a:buFont typeface="Arial" panose="020B0604020202020204" pitchFamily="34" charset="0"/>
              <a:buChar char="•"/>
              <a:defRPr sz="1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1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214692"/>
            <a:ext cx="3713700" cy="124598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8743" y="2090054"/>
            <a:ext cx="8034492" cy="4093447"/>
          </a:xfrm>
        </p:spPr>
        <p:txBody>
          <a:bodyPr>
            <a:noAutofit/>
          </a:bodyPr>
          <a:lstStyle>
            <a:lvl1pPr marL="274320" indent="-274320">
              <a:lnSpc>
                <a:spcPct val="120000"/>
              </a:lnSpc>
              <a:spcBef>
                <a:spcPts val="3000"/>
              </a:spcBef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792905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5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214692"/>
            <a:ext cx="3713700" cy="124598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6288" y="2059910"/>
            <a:ext cx="4072934" cy="11254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Font typeface="Arial" panose="020B0604020202020204" pitchFamily="34" charset="0"/>
              <a:buNone/>
              <a:defRPr sz="2400" u="sng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792905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 descr="Circle with left arrow with solid fill">
            <a:hlinkClick r:id="rId2"/>
            <a:extLst>
              <a:ext uri="{FF2B5EF4-FFF2-40B4-BE49-F238E27FC236}">
                <a16:creationId xmlns:a16="http://schemas.microsoft.com/office/drawing/2014/main" id="{D888B852-56B6-C839-5CBD-590D6856CF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192428" y="2103070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4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A44999A-DAD5-F853-1F66-4F461193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6A5DA8F-E966-3396-E829-59C248D6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9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5">
                <a:lumMod val="50000"/>
              </a:schemeClr>
            </a:gs>
            <a:gs pos="100000">
              <a:schemeClr val="accent5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olorfulness, purple, magenta, violet&#10;&#10;Description automatically generated">
            <a:extLst>
              <a:ext uri="{FF2B5EF4-FFF2-40B4-BE49-F238E27FC236}">
                <a16:creationId xmlns:a16="http://schemas.microsoft.com/office/drawing/2014/main" id="{21C67B27-3DCB-A612-1630-DEAAA09B8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9871A-9A2C-2E6F-0221-5C00575E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15982-9619-48E7-255C-DAB69168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CA30-D605-A6EE-40D5-0F18CC14B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005CC9-ACBC-4F41-893C-06CDEFA85144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E9BE-1334-B164-BD91-65446700A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1F1D-6897-D2A8-3BF8-B5672CDFF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3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1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BD28-376C-83FF-3BDA-B0F5DCD0E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987" y="884255"/>
            <a:ext cx="5148105" cy="2857510"/>
          </a:xfrm>
        </p:spPr>
        <p:txBody>
          <a:bodyPr/>
          <a:lstStyle/>
          <a:p>
            <a:r>
              <a:rPr lang="en-US" dirty="0"/>
              <a:t>KARIITHI ANNE WANJIKU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C5B2A-4E07-94EA-3944-3703FF79C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57" y="4552915"/>
            <a:ext cx="5030036" cy="365125"/>
          </a:xfrm>
        </p:spPr>
        <p:txBody>
          <a:bodyPr/>
          <a:lstStyle/>
          <a:p>
            <a:r>
              <a:rPr lang="en-US" dirty="0"/>
              <a:t>ELECTRONICS AND COMPUTER ENGINEER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D781-0F38-BE75-A79C-DABE55E2F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057" y="4928790"/>
            <a:ext cx="5030036" cy="150267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Embedded systems enthusiast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Electronics and PCB Design and Fabrication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CAD Designs(AutoCAD- Fusion 360)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UI Design (Flutter Flow)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ML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B249526-D038-B7B4-88AE-1D6E9B20789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257" r="2257"/>
          <a:stretch/>
        </p:blipFill>
        <p:spPr>
          <a:xfrm>
            <a:off x="6208657" y="1064814"/>
            <a:ext cx="4884723" cy="5024485"/>
          </a:xfrm>
        </p:spPr>
      </p:pic>
    </p:spTree>
    <p:extLst>
      <p:ext uri="{BB962C8B-B14F-4D97-AF65-F5344CB8AC3E}">
        <p14:creationId xmlns:p14="http://schemas.microsoft.com/office/powerpoint/2010/main" val="3813954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1A49-8199-ECBA-F9E7-551BEFA7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>
            <a:normAutofit/>
          </a:bodyPr>
          <a:lstStyle/>
          <a:p>
            <a:r>
              <a:rPr lang="en-US" dirty="0"/>
              <a:t>legacy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DA24380-0B5D-4879-AAFE-EC46DA9D6E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3267442"/>
              </p:ext>
            </p:extLst>
          </p:nvPr>
        </p:nvGraphicFramePr>
        <p:xfrm>
          <a:off x="1395037" y="1687132"/>
          <a:ext cx="9252041" cy="431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D635-374F-7346-179D-A902DF5C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12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16D1-6E5B-BA77-8F43-80D0631F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/>
          <a:lstStyle/>
          <a:p>
            <a:r>
              <a:rPr lang="en-US" dirty="0"/>
              <a:t>Life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ED2877CA-93DC-27E4-7E88-A3BFD02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80214-D480-A4DA-83AE-72A2879904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08313" y="1497013"/>
            <a:ext cx="8266112" cy="4541837"/>
          </a:xfrm>
        </p:spPr>
        <p:txBody>
          <a:bodyPr/>
          <a:lstStyle/>
          <a:p>
            <a:r>
              <a:rPr lang="en-US" dirty="0"/>
              <a:t>I am a visionary leader , an upcoming engineer aspiring to provide a more stable state of life through technology and innovation.</a:t>
            </a:r>
          </a:p>
        </p:txBody>
      </p:sp>
    </p:spTree>
    <p:extLst>
      <p:ext uri="{BB962C8B-B14F-4D97-AF65-F5344CB8AC3E}">
        <p14:creationId xmlns:p14="http://schemas.microsoft.com/office/powerpoint/2010/main" val="3579907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091F-2E1A-3912-A662-9729BFF7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C666B-BB3E-B2ED-8A5E-19221BAAE8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865" y="1665516"/>
            <a:ext cx="2492882" cy="3506871"/>
          </a:xfrm>
        </p:spPr>
        <p:txBody>
          <a:bodyPr/>
          <a:lstStyle/>
          <a:p>
            <a:r>
              <a:rPr lang="en-US" dirty="0"/>
              <a:t>My professional journey is characterized</a:t>
            </a:r>
            <a:br>
              <a:rPr lang="en-US" dirty="0"/>
            </a:br>
            <a:r>
              <a:rPr lang="en-US" dirty="0"/>
              <a:t>by a series of dynamic roles and contributions.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AEC9E-CD35-42D1-BC0E-9ADB786E41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22978" y="1532515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E98D4F18-5E2F-031D-60BB-4B142E36E3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1376" y="1355087"/>
            <a:ext cx="5052635" cy="1753434"/>
          </a:xfrm>
        </p:spPr>
        <p:txBody>
          <a:bodyPr>
            <a:normAutofit/>
          </a:bodyPr>
          <a:lstStyle/>
          <a:p>
            <a:r>
              <a:rPr lang="en-US" dirty="0"/>
              <a:t>Building solutions to provide health solutions to</a:t>
            </a:r>
            <a:br>
              <a:rPr lang="en-US" dirty="0"/>
            </a:br>
            <a:r>
              <a:rPr lang="en-US" dirty="0"/>
              <a:t>underprivileged communities.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9B9F52-1D1B-C12E-B4CD-FE05CFE5D1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2978" y="3265358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43AE4C46-DDC1-E4A5-9BB9-D3B96E0DB1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1375" y="3087928"/>
            <a:ext cx="5052635" cy="1753435"/>
          </a:xfrm>
        </p:spPr>
        <p:txBody>
          <a:bodyPr>
            <a:normAutofit/>
          </a:bodyPr>
          <a:lstStyle/>
          <a:p>
            <a:r>
              <a:rPr lang="en-US" dirty="0"/>
              <a:t>Championed the integration of technology in health and high school education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4D62A7-4691-23C9-A9A0-E32D8B749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22978" y="5148871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id="{8C559730-60A8-902B-3589-AA34371DB4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1375" y="4971443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Actively engaged with WAAW, SES, CODE-ARC, 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CC42DFEC-7500-6BE8-98B9-115C5A76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12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E71E21-F825-552E-685A-A16DFD08C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/>
          <a:lstStyle/>
          <a:p>
            <a:r>
              <a:rPr lang="en-US" dirty="0"/>
              <a:t>Influence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B02CA1-46F0-C88E-1D4D-AD45E4BEEC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7865" y="1665516"/>
            <a:ext cx="2492882" cy="3506871"/>
          </a:xfrm>
        </p:spPr>
        <p:txBody>
          <a:bodyPr/>
          <a:lstStyle/>
          <a:p>
            <a:r>
              <a:rPr lang="en-US" dirty="0"/>
              <a:t>I have  been privileged to hold leadership positions in my journey at the university.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7296C-B54D-C9E0-7D35-C566B558EE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561" y="3838475"/>
            <a:ext cx="2146157" cy="984735"/>
          </a:xfrm>
        </p:spPr>
        <p:txBody>
          <a:bodyPr/>
          <a:lstStyle/>
          <a:p>
            <a:r>
              <a:rPr lang="en-US" dirty="0"/>
              <a:t>Mentorship</a:t>
            </a:r>
            <a:br>
              <a:rPr lang="en-US" dirty="0"/>
            </a:br>
            <a:r>
              <a:rPr lang="en-US" dirty="0"/>
              <a:t>and guidance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236FB88-8B4F-3B1A-3D00-E7CAB9D24C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24698" y="4857546"/>
            <a:ext cx="2387881" cy="31484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CODE-ARC, WIT, SES, KHUZA SCHOOL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EABD9D-673D-C03F-F3E6-FDE21FAC3B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33442" y="2753783"/>
            <a:ext cx="1984267" cy="948574"/>
          </a:xfrm>
        </p:spPr>
        <p:txBody>
          <a:bodyPr/>
          <a:lstStyle/>
          <a:p>
            <a:r>
              <a:rPr lang="en-US" dirty="0"/>
              <a:t>Thought leadership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3E2E3D1-FC51-66CF-8771-0D5865F64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43490" y="3702356"/>
            <a:ext cx="1984267" cy="31771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SES, WAAW, CODE-ARC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D9E2FDD-3DAA-E87E-5AFE-C00DD46A99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71447" y="1712736"/>
            <a:ext cx="1984267" cy="896066"/>
          </a:xfrm>
        </p:spPr>
        <p:txBody>
          <a:bodyPr/>
          <a:lstStyle/>
          <a:p>
            <a:r>
              <a:rPr lang="en-US" dirty="0"/>
              <a:t>Advocacy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EE6F8A0-427D-4668-C2FF-5EEFF7198C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71447" y="2608802"/>
            <a:ext cx="1984267" cy="365125"/>
          </a:xfrm>
        </p:spPr>
        <p:txBody>
          <a:bodyPr>
            <a:normAutofit fontScale="92500"/>
          </a:bodyPr>
          <a:lstStyle/>
          <a:p>
            <a:r>
              <a:rPr lang="en-US" dirty="0"/>
              <a:t>JKUAT, EBK, HUAWEI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88C50D6-EAAD-53D4-AB70-E52B1033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4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C274-5768-42A8-A219-9E334D32F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03BDD-3896-4935-994C-195E006513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During my time at the university, I worked on several projects. The Nakuja and ICMS Kit projects would mark my best work.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EDBED-041A-48EE-B67C-33202FE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ICMS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3F434-947E-489F-9B11-81D38DB08B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Intelligent Cardio Monitoring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93C4E8-BBE0-4108-984D-6FB2DCF15E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NAKUJA PROJECT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4D1636-6472-4FDB-81DB-9E419A04BF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N3 Rocket Fabrication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A187C1-4B27-4C6C-B5F4-89C308FD2E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3DD683-E118-4516-96E6-EAD1173E83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90388" y="2608802"/>
            <a:ext cx="1984267" cy="365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Nirvana, Dojo, AAA Network</a:t>
            </a:r>
          </a:p>
        </p:txBody>
      </p:sp>
    </p:spTree>
    <p:extLst>
      <p:ext uri="{BB962C8B-B14F-4D97-AF65-F5344CB8AC3E}">
        <p14:creationId xmlns:p14="http://schemas.microsoft.com/office/powerpoint/2010/main" val="2076462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1A49-8199-ECBA-F9E7-551BEFA7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>
            <a:normAutofit/>
          </a:bodyPr>
          <a:lstStyle/>
          <a:p>
            <a:r>
              <a:rPr lang="en-US" noProof="0" dirty="0"/>
              <a:t>Icms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D635-374F-7346-179D-A902DF5C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8" name="Google Shape;158;p25">
            <a:extLst>
              <a:ext uri="{FF2B5EF4-FFF2-40B4-BE49-F238E27FC236}">
                <a16:creationId xmlns:a16="http://schemas.microsoft.com/office/drawing/2014/main" id="{92BDE4E0-C233-40D8-A7EB-E8FF70633154}"/>
              </a:ext>
            </a:extLst>
          </p:cNvPr>
          <p:cNvCxnSpPr>
            <a:cxnSpLocks/>
          </p:cNvCxnSpPr>
          <p:nvPr/>
        </p:nvCxnSpPr>
        <p:spPr>
          <a:xfrm>
            <a:off x="2839480" y="1743895"/>
            <a:ext cx="0" cy="3987610"/>
          </a:xfrm>
          <a:prstGeom prst="straightConnector1">
            <a:avLst/>
          </a:prstGeom>
          <a:noFill/>
          <a:ln w="9525" cap="flat" cmpd="sng">
            <a:solidFill>
              <a:srgbClr val="1D1D1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59;p25">
            <a:extLst>
              <a:ext uri="{FF2B5EF4-FFF2-40B4-BE49-F238E27FC236}">
                <a16:creationId xmlns:a16="http://schemas.microsoft.com/office/drawing/2014/main" id="{324C483E-5900-4B3D-84B7-C33EEEAF9192}"/>
              </a:ext>
            </a:extLst>
          </p:cNvPr>
          <p:cNvCxnSpPr>
            <a:cxnSpLocks/>
          </p:cNvCxnSpPr>
          <p:nvPr/>
        </p:nvCxnSpPr>
        <p:spPr>
          <a:xfrm>
            <a:off x="5930364" y="1743895"/>
            <a:ext cx="0" cy="3987610"/>
          </a:xfrm>
          <a:prstGeom prst="straightConnector1">
            <a:avLst/>
          </a:prstGeom>
          <a:noFill/>
          <a:ln w="9525" cap="flat" cmpd="sng">
            <a:solidFill>
              <a:srgbClr val="1D1D1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Google Shape;160;p25">
            <a:extLst>
              <a:ext uri="{FF2B5EF4-FFF2-40B4-BE49-F238E27FC236}">
                <a16:creationId xmlns:a16="http://schemas.microsoft.com/office/drawing/2014/main" id="{29875B40-FEDE-4C2E-80A3-3DD4613F8E8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467" y="2227156"/>
            <a:ext cx="1111273" cy="115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61;p25">
            <a:extLst>
              <a:ext uri="{FF2B5EF4-FFF2-40B4-BE49-F238E27FC236}">
                <a16:creationId xmlns:a16="http://schemas.microsoft.com/office/drawing/2014/main" id="{83C9ABCC-01B3-4892-9EC2-5CD941266CD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9961" y="2199774"/>
            <a:ext cx="1137657" cy="118065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2;p25">
            <a:extLst>
              <a:ext uri="{FF2B5EF4-FFF2-40B4-BE49-F238E27FC236}">
                <a16:creationId xmlns:a16="http://schemas.microsoft.com/office/drawing/2014/main" id="{64DCF176-11B5-4A8A-BAD4-B3D3BADC081D}"/>
              </a:ext>
            </a:extLst>
          </p:cNvPr>
          <p:cNvSpPr txBox="1"/>
          <p:nvPr/>
        </p:nvSpPr>
        <p:spPr>
          <a:xfrm>
            <a:off x="6261636" y="3728576"/>
            <a:ext cx="2575041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 response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emergencies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resulting to rise 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mortalities.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Google Shape;163;p25">
            <a:extLst>
              <a:ext uri="{FF2B5EF4-FFF2-40B4-BE49-F238E27FC236}">
                <a16:creationId xmlns:a16="http://schemas.microsoft.com/office/drawing/2014/main" id="{408E9822-551D-488B-A457-8B8EDC88E5A3}"/>
              </a:ext>
            </a:extLst>
          </p:cNvPr>
          <p:cNvSpPr txBox="1"/>
          <p:nvPr/>
        </p:nvSpPr>
        <p:spPr>
          <a:xfrm>
            <a:off x="9412805" y="3742006"/>
            <a:ext cx="2593316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Inadequate resources for long-term  remote heart monitoring in Kenya.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64;p25">
            <a:extLst>
              <a:ext uri="{FF2B5EF4-FFF2-40B4-BE49-F238E27FC236}">
                <a16:creationId xmlns:a16="http://schemas.microsoft.com/office/drawing/2014/main" id="{A14E0B63-9627-4627-A952-3175AA9F612A}"/>
              </a:ext>
            </a:extLst>
          </p:cNvPr>
          <p:cNvSpPr txBox="1"/>
          <p:nvPr/>
        </p:nvSpPr>
        <p:spPr>
          <a:xfrm>
            <a:off x="319425" y="3728576"/>
            <a:ext cx="2260165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for continuous heart activity monitoring.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oogle Shape;166;p25">
            <a:extLst>
              <a:ext uri="{FF2B5EF4-FFF2-40B4-BE49-F238E27FC236}">
                <a16:creationId xmlns:a16="http://schemas.microsoft.com/office/drawing/2014/main" id="{C88FA56E-5C30-454F-99B7-B48B00C5A553}"/>
              </a:ext>
            </a:extLst>
          </p:cNvPr>
          <p:cNvCxnSpPr>
            <a:cxnSpLocks/>
          </p:cNvCxnSpPr>
          <p:nvPr/>
        </p:nvCxnSpPr>
        <p:spPr>
          <a:xfrm>
            <a:off x="9217025" y="1743895"/>
            <a:ext cx="0" cy="3987610"/>
          </a:xfrm>
          <a:prstGeom prst="straightConnector1">
            <a:avLst/>
          </a:prstGeom>
          <a:noFill/>
          <a:ln w="9525" cap="flat" cmpd="sng">
            <a:solidFill>
              <a:srgbClr val="1D1D1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" name="Google Shape;167;p25">
            <a:extLst>
              <a:ext uri="{FF2B5EF4-FFF2-40B4-BE49-F238E27FC236}">
                <a16:creationId xmlns:a16="http://schemas.microsoft.com/office/drawing/2014/main" id="{165A5CAC-C2EF-4D8E-B6C5-1F9FAD300ED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667" y="2228049"/>
            <a:ext cx="1137657" cy="118065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68;p25">
            <a:extLst>
              <a:ext uri="{FF2B5EF4-FFF2-40B4-BE49-F238E27FC236}">
                <a16:creationId xmlns:a16="http://schemas.microsoft.com/office/drawing/2014/main" id="{1CAC95E4-71E6-4207-9CE8-63A6AD1DBC95}"/>
              </a:ext>
            </a:extLst>
          </p:cNvPr>
          <p:cNvSpPr txBox="1"/>
          <p:nvPr/>
        </p:nvSpPr>
        <p:spPr>
          <a:xfrm>
            <a:off x="3072862" y="3689454"/>
            <a:ext cx="2309201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for economical remote ECG systems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oogle Shape;169;p25">
            <a:extLst>
              <a:ext uri="{FF2B5EF4-FFF2-40B4-BE49-F238E27FC236}">
                <a16:creationId xmlns:a16="http://schemas.microsoft.com/office/drawing/2014/main" id="{ACCA73AA-A337-4787-8691-E30D2C2E81A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2281" y="2199774"/>
            <a:ext cx="1108893" cy="1180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1F86CC-DCDF-4C9D-A1E7-F771705910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1" y="-9772588"/>
            <a:ext cx="4921896" cy="51910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9F8049-10DA-4246-9740-AE6A850A65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898" y="-5989470"/>
            <a:ext cx="3526644" cy="17730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CE6857-B1E2-4A73-A2F4-93907967C2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2327" y="-9406386"/>
            <a:ext cx="4039671" cy="25687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359FD00-BF30-4FB6-BA71-3E05EB1D06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8162" y="-9341856"/>
            <a:ext cx="4192774" cy="29697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65F3B02-7AD2-4225-8D0C-51E13525CEA6}"/>
              </a:ext>
            </a:extLst>
          </p:cNvPr>
          <p:cNvSpPr txBox="1"/>
          <p:nvPr/>
        </p:nvSpPr>
        <p:spPr>
          <a:xfrm>
            <a:off x="33214042" y="-9547450"/>
            <a:ext cx="1983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1.FLOWCHART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47B5B3-66B4-4FE3-B28C-177487ED2B16}"/>
              </a:ext>
            </a:extLst>
          </p:cNvPr>
          <p:cNvSpPr txBox="1"/>
          <p:nvPr/>
        </p:nvSpPr>
        <p:spPr>
          <a:xfrm>
            <a:off x="37594381" y="-9698909"/>
            <a:ext cx="1983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2.ICMS KIT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0DDF52-A837-4CBA-A251-295354FDE02F}"/>
              </a:ext>
            </a:extLst>
          </p:cNvPr>
          <p:cNvSpPr txBox="1"/>
          <p:nvPr/>
        </p:nvSpPr>
        <p:spPr>
          <a:xfrm>
            <a:off x="38522459" y="-6365463"/>
            <a:ext cx="227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4.ICMS APPLICATION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85B6B6-DB40-4705-9BBB-2599A9767890}"/>
              </a:ext>
            </a:extLst>
          </p:cNvPr>
          <p:cNvSpPr txBox="1"/>
          <p:nvPr/>
        </p:nvSpPr>
        <p:spPr>
          <a:xfrm>
            <a:off x="42420129" y="-9809896"/>
            <a:ext cx="1983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3.DATABASE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511E213-37A0-4EE3-8A46-44918BF9BAA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1"/>
          <a:stretch/>
        </p:blipFill>
        <p:spPr>
          <a:xfrm>
            <a:off x="41701430" y="-6354594"/>
            <a:ext cx="3420744" cy="20416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FE5252D-0031-4FB4-95FA-A4016513E7A8}"/>
              </a:ext>
            </a:extLst>
          </p:cNvPr>
          <p:cNvSpPr txBox="1"/>
          <p:nvPr/>
        </p:nvSpPr>
        <p:spPr>
          <a:xfrm>
            <a:off x="41791254" y="-6741456"/>
            <a:ext cx="293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5.FLASK-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2926337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1A49-8199-ECBA-F9E7-551BEFA7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>
            <a:normAutofit/>
          </a:bodyPr>
          <a:lstStyle/>
          <a:p>
            <a:r>
              <a:rPr lang="en-US" noProof="0" dirty="0"/>
              <a:t>Icms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D635-374F-7346-179D-A902DF5C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1727" y="892653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21F86CC-DCDF-4C9D-A1E7-F77170591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514"/>
            <a:ext cx="4921896" cy="51910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9F8049-10DA-4246-9740-AE6A850A6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360" y="5297151"/>
            <a:ext cx="3051333" cy="15341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CE6857-B1E2-4A73-A2F4-93907967C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693" y="2069162"/>
            <a:ext cx="4039671" cy="25687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359FD00-BF30-4FB6-BA71-3E05EB1D0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462" y="1912131"/>
            <a:ext cx="4192774" cy="29697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65F3B02-7AD2-4225-8D0C-51E13525CEA6}"/>
              </a:ext>
            </a:extLst>
          </p:cNvPr>
          <p:cNvSpPr txBox="1"/>
          <p:nvPr/>
        </p:nvSpPr>
        <p:spPr>
          <a:xfrm>
            <a:off x="194041" y="1665652"/>
            <a:ext cx="1983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1.FLOWCHART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47B5B3-66B4-4FE3-B28C-177487ED2B16}"/>
              </a:ext>
            </a:extLst>
          </p:cNvPr>
          <p:cNvSpPr txBox="1"/>
          <p:nvPr/>
        </p:nvSpPr>
        <p:spPr>
          <a:xfrm>
            <a:off x="4561681" y="1555078"/>
            <a:ext cx="1983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2.ICMS KIT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0DDF52-A837-4CBA-A251-295354FDE02F}"/>
              </a:ext>
            </a:extLst>
          </p:cNvPr>
          <p:cNvSpPr txBox="1"/>
          <p:nvPr/>
        </p:nvSpPr>
        <p:spPr>
          <a:xfrm>
            <a:off x="5553354" y="4954161"/>
            <a:ext cx="263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4.ICMS APPLICATION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85B6B6-DB40-4705-9BBB-2599A9767890}"/>
              </a:ext>
            </a:extLst>
          </p:cNvPr>
          <p:cNvSpPr txBox="1"/>
          <p:nvPr/>
        </p:nvSpPr>
        <p:spPr>
          <a:xfrm>
            <a:off x="9380495" y="1665652"/>
            <a:ext cx="1983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3.DATABASE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511E213-37A0-4EE3-8A46-44918BF9BA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1"/>
          <a:stretch/>
        </p:blipFill>
        <p:spPr>
          <a:xfrm>
            <a:off x="9108202" y="5191460"/>
            <a:ext cx="3051333" cy="163979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FE5252D-0031-4FB4-95FA-A4016513E7A8}"/>
              </a:ext>
            </a:extLst>
          </p:cNvPr>
          <p:cNvSpPr txBox="1"/>
          <p:nvPr/>
        </p:nvSpPr>
        <p:spPr>
          <a:xfrm>
            <a:off x="9380495" y="4800273"/>
            <a:ext cx="310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5.FLASK-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1463356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1A49-8199-ECBA-F9E7-551BEFA7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>
            <a:normAutofit/>
          </a:bodyPr>
          <a:lstStyle/>
          <a:p>
            <a:r>
              <a:rPr lang="en-US" noProof="0" dirty="0"/>
              <a:t>NAKUJA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D635-374F-7346-179D-A902DF5C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5969D-0853-4BD0-96C8-15B017C36264}"/>
              </a:ext>
            </a:extLst>
          </p:cNvPr>
          <p:cNvSpPr txBox="1"/>
          <p:nvPr/>
        </p:nvSpPr>
        <p:spPr>
          <a:xfrm>
            <a:off x="826579" y="2599122"/>
            <a:ext cx="5194479" cy="3693319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ffectLst>
            <a:outerShdw blurRad="444500" dist="50800" dir="5400000" algn="ctr" rotWithShape="0">
              <a:srgbClr val="000000"/>
            </a:outerShdw>
            <a:softEdge rad="76200"/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author (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esign and computational analysis of the Nakuja N-3 rocket</a:t>
            </a:r>
            <a:r>
              <a:rPr lang="en-US" sz="2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Improving the flight performance by increasing the flight apogee from 500m to 2000m. </a:t>
            </a:r>
          </a:p>
          <a:p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7EE43-E1B9-4539-8E79-80ABEA820ED2}"/>
              </a:ext>
            </a:extLst>
          </p:cNvPr>
          <p:cNvSpPr txBox="1"/>
          <p:nvPr/>
        </p:nvSpPr>
        <p:spPr>
          <a:xfrm>
            <a:off x="6554388" y="2599122"/>
            <a:ext cx="5194479" cy="3584379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0" dist="50800" dir="5400000" algn="ctr" rotWithShape="0">
              <a:srgbClr val="000000"/>
            </a:outerShdw>
            <a:softEdge rad="76200"/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author(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esign analysis and simulation of a Launchpad for the Nakuja N3 rocket</a:t>
            </a:r>
            <a:r>
              <a:rPr lang="en-US" sz="2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mproved the design of the rail has lower stresses on the rail and by extension smaller deflection during lift-off.</a:t>
            </a:r>
            <a:endParaRPr lang="en-US" sz="22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773B0-2CB9-433E-940E-D961AFCB5F26}"/>
              </a:ext>
            </a:extLst>
          </p:cNvPr>
          <p:cNvSpPr txBox="1"/>
          <p:nvPr/>
        </p:nvSpPr>
        <p:spPr>
          <a:xfrm>
            <a:off x="767865" y="1449593"/>
            <a:ext cx="10981002" cy="1045223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444500" dist="50800" dir="5400000" algn="ctr" rotWithShape="0">
              <a:srgbClr val="000000"/>
            </a:outerShdw>
            <a:softEdge rad="76200"/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of the N3 team that designed, built, and launched the third series of the Nakuja rocket</a:t>
            </a:r>
          </a:p>
        </p:txBody>
      </p:sp>
    </p:spTree>
    <p:extLst>
      <p:ext uri="{BB962C8B-B14F-4D97-AF65-F5344CB8AC3E}">
        <p14:creationId xmlns:p14="http://schemas.microsoft.com/office/powerpoint/2010/main" val="283475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9CFD1133-D47B-B071-80B5-9B3DE9117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817" y="269182"/>
            <a:ext cx="3362008" cy="1196426"/>
          </a:xfrm>
        </p:spPr>
        <p:txBody>
          <a:bodyPr/>
          <a:lstStyle/>
          <a:p>
            <a:pPr lvl="0"/>
            <a:r>
              <a:rPr lang="en-US" noProof="0" dirty="0"/>
              <a:t>AWARDS &amp;</a:t>
            </a:r>
            <a:br>
              <a:rPr lang="en-US" noProof="0" dirty="0"/>
            </a:br>
            <a:r>
              <a:rPr lang="en-US" noProof="0" dirty="0"/>
              <a:t>RECOGNITION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FFD00155-E474-9430-8778-DBB3447847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7816" y="2100107"/>
            <a:ext cx="2899443" cy="3072280"/>
          </a:xfrm>
        </p:spPr>
        <p:txBody>
          <a:bodyPr/>
          <a:lstStyle/>
          <a:p>
            <a:pPr lvl="0"/>
            <a:r>
              <a:rPr lang="en-US" dirty="0"/>
              <a:t>Outside the classwork, my </a:t>
            </a:r>
            <a:r>
              <a:rPr lang="en-US" noProof="0" dirty="0"/>
              <a:t>work has been recognized </a:t>
            </a:r>
            <a:br>
              <a:rPr lang="en-US" noProof="0" dirty="0"/>
            </a:br>
            <a:r>
              <a:rPr lang="en-US" noProof="0" dirty="0"/>
              <a:t>by various awards and honors.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3D22A32-5716-1278-A5B3-6B3E3B307B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15313" y="2461083"/>
            <a:ext cx="1636776" cy="8218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REGIONAL AND GLOBAL WINNER 2023</a:t>
            </a:r>
          </a:p>
        </p:txBody>
      </p:sp>
      <p:pic>
        <p:nvPicPr>
          <p:cNvPr id="45" name="Picture Placeholder 44" descr="Trophy with solid fill">
            <a:extLst>
              <a:ext uri="{FF2B5EF4-FFF2-40B4-BE49-F238E27FC236}">
                <a16:creationId xmlns:a16="http://schemas.microsoft.com/office/drawing/2014/main" id="{58A1B631-A954-91A2-1717-0C19003447F9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8" b="108"/>
          <a:stretch/>
        </p:blipFill>
        <p:spPr>
          <a:xfrm>
            <a:off x="10176637" y="1239133"/>
            <a:ext cx="731520" cy="731520"/>
          </a:xfrm>
        </p:spPr>
      </p:pic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8FD383A2-F3E3-8249-A589-FEECEF2B43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24009" y="2504151"/>
            <a:ext cx="1636776" cy="8218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AWARDED BEST CHAIRPERSON ,2022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9A37EEB-B67D-74BB-E61C-0ED502D8B2D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3858" y="2462233"/>
            <a:ext cx="1636776" cy="8218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PROFESSIONAL EXCELLENCE, SRI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72F4EFC-7752-72C4-7D97-7FE0AFA109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06956" y="5071095"/>
            <a:ext cx="1636776" cy="1112405"/>
          </a:xfrm>
        </p:spPr>
        <p:txBody>
          <a:bodyPr>
            <a:normAutofit fontScale="92500"/>
          </a:bodyPr>
          <a:lstStyle/>
          <a:p>
            <a:r>
              <a:rPr lang="en-US" dirty="0"/>
              <a:t>IMPACTFUL </a:t>
            </a:r>
            <a:br>
              <a:rPr lang="en-US" dirty="0"/>
            </a:br>
            <a:r>
              <a:rPr lang="en-US" dirty="0"/>
              <a:t>CHANGEMAKER</a:t>
            </a:r>
          </a:p>
          <a:p>
            <a:r>
              <a:rPr lang="en-US" dirty="0"/>
              <a:t>(JKUAT-EABL, ROBOTICS DOJO)</a:t>
            </a:r>
          </a:p>
        </p:txBody>
      </p:sp>
      <p:sp>
        <p:nvSpPr>
          <p:cNvPr id="106" name="Slide Number Placeholder 105">
            <a:extLst>
              <a:ext uri="{FF2B5EF4-FFF2-40B4-BE49-F238E27FC236}">
                <a16:creationId xmlns:a16="http://schemas.microsoft.com/office/drawing/2014/main" id="{66F4DAA0-DC1C-D290-2231-525BE712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" name="Picture Placeholder 28" descr="Lightbulb and gear with solid fill">
            <a:extLst>
              <a:ext uri="{FF2B5EF4-FFF2-40B4-BE49-F238E27FC236}">
                <a16:creationId xmlns:a16="http://schemas.microsoft.com/office/drawing/2014/main" id="{D0FBDC84-14D7-46D5-B37E-D4487D657B5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08" b="108"/>
          <a:stretch/>
        </p:blipFill>
        <p:spPr>
          <a:xfrm>
            <a:off x="7867650" y="1239838"/>
            <a:ext cx="731838" cy="730250"/>
          </a:xfrm>
        </p:spPr>
      </p:pic>
      <p:pic>
        <p:nvPicPr>
          <p:cNvPr id="40" name="Picture Placeholder 45" descr="Ribbon with solid fill">
            <a:extLst>
              <a:ext uri="{FF2B5EF4-FFF2-40B4-BE49-F238E27FC236}">
                <a16:creationId xmlns:a16="http://schemas.microsoft.com/office/drawing/2014/main" id="{B250D384-2830-4A69-94CE-2318760A943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08" b="108"/>
          <a:stretch/>
        </p:blipFill>
        <p:spPr>
          <a:xfrm>
            <a:off x="5559425" y="1239838"/>
            <a:ext cx="731838" cy="730250"/>
          </a:xfrm>
        </p:spPr>
      </p:pic>
      <p:pic>
        <p:nvPicPr>
          <p:cNvPr id="41" name="Picture Placeholder 46" descr="Diploma with solid fill">
            <a:extLst>
              <a:ext uri="{FF2B5EF4-FFF2-40B4-BE49-F238E27FC236}">
                <a16:creationId xmlns:a16="http://schemas.microsoft.com/office/drawing/2014/main" id="{8F5C0C30-A215-4930-ABBA-FD1810191467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559425" y="3895725"/>
            <a:ext cx="731838" cy="731838"/>
          </a:xfrm>
        </p:spPr>
      </p:pic>
      <p:pic>
        <p:nvPicPr>
          <p:cNvPr id="42" name="Picture Placeholder 43" descr="Medal with solid fill">
            <a:extLst>
              <a:ext uri="{FF2B5EF4-FFF2-40B4-BE49-F238E27FC236}">
                <a16:creationId xmlns:a16="http://schemas.microsoft.com/office/drawing/2014/main" id="{76EBB61C-1A4A-4322-A245-8C26550AC7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08" b="108"/>
          <a:stretch/>
        </p:blipFill>
        <p:spPr>
          <a:xfrm>
            <a:off x="7867968" y="3896043"/>
            <a:ext cx="731520" cy="731520"/>
          </a:xfrm>
          <a:prstGeom prst="rect">
            <a:avLst/>
          </a:prstGeom>
        </p:spPr>
      </p:pic>
      <p:sp>
        <p:nvSpPr>
          <p:cNvPr id="43" name="Text Placeholder 36">
            <a:extLst>
              <a:ext uri="{FF2B5EF4-FFF2-40B4-BE49-F238E27FC236}">
                <a16:creationId xmlns:a16="http://schemas.microsoft.com/office/drawing/2014/main" id="{EF459289-DC0D-449D-ACBB-BACDA26DE03C}"/>
              </a:ext>
            </a:extLst>
          </p:cNvPr>
          <p:cNvSpPr txBox="1">
            <a:spLocks/>
          </p:cNvSpPr>
          <p:nvPr/>
        </p:nvSpPr>
        <p:spPr>
          <a:xfrm>
            <a:off x="7451929" y="5091182"/>
            <a:ext cx="1636776" cy="1112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of n3 rocket and launch</a:t>
            </a:r>
          </a:p>
        </p:txBody>
      </p:sp>
    </p:spTree>
    <p:extLst>
      <p:ext uri="{BB962C8B-B14F-4D97-AF65-F5344CB8AC3E}">
        <p14:creationId xmlns:p14="http://schemas.microsoft.com/office/powerpoint/2010/main" val="4186057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D4D0E9"/>
      </a:accent2>
      <a:accent3>
        <a:srgbClr val="0070C0"/>
      </a:accent3>
      <a:accent4>
        <a:srgbClr val="FFC000"/>
      </a:accent4>
      <a:accent5>
        <a:srgbClr val="362795"/>
      </a:accent5>
      <a:accent6>
        <a:srgbClr val="70AD47"/>
      </a:accent6>
      <a:hlink>
        <a:srgbClr val="85DFFF"/>
      </a:hlink>
      <a:folHlink>
        <a:srgbClr val="00B0F0"/>
      </a:folHlink>
    </a:clrScheme>
    <a:fontScheme name="Custom 61">
      <a:majorFont>
        <a:latin typeface="Batang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175639_Win32_SL_V3" id="{E3BABE8A-5E36-4CEB-8367-07951D61F935}" vid="{CBF2C544-30BB-46F6-928C-1C11FB7997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2CD2CA-20AA-4B25-93DB-19BA823DE1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52DE45-47B9-4C22-9454-5409ECF862A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B8E904-A4D1-44E3-A5C0-8B2587D6E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Biography presentation</Template>
  <TotalTime>1475</TotalTime>
  <Words>425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Batang</vt:lpstr>
      <vt:lpstr>Arial</vt:lpstr>
      <vt:lpstr>Calibri</vt:lpstr>
      <vt:lpstr>Corbel</vt:lpstr>
      <vt:lpstr>Wingdings</vt:lpstr>
      <vt:lpstr>Custom</vt:lpstr>
      <vt:lpstr>KARIITHI ANNE WANJIKU</vt:lpstr>
      <vt:lpstr>Life</vt:lpstr>
      <vt:lpstr>work</vt:lpstr>
      <vt:lpstr>Influence</vt:lpstr>
      <vt:lpstr>Projects </vt:lpstr>
      <vt:lpstr>Icms </vt:lpstr>
      <vt:lpstr>Icms </vt:lpstr>
      <vt:lpstr>NAKUJA</vt:lpstr>
      <vt:lpstr>AWARDS &amp; RECOGNITION</vt:lpstr>
      <vt:lpstr>legacy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KARIITHI ANNE WANJIKU</dc:title>
  <dc:creator>Anne Ciku</dc:creator>
  <cp:lastModifiedBy>Anne Ciku</cp:lastModifiedBy>
  <cp:revision>6</cp:revision>
  <dcterms:created xsi:type="dcterms:W3CDTF">2024-06-11T02:15:36Z</dcterms:created>
  <dcterms:modified xsi:type="dcterms:W3CDTF">2024-06-12T05:15:54Z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