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83" r:id="rId3"/>
    <p:sldId id="284" r:id="rId4"/>
    <p:sldId id="257" r:id="rId5"/>
    <p:sldId id="272" r:id="rId6"/>
    <p:sldId id="271" r:id="rId7"/>
    <p:sldId id="273" r:id="rId8"/>
    <p:sldId id="274" r:id="rId9"/>
    <p:sldId id="258" r:id="rId10"/>
    <p:sldId id="268" r:id="rId11"/>
    <p:sldId id="269" r:id="rId12"/>
    <p:sldId id="270" r:id="rId13"/>
    <p:sldId id="275" r:id="rId14"/>
    <p:sldId id="276" r:id="rId15"/>
    <p:sldId id="277" r:id="rId16"/>
    <p:sldId id="278" r:id="rId17"/>
    <p:sldId id="279" r:id="rId18"/>
    <p:sldId id="280" r:id="rId19"/>
    <p:sldId id="281" r:id="rId20"/>
    <p:sldId id="282"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p:scale>
          <a:sx n="50" d="100"/>
          <a:sy n="50" d="100"/>
        </p:scale>
        <p:origin x="-10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98067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15826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0CA2C-D670-4811-B7EF-0D062F1F691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15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228212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0CA2C-D670-4811-B7EF-0D062F1F691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724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4148124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59784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03459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6499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3EC83-0F4C-4E85-92E3-171F6DBCA4D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5018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54334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3EC83-0F4C-4E85-92E3-171F6DBCA4DA}"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226598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3EC83-0F4C-4E85-92E3-171F6DBCA4DA}"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16340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3EC83-0F4C-4E85-92E3-171F6DBCA4DA}"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375439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290724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3EC83-0F4C-4E85-92E3-171F6DBCA4D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0CA2C-D670-4811-B7EF-0D062F1F6918}" type="slidenum">
              <a:rPr lang="en-US" smtClean="0"/>
              <a:t>‹#›</a:t>
            </a:fld>
            <a:endParaRPr lang="en-US"/>
          </a:p>
        </p:txBody>
      </p:sp>
    </p:spTree>
    <p:extLst>
      <p:ext uri="{BB962C8B-B14F-4D97-AF65-F5344CB8AC3E}">
        <p14:creationId xmlns:p14="http://schemas.microsoft.com/office/powerpoint/2010/main" val="112441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73EC83-0F4C-4E85-92E3-171F6DBCA4DA}" type="datetimeFigureOut">
              <a:rPr lang="en-US" smtClean="0"/>
              <a:t>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80CA2C-D670-4811-B7EF-0D062F1F6918}" type="slidenum">
              <a:rPr lang="en-US" smtClean="0"/>
              <a:t>‹#›</a:t>
            </a:fld>
            <a:endParaRPr lang="en-US"/>
          </a:p>
        </p:txBody>
      </p:sp>
    </p:spTree>
    <p:extLst>
      <p:ext uri="{BB962C8B-B14F-4D97-AF65-F5344CB8AC3E}">
        <p14:creationId xmlns:p14="http://schemas.microsoft.com/office/powerpoint/2010/main" val="3497983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4ED0-2F5A-4518-8809-57732E17AF61}"/>
              </a:ext>
            </a:extLst>
          </p:cNvPr>
          <p:cNvSpPr>
            <a:spLocks noGrp="1"/>
          </p:cNvSpPr>
          <p:nvPr>
            <p:ph type="ctrTitle"/>
          </p:nvPr>
        </p:nvSpPr>
        <p:spPr/>
        <p:txBody>
          <a:bodyPr/>
          <a:lstStyle/>
          <a:p>
            <a:r>
              <a:rPr lang="en-US" dirty="0"/>
              <a:t>KARIITHI ANNE</a:t>
            </a:r>
          </a:p>
        </p:txBody>
      </p:sp>
      <p:sp>
        <p:nvSpPr>
          <p:cNvPr id="3" name="Subtitle 2">
            <a:extLst>
              <a:ext uri="{FF2B5EF4-FFF2-40B4-BE49-F238E27FC236}">
                <a16:creationId xmlns:a16="http://schemas.microsoft.com/office/drawing/2014/main" id="{309FDF9F-7D26-4509-987D-A3E6B5ECD1A5}"/>
              </a:ext>
            </a:extLst>
          </p:cNvPr>
          <p:cNvSpPr>
            <a:spLocks noGrp="1"/>
          </p:cNvSpPr>
          <p:nvPr>
            <p:ph type="subTitle" idx="1"/>
          </p:nvPr>
        </p:nvSpPr>
        <p:spPr/>
        <p:txBody>
          <a:bodyPr>
            <a:normAutofit/>
          </a:bodyPr>
          <a:lstStyle/>
          <a:p>
            <a:r>
              <a:rPr lang="en-US" sz="3200" dirty="0"/>
              <a:t>EMERTXE INTERNSHIP IOT B2</a:t>
            </a:r>
          </a:p>
        </p:txBody>
      </p:sp>
    </p:spTree>
    <p:extLst>
      <p:ext uri="{BB962C8B-B14F-4D97-AF65-F5344CB8AC3E}">
        <p14:creationId xmlns:p14="http://schemas.microsoft.com/office/powerpoint/2010/main" val="391263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…Program Structure</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p:txBody>
          <a:bodyPr/>
          <a:lstStyle/>
          <a:p>
            <a:r>
              <a:rPr lang="en-US" b="1" dirty="0"/>
              <a:t>STRUCTURE</a:t>
            </a:r>
            <a:r>
              <a:rPr lang="en-US" dirty="0"/>
              <a:t>:</a:t>
            </a:r>
          </a:p>
          <a:p>
            <a:pPr lvl="1"/>
            <a:r>
              <a:rPr lang="en-US" dirty="0"/>
              <a:t>It is divided into three</a:t>
            </a:r>
          </a:p>
          <a:p>
            <a:pPr lvl="1"/>
            <a:r>
              <a:rPr lang="en-US" dirty="0"/>
              <a:t>Structure</a:t>
            </a:r>
          </a:p>
          <a:p>
            <a:pPr lvl="1"/>
            <a:r>
              <a:rPr lang="en-US" dirty="0"/>
              <a:t>Values(Variables and constants)</a:t>
            </a:r>
          </a:p>
          <a:p>
            <a:pPr lvl="1"/>
            <a:r>
              <a:rPr lang="en-US" dirty="0"/>
              <a:t>Functions</a:t>
            </a:r>
          </a:p>
        </p:txBody>
      </p:sp>
    </p:spTree>
    <p:extLst>
      <p:ext uri="{BB962C8B-B14F-4D97-AF65-F5344CB8AC3E}">
        <p14:creationId xmlns:p14="http://schemas.microsoft.com/office/powerpoint/2010/main" val="1568506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…Program Structure</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p:txBody>
          <a:bodyPr>
            <a:normAutofit/>
          </a:bodyPr>
          <a:lstStyle/>
          <a:p>
            <a:r>
              <a:rPr lang="en-US" b="1" dirty="0"/>
              <a:t>STRUCTURE</a:t>
            </a:r>
            <a:r>
              <a:rPr lang="en-US" dirty="0"/>
              <a:t>:</a:t>
            </a:r>
          </a:p>
          <a:p>
            <a:pPr lvl="1"/>
            <a:r>
              <a:rPr lang="en-US" dirty="0"/>
              <a:t>Diving deeper!!!!</a:t>
            </a:r>
          </a:p>
          <a:p>
            <a:pPr lvl="1"/>
            <a:r>
              <a:rPr lang="en-US" dirty="0"/>
              <a:t>Void setup()</a:t>
            </a:r>
          </a:p>
          <a:p>
            <a:pPr marL="457200" lvl="1" indent="0">
              <a:buNone/>
            </a:pPr>
            <a:r>
              <a:rPr lang="en-US" dirty="0"/>
              <a:t>{</a:t>
            </a:r>
          </a:p>
          <a:p>
            <a:pPr marL="457200" lvl="1" indent="0">
              <a:buNone/>
            </a:pPr>
            <a:r>
              <a:rPr lang="en-US" dirty="0"/>
              <a:t>-It is where the program execution starts and it only runs once.</a:t>
            </a:r>
          </a:p>
          <a:p>
            <a:pPr marL="457200" lvl="1" indent="0">
              <a:buNone/>
            </a:pPr>
            <a:r>
              <a:rPr lang="en-US" dirty="0"/>
              <a:t>-used to initialize(specifying the initial value) variables, pin-modes, libraries</a:t>
            </a:r>
          </a:p>
          <a:p>
            <a:pPr marL="457200" lvl="1" indent="0">
              <a:buNone/>
            </a:pPr>
            <a:r>
              <a:rPr lang="en-US" dirty="0"/>
              <a:t>}</a:t>
            </a:r>
          </a:p>
        </p:txBody>
      </p:sp>
    </p:spTree>
    <p:extLst>
      <p:ext uri="{BB962C8B-B14F-4D97-AF65-F5344CB8AC3E}">
        <p14:creationId xmlns:p14="http://schemas.microsoft.com/office/powerpoint/2010/main" val="773010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…Program Structure</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p:txBody>
          <a:bodyPr>
            <a:normAutofit/>
          </a:bodyPr>
          <a:lstStyle/>
          <a:p>
            <a:r>
              <a:rPr lang="en-US" b="1" dirty="0"/>
              <a:t>STRUCTURE</a:t>
            </a:r>
            <a:r>
              <a:rPr lang="en-US" dirty="0"/>
              <a:t>:</a:t>
            </a:r>
          </a:p>
          <a:p>
            <a:pPr lvl="1"/>
            <a:r>
              <a:rPr lang="en-US" dirty="0"/>
              <a:t>Diving deeper!!!!</a:t>
            </a:r>
          </a:p>
          <a:p>
            <a:pPr lvl="1"/>
            <a:r>
              <a:rPr lang="en-US" dirty="0"/>
              <a:t>Void loop()</a:t>
            </a:r>
          </a:p>
          <a:p>
            <a:pPr marL="457200" lvl="1" indent="0">
              <a:buNone/>
            </a:pPr>
            <a:r>
              <a:rPr lang="en-US" dirty="0"/>
              <a:t>{</a:t>
            </a:r>
          </a:p>
          <a:p>
            <a:pPr marL="457200" lvl="1" indent="0">
              <a:buNone/>
            </a:pPr>
            <a:r>
              <a:rPr lang="en-US" dirty="0"/>
              <a:t>-Runs multiple times</a:t>
            </a:r>
          </a:p>
          <a:p>
            <a:pPr marL="457200" lvl="1" indent="0">
              <a:buNone/>
            </a:pPr>
            <a:r>
              <a:rPr lang="en-US" dirty="0"/>
              <a:t>-loops through the program allowing it to change and respond</a:t>
            </a:r>
          </a:p>
          <a:p>
            <a:pPr marL="457200" lvl="1" indent="0">
              <a:buNone/>
            </a:pPr>
            <a:r>
              <a:rPr lang="en-US" dirty="0"/>
              <a:t>}</a:t>
            </a:r>
          </a:p>
        </p:txBody>
      </p:sp>
    </p:spTree>
    <p:extLst>
      <p:ext uri="{BB962C8B-B14F-4D97-AF65-F5344CB8AC3E}">
        <p14:creationId xmlns:p14="http://schemas.microsoft.com/office/powerpoint/2010/main" val="317791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430186" y="1648868"/>
            <a:ext cx="8915400" cy="3777622"/>
          </a:xfrm>
        </p:spPr>
        <p:txBody>
          <a:bodyPr>
            <a:normAutofit/>
          </a:bodyPr>
          <a:lstStyle/>
          <a:p>
            <a:r>
              <a:rPr lang="en-US" b="1" dirty="0"/>
              <a:t>TYPES</a:t>
            </a:r>
            <a:r>
              <a:rPr lang="en-US" dirty="0"/>
              <a:t>:</a:t>
            </a:r>
          </a:p>
          <a:p>
            <a:pPr marL="0" indent="0">
              <a:buNone/>
            </a:pPr>
            <a:endParaRPr lang="en-US" dirty="0"/>
          </a:p>
          <a:p>
            <a:pPr lvl="1"/>
            <a:r>
              <a:rPr lang="en-US" b="1" dirty="0"/>
              <a:t>Arithmetic ;</a:t>
            </a:r>
            <a:r>
              <a:rPr lang="en-US" dirty="0"/>
              <a:t>used for mathematical operations +,=,-,*,%</a:t>
            </a:r>
            <a:endParaRPr lang="en-US" b="1" dirty="0"/>
          </a:p>
          <a:p>
            <a:pPr lvl="1"/>
            <a:r>
              <a:rPr lang="en-US" b="1" dirty="0"/>
              <a:t>Comparison; </a:t>
            </a:r>
            <a:r>
              <a:rPr lang="en-US" dirty="0"/>
              <a:t>used to compare two variables ==,!=,&lt;&gt;</a:t>
            </a:r>
            <a:endParaRPr lang="en-US" b="1" dirty="0"/>
          </a:p>
          <a:p>
            <a:pPr lvl="1"/>
            <a:r>
              <a:rPr lang="en-US" b="1" dirty="0"/>
              <a:t>Boolean; </a:t>
            </a:r>
            <a:r>
              <a:rPr lang="en-US" dirty="0"/>
              <a:t>true or false logical operator &amp;&amp;(non zero=1) ||(zero = 0)</a:t>
            </a:r>
            <a:endParaRPr lang="en-US" b="1" dirty="0"/>
          </a:p>
          <a:p>
            <a:pPr lvl="1"/>
            <a:r>
              <a:rPr lang="en-US" b="1" dirty="0"/>
              <a:t>Bitwise ;</a:t>
            </a:r>
            <a:r>
              <a:rPr lang="en-US" dirty="0"/>
              <a:t> &amp; || (shift left&lt;&lt; )(shift right&gt;&gt;) (^; </a:t>
            </a:r>
            <a:r>
              <a:rPr lang="en-US" dirty="0" err="1"/>
              <a:t>xor</a:t>
            </a:r>
            <a:r>
              <a:rPr lang="en-US" dirty="0"/>
              <a:t>-same =0)</a:t>
            </a:r>
          </a:p>
          <a:p>
            <a:pPr marL="457200" lvl="1" indent="0">
              <a:buNone/>
            </a:pPr>
            <a:r>
              <a:rPr lang="en-US" b="1" dirty="0"/>
              <a:t>   </a:t>
            </a:r>
          </a:p>
          <a:p>
            <a:pPr lvl="1"/>
            <a:endParaRPr lang="en-US" b="1"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290235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430186" y="1648868"/>
            <a:ext cx="8915400" cy="3777622"/>
          </a:xfrm>
        </p:spPr>
        <p:txBody>
          <a:bodyPr>
            <a:normAutofit/>
          </a:bodyPr>
          <a:lstStyle/>
          <a:p>
            <a:r>
              <a:rPr lang="en-US" b="1" dirty="0"/>
              <a:t>TYPES</a:t>
            </a:r>
            <a:r>
              <a:rPr lang="en-US" dirty="0"/>
              <a:t>:</a:t>
            </a:r>
          </a:p>
          <a:p>
            <a:pPr marL="0" indent="0">
              <a:buNone/>
            </a:pPr>
            <a:endParaRPr lang="en-US" dirty="0"/>
          </a:p>
          <a:p>
            <a:pPr lvl="1"/>
            <a:r>
              <a:rPr lang="en-US" b="1" dirty="0"/>
              <a:t>IF OPERATOR </a:t>
            </a:r>
          </a:p>
          <a:p>
            <a:pPr lvl="1"/>
            <a:r>
              <a:rPr lang="en-US" b="1" dirty="0"/>
              <a:t>IF..ELSE</a:t>
            </a:r>
          </a:p>
          <a:p>
            <a:pPr lvl="1"/>
            <a:r>
              <a:rPr lang="en-US" b="1" dirty="0"/>
              <a:t>IF..ELSE IF..ELSE</a:t>
            </a:r>
          </a:p>
          <a:p>
            <a:pPr lvl="1"/>
            <a:r>
              <a:rPr lang="en-US" b="1" dirty="0"/>
              <a:t>SWITCH CASE </a:t>
            </a:r>
            <a:endParaRPr lang="en-US" dirty="0"/>
          </a:p>
          <a:p>
            <a:pPr lvl="1"/>
            <a:r>
              <a:rPr lang="en-US" b="1" dirty="0"/>
              <a:t>WHILE</a:t>
            </a:r>
          </a:p>
          <a:p>
            <a:pPr lvl="1"/>
            <a:r>
              <a:rPr lang="en-US" b="1" dirty="0"/>
              <a:t>FOR LOOP</a:t>
            </a:r>
          </a:p>
          <a:p>
            <a:pPr lvl="1"/>
            <a:endParaRPr lang="en-US" b="1" dirty="0"/>
          </a:p>
          <a:p>
            <a:pPr marL="457200" lvl="1" indent="0">
              <a:buNone/>
            </a:pPr>
            <a:r>
              <a:rPr lang="en-US" b="1" dirty="0"/>
              <a:t>   </a:t>
            </a:r>
          </a:p>
          <a:p>
            <a:pPr lvl="1"/>
            <a:endParaRPr lang="en-US" b="1"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455642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430186" y="1648868"/>
            <a:ext cx="8915400" cy="3777622"/>
          </a:xfrm>
        </p:spPr>
        <p:txBody>
          <a:bodyPr>
            <a:normAutofit/>
          </a:bodyPr>
          <a:lstStyle/>
          <a:p>
            <a:r>
              <a:rPr lang="en-US" b="1" dirty="0"/>
              <a:t>TYPES</a:t>
            </a:r>
            <a:r>
              <a:rPr lang="en-US" dirty="0"/>
              <a:t>:</a:t>
            </a:r>
          </a:p>
          <a:p>
            <a:pPr lvl="1"/>
            <a:r>
              <a:rPr lang="en-US" b="1" dirty="0"/>
              <a:t>IF OPERATOR </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119475" y="1406266"/>
            <a:ext cx="4681047" cy="51244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int</a:t>
            </a:r>
            <a:r>
              <a:rPr kumimoji="0" lang="en-US" altLang="en-US" b="0" i="0" u="none" strike="noStrike" cap="none" normalizeH="0" baseline="0" dirty="0">
                <a:ln>
                  <a:noFill/>
                </a:ln>
                <a:solidFill>
                  <a:srgbClr val="000000"/>
                </a:solidFill>
                <a:effectLst/>
                <a:latin typeface="var(--bs-font-monospace)"/>
              </a:rPr>
              <a:t> A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5</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int</a:t>
            </a:r>
            <a:r>
              <a:rPr kumimoji="0" lang="en-US" altLang="en-US" b="0" i="0" u="none" strike="noStrike" cap="none" normalizeH="0" baseline="0" dirty="0">
                <a:ln>
                  <a:noFill/>
                </a:ln>
                <a:solidFill>
                  <a:srgbClr val="000000"/>
                </a:solidFill>
                <a:effectLst/>
                <a:latin typeface="var(--bs-font-monospace)"/>
              </a:rPr>
              <a:t> B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9</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Void</a:t>
            </a:r>
            <a:r>
              <a:rPr kumimoji="0" lang="en-US" altLang="en-US" sz="2000" b="0" i="0" u="none" strike="noStrike" cap="none" normalizeH="0" baseline="0" dirty="0">
                <a:ln>
                  <a:noFill/>
                </a:ln>
                <a:solidFill>
                  <a:srgbClr val="000000"/>
                </a:solidFill>
                <a:effectLst/>
                <a:latin typeface="var(--bs-font-monospace)"/>
              </a:rPr>
              <a:t> setup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Void</a:t>
            </a:r>
            <a:r>
              <a:rPr kumimoji="0" lang="en-US" altLang="en-US" sz="2000" b="0" i="0" u="none" strike="noStrike" cap="none" normalizeH="0" baseline="0" dirty="0">
                <a:ln>
                  <a:noFill/>
                </a:ln>
                <a:solidFill>
                  <a:srgbClr val="000000"/>
                </a:solidFill>
                <a:effectLst/>
                <a:latin typeface="var(--bs-font-monospace)"/>
              </a:rPr>
              <a:t> loop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endParaRPr kumimoji="0" lang="en-US" altLang="en-US" sz="20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check the </a:t>
            </a:r>
            <a:r>
              <a:rPr kumimoji="0" lang="en-US" altLang="en-US" sz="1200" b="0" i="0" u="none" strike="noStrike" cap="none" normalizeH="0" baseline="0" dirty="0" err="1">
                <a:ln>
                  <a:noFill/>
                </a:ln>
                <a:solidFill>
                  <a:srgbClr val="880000"/>
                </a:solidFill>
                <a:effectLst/>
                <a:latin typeface="var(--bs-font-monospace)"/>
              </a:rPr>
              <a:t>boolean</a:t>
            </a:r>
            <a:r>
              <a:rPr kumimoji="0" lang="en-US" altLang="en-US" sz="1200" b="0" i="0" u="none" strike="noStrike" cap="none" normalizeH="0" baseline="0" dirty="0">
                <a:ln>
                  <a:noFill/>
                </a:ln>
                <a:solidFill>
                  <a:srgbClr val="880000"/>
                </a:solidFill>
                <a:effectLst/>
                <a:latin typeface="var(--bs-font-monospace)"/>
              </a:rPr>
              <a:t> condition */</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  If</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B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&amp;&amp;</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B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0 ))</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if condition is true then execute the following statement*/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B</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000000"/>
                </a:solidFill>
                <a:effectLst/>
                <a:latin typeface="var(--bs-font-monospace)"/>
              </a:rPr>
              <a:t>B</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1" name="Picture 3" descr="IF Statement">
            <a:extLst>
              <a:ext uri="{FF2B5EF4-FFF2-40B4-BE49-F238E27FC236}">
                <a16:creationId xmlns:a16="http://schemas.microsoft.com/office/drawing/2014/main" id="{9F6E89F1-A6F7-4610-BC07-A59055EC7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01" y="2544108"/>
            <a:ext cx="4396562" cy="405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27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430186" y="1648868"/>
            <a:ext cx="8915400" cy="3777622"/>
          </a:xfrm>
        </p:spPr>
        <p:txBody>
          <a:bodyPr>
            <a:normAutofit/>
          </a:bodyPr>
          <a:lstStyle/>
          <a:p>
            <a:r>
              <a:rPr lang="en-US" b="1" dirty="0"/>
              <a:t>TYPES</a:t>
            </a:r>
            <a:r>
              <a:rPr lang="en-US" dirty="0"/>
              <a:t>:</a:t>
            </a:r>
          </a:p>
          <a:p>
            <a:pPr lvl="1"/>
            <a:r>
              <a:rPr lang="en-US" b="1" dirty="0"/>
              <a:t>IF ELSE OPERATOR </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119475" y="1252378"/>
            <a:ext cx="4681047" cy="54322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int</a:t>
            </a:r>
            <a:r>
              <a:rPr kumimoji="0" lang="en-US" altLang="en-US" b="0" i="0" u="none" strike="noStrike" cap="none" normalizeH="0" baseline="0" dirty="0">
                <a:ln>
                  <a:noFill/>
                </a:ln>
                <a:solidFill>
                  <a:srgbClr val="000000"/>
                </a:solidFill>
                <a:effectLst/>
                <a:latin typeface="var(--bs-font-monospace)"/>
              </a:rPr>
              <a:t> A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5</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int</a:t>
            </a:r>
            <a:r>
              <a:rPr kumimoji="0" lang="en-US" altLang="en-US" b="0" i="0" u="none" strike="noStrike" cap="none" normalizeH="0" baseline="0" dirty="0">
                <a:ln>
                  <a:noFill/>
                </a:ln>
                <a:solidFill>
                  <a:srgbClr val="000000"/>
                </a:solidFill>
                <a:effectLst/>
                <a:latin typeface="var(--bs-font-monospace)"/>
              </a:rPr>
              <a:t> B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9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Void</a:t>
            </a:r>
            <a:r>
              <a:rPr kumimoji="0" lang="en-US" altLang="en-US" sz="2000" b="0" i="0" u="none" strike="noStrike" cap="none" normalizeH="0" baseline="0" dirty="0">
                <a:ln>
                  <a:noFill/>
                </a:ln>
                <a:solidFill>
                  <a:srgbClr val="000000"/>
                </a:solidFill>
                <a:effectLst/>
                <a:latin typeface="var(--bs-font-monospace)"/>
              </a:rPr>
              <a:t> setup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Void</a:t>
            </a:r>
            <a:r>
              <a:rPr kumimoji="0" lang="en-US" altLang="en-US" sz="2000" b="0" i="0" u="none" strike="noStrike" cap="none" normalizeH="0" baseline="0" dirty="0">
                <a:ln>
                  <a:noFill/>
                </a:ln>
                <a:solidFill>
                  <a:srgbClr val="000000"/>
                </a:solidFill>
                <a:effectLst/>
                <a:latin typeface="var(--bs-font-monospace)"/>
              </a:rPr>
              <a:t> loop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endParaRPr kumimoji="0" lang="en-US" altLang="en-US" sz="20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check the </a:t>
            </a:r>
            <a:r>
              <a:rPr kumimoji="0" lang="en-US" altLang="en-US" sz="1200" b="0" i="0" u="none" strike="noStrike" cap="none" normalizeH="0" baseline="0" dirty="0" err="1">
                <a:ln>
                  <a:noFill/>
                </a:ln>
                <a:solidFill>
                  <a:srgbClr val="880000"/>
                </a:solidFill>
                <a:effectLst/>
                <a:latin typeface="var(--bs-font-monospace)"/>
              </a:rPr>
              <a:t>boolean</a:t>
            </a:r>
            <a:r>
              <a:rPr kumimoji="0" lang="en-US" altLang="en-US" sz="1200" b="0" i="0" u="none" strike="noStrike" cap="none" normalizeH="0" baseline="0" dirty="0">
                <a:ln>
                  <a:noFill/>
                </a:ln>
                <a:solidFill>
                  <a:srgbClr val="880000"/>
                </a:solidFill>
                <a:effectLst/>
                <a:latin typeface="var(--bs-font-monospace)"/>
              </a:rPr>
              <a:t> condition */</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66"/>
                </a:solidFill>
                <a:effectLst/>
                <a:latin typeface="var(--bs-font-monospace)"/>
              </a:rPr>
              <a:t>  If</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 </a:t>
            </a:r>
            <a:r>
              <a:rPr lang="en-US" altLang="en-US" sz="2000" dirty="0">
                <a:solidFill>
                  <a:srgbClr val="666600"/>
                </a:solidFill>
                <a:latin typeface="var(--bs-font-monospace)"/>
              </a:rPr>
              <a:t>&gt;</a:t>
            </a:r>
            <a:r>
              <a:rPr kumimoji="0" lang="en-US" altLang="en-US" sz="2000" b="0" i="0" u="none" strike="noStrike" cap="none" normalizeH="0" baseline="0" dirty="0">
                <a:ln>
                  <a:noFill/>
                </a:ln>
                <a:solidFill>
                  <a:srgbClr val="000000"/>
                </a:solidFill>
                <a:effectLst/>
                <a:latin typeface="var(--bs-font-monospace)"/>
              </a:rPr>
              <a:t> B </a:t>
            </a:r>
            <a:r>
              <a:rPr kumimoji="0" lang="en-US" altLang="en-US" sz="20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if condition is true then execute the following statement*/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endParaRPr kumimoji="0" lang="en-US" altLang="en-US" sz="20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000088"/>
                </a:solidFill>
                <a:effectLst/>
                <a:latin typeface="var(--bs-font-monospace)"/>
              </a:rPr>
              <a:t>else</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000000"/>
                </a:solidFill>
                <a:effectLst/>
                <a:latin typeface="var(--bs-font-monospace)"/>
              </a:rPr>
              <a:t>B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kumimoji="0" lang="en-US" altLang="en-US" sz="2000" b="0" i="0" u="none" strike="noStrike" cap="none" normalizeH="0" baseline="0" dirty="0">
                <a:ln>
                  <a:noFill/>
                </a:ln>
                <a:solidFill>
                  <a:srgbClr val="666600"/>
                </a:solidFill>
                <a:effectLst/>
                <a:latin typeface="var(--bs-font-monospace)"/>
              </a:rPr>
              <a:t>           }</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4" name="Picture 2" descr="If Else Statement">
            <a:extLst>
              <a:ext uri="{FF2B5EF4-FFF2-40B4-BE49-F238E27FC236}">
                <a16:creationId xmlns:a16="http://schemas.microsoft.com/office/drawing/2014/main" id="{1507E191-0D40-4730-A16A-91E93513B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930" y="2544211"/>
            <a:ext cx="3952047" cy="383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8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430186" y="1648868"/>
            <a:ext cx="8915400" cy="3777622"/>
          </a:xfrm>
        </p:spPr>
        <p:txBody>
          <a:bodyPr>
            <a:normAutofit/>
          </a:bodyPr>
          <a:lstStyle/>
          <a:p>
            <a:r>
              <a:rPr lang="en-US" b="1" dirty="0"/>
              <a:t>TYPES</a:t>
            </a:r>
            <a:r>
              <a:rPr lang="en-US" dirty="0"/>
              <a:t>:</a:t>
            </a:r>
          </a:p>
          <a:p>
            <a:pPr lvl="1"/>
            <a:r>
              <a:rPr lang="en-US" b="1" dirty="0"/>
              <a:t>IF ELSE IF..ELSE OPERATOR </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119475" y="1483210"/>
            <a:ext cx="4681047" cy="49705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int</a:t>
            </a:r>
            <a:r>
              <a:rPr kumimoji="0" lang="en-US" altLang="en-US" sz="1400" b="0" i="0" u="none" strike="noStrike" cap="none" normalizeH="0" baseline="0" dirty="0">
                <a:ln>
                  <a:noFill/>
                </a:ln>
                <a:solidFill>
                  <a:srgbClr val="000000"/>
                </a:solidFill>
                <a:effectLst/>
                <a:latin typeface="var(--bs-font-monospace)"/>
              </a:rPr>
              <a:t> A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5</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int</a:t>
            </a:r>
            <a:r>
              <a:rPr kumimoji="0" lang="en-US" altLang="en-US" sz="1400" b="0" i="0" u="none" strike="noStrike" cap="none" normalizeH="0" baseline="0" dirty="0">
                <a:ln>
                  <a:noFill/>
                </a:ln>
                <a:solidFill>
                  <a:srgbClr val="000000"/>
                </a:solidFill>
                <a:effectLst/>
                <a:latin typeface="var(--bs-font-monospace)"/>
              </a:rPr>
              <a:t> B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9</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setup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loop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endParaRPr kumimoji="0" lang="en-US" altLang="en-US" sz="14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check the </a:t>
            </a:r>
            <a:r>
              <a:rPr kumimoji="0" lang="en-US" altLang="en-US" sz="1200" b="0" i="0" u="none" strike="noStrike" cap="none" normalizeH="0" baseline="0" dirty="0" err="1">
                <a:ln>
                  <a:noFill/>
                </a:ln>
                <a:solidFill>
                  <a:srgbClr val="880000"/>
                </a:solidFill>
                <a:effectLst/>
                <a:latin typeface="var(--bs-font-monospace)"/>
              </a:rPr>
              <a:t>boolean</a:t>
            </a:r>
            <a:r>
              <a:rPr kumimoji="0" lang="en-US" altLang="en-US" sz="1200" b="0" i="0" u="none" strike="noStrike" cap="none" normalizeH="0" baseline="0" dirty="0">
                <a:ln>
                  <a:noFill/>
                </a:ln>
                <a:solidFill>
                  <a:srgbClr val="880000"/>
                </a:solidFill>
                <a:effectLst/>
                <a:latin typeface="var(--bs-font-monospace)"/>
              </a:rPr>
              <a:t> condition */</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  If</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 </a:t>
            </a:r>
            <a:r>
              <a:rPr lang="en-US" altLang="en-US" sz="1400" dirty="0">
                <a:solidFill>
                  <a:srgbClr val="666600"/>
                </a:solidFill>
                <a:latin typeface="var(--bs-font-monospace)"/>
              </a:rPr>
              <a:t>&gt;</a:t>
            </a:r>
            <a:r>
              <a:rPr kumimoji="0" lang="en-US" altLang="en-US" sz="1400" b="0" i="0" u="none" strike="noStrike" cap="none" normalizeH="0" baseline="0" dirty="0">
                <a:ln>
                  <a:noFill/>
                </a:ln>
                <a:solidFill>
                  <a:srgbClr val="000000"/>
                </a:solidFill>
                <a:effectLst/>
                <a:latin typeface="var(--bs-font-monospace)"/>
              </a:rPr>
              <a:t> B </a:t>
            </a:r>
            <a:r>
              <a:rPr kumimoji="0" lang="en-US" altLang="en-US" sz="14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if condition is true then execute the following statement*/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endParaRPr kumimoji="0" lang="en-US" altLang="en-US" sz="14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    </a:t>
            </a:r>
            <a:r>
              <a:rPr lang="en-US" altLang="en-US" sz="1400" dirty="0">
                <a:solidFill>
                  <a:srgbClr val="660066"/>
                </a:solidFill>
                <a:latin typeface="var(--bs-font-monospace)"/>
              </a:rPr>
              <a:t>else if </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B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&amp;&amp;</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B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0 ))</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C= B*A</a:t>
            </a: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000088"/>
                </a:solidFill>
                <a:effectLst/>
                <a:latin typeface="var(--bs-font-monospace)"/>
              </a:rPr>
              <a:t>else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lang="en-US" altLang="en-US" sz="1400" dirty="0">
                <a:solidFill>
                  <a:srgbClr val="000000"/>
                </a:solidFill>
                <a:latin typeface="var(--bs-font-monospace)"/>
              </a:rPr>
              <a:t>               C++;</a:t>
            </a:r>
            <a:endParaRPr kumimoji="0" lang="en-US" altLang="en-US" sz="1400" b="0" i="0" u="none" strike="noStrike" cap="none" normalizeH="0" baseline="0" dirty="0">
              <a:ln>
                <a:noFill/>
              </a:ln>
              <a:solidFill>
                <a:srgbClr val="000000"/>
              </a:solidFill>
              <a:effectLst/>
              <a:latin typeface="var(--bs-font-monospace)"/>
            </a:endParaRPr>
          </a:p>
          <a:p>
            <a:pPr defTabSz="914400" eaLnBrk="0" fontAlgn="base" hangingPunct="0">
              <a:spcBef>
                <a:spcPct val="0"/>
              </a:spcBef>
              <a:spcAft>
                <a:spcPct val="0"/>
              </a:spcAft>
            </a:pPr>
            <a:r>
              <a:rPr kumimoji="0" lang="en-US" altLang="en-US" sz="1400" b="0" i="0" u="none" strike="noStrike" cap="none" normalizeH="0" baseline="0" dirty="0">
                <a:ln>
                  <a:noFill/>
                </a:ln>
                <a:solidFill>
                  <a:srgbClr val="666600"/>
                </a:solidFill>
                <a:effectLst/>
                <a:latin typeface="var(--bs-font-monospace)"/>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098" name="Picture 2" descr="If Else If Else Statement">
            <a:extLst>
              <a:ext uri="{FF2B5EF4-FFF2-40B4-BE49-F238E27FC236}">
                <a16:creationId xmlns:a16="http://schemas.microsoft.com/office/drawing/2014/main" id="{2282A341-9832-49D5-A339-98C1BB0CC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9" y="2376164"/>
            <a:ext cx="5715000" cy="411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0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TYPES</a:t>
            </a:r>
            <a:r>
              <a:rPr lang="en-US" dirty="0"/>
              <a:t>:</a:t>
            </a:r>
          </a:p>
          <a:p>
            <a:pPr lvl="1"/>
            <a:r>
              <a:rPr lang="en-US" b="1" dirty="0"/>
              <a:t>SWITCH CASE</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371267" y="2126161"/>
            <a:ext cx="4681047" cy="42627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int</a:t>
            </a:r>
            <a:r>
              <a:rPr kumimoji="0" lang="en-US" altLang="en-US" sz="1400" b="0" i="0" u="none" strike="noStrike" cap="none" normalizeH="0" baseline="0" dirty="0">
                <a:ln>
                  <a:noFill/>
                </a:ln>
                <a:solidFill>
                  <a:srgbClr val="000000"/>
                </a:solidFill>
                <a:effectLst/>
                <a:latin typeface="var(--bs-font-monospace)"/>
              </a:rPr>
              <a:t> </a:t>
            </a:r>
            <a:r>
              <a:rPr lang="en-US" altLang="en-US" sz="1400" dirty="0">
                <a:solidFill>
                  <a:srgbClr val="000000"/>
                </a:solidFill>
                <a:latin typeface="var(--bs-font-monospace)"/>
              </a:rPr>
              <a:t>counter;</a:t>
            </a: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setup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loop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switch</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phase</a:t>
            </a:r>
            <a:r>
              <a:rPr kumimoji="0" lang="en-US" altLang="en-US" sz="14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case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0</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0066"/>
                </a:solidFill>
                <a:effectLst/>
                <a:latin typeface="var(--bs-font-monospace)"/>
              </a:rPr>
              <a:t>Lo</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//call </a:t>
            </a:r>
            <a:r>
              <a:rPr lang="en-US" altLang="en-US" sz="1400" dirty="0">
                <a:solidFill>
                  <a:srgbClr val="000000"/>
                </a:solidFill>
                <a:latin typeface="var(--bs-font-monospace)"/>
              </a:rPr>
              <a:t>low </a:t>
            </a:r>
            <a:r>
              <a:rPr kumimoji="0" lang="en-US" altLang="en-US" sz="1400" b="0" i="0" u="none" strike="noStrike" cap="none" normalizeH="0" baseline="0" dirty="0">
                <a:ln>
                  <a:noFill/>
                </a:ln>
                <a:solidFill>
                  <a:srgbClr val="000000"/>
                </a:solidFill>
                <a:effectLst/>
                <a:latin typeface="var(--bs-font-monospace)"/>
              </a:rPr>
              <a:t>function</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break</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case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1</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0066"/>
                </a:solidFill>
                <a:effectLst/>
                <a:latin typeface="var(--bs-font-monospace)"/>
              </a:rPr>
              <a:t>Mid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//call medium function</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break</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case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2</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0066"/>
                </a:solidFill>
                <a:effectLst/>
                <a:latin typeface="var(--bs-font-monospace)"/>
              </a:rPr>
              <a:t>Hi</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//call high function</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break</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default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0066"/>
                </a:solidFill>
                <a:effectLst/>
                <a:latin typeface="var(--bs-font-monospace)"/>
              </a:rPr>
              <a:t>Message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"Invalid state!"</a:t>
            </a:r>
            <a:r>
              <a:rPr kumimoji="0" lang="en-US" altLang="en-US" sz="1400" b="0" i="0" u="none" strike="noStrike" cap="none" normalizeH="0" baseline="0" dirty="0">
                <a:ln>
                  <a:noFill/>
                </a:ln>
                <a:solidFill>
                  <a:srgbClr val="666600"/>
                </a:solidFill>
                <a:effectLst/>
                <a:latin typeface="var(--bs-font-monospace)"/>
              </a:rPr>
              <a:t>);</a:t>
            </a:r>
          </a:p>
          <a:p>
            <a:pPr lvl="1" defTabSz="914400" eaLnBrk="0" fontAlgn="base" hangingPunct="0">
              <a:spcBef>
                <a:spcPct val="0"/>
              </a:spcBef>
              <a:spcAft>
                <a:spcPct val="0"/>
              </a:spcAft>
            </a:pPr>
            <a:r>
              <a:rPr lang="en-US" altLang="en-US" sz="1400" dirty="0">
                <a:solidFill>
                  <a:srgbClr val="6666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122" name="Picture 2" descr="Switch Case Statement">
            <a:extLst>
              <a:ext uri="{FF2B5EF4-FFF2-40B4-BE49-F238E27FC236}">
                <a16:creationId xmlns:a16="http://schemas.microsoft.com/office/drawing/2014/main" id="{90CD82E6-0BD2-4D16-A8AF-E86318FF2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01" y="2028825"/>
            <a:ext cx="426720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287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TYPES</a:t>
            </a:r>
            <a:r>
              <a:rPr lang="en-US" dirty="0"/>
              <a:t>:</a:t>
            </a:r>
          </a:p>
          <a:p>
            <a:pPr lvl="1"/>
            <a:r>
              <a:rPr lang="en-US" b="1" dirty="0"/>
              <a:t>WHILE</a:t>
            </a:r>
          </a:p>
          <a:p>
            <a:pPr lvl="1"/>
            <a:r>
              <a:rPr lang="en-US" dirty="0"/>
              <a:t>Checks condition first, then executes statements</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371268" y="2828526"/>
            <a:ext cx="4681047" cy="31854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int</a:t>
            </a:r>
            <a:r>
              <a:rPr kumimoji="0" lang="en-US" altLang="en-US" sz="1400" b="0" i="0" u="none" strike="noStrike" cap="none" normalizeH="0" baseline="0" dirty="0">
                <a:ln>
                  <a:noFill/>
                </a:ln>
                <a:solidFill>
                  <a:srgbClr val="000000"/>
                </a:solidFill>
                <a:effectLst/>
                <a:latin typeface="var(--bs-font-monospace)"/>
              </a:rPr>
              <a:t> </a:t>
            </a:r>
            <a:r>
              <a:rPr lang="en-US" altLang="en-US" sz="1400" dirty="0">
                <a:solidFill>
                  <a:srgbClr val="000000"/>
                </a:solidFill>
                <a:latin typeface="var(--bs-font-monospace)"/>
              </a:rPr>
              <a:t>counter;</a:t>
            </a: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setup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loop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a:t>
            </a:r>
            <a:r>
              <a:rPr lang="en-US" altLang="en-US" sz="1400" dirty="0">
                <a:solidFill>
                  <a:srgbClr val="000088"/>
                </a:solidFill>
                <a:latin typeface="var(--bs-font-monospace)"/>
              </a:rPr>
              <a:t>while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A&lt;B</a:t>
            </a:r>
            <a:r>
              <a:rPr kumimoji="0" lang="en-US" altLang="en-US" sz="14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lang="en-US" altLang="en-US" sz="1400" dirty="0">
                <a:solidFill>
                  <a:srgbClr val="666600"/>
                </a:solidFill>
                <a:latin typeface="var(--bs-font-monospace)"/>
              </a:rPr>
              <a:t>       int sum; </a:t>
            </a:r>
            <a:r>
              <a:rPr lang="en-US" altLang="en-US" sz="1400" dirty="0">
                <a:solidFill>
                  <a:srgbClr val="FF0000"/>
                </a:solidFill>
                <a:latin typeface="var(--bs-font-monospace)"/>
              </a:rPr>
              <a:t>/*local variable*/</a:t>
            </a:r>
            <a:endParaRPr kumimoji="0" lang="en-US" altLang="en-US" sz="1400" b="0" i="0" u="none" strike="noStrike" cap="none" normalizeH="0" baseline="0" dirty="0">
              <a:ln>
                <a:noFill/>
              </a:ln>
              <a:solidFill>
                <a:srgbClr val="FF0000"/>
              </a:solidFill>
              <a:effectLst/>
              <a:latin typeface="var(--bs-font-monospace)"/>
            </a:endParaRPr>
          </a:p>
          <a:p>
            <a:pPr lvl="1" defTabSz="914400" eaLnBrk="0" fontAlgn="base" hangingPunct="0">
              <a:spcBef>
                <a:spcPct val="0"/>
              </a:spcBef>
              <a:spcAft>
                <a:spcPct val="0"/>
              </a:spcAft>
            </a:pPr>
            <a:r>
              <a:rPr lang="en-US" altLang="en-US" sz="1400" dirty="0">
                <a:solidFill>
                  <a:srgbClr val="000000"/>
                </a:solidFill>
                <a:latin typeface="var(--bs-font-monospace)"/>
              </a:rPr>
              <a:t>sum =</a:t>
            </a:r>
            <a:r>
              <a:rPr kumimoji="0" lang="en-US" altLang="en-US" sz="1400" b="0" i="0" u="none" strike="noStrike" cap="none" normalizeH="0" baseline="0" dirty="0">
                <a:ln>
                  <a:noFill/>
                </a:ln>
                <a:solidFill>
                  <a:srgbClr val="000000"/>
                </a:solidFill>
                <a:effectLst/>
                <a:latin typeface="var(--bs-font-monospace)"/>
              </a:rPr>
              <a:t> </a:t>
            </a:r>
            <a:r>
              <a:rPr lang="en-US" altLang="en-US" sz="1400" dirty="0">
                <a:solidFill>
                  <a:srgbClr val="000000"/>
                </a:solidFill>
                <a:latin typeface="var(--bs-font-monospace)"/>
              </a:rPr>
              <a:t>A+B;</a:t>
            </a:r>
            <a:endParaRPr kumimoji="0" lang="en-US" altLang="en-US" sz="1400" b="0" i="0" u="none" strike="noStrike" cap="none" normalizeH="0" baseline="0" dirty="0">
              <a:ln>
                <a:noFill/>
              </a:ln>
              <a:solidFill>
                <a:srgbClr val="666600"/>
              </a:solidFill>
              <a:effectLst/>
              <a:latin typeface="var(--bs-font-monospace)"/>
            </a:endParaRPr>
          </a:p>
          <a:p>
            <a:pPr lvl="1" defTabSz="914400" eaLnBrk="0" fontAlgn="base" hangingPunct="0">
              <a:spcBef>
                <a:spcPct val="0"/>
              </a:spcBef>
              <a:spcAft>
                <a:spcPct val="0"/>
              </a:spcAft>
            </a:pPr>
            <a:r>
              <a:rPr lang="en-US" altLang="en-US" sz="1400" dirty="0">
                <a:solidFill>
                  <a:srgbClr val="6666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146" name="Picture 2" descr="While Loop">
            <a:extLst>
              <a:ext uri="{FF2B5EF4-FFF2-40B4-BE49-F238E27FC236}">
                <a16:creationId xmlns:a16="http://schemas.microsoft.com/office/drawing/2014/main" id="{C7D39124-7516-410B-9B0E-8D61D7B69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359" y="2828526"/>
            <a:ext cx="4524375" cy="368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7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C38D-169F-4BCA-9512-3705B97F9B07}"/>
              </a:ext>
            </a:extLst>
          </p:cNvPr>
          <p:cNvSpPr>
            <a:spLocks noGrp="1"/>
          </p:cNvSpPr>
          <p:nvPr>
            <p:ph type="title"/>
          </p:nvPr>
        </p:nvSpPr>
        <p:spPr/>
        <p:txBody>
          <a:bodyPr/>
          <a:lstStyle/>
          <a:p>
            <a:r>
              <a:rPr lang="en-US" dirty="0">
                <a:solidFill>
                  <a:schemeClr val="tx1"/>
                </a:solidFill>
              </a:rPr>
              <a:t>INTRODUCTION TO C PROGRAMMING</a:t>
            </a:r>
          </a:p>
        </p:txBody>
      </p:sp>
      <p:sp>
        <p:nvSpPr>
          <p:cNvPr id="3" name="Content Placeholder 2">
            <a:extLst>
              <a:ext uri="{FF2B5EF4-FFF2-40B4-BE49-F238E27FC236}">
                <a16:creationId xmlns:a16="http://schemas.microsoft.com/office/drawing/2014/main" id="{504D5A6A-898A-4D5A-8A6F-995CC5DE5B34}"/>
              </a:ext>
            </a:extLst>
          </p:cNvPr>
          <p:cNvSpPr>
            <a:spLocks noGrp="1"/>
          </p:cNvSpPr>
          <p:nvPr>
            <p:ph idx="1"/>
          </p:nvPr>
        </p:nvSpPr>
        <p:spPr/>
        <p:txBody>
          <a:bodyPr/>
          <a:lstStyle/>
          <a:p>
            <a:r>
              <a:rPr lang="en-US" dirty="0">
                <a:solidFill>
                  <a:schemeClr val="tx1"/>
                </a:solidFill>
              </a:rPr>
              <a:t>C is a general purpose language used and applied in various specific domains.</a:t>
            </a:r>
          </a:p>
          <a:p>
            <a:r>
              <a:rPr lang="en-US" dirty="0">
                <a:solidFill>
                  <a:schemeClr val="tx1"/>
                </a:solidFill>
              </a:rPr>
              <a:t>It is efficient and portable</a:t>
            </a:r>
          </a:p>
          <a:p>
            <a:r>
              <a:rPr lang="en-US" dirty="0">
                <a:solidFill>
                  <a:schemeClr val="tx1"/>
                </a:solidFill>
              </a:rPr>
              <a:t>It has libraries that play an important role in its general structure.</a:t>
            </a:r>
          </a:p>
          <a:p>
            <a:r>
              <a:rPr lang="en-US" dirty="0">
                <a:solidFill>
                  <a:schemeClr val="tx1"/>
                </a:solidFill>
              </a:rPr>
              <a:t>It is a free-formatted language.</a:t>
            </a:r>
          </a:p>
          <a:p>
            <a:endParaRPr lang="en-US" dirty="0">
              <a:solidFill>
                <a:schemeClr val="tx1"/>
              </a:solidFill>
            </a:endParaRPr>
          </a:p>
        </p:txBody>
      </p:sp>
    </p:spTree>
    <p:extLst>
      <p:ext uri="{BB962C8B-B14F-4D97-AF65-F5344CB8AC3E}">
        <p14:creationId xmlns:p14="http://schemas.microsoft.com/office/powerpoint/2010/main" val="256329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TYPES</a:t>
            </a:r>
            <a:r>
              <a:rPr lang="en-US" dirty="0"/>
              <a:t>:</a:t>
            </a:r>
          </a:p>
          <a:p>
            <a:pPr lvl="1"/>
            <a:r>
              <a:rPr lang="en-US" b="1" dirty="0"/>
              <a:t>WHILE</a:t>
            </a:r>
          </a:p>
          <a:p>
            <a:pPr lvl="1"/>
            <a:r>
              <a:rPr lang="en-US" dirty="0"/>
              <a:t>Checks condition first, then executes statements</a:t>
            </a:r>
          </a:p>
          <a:p>
            <a:pPr marL="457200" lvl="1" indent="0">
              <a:buNone/>
            </a:pPr>
            <a:endParaRPr lang="en-US" dirty="0"/>
          </a:p>
          <a:p>
            <a:pPr marL="457200" lvl="1" indent="0">
              <a:buNone/>
            </a:pPr>
            <a:endParaRPr lang="en-US" dirty="0"/>
          </a:p>
        </p:txBody>
      </p:sp>
      <p:sp>
        <p:nvSpPr>
          <p:cNvPr id="4" name="Rectangle 1">
            <a:extLst>
              <a:ext uri="{FF2B5EF4-FFF2-40B4-BE49-F238E27FC236}">
                <a16:creationId xmlns:a16="http://schemas.microsoft.com/office/drawing/2014/main" id="{1D77BDCB-EFEC-43E1-935D-6782B284A11B}"/>
              </a:ext>
            </a:extLst>
          </p:cNvPr>
          <p:cNvSpPr>
            <a:spLocks noChangeArrowheads="1"/>
          </p:cNvSpPr>
          <p:nvPr/>
        </p:nvSpPr>
        <p:spPr bwMode="auto">
          <a:xfrm>
            <a:off x="6371268" y="2828526"/>
            <a:ext cx="4681047" cy="31854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Global variable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int</a:t>
            </a:r>
            <a:r>
              <a:rPr kumimoji="0" lang="en-US" altLang="en-US" sz="1400" b="0" i="0" u="none" strike="noStrike" cap="none" normalizeH="0" baseline="0" dirty="0">
                <a:ln>
                  <a:noFill/>
                </a:ln>
                <a:solidFill>
                  <a:srgbClr val="000000"/>
                </a:solidFill>
                <a:effectLst/>
                <a:latin typeface="var(--bs-font-monospace)"/>
              </a:rPr>
              <a:t> </a:t>
            </a:r>
            <a:r>
              <a:rPr lang="en-US" altLang="en-US" sz="1400" dirty="0">
                <a:solidFill>
                  <a:srgbClr val="000000"/>
                </a:solidFill>
                <a:latin typeface="var(--bs-font-monospace)"/>
              </a:rPr>
              <a:t>counter;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setup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66"/>
                </a:solidFill>
                <a:effectLst/>
                <a:latin typeface="var(--bs-font-monospace)"/>
              </a:rPr>
              <a:t>Void</a:t>
            </a:r>
            <a:r>
              <a:rPr kumimoji="0" lang="en-US" altLang="en-US" sz="1400" b="0" i="0" u="none" strike="noStrike" cap="none" normalizeH="0" baseline="0" dirty="0">
                <a:ln>
                  <a:noFill/>
                </a:ln>
                <a:solidFill>
                  <a:srgbClr val="000000"/>
                </a:solidFill>
                <a:effectLst/>
                <a:latin typeface="var(--bs-font-monospace)"/>
              </a:rPr>
              <a:t> loop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88"/>
                </a:solidFill>
                <a:effectLst/>
                <a:latin typeface="var(--bs-font-monospace)"/>
              </a:rPr>
              <a:t>   for</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lang="en-US" altLang="en-US" sz="1400" dirty="0">
                <a:solidFill>
                  <a:srgbClr val="000000"/>
                </a:solidFill>
                <a:latin typeface="var(--bs-font-monospace)"/>
              </a:rPr>
              <a:t>initialize; condition; increment or decrement</a:t>
            </a:r>
            <a:r>
              <a:rPr kumimoji="0" lang="en-US" altLang="en-US" sz="14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lang="en-US" altLang="en-US" sz="1400" dirty="0">
                <a:solidFill>
                  <a:srgbClr val="FF0000"/>
                </a:solidFill>
                <a:latin typeface="var(--bs-font-monospace)"/>
              </a:rPr>
              <a:t>          /**/</a:t>
            </a:r>
            <a:r>
              <a:rPr lang="en-US" altLang="en-US" sz="1400" dirty="0" err="1">
                <a:solidFill>
                  <a:srgbClr val="FF0000"/>
                </a:solidFill>
                <a:latin typeface="var(--bs-font-monospace)"/>
              </a:rPr>
              <a:t>pprint</a:t>
            </a:r>
            <a:r>
              <a:rPr lang="en-US" altLang="en-US" sz="1400" dirty="0">
                <a:solidFill>
                  <a:srgbClr val="FF0000"/>
                </a:solidFill>
                <a:latin typeface="var(--bs-font-monospace)"/>
              </a:rPr>
              <a:t> values of the counter</a:t>
            </a:r>
            <a:endParaRPr kumimoji="0" lang="en-US" altLang="en-US" sz="1400" b="0" i="0" u="none" strike="noStrike" cap="none" normalizeH="0" baseline="0" dirty="0">
              <a:ln>
                <a:noFill/>
              </a:ln>
              <a:solidFill>
                <a:srgbClr val="FF0000"/>
              </a:solidFill>
              <a:effectLst/>
              <a:latin typeface="var(--bs-font-monospace)"/>
            </a:endParaRPr>
          </a:p>
          <a:p>
            <a:pPr lvl="1" defTabSz="914400" eaLnBrk="0" fontAlgn="base" hangingPunct="0">
              <a:spcBef>
                <a:spcPct val="0"/>
              </a:spcBef>
              <a:spcAft>
                <a:spcPct val="0"/>
              </a:spcAft>
            </a:pPr>
            <a:r>
              <a:rPr lang="en-US" altLang="en-US" sz="1400" dirty="0" err="1">
                <a:latin typeface="var(--bs-font-monospace)"/>
              </a:rPr>
              <a:t>Serial.Println</a:t>
            </a:r>
            <a:r>
              <a:rPr lang="en-US" altLang="en-US" sz="1400" dirty="0">
                <a:latin typeface="var(--bs-font-monospace)"/>
              </a:rPr>
              <a:t> (“Values:,+counter”);</a:t>
            </a:r>
            <a:endParaRPr kumimoji="0" lang="en-US" altLang="en-US" sz="1400" b="0" i="0" u="none" strike="noStrike" cap="none" normalizeH="0" baseline="0" dirty="0">
              <a:ln>
                <a:noFill/>
              </a:ln>
              <a:effectLst/>
              <a:latin typeface="var(--bs-font-monospace)"/>
            </a:endParaRPr>
          </a:p>
          <a:p>
            <a:pPr lvl="1" defTabSz="914400" eaLnBrk="0" fontAlgn="base" hangingPunct="0">
              <a:spcBef>
                <a:spcPct val="0"/>
              </a:spcBef>
              <a:spcAft>
                <a:spcPct val="0"/>
              </a:spcAf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170" name="Picture 2" descr="For Loop">
            <a:extLst>
              <a:ext uri="{FF2B5EF4-FFF2-40B4-BE49-F238E27FC236}">
                <a16:creationId xmlns:a16="http://schemas.microsoft.com/office/drawing/2014/main" id="{67EFA3B1-FCD8-48F9-A763-7B2BAED2B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85" y="2678193"/>
            <a:ext cx="5191125" cy="394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8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…CONDITIONAL CONSTRUCTORS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TYPES</a:t>
            </a:r>
            <a:r>
              <a:rPr lang="en-US" dirty="0"/>
              <a:t>:</a:t>
            </a:r>
          </a:p>
          <a:p>
            <a:pPr lvl="1"/>
            <a:r>
              <a:rPr lang="en-US" b="1" dirty="0"/>
              <a:t>CONTINUE</a:t>
            </a:r>
          </a:p>
          <a:p>
            <a:pPr lvl="1"/>
            <a:r>
              <a:rPr lang="en-US" dirty="0"/>
              <a:t>It causes a jump to the loop-continuation portion, that is, to the end of the loop body.</a:t>
            </a:r>
          </a:p>
          <a:p>
            <a:pPr lvl="1"/>
            <a:r>
              <a:rPr lang="en-US" dirty="0"/>
              <a:t>The execution of the code appearing after the continue will be skipped.</a:t>
            </a:r>
          </a:p>
          <a:p>
            <a:pPr lvl="1"/>
            <a:endParaRPr lang="en-US" dirty="0"/>
          </a:p>
          <a:p>
            <a:pPr marL="457200" lvl="1" indent="0">
              <a:buNone/>
            </a:pPr>
            <a:endParaRPr lang="en-US" dirty="0"/>
          </a:p>
          <a:p>
            <a:pPr marL="457200" lvl="1" indent="0">
              <a:buNone/>
            </a:pPr>
            <a:endParaRPr lang="en-US" dirty="0"/>
          </a:p>
        </p:txBody>
      </p:sp>
      <p:pic>
        <p:nvPicPr>
          <p:cNvPr id="6" name="Picture 5">
            <a:extLst>
              <a:ext uri="{FF2B5EF4-FFF2-40B4-BE49-F238E27FC236}">
                <a16:creationId xmlns:a16="http://schemas.microsoft.com/office/drawing/2014/main" id="{9E706F06-DECC-4F37-AA2D-F28C838C0D12}"/>
              </a:ext>
            </a:extLst>
          </p:cNvPr>
          <p:cNvPicPr>
            <a:picLocks noChangeAspect="1"/>
          </p:cNvPicPr>
          <p:nvPr/>
        </p:nvPicPr>
        <p:blipFill>
          <a:blip r:embed="rId2"/>
          <a:stretch>
            <a:fillRect/>
          </a:stretch>
        </p:blipFill>
        <p:spPr>
          <a:xfrm>
            <a:off x="1807417" y="3327942"/>
            <a:ext cx="3658201" cy="3428470"/>
          </a:xfrm>
          <a:prstGeom prst="rect">
            <a:avLst/>
          </a:prstGeom>
        </p:spPr>
      </p:pic>
      <p:pic>
        <p:nvPicPr>
          <p:cNvPr id="8" name="Picture 7">
            <a:extLst>
              <a:ext uri="{FF2B5EF4-FFF2-40B4-BE49-F238E27FC236}">
                <a16:creationId xmlns:a16="http://schemas.microsoft.com/office/drawing/2014/main" id="{DF8804DC-CA3C-41F2-852A-CB3AC0796E65}"/>
              </a:ext>
            </a:extLst>
          </p:cNvPr>
          <p:cNvPicPr>
            <a:picLocks noChangeAspect="1"/>
          </p:cNvPicPr>
          <p:nvPr/>
        </p:nvPicPr>
        <p:blipFill>
          <a:blip r:embed="rId3"/>
          <a:stretch>
            <a:fillRect/>
          </a:stretch>
        </p:blipFill>
        <p:spPr>
          <a:xfrm>
            <a:off x="7162801" y="4448163"/>
            <a:ext cx="5029199" cy="2409837"/>
          </a:xfrm>
          <a:prstGeom prst="rect">
            <a:avLst/>
          </a:prstGeom>
        </p:spPr>
      </p:pic>
    </p:spTree>
    <p:extLst>
      <p:ext uri="{BB962C8B-B14F-4D97-AF65-F5344CB8AC3E}">
        <p14:creationId xmlns:p14="http://schemas.microsoft.com/office/powerpoint/2010/main" val="3812412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…CONDITIONAL CONSTRUCTORS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TYPES</a:t>
            </a:r>
            <a:r>
              <a:rPr lang="en-US" dirty="0"/>
              <a:t>:</a:t>
            </a:r>
          </a:p>
          <a:p>
            <a:pPr lvl="1"/>
            <a:r>
              <a:rPr lang="en-US" b="1" dirty="0"/>
              <a:t>BREAK</a:t>
            </a:r>
          </a:p>
          <a:p>
            <a:pPr lvl="1"/>
            <a:r>
              <a:rPr lang="en-US" dirty="0"/>
              <a:t>Break statement shall appear only in switch body or a loop</a:t>
            </a:r>
          </a:p>
          <a:p>
            <a:pPr lvl="1"/>
            <a:r>
              <a:rPr lang="en-US" dirty="0"/>
              <a:t>It is used to exit the loop, the statements appearing after break will be skipped</a:t>
            </a:r>
          </a:p>
          <a:p>
            <a:pPr lvl="1"/>
            <a:endParaRPr lang="en-US" dirty="0"/>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6932D53A-0D24-493F-9397-BDBB34BB0E4D}"/>
              </a:ext>
            </a:extLst>
          </p:cNvPr>
          <p:cNvPicPr>
            <a:picLocks noChangeAspect="1"/>
          </p:cNvPicPr>
          <p:nvPr/>
        </p:nvPicPr>
        <p:blipFill>
          <a:blip r:embed="rId2"/>
          <a:stretch>
            <a:fillRect/>
          </a:stretch>
        </p:blipFill>
        <p:spPr>
          <a:xfrm>
            <a:off x="1345232" y="3034145"/>
            <a:ext cx="3683968" cy="3449782"/>
          </a:xfrm>
          <a:prstGeom prst="rect">
            <a:avLst/>
          </a:prstGeom>
        </p:spPr>
      </p:pic>
      <p:pic>
        <p:nvPicPr>
          <p:cNvPr id="9" name="Picture 8">
            <a:extLst>
              <a:ext uri="{FF2B5EF4-FFF2-40B4-BE49-F238E27FC236}">
                <a16:creationId xmlns:a16="http://schemas.microsoft.com/office/drawing/2014/main" id="{B86176F0-3905-4550-91DC-DFC9B6AC0EDC}"/>
              </a:ext>
            </a:extLst>
          </p:cNvPr>
          <p:cNvPicPr>
            <a:picLocks noChangeAspect="1"/>
          </p:cNvPicPr>
          <p:nvPr/>
        </p:nvPicPr>
        <p:blipFill>
          <a:blip r:embed="rId3"/>
          <a:stretch>
            <a:fillRect/>
          </a:stretch>
        </p:blipFill>
        <p:spPr>
          <a:xfrm>
            <a:off x="6754091" y="4551218"/>
            <a:ext cx="5445227" cy="2306782"/>
          </a:xfrm>
          <a:prstGeom prst="rect">
            <a:avLst/>
          </a:prstGeom>
        </p:spPr>
      </p:pic>
    </p:spTree>
    <p:extLst>
      <p:ext uri="{BB962C8B-B14F-4D97-AF65-F5344CB8AC3E}">
        <p14:creationId xmlns:p14="http://schemas.microsoft.com/office/powerpoint/2010/main" val="4288904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Arrays are very important data structures  which are basically a collection od related items and are of a fixed length.</a:t>
            </a:r>
          </a:p>
          <a:p>
            <a:r>
              <a:rPr lang="en-US" dirty="0"/>
              <a:t>The variable declaration we learned so far occupies a single location of memory, on the other hand array occupies a consecutive collection of memory.</a:t>
            </a:r>
          </a:p>
          <a:p>
            <a:r>
              <a:rPr lang="en-US" dirty="0"/>
              <a:t>The elements of the array must be of the same time.</a:t>
            </a:r>
          </a:p>
          <a:p>
            <a:r>
              <a:rPr lang="en-US" dirty="0"/>
              <a:t>The first element has the lowest address and the last element has the highest address.</a:t>
            </a:r>
          </a:p>
          <a:p>
            <a:r>
              <a:rPr lang="en-US" dirty="0"/>
              <a:t>Indexing starts From 0 and should end at array SIZE-1</a:t>
            </a:r>
          </a:p>
          <a:p>
            <a:pPr marL="457200" lvl="1" indent="0">
              <a:buNone/>
            </a:pPr>
            <a:endParaRPr lang="en-US" dirty="0"/>
          </a:p>
        </p:txBody>
      </p:sp>
    </p:spTree>
    <p:extLst>
      <p:ext uri="{BB962C8B-B14F-4D97-AF65-F5344CB8AC3E}">
        <p14:creationId xmlns:p14="http://schemas.microsoft.com/office/powerpoint/2010/main" val="1856093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latin typeface="+mj-lt"/>
              </a:rPr>
              <a:t>The following is the syntax for creating an array..</a:t>
            </a:r>
          </a:p>
          <a:p>
            <a:r>
              <a:rPr lang="en-US" sz="1800" b="0" i="0" u="none" strike="noStrike" baseline="0" dirty="0" err="1">
                <a:solidFill>
                  <a:srgbClr val="000000"/>
                </a:solidFill>
                <a:latin typeface="+mj-lt"/>
              </a:rPr>
              <a:t>arrayRefVar</a:t>
            </a:r>
            <a:r>
              <a:rPr lang="en-US" sz="1800" b="0" i="0" u="none" strike="noStrike" baseline="0" dirty="0">
                <a:solidFill>
                  <a:srgbClr val="000000"/>
                </a:solidFill>
                <a:latin typeface="+mj-lt"/>
              </a:rPr>
              <a:t> = new </a:t>
            </a:r>
            <a:r>
              <a:rPr lang="en-US" sz="1800" b="0" i="0" u="none" strike="noStrike" baseline="0" dirty="0" err="1">
                <a:solidFill>
                  <a:srgbClr val="000000"/>
                </a:solidFill>
                <a:latin typeface="+mj-lt"/>
              </a:rPr>
              <a:t>dataType</a:t>
            </a:r>
            <a:r>
              <a:rPr lang="en-US" sz="1800" b="0" i="0" u="none" strike="noStrike" baseline="0" dirty="0">
                <a:solidFill>
                  <a:srgbClr val="000000"/>
                </a:solidFill>
                <a:latin typeface="+mj-lt"/>
              </a:rPr>
              <a:t>[</a:t>
            </a:r>
            <a:r>
              <a:rPr lang="en-US" sz="1800" b="0" i="0" u="none" strike="noStrike" baseline="0" dirty="0" err="1">
                <a:solidFill>
                  <a:srgbClr val="000000"/>
                </a:solidFill>
                <a:latin typeface="+mj-lt"/>
              </a:rPr>
              <a:t>arraySize</a:t>
            </a:r>
            <a:r>
              <a:rPr lang="en-US" sz="1800" b="0" i="0" u="none" strike="noStrike" baseline="0" dirty="0">
                <a:solidFill>
                  <a:srgbClr val="000000"/>
                </a:solidFill>
                <a:latin typeface="+mj-lt"/>
              </a:rPr>
              <a:t>]; </a:t>
            </a:r>
            <a:endParaRPr lang="en-US" b="1" dirty="0">
              <a:solidFill>
                <a:srgbClr val="000000"/>
              </a:solidFill>
              <a:latin typeface="+mj-lt"/>
            </a:endParaRPr>
          </a:p>
          <a:p>
            <a:r>
              <a:rPr lang="en-US" sz="1800" b="0" i="0" u="none" strike="noStrike" baseline="0" dirty="0">
                <a:solidFill>
                  <a:srgbClr val="000000"/>
                </a:solidFill>
                <a:latin typeface="+mj-lt"/>
              </a:rPr>
              <a:t>The above statement does two things:</a:t>
            </a:r>
          </a:p>
          <a:p>
            <a:pPr marL="0" indent="0">
              <a:buNone/>
            </a:pPr>
            <a:r>
              <a:rPr lang="en-US" dirty="0">
                <a:solidFill>
                  <a:srgbClr val="000000"/>
                </a:solidFill>
                <a:latin typeface="+mj-lt"/>
              </a:rPr>
              <a:t>           </a:t>
            </a:r>
            <a:r>
              <a:rPr lang="en-US" sz="1800" b="0" i="0" u="none" strike="noStrike" baseline="0" dirty="0">
                <a:latin typeface="+mj-lt"/>
              </a:rPr>
              <a:t> It creates an array using new </a:t>
            </a:r>
            <a:r>
              <a:rPr lang="en-US" sz="1800" b="0" i="0" u="none" strike="noStrike" baseline="0" dirty="0" err="1">
                <a:latin typeface="+mj-lt"/>
              </a:rPr>
              <a:t>dataType</a:t>
            </a:r>
            <a:r>
              <a:rPr lang="en-US" sz="1800" b="0" i="0" u="none" strike="noStrike" baseline="0" dirty="0">
                <a:latin typeface="+mj-lt"/>
              </a:rPr>
              <a:t>[</a:t>
            </a:r>
            <a:r>
              <a:rPr lang="en-US" sz="1800" b="0" i="0" u="none" strike="noStrike" baseline="0" dirty="0" err="1">
                <a:latin typeface="+mj-lt"/>
              </a:rPr>
              <a:t>arraySize</a:t>
            </a:r>
            <a:r>
              <a:rPr lang="en-US" sz="1800" b="0" i="0" u="none" strike="noStrike" baseline="0" dirty="0">
                <a:latin typeface="+mj-lt"/>
              </a:rPr>
              <a:t>]; </a:t>
            </a:r>
          </a:p>
          <a:p>
            <a:pPr marL="0" indent="0">
              <a:buNone/>
            </a:pPr>
            <a:r>
              <a:rPr lang="en-US" dirty="0">
                <a:latin typeface="+mj-lt"/>
              </a:rPr>
              <a:t> </a:t>
            </a:r>
            <a:r>
              <a:rPr lang="en-US" sz="1800" b="0" i="0" u="none" strike="noStrike" baseline="0" dirty="0">
                <a:latin typeface="+mj-lt"/>
              </a:rPr>
              <a:t>           It assigns the reference of the newly created array to the variable </a:t>
            </a:r>
            <a:r>
              <a:rPr lang="en-US" sz="1800" b="0" i="0" u="none" strike="noStrike" baseline="0" dirty="0" err="1">
                <a:latin typeface="+mj-lt"/>
              </a:rPr>
              <a:t>arrayRefVar</a:t>
            </a:r>
            <a:r>
              <a:rPr lang="en-US" sz="1800" b="0" i="0" u="none" strike="noStrike" baseline="0" dirty="0">
                <a:latin typeface="+mj-lt"/>
              </a:rPr>
              <a:t>. </a:t>
            </a:r>
          </a:p>
          <a:p>
            <a:r>
              <a:rPr lang="en-US" b="1" dirty="0"/>
              <a:t>Arrays are processed using either loops or foreach loop because all of the elements are of the same type and the size of the array is known.</a:t>
            </a:r>
          </a:p>
        </p:txBody>
      </p:sp>
    </p:spTree>
    <p:extLst>
      <p:ext uri="{BB962C8B-B14F-4D97-AF65-F5344CB8AC3E}">
        <p14:creationId xmlns:p14="http://schemas.microsoft.com/office/powerpoint/2010/main" val="492487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310916" y="1264555"/>
            <a:ext cx="8915400" cy="3777622"/>
          </a:xfrm>
        </p:spPr>
        <p:txBody>
          <a:bodyPr>
            <a:normAutofit/>
          </a:bodyPr>
          <a:lstStyle/>
          <a:p>
            <a:r>
              <a:rPr lang="en-US" b="1" dirty="0"/>
              <a:t>Pointers are used to store the addresses of variable or a memory location.</a:t>
            </a:r>
          </a:p>
          <a:p>
            <a:r>
              <a:rPr lang="en-US" b="1" dirty="0"/>
              <a:t>This variable can be of nay data type int. char, function, array and any other pointer.</a:t>
            </a:r>
          </a:p>
          <a:p>
            <a:r>
              <a:rPr lang="en-US" b="1" dirty="0"/>
              <a:t>Void pointer can hold address of any type of a variable. The size of the pointer depends on he computer architecture  , that is,</a:t>
            </a:r>
          </a:p>
          <a:p>
            <a:pPr algn="l"/>
            <a:r>
              <a:rPr lang="sv-SE" sz="1800" b="0" i="0" u="none" strike="noStrike" baseline="0" dirty="0">
                <a:latin typeface="TrebuchetMS"/>
              </a:rPr>
              <a:t>32 bit system = 4 Bytes</a:t>
            </a:r>
          </a:p>
          <a:p>
            <a:pPr algn="l"/>
            <a:r>
              <a:rPr lang="sv-SE" sz="1800" b="0" i="0" u="none" strike="noStrike" baseline="0" dirty="0">
                <a:latin typeface="TrebuchetMS"/>
              </a:rPr>
              <a:t>64 bit system = 8 Bytes</a:t>
            </a:r>
            <a:endParaRPr lang="en-US" sz="1800" b="1" i="0" u="none" strike="noStrike" baseline="0" dirty="0">
              <a:latin typeface="TrebuchetMS"/>
            </a:endParaRPr>
          </a:p>
          <a:p>
            <a:pPr algn="l"/>
            <a:r>
              <a:rPr lang="en-US" b="1" dirty="0">
                <a:latin typeface="TrebuchetMS"/>
              </a:rPr>
              <a:t>Syntax is as follows:</a:t>
            </a:r>
          </a:p>
          <a:p>
            <a:pPr algn="l"/>
            <a:r>
              <a:rPr lang="en-US" b="1" dirty="0">
                <a:latin typeface="TrebuchetMS"/>
              </a:rPr>
              <a:t>Datatype *</a:t>
            </a:r>
            <a:r>
              <a:rPr lang="en-US" b="1" dirty="0" err="1">
                <a:latin typeface="TrebuchetMS"/>
              </a:rPr>
              <a:t>var_name</a:t>
            </a:r>
            <a:endParaRPr lang="en-US" b="1" dirty="0">
              <a:latin typeface="TrebuchetMS"/>
            </a:endParaRPr>
          </a:p>
        </p:txBody>
      </p:sp>
    </p:spTree>
    <p:extLst>
      <p:ext uri="{BB962C8B-B14F-4D97-AF65-F5344CB8AC3E}">
        <p14:creationId xmlns:p14="http://schemas.microsoft.com/office/powerpoint/2010/main" val="1989643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…POINTERS</a:t>
            </a:r>
          </a:p>
        </p:txBody>
      </p:sp>
      <p:pic>
        <p:nvPicPr>
          <p:cNvPr id="2050" name="Picture 2" descr="C pointers">
            <a:extLst>
              <a:ext uri="{FF2B5EF4-FFF2-40B4-BE49-F238E27FC236}">
                <a16:creationId xmlns:a16="http://schemas.microsoft.com/office/drawing/2014/main" id="{D40C6D36-F51E-41B7-B4EC-BEFF2B098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1909" y="1533640"/>
            <a:ext cx="5230091" cy="50056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1D5F25-AAAC-49BF-92FE-8C728B235603}"/>
              </a:ext>
            </a:extLst>
          </p:cNvPr>
          <p:cNvSpPr txBox="1"/>
          <p:nvPr/>
        </p:nvSpPr>
        <p:spPr>
          <a:xfrm>
            <a:off x="687388" y="1905000"/>
            <a:ext cx="6099462" cy="1200329"/>
          </a:xfrm>
          <a:prstGeom prst="rect">
            <a:avLst/>
          </a:prstGeom>
          <a:noFill/>
        </p:spPr>
        <p:txBody>
          <a:bodyPr wrap="square">
            <a:spAutoFit/>
          </a:bodyPr>
          <a:lstStyle/>
          <a:p>
            <a:pPr algn="l"/>
            <a:r>
              <a:rPr lang="en-US" dirty="0">
                <a:latin typeface="+mj-lt"/>
              </a:rPr>
              <a:t>- </a:t>
            </a:r>
            <a:r>
              <a:rPr lang="en-US" sz="1800" b="0" i="0" u="none" strike="noStrike" baseline="0" dirty="0">
                <a:latin typeface="+mj-lt"/>
              </a:rPr>
              <a:t>Add a &amp; on variable to store its address in a pointer.</a:t>
            </a:r>
          </a:p>
          <a:p>
            <a:pPr algn="l"/>
            <a:r>
              <a:rPr lang="en-US" dirty="0">
                <a:latin typeface="+mj-lt"/>
              </a:rPr>
              <a:t>- </a:t>
            </a:r>
            <a:r>
              <a:rPr lang="en-US" sz="1800" b="0" i="0" u="none" strike="noStrike" baseline="0" dirty="0">
                <a:latin typeface="+mj-lt"/>
              </a:rPr>
              <a:t>Add a * on the pointer to extract the value of variable it is</a:t>
            </a:r>
          </a:p>
          <a:p>
            <a:pPr algn="l"/>
            <a:r>
              <a:rPr lang="en-US" sz="1800" b="0" i="0" u="none" strike="noStrike" baseline="0" dirty="0">
                <a:latin typeface="+mj-lt"/>
              </a:rPr>
              <a:t>pointing to.</a:t>
            </a:r>
            <a:endParaRPr lang="en-US" dirty="0">
              <a:latin typeface="+mj-lt"/>
            </a:endParaRPr>
          </a:p>
        </p:txBody>
      </p:sp>
      <p:sp>
        <p:nvSpPr>
          <p:cNvPr id="9" name="Rectangle 1">
            <a:extLst>
              <a:ext uri="{FF2B5EF4-FFF2-40B4-BE49-F238E27FC236}">
                <a16:creationId xmlns:a16="http://schemas.microsoft.com/office/drawing/2014/main" id="{5131E594-AD8D-4E5C-B2D0-03C9AF10D7CF}"/>
              </a:ext>
            </a:extLst>
          </p:cNvPr>
          <p:cNvSpPr>
            <a:spLocks noChangeArrowheads="1"/>
          </p:cNvSpPr>
          <p:nvPr/>
        </p:nvSpPr>
        <p:spPr bwMode="auto">
          <a:xfrm>
            <a:off x="687387" y="3523034"/>
            <a:ext cx="6099462" cy="30162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8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lang="en-US" altLang="en-US" sz="1400" dirty="0">
                <a:solidFill>
                  <a:srgbClr val="000088"/>
                </a:solidFill>
                <a:latin typeface="var(--bs-font-monospace)"/>
              </a:rPr>
              <a:t>#include &lt;</a:t>
            </a:r>
            <a:r>
              <a:rPr lang="en-US" altLang="en-US" sz="1400" dirty="0" err="1">
                <a:solidFill>
                  <a:srgbClr val="000088"/>
                </a:solidFill>
                <a:latin typeface="var(--bs-font-monospace)"/>
              </a:rPr>
              <a:t>stdio.h</a:t>
            </a:r>
            <a:r>
              <a:rPr lang="en-US" altLang="en-US" sz="1400" dirty="0">
                <a:solidFill>
                  <a:srgbClr val="000088"/>
                </a:solidFill>
                <a:latin typeface="var(--bs-font-monospace)"/>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0066"/>
                </a:solidFill>
                <a:latin typeface="var(--bs-font-monospace)"/>
              </a:rPr>
              <a:t>int</a:t>
            </a:r>
            <a:r>
              <a:rPr kumimoji="0" lang="en-US" altLang="en-US" sz="1400" b="0" i="0" u="none" strike="noStrike" cap="none" normalizeH="0" baseline="0" dirty="0">
                <a:ln>
                  <a:noFill/>
                </a:ln>
                <a:solidFill>
                  <a:srgbClr val="000000"/>
                </a:solidFill>
                <a:effectLst/>
                <a:latin typeface="var(--bs-font-monospace)"/>
              </a:rPr>
              <a:t> main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   int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600"/>
                </a:solidFill>
                <a:latin typeface="var(--bs-font-monospace)"/>
              </a:rPr>
              <a:t>   int *</a:t>
            </a:r>
            <a:r>
              <a:rPr lang="en-US" altLang="en-US" sz="1400" dirty="0" err="1">
                <a:solidFill>
                  <a:srgbClr val="666600"/>
                </a:solidFill>
                <a:latin typeface="var(--bs-font-monospace)"/>
              </a:rPr>
              <a:t>ptr</a:t>
            </a:r>
            <a:r>
              <a:rPr lang="en-US" altLang="en-US" sz="1400" dirty="0">
                <a:solidFill>
                  <a:srgbClr val="666600"/>
                </a:solidFill>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600"/>
                </a:solidFill>
                <a:latin typeface="var(--bs-font-monospace)"/>
              </a:rPr>
              <a:t>   x=10;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var(--bs-font-monospace)"/>
              </a:rPr>
              <a:t>   </a:t>
            </a:r>
            <a:r>
              <a:rPr kumimoji="0" lang="en-US" altLang="en-US" sz="1400" b="0" i="0" u="none" strike="noStrike" cap="none" normalizeH="0" baseline="0" dirty="0" err="1">
                <a:ln>
                  <a:noFill/>
                </a:ln>
                <a:solidFill>
                  <a:srgbClr val="666600"/>
                </a:solidFill>
                <a:effectLst/>
                <a:latin typeface="var(--bs-font-monospace)"/>
              </a:rPr>
              <a:t>ptr</a:t>
            </a:r>
            <a:r>
              <a:rPr kumimoji="0" lang="en-US" altLang="en-US" sz="1400" b="0" i="0" u="none" strike="noStrike" cap="none" normalizeH="0" baseline="0" dirty="0">
                <a:ln>
                  <a:noFill/>
                </a:ln>
                <a:solidFill>
                  <a:srgbClr val="666600"/>
                </a:solidFill>
                <a:effectLst/>
                <a:latin typeface="var(--bs-font-monospace)"/>
              </a:rPr>
              <a:t> </a:t>
            </a:r>
            <a:r>
              <a:rPr lang="en-US" altLang="en-US" sz="1400" dirty="0">
                <a:solidFill>
                  <a:srgbClr val="666600"/>
                </a:solidFill>
                <a:latin typeface="var(--bs-font-monospace)"/>
              </a:rPr>
              <a:t>= &amp;x;    /*returns the address location of x=10*/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600"/>
                </a:solidFill>
                <a:latin typeface="var(--bs-font-monospace)"/>
              </a:rPr>
              <a:t>   return 0;</a:t>
            </a:r>
            <a:endParaRPr kumimoji="0" lang="en-US" altLang="en-US" sz="1400"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333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6FDC-927F-47E6-8D6E-BFFE2CF47545}"/>
              </a:ext>
            </a:extLst>
          </p:cNvPr>
          <p:cNvSpPr>
            <a:spLocks noGrp="1"/>
          </p:cNvSpPr>
          <p:nvPr>
            <p:ph type="title"/>
          </p:nvPr>
        </p:nvSpPr>
        <p:spPr/>
        <p:txBody>
          <a:bodyPr/>
          <a:lstStyle/>
          <a:p>
            <a:r>
              <a:rPr lang="en-US" dirty="0"/>
              <a:t>Storage and Pre processor</a:t>
            </a:r>
            <a:br>
              <a:rPr lang="en-US" dirty="0"/>
            </a:br>
            <a:endParaRPr lang="en-US" dirty="0"/>
          </a:p>
        </p:txBody>
      </p:sp>
      <p:sp>
        <p:nvSpPr>
          <p:cNvPr id="3" name="Content Placeholder 2">
            <a:extLst>
              <a:ext uri="{FF2B5EF4-FFF2-40B4-BE49-F238E27FC236}">
                <a16:creationId xmlns:a16="http://schemas.microsoft.com/office/drawing/2014/main" id="{2F36D290-3006-46A3-8B39-99AC94947508}"/>
              </a:ext>
            </a:extLst>
          </p:cNvPr>
          <p:cNvSpPr>
            <a:spLocks noGrp="1"/>
          </p:cNvSpPr>
          <p:nvPr>
            <p:ph idx="1"/>
          </p:nvPr>
        </p:nvSpPr>
        <p:spPr/>
        <p:txBody>
          <a:bodyPr>
            <a:normAutofit/>
          </a:bodyPr>
          <a:lstStyle/>
          <a:p>
            <a:r>
              <a:rPr lang="en-US" dirty="0"/>
              <a:t>There are four different storage classes in C language. This include:</a:t>
            </a:r>
          </a:p>
          <a:p>
            <a:r>
              <a:rPr lang="en-US" dirty="0"/>
              <a:t>Automatic storage classes-default storage classes for the variables</a:t>
            </a:r>
          </a:p>
          <a:p>
            <a:r>
              <a:rPr lang="en-US" dirty="0"/>
              <a:t>External storage classes-used for giving reference of any goal variable visible to the files of the present program</a:t>
            </a:r>
          </a:p>
          <a:p>
            <a:r>
              <a:rPr lang="en-US" dirty="0"/>
              <a:t>Static storage classes-Gives an instruction to the compiler to keep the given local variable.</a:t>
            </a:r>
          </a:p>
          <a:p>
            <a:r>
              <a:rPr lang="en-US" dirty="0"/>
              <a:t>Register storage classes-Used for defining the local variable that must be stored in any register and not in the RAM. Maximum size of this variables s equal to that of the register size.</a:t>
            </a:r>
          </a:p>
          <a:p>
            <a:r>
              <a:rPr lang="en-US" dirty="0"/>
              <a:t>Storage classes determines the variable’s lifetime, visibility and its scope.</a:t>
            </a:r>
          </a:p>
        </p:txBody>
      </p:sp>
    </p:spTree>
    <p:extLst>
      <p:ext uri="{BB962C8B-B14F-4D97-AF65-F5344CB8AC3E}">
        <p14:creationId xmlns:p14="http://schemas.microsoft.com/office/powerpoint/2010/main" val="54404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6FDC-927F-47E6-8D6E-BFFE2CF47545}"/>
              </a:ext>
            </a:extLst>
          </p:cNvPr>
          <p:cNvSpPr>
            <a:spLocks noGrp="1"/>
          </p:cNvSpPr>
          <p:nvPr>
            <p:ph type="title"/>
          </p:nvPr>
        </p:nvSpPr>
        <p:spPr/>
        <p:txBody>
          <a:bodyPr/>
          <a:lstStyle/>
          <a:p>
            <a:r>
              <a:rPr lang="en-US" dirty="0"/>
              <a:t>……..storage and Pre processor</a:t>
            </a:r>
            <a:br>
              <a:rPr lang="en-US" dirty="0"/>
            </a:br>
            <a:endParaRPr lang="en-US" dirty="0"/>
          </a:p>
        </p:txBody>
      </p:sp>
      <p:sp>
        <p:nvSpPr>
          <p:cNvPr id="3" name="Content Placeholder 2">
            <a:extLst>
              <a:ext uri="{FF2B5EF4-FFF2-40B4-BE49-F238E27FC236}">
                <a16:creationId xmlns:a16="http://schemas.microsoft.com/office/drawing/2014/main" id="{2F36D290-3006-46A3-8B39-99AC94947508}"/>
              </a:ext>
            </a:extLst>
          </p:cNvPr>
          <p:cNvSpPr>
            <a:spLocks noGrp="1"/>
          </p:cNvSpPr>
          <p:nvPr>
            <p:ph idx="1"/>
          </p:nvPr>
        </p:nvSpPr>
        <p:spPr/>
        <p:txBody>
          <a:bodyPr>
            <a:normAutofit/>
          </a:bodyPr>
          <a:lstStyle/>
          <a:p>
            <a:r>
              <a:rPr lang="en-US" dirty="0"/>
              <a:t>A header file is a file containing C declarations and macro definitions to be shared between several source files.</a:t>
            </a:r>
          </a:p>
          <a:p>
            <a:r>
              <a:rPr lang="en-US" dirty="0"/>
              <a:t>The C pre-processor directive to be included is #include</a:t>
            </a:r>
          </a:p>
          <a:p>
            <a:r>
              <a:rPr lang="en-US" dirty="0"/>
              <a:t>Header files are defined once and are used to :</a:t>
            </a:r>
          </a:p>
          <a:p>
            <a:r>
              <a:rPr lang="en-US" dirty="0"/>
              <a:t>Declare the interfaces to parts of the operating systems  by implying the definitions and declarations you need to invoke system calls .</a:t>
            </a:r>
          </a:p>
          <a:p>
            <a:r>
              <a:rPr lang="en-US" dirty="0"/>
              <a:t>Ab macro on the other hand is a simple identifier that is used to give symbolic names to numeric constants.</a:t>
            </a:r>
          </a:p>
          <a:p>
            <a:pPr marL="0" indent="0">
              <a:buNone/>
            </a:pPr>
            <a:endParaRPr lang="en-US" dirty="0"/>
          </a:p>
        </p:txBody>
      </p:sp>
      <p:pic>
        <p:nvPicPr>
          <p:cNvPr id="5" name="Picture 4">
            <a:extLst>
              <a:ext uri="{FF2B5EF4-FFF2-40B4-BE49-F238E27FC236}">
                <a16:creationId xmlns:a16="http://schemas.microsoft.com/office/drawing/2014/main" id="{8AC47988-934C-479C-9C00-5584C877160A}"/>
              </a:ext>
            </a:extLst>
          </p:cNvPr>
          <p:cNvPicPr>
            <a:picLocks noChangeAspect="1"/>
          </p:cNvPicPr>
          <p:nvPr/>
        </p:nvPicPr>
        <p:blipFill>
          <a:blip r:embed="rId2"/>
          <a:stretch>
            <a:fillRect/>
          </a:stretch>
        </p:blipFill>
        <p:spPr>
          <a:xfrm>
            <a:off x="4010891" y="5075292"/>
            <a:ext cx="5758152" cy="1671860"/>
          </a:xfrm>
          <a:prstGeom prst="rect">
            <a:avLst/>
          </a:prstGeom>
        </p:spPr>
      </p:pic>
    </p:spTree>
    <p:extLst>
      <p:ext uri="{BB962C8B-B14F-4D97-AF65-F5344CB8AC3E}">
        <p14:creationId xmlns:p14="http://schemas.microsoft.com/office/powerpoint/2010/main" val="301391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6FDC-927F-47E6-8D6E-BFFE2CF47545}"/>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2F36D290-3006-46A3-8B39-99AC94947508}"/>
              </a:ext>
            </a:extLst>
          </p:cNvPr>
          <p:cNvSpPr>
            <a:spLocks noGrp="1"/>
          </p:cNvSpPr>
          <p:nvPr>
            <p:ph idx="1"/>
          </p:nvPr>
        </p:nvSpPr>
        <p:spPr/>
        <p:txBody>
          <a:bodyPr>
            <a:normAutofit/>
          </a:bodyPr>
          <a:lstStyle/>
          <a:p>
            <a:r>
              <a:rPr lang="en-US" dirty="0"/>
              <a:t>Internet of things describes the network of physical objects that are embedded with sensors, software and other technologies for the purpose of connecting and exchanging data with other devices and systems over the internet.</a:t>
            </a:r>
          </a:p>
          <a:p>
            <a:r>
              <a:rPr lang="en-US" dirty="0"/>
              <a:t>IoT achieves seamless communication between people , processes and things.</a:t>
            </a:r>
          </a:p>
          <a:p>
            <a:r>
              <a:rPr lang="en-US" dirty="0"/>
              <a:t>By means of low cost computing, the cloud, big data, analytics and mobile technologies, physical things can share and collect data with minimal human interventions.</a:t>
            </a:r>
          </a:p>
          <a:p>
            <a:r>
              <a:rPr lang="en-US" dirty="0"/>
              <a:t>IoT is re-inventing the automobile by enabling connected cars, upgrade in automotive industries, transport and logistics, retail and in the manufacturing sector.</a:t>
            </a:r>
          </a:p>
          <a:p>
            <a:pPr marL="0" indent="0">
              <a:buNone/>
            </a:pPr>
            <a:endParaRPr lang="en-US" dirty="0"/>
          </a:p>
        </p:txBody>
      </p:sp>
    </p:spTree>
    <p:extLst>
      <p:ext uri="{BB962C8B-B14F-4D97-AF65-F5344CB8AC3E}">
        <p14:creationId xmlns:p14="http://schemas.microsoft.com/office/powerpoint/2010/main" val="307923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D34D-B8D1-4E94-8818-4D56F0D68537}"/>
              </a:ext>
            </a:extLst>
          </p:cNvPr>
          <p:cNvSpPr>
            <a:spLocks noGrp="1"/>
          </p:cNvSpPr>
          <p:nvPr>
            <p:ph type="title"/>
          </p:nvPr>
        </p:nvSpPr>
        <p:spPr/>
        <p:txBody>
          <a:bodyPr/>
          <a:lstStyle/>
          <a:p>
            <a:r>
              <a:rPr lang="en-US" dirty="0"/>
              <a:t>DATA REPRESENTATION</a:t>
            </a:r>
            <a:br>
              <a:rPr lang="en-US" dirty="0"/>
            </a:br>
            <a:r>
              <a:rPr lang="en-US" sz="2000" dirty="0"/>
              <a:t>NUMBER SYSTEMS</a:t>
            </a:r>
            <a:endParaRPr lang="en-US" dirty="0"/>
          </a:p>
        </p:txBody>
      </p:sp>
      <p:sp>
        <p:nvSpPr>
          <p:cNvPr id="3" name="Content Placeholder 2">
            <a:extLst>
              <a:ext uri="{FF2B5EF4-FFF2-40B4-BE49-F238E27FC236}">
                <a16:creationId xmlns:a16="http://schemas.microsoft.com/office/drawing/2014/main" id="{914A3285-430B-47E6-8942-00E150B5B707}"/>
              </a:ext>
            </a:extLst>
          </p:cNvPr>
          <p:cNvSpPr>
            <a:spLocks noGrp="1"/>
          </p:cNvSpPr>
          <p:nvPr>
            <p:ph idx="1"/>
          </p:nvPr>
        </p:nvSpPr>
        <p:spPr/>
        <p:txBody>
          <a:bodyPr/>
          <a:lstStyle/>
          <a:p>
            <a:pPr marL="0" indent="0">
              <a:buNone/>
            </a:pPr>
            <a:r>
              <a:rPr lang="en-US" dirty="0">
                <a:solidFill>
                  <a:schemeClr val="tx1"/>
                </a:solidFill>
              </a:rPr>
              <a:t>A number can be represented in the forms below;</a:t>
            </a:r>
          </a:p>
          <a:p>
            <a:pPr marL="0" indent="0">
              <a:buNone/>
            </a:pPr>
            <a:endParaRPr lang="en-US" dirty="0">
              <a:solidFill>
                <a:schemeClr val="tx1"/>
              </a:solidFill>
            </a:endParaRPr>
          </a:p>
          <a:p>
            <a:pPr marL="0" indent="0">
              <a:buNone/>
            </a:pPr>
            <a:r>
              <a:rPr lang="en-US" dirty="0">
                <a:solidFill>
                  <a:schemeClr val="tx1"/>
                </a:solidFill>
              </a:rPr>
              <a:t>- Binary(base 2)</a:t>
            </a:r>
          </a:p>
          <a:p>
            <a:pPr marL="0" indent="0">
              <a:buNone/>
            </a:pPr>
            <a:r>
              <a:rPr lang="en-US" dirty="0">
                <a:solidFill>
                  <a:schemeClr val="tx1"/>
                </a:solidFill>
              </a:rPr>
              <a:t>- Octal(base 8)</a:t>
            </a:r>
          </a:p>
          <a:p>
            <a:pPr marL="0" indent="0">
              <a:buNone/>
            </a:pPr>
            <a:r>
              <a:rPr lang="en-US" dirty="0">
                <a:solidFill>
                  <a:schemeClr val="tx1"/>
                </a:solidFill>
              </a:rPr>
              <a:t>- Decimals(base 10)</a:t>
            </a:r>
          </a:p>
          <a:p>
            <a:pPr marL="0" indent="0">
              <a:buNone/>
            </a:pPr>
            <a:r>
              <a:rPr lang="en-US" dirty="0">
                <a:solidFill>
                  <a:schemeClr val="tx1"/>
                </a:solidFill>
              </a:rPr>
              <a:t>- Hexadecimal(base 16)</a:t>
            </a:r>
          </a:p>
          <a:p>
            <a:endParaRPr lang="en-US" dirty="0">
              <a:solidFill>
                <a:schemeClr val="tx1"/>
              </a:solidFill>
            </a:endParaRPr>
          </a:p>
        </p:txBody>
      </p:sp>
      <p:pic>
        <p:nvPicPr>
          <p:cNvPr id="4" name="Content Placeholder 6">
            <a:extLst>
              <a:ext uri="{FF2B5EF4-FFF2-40B4-BE49-F238E27FC236}">
                <a16:creationId xmlns:a16="http://schemas.microsoft.com/office/drawing/2014/main" id="{FFB7982F-023E-48F2-9D47-29966BF87699}"/>
              </a:ext>
            </a:extLst>
          </p:cNvPr>
          <p:cNvPicPr>
            <a:picLocks noChangeAspect="1"/>
          </p:cNvPicPr>
          <p:nvPr/>
        </p:nvPicPr>
        <p:blipFill>
          <a:blip r:embed="rId2"/>
          <a:stretch>
            <a:fillRect/>
          </a:stretch>
        </p:blipFill>
        <p:spPr>
          <a:xfrm>
            <a:off x="6942551" y="2522409"/>
            <a:ext cx="4562061" cy="3617413"/>
          </a:xfrm>
          <a:prstGeom prst="rect">
            <a:avLst/>
          </a:prstGeom>
        </p:spPr>
      </p:pic>
    </p:spTree>
    <p:extLst>
      <p:ext uri="{BB962C8B-B14F-4D97-AF65-F5344CB8AC3E}">
        <p14:creationId xmlns:p14="http://schemas.microsoft.com/office/powerpoint/2010/main" val="726271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8051-2A80-42E7-AB78-D79228FEE2AD}"/>
              </a:ext>
            </a:extLst>
          </p:cNvPr>
          <p:cNvSpPr>
            <a:spLocks noGrp="1"/>
          </p:cNvSpPr>
          <p:nvPr>
            <p:ph type="title"/>
          </p:nvPr>
        </p:nvSpPr>
        <p:spPr/>
        <p:txBody>
          <a:bodyPr/>
          <a:lstStyle/>
          <a:p>
            <a:r>
              <a:rPr lang="en-US" dirty="0"/>
              <a:t>EMBEDDED SYSTEMS</a:t>
            </a:r>
          </a:p>
        </p:txBody>
      </p:sp>
      <p:sp>
        <p:nvSpPr>
          <p:cNvPr id="3" name="Content Placeholder 2">
            <a:extLst>
              <a:ext uri="{FF2B5EF4-FFF2-40B4-BE49-F238E27FC236}">
                <a16:creationId xmlns:a16="http://schemas.microsoft.com/office/drawing/2014/main" id="{7DAA9BF5-BA3E-42F6-925F-295923D880CE}"/>
              </a:ext>
            </a:extLst>
          </p:cNvPr>
          <p:cNvSpPr>
            <a:spLocks noGrp="1"/>
          </p:cNvSpPr>
          <p:nvPr>
            <p:ph idx="1"/>
          </p:nvPr>
        </p:nvSpPr>
        <p:spPr>
          <a:xfrm>
            <a:off x="2589212" y="1581753"/>
            <a:ext cx="8915400" cy="3777622"/>
          </a:xfrm>
        </p:spPr>
        <p:txBody>
          <a:bodyPr/>
          <a:lstStyle/>
          <a:p>
            <a:r>
              <a:rPr lang="en-US" dirty="0"/>
              <a:t>Combination of hardware and software designed and intended for a specific task.</a:t>
            </a:r>
          </a:p>
          <a:p>
            <a:r>
              <a:rPr lang="en-US" dirty="0"/>
              <a:t>The types of embedded systems include, standalone, networked and real time embedded systems.</a:t>
            </a:r>
          </a:p>
          <a:p>
            <a:r>
              <a:rPr lang="en-US" dirty="0"/>
              <a:t>Embedded systems work as part of a complete device which are low-cost, low-power-consuming, small-computers that are embedded in other mechanical or electrical systems.</a:t>
            </a:r>
          </a:p>
          <a:p>
            <a:r>
              <a:rPr lang="en-US" dirty="0"/>
              <a:t>They use communication ports to transmit data between the processor and peripheral devices using communication protocols.</a:t>
            </a:r>
          </a:p>
        </p:txBody>
      </p:sp>
      <p:pic>
        <p:nvPicPr>
          <p:cNvPr id="5" name="Picture 4">
            <a:extLst>
              <a:ext uri="{FF2B5EF4-FFF2-40B4-BE49-F238E27FC236}">
                <a16:creationId xmlns:a16="http://schemas.microsoft.com/office/drawing/2014/main" id="{BECB2C12-DBC6-4720-91BF-01BA44F8E9A8}"/>
              </a:ext>
            </a:extLst>
          </p:cNvPr>
          <p:cNvPicPr>
            <a:picLocks noChangeAspect="1"/>
          </p:cNvPicPr>
          <p:nvPr/>
        </p:nvPicPr>
        <p:blipFill>
          <a:blip r:embed="rId2"/>
          <a:stretch>
            <a:fillRect/>
          </a:stretch>
        </p:blipFill>
        <p:spPr>
          <a:xfrm>
            <a:off x="3867294" y="4620491"/>
            <a:ext cx="6359236" cy="2237509"/>
          </a:xfrm>
          <a:prstGeom prst="rect">
            <a:avLst/>
          </a:prstGeom>
        </p:spPr>
      </p:pic>
    </p:spTree>
    <p:extLst>
      <p:ext uri="{BB962C8B-B14F-4D97-AF65-F5344CB8AC3E}">
        <p14:creationId xmlns:p14="http://schemas.microsoft.com/office/powerpoint/2010/main" val="20355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276C-4B39-4156-A30A-E74715867D4E}"/>
              </a:ext>
            </a:extLst>
          </p:cNvPr>
          <p:cNvSpPr>
            <a:spLocks noGrp="1"/>
          </p:cNvSpPr>
          <p:nvPr>
            <p:ph type="title"/>
          </p:nvPr>
        </p:nvSpPr>
        <p:spPr/>
        <p:txBody>
          <a:bodyPr/>
          <a:lstStyle/>
          <a:p>
            <a:r>
              <a:rPr lang="en-US" dirty="0"/>
              <a:t>IOT PROJECT </a:t>
            </a:r>
          </a:p>
        </p:txBody>
      </p:sp>
      <p:sp>
        <p:nvSpPr>
          <p:cNvPr id="3" name="Content Placeholder 2">
            <a:extLst>
              <a:ext uri="{FF2B5EF4-FFF2-40B4-BE49-F238E27FC236}">
                <a16:creationId xmlns:a16="http://schemas.microsoft.com/office/drawing/2014/main" id="{1B6573C7-5FA5-4563-8CAD-3774DFF6D87A}"/>
              </a:ext>
            </a:extLst>
          </p:cNvPr>
          <p:cNvSpPr>
            <a:spLocks noGrp="1"/>
          </p:cNvSpPr>
          <p:nvPr>
            <p:ph idx="1"/>
          </p:nvPr>
        </p:nvSpPr>
        <p:spPr/>
        <p:txBody>
          <a:bodyPr/>
          <a:lstStyle/>
          <a:p>
            <a:r>
              <a:rPr lang="en-US" dirty="0"/>
              <a:t>The project requires us to come up with an IoT system that allows us to:</a:t>
            </a:r>
          </a:p>
          <a:p>
            <a:pPr marL="0" indent="0">
              <a:buNone/>
            </a:pPr>
            <a:endParaRPr lang="en-US" dirty="0"/>
          </a:p>
          <a:p>
            <a:pPr>
              <a:buFont typeface="Wingdings" panose="05000000000000000000" pitchFamily="2" charset="2"/>
              <a:buChar char="Ø"/>
            </a:pPr>
            <a:r>
              <a:rPr lang="en-US" dirty="0"/>
              <a:t>Control the garden lights(Led's) using an LDR sensor.</a:t>
            </a:r>
          </a:p>
          <a:p>
            <a:pPr marL="0" indent="0">
              <a:buNone/>
            </a:pPr>
            <a:r>
              <a:rPr lang="en-US" dirty="0"/>
              <a:t>                -When there is sunlight , the garden lights are to switch off automatically. </a:t>
            </a:r>
          </a:p>
          <a:p>
            <a:pPr marL="0" indent="0">
              <a:buNone/>
            </a:pPr>
            <a:r>
              <a:rPr lang="en-US" dirty="0"/>
              <a:t>                -When there is no sunlight, the garden lights should turn on automatically.</a:t>
            </a:r>
          </a:p>
        </p:txBody>
      </p:sp>
    </p:spTree>
    <p:extLst>
      <p:ext uri="{BB962C8B-B14F-4D97-AF65-F5344CB8AC3E}">
        <p14:creationId xmlns:p14="http://schemas.microsoft.com/office/powerpoint/2010/main" val="3088249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716D-4F57-4AE4-AFDB-49494BBF5928}"/>
              </a:ext>
            </a:extLst>
          </p:cNvPr>
          <p:cNvSpPr>
            <a:spLocks noGrp="1"/>
          </p:cNvSpPr>
          <p:nvPr>
            <p:ph type="title"/>
          </p:nvPr>
        </p:nvSpPr>
        <p:spPr/>
        <p:txBody>
          <a:bodyPr/>
          <a:lstStyle/>
          <a:p>
            <a:r>
              <a:rPr lang="en-US" dirty="0"/>
              <a:t>……IOT PROJECT</a:t>
            </a:r>
          </a:p>
        </p:txBody>
      </p:sp>
      <p:sp>
        <p:nvSpPr>
          <p:cNvPr id="3" name="Content Placeholder 2">
            <a:extLst>
              <a:ext uri="{FF2B5EF4-FFF2-40B4-BE49-F238E27FC236}">
                <a16:creationId xmlns:a16="http://schemas.microsoft.com/office/drawing/2014/main" id="{5389FCE7-8840-4899-9C33-F96E374E854C}"/>
              </a:ext>
            </a:extLst>
          </p:cNvPr>
          <p:cNvSpPr>
            <a:spLocks noGrp="1"/>
          </p:cNvSpPr>
          <p:nvPr>
            <p:ph idx="1"/>
          </p:nvPr>
        </p:nvSpPr>
        <p:spPr/>
        <p:txBody>
          <a:bodyPr/>
          <a:lstStyle/>
          <a:p>
            <a:pPr>
              <a:buFont typeface="Wingdings" panose="05000000000000000000" pitchFamily="2" charset="2"/>
              <a:buChar char="Ø"/>
            </a:pPr>
            <a:r>
              <a:rPr lang="en-US" dirty="0"/>
              <a:t>Switch the cooler  and heater on and off depending on the room temperature and displaying their status on the terminal notification bar and the CLCD using blynk application.</a:t>
            </a:r>
          </a:p>
          <a:p>
            <a:pPr marL="0" indent="0">
              <a:buNone/>
            </a:pPr>
            <a:r>
              <a:rPr lang="en-US" dirty="0"/>
              <a:t>   -When the room temperature is above 35 degrees Celsius, the heater will automatically turn off or can be turned on from the blynk application as will be seen in the presentation.</a:t>
            </a:r>
          </a:p>
          <a:p>
            <a:pPr>
              <a:buFont typeface="Wingdings" panose="05000000000000000000" pitchFamily="2" charset="2"/>
              <a:buChar char="Ø"/>
            </a:pPr>
            <a:r>
              <a:rPr lang="en-US" dirty="0"/>
              <a:t>Open and close the serial tank inlet and outlet valves using the blynk application depending on the volume of water in the tank.</a:t>
            </a:r>
          </a:p>
          <a:p>
            <a:pPr marL="0" indent="0">
              <a:buNone/>
            </a:pPr>
            <a:r>
              <a:rPr lang="en-US" dirty="0"/>
              <a:t>    -If the volume of the tank is equal to 2000l, then the inlet valve will be turned on through the Blynk application. And the tank status will be relayed on the terminal notification bar as well as the CLCD in the picsimlab.</a:t>
            </a:r>
          </a:p>
        </p:txBody>
      </p:sp>
    </p:spTree>
    <p:extLst>
      <p:ext uri="{BB962C8B-B14F-4D97-AF65-F5344CB8AC3E}">
        <p14:creationId xmlns:p14="http://schemas.microsoft.com/office/powerpoint/2010/main" val="2908641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CF67-5945-4521-8234-D8DBB55178C4}"/>
              </a:ext>
            </a:extLst>
          </p:cNvPr>
          <p:cNvSpPr>
            <a:spLocks noGrp="1"/>
          </p:cNvSpPr>
          <p:nvPr>
            <p:ph type="title"/>
          </p:nvPr>
        </p:nvSpPr>
        <p:spPr>
          <a:xfrm>
            <a:off x="1970073" y="150346"/>
            <a:ext cx="8911687" cy="1280890"/>
          </a:xfrm>
        </p:spPr>
        <p:txBody>
          <a:bodyPr>
            <a:normAutofit fontScale="90000"/>
          </a:bodyPr>
          <a:lstStyle/>
          <a:p>
            <a:pPr algn="ctr"/>
            <a:r>
              <a:rPr lang="en-US" dirty="0"/>
              <a:t>PICSIMLAB IMPLEMENTATION</a:t>
            </a:r>
            <a:br>
              <a:rPr lang="en-US" dirty="0"/>
            </a:br>
            <a:r>
              <a:rPr lang="en-US" sz="2200" b="1" dirty="0"/>
              <a:t>COMPONENTS:</a:t>
            </a:r>
            <a:br>
              <a:rPr lang="en-US" dirty="0"/>
            </a:br>
            <a:r>
              <a:rPr lang="en-US" sz="1800" dirty="0"/>
              <a:t>LED,LDR SENSOR, CLCD, ETHERNET SHIELD,TEMPERATURE SENSOR, ARDUINO BOARD </a:t>
            </a:r>
          </a:p>
        </p:txBody>
      </p:sp>
      <p:pic>
        <p:nvPicPr>
          <p:cNvPr id="5" name="Content Placeholder 4">
            <a:extLst>
              <a:ext uri="{FF2B5EF4-FFF2-40B4-BE49-F238E27FC236}">
                <a16:creationId xmlns:a16="http://schemas.microsoft.com/office/drawing/2014/main" id="{450CB4D4-13A2-438C-BE6B-06FF358CAE97}"/>
              </a:ext>
            </a:extLst>
          </p:cNvPr>
          <p:cNvPicPr>
            <a:picLocks noGrp="1" noChangeAspect="1"/>
          </p:cNvPicPr>
          <p:nvPr>
            <p:ph idx="1"/>
          </p:nvPr>
        </p:nvPicPr>
        <p:blipFill>
          <a:blip r:embed="rId2"/>
          <a:stretch>
            <a:fillRect/>
          </a:stretch>
        </p:blipFill>
        <p:spPr>
          <a:xfrm>
            <a:off x="4152383" y="1431236"/>
            <a:ext cx="7352230" cy="4648200"/>
          </a:xfrm>
        </p:spPr>
      </p:pic>
      <p:pic>
        <p:nvPicPr>
          <p:cNvPr id="9" name="Picture 8">
            <a:extLst>
              <a:ext uri="{FF2B5EF4-FFF2-40B4-BE49-F238E27FC236}">
                <a16:creationId xmlns:a16="http://schemas.microsoft.com/office/drawing/2014/main" id="{9887DD2F-C29F-418E-98D6-F143F8A0ECD9}"/>
              </a:ext>
            </a:extLst>
          </p:cNvPr>
          <p:cNvPicPr>
            <a:picLocks noChangeAspect="1"/>
          </p:cNvPicPr>
          <p:nvPr/>
        </p:nvPicPr>
        <p:blipFill>
          <a:blip r:embed="rId3"/>
          <a:stretch>
            <a:fillRect/>
          </a:stretch>
        </p:blipFill>
        <p:spPr>
          <a:xfrm>
            <a:off x="428108" y="1431236"/>
            <a:ext cx="3724275" cy="4648200"/>
          </a:xfrm>
          <a:prstGeom prst="rect">
            <a:avLst/>
          </a:prstGeom>
        </p:spPr>
      </p:pic>
    </p:spTree>
    <p:extLst>
      <p:ext uri="{BB962C8B-B14F-4D97-AF65-F5344CB8AC3E}">
        <p14:creationId xmlns:p14="http://schemas.microsoft.com/office/powerpoint/2010/main" val="390715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6DA-A008-4228-809F-BEA390B9E85D}"/>
              </a:ext>
            </a:extLst>
          </p:cNvPr>
          <p:cNvSpPr>
            <a:spLocks noGrp="1"/>
          </p:cNvSpPr>
          <p:nvPr>
            <p:ph type="title"/>
          </p:nvPr>
        </p:nvSpPr>
        <p:spPr>
          <a:xfrm>
            <a:off x="2341134" y="0"/>
            <a:ext cx="8911687" cy="1280890"/>
          </a:xfrm>
        </p:spPr>
        <p:txBody>
          <a:bodyPr>
            <a:normAutofit fontScale="90000"/>
          </a:bodyPr>
          <a:lstStyle/>
          <a:p>
            <a:pPr algn="ctr"/>
            <a:r>
              <a:rPr lang="en-US" dirty="0"/>
              <a:t>PICSIMLAB IMPLEMENTATION</a:t>
            </a:r>
            <a:br>
              <a:rPr lang="en-US" dirty="0"/>
            </a:br>
            <a:r>
              <a:rPr lang="en-US" sz="2200" b="1" dirty="0"/>
              <a:t>COMPONENTS:</a:t>
            </a:r>
            <a:br>
              <a:rPr lang="en-US" sz="2200" dirty="0"/>
            </a:br>
            <a:r>
              <a:rPr lang="en-US" sz="1800" dirty="0"/>
              <a:t>LED,LDR SENSOR, CLCD, ETHERNET SHIELD,TEMPERATURE SENSOR, ARDUINO BOARD </a:t>
            </a:r>
          </a:p>
        </p:txBody>
      </p:sp>
      <p:pic>
        <p:nvPicPr>
          <p:cNvPr id="7" name="Content Placeholder 6">
            <a:extLst>
              <a:ext uri="{FF2B5EF4-FFF2-40B4-BE49-F238E27FC236}">
                <a16:creationId xmlns:a16="http://schemas.microsoft.com/office/drawing/2014/main" id="{171B3380-BB74-4C2B-8C5B-A56FA4798064}"/>
              </a:ext>
            </a:extLst>
          </p:cNvPr>
          <p:cNvPicPr>
            <a:picLocks noGrp="1" noChangeAspect="1"/>
          </p:cNvPicPr>
          <p:nvPr>
            <p:ph idx="1"/>
          </p:nvPr>
        </p:nvPicPr>
        <p:blipFill>
          <a:blip r:embed="rId2"/>
          <a:stretch>
            <a:fillRect/>
          </a:stretch>
        </p:blipFill>
        <p:spPr>
          <a:xfrm>
            <a:off x="3591339" y="1198107"/>
            <a:ext cx="3600036" cy="3930483"/>
          </a:xfrm>
        </p:spPr>
      </p:pic>
      <p:pic>
        <p:nvPicPr>
          <p:cNvPr id="5" name="Picture 4">
            <a:extLst>
              <a:ext uri="{FF2B5EF4-FFF2-40B4-BE49-F238E27FC236}">
                <a16:creationId xmlns:a16="http://schemas.microsoft.com/office/drawing/2014/main" id="{76376130-5F8B-4749-92D4-17C8212CE334}"/>
              </a:ext>
            </a:extLst>
          </p:cNvPr>
          <p:cNvPicPr>
            <a:picLocks noChangeAspect="1"/>
          </p:cNvPicPr>
          <p:nvPr/>
        </p:nvPicPr>
        <p:blipFill>
          <a:blip r:embed="rId3"/>
          <a:stretch>
            <a:fillRect/>
          </a:stretch>
        </p:blipFill>
        <p:spPr>
          <a:xfrm>
            <a:off x="7191375" y="1193998"/>
            <a:ext cx="5000625" cy="5457825"/>
          </a:xfrm>
          <a:prstGeom prst="rect">
            <a:avLst/>
          </a:prstGeom>
        </p:spPr>
      </p:pic>
      <p:sp>
        <p:nvSpPr>
          <p:cNvPr id="8" name="TextBox 7">
            <a:extLst>
              <a:ext uri="{FF2B5EF4-FFF2-40B4-BE49-F238E27FC236}">
                <a16:creationId xmlns:a16="http://schemas.microsoft.com/office/drawing/2014/main" id="{6E4037CD-8A95-4B39-B0F2-E1632818A267}"/>
              </a:ext>
            </a:extLst>
          </p:cNvPr>
          <p:cNvSpPr txBox="1"/>
          <p:nvPr/>
        </p:nvSpPr>
        <p:spPr>
          <a:xfrm>
            <a:off x="2847148" y="5336208"/>
            <a:ext cx="4306956" cy="1477328"/>
          </a:xfrm>
          <a:prstGeom prst="rect">
            <a:avLst/>
          </a:prstGeom>
          <a:noFill/>
        </p:spPr>
        <p:txBody>
          <a:bodyPr wrap="square" rtlCol="0">
            <a:spAutoFit/>
          </a:bodyPr>
          <a:lstStyle/>
          <a:p>
            <a:r>
              <a:rPr lang="en-US" dirty="0"/>
              <a:t>The volume of the serial tank is 3000l full, both the inlet and outlet valve on the serial monitor are closed, and the volume status is displayed on the picsimlab CLCD.</a:t>
            </a:r>
          </a:p>
        </p:txBody>
      </p:sp>
    </p:spTree>
    <p:extLst>
      <p:ext uri="{BB962C8B-B14F-4D97-AF65-F5344CB8AC3E}">
        <p14:creationId xmlns:p14="http://schemas.microsoft.com/office/powerpoint/2010/main" val="3136829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6DA-A008-4228-809F-BEA390B9E85D}"/>
              </a:ext>
            </a:extLst>
          </p:cNvPr>
          <p:cNvSpPr>
            <a:spLocks noGrp="1"/>
          </p:cNvSpPr>
          <p:nvPr>
            <p:ph type="title"/>
          </p:nvPr>
        </p:nvSpPr>
        <p:spPr>
          <a:xfrm>
            <a:off x="2341134" y="0"/>
            <a:ext cx="8911687" cy="1280890"/>
          </a:xfrm>
        </p:spPr>
        <p:txBody>
          <a:bodyPr>
            <a:normAutofit fontScale="90000"/>
          </a:bodyPr>
          <a:lstStyle/>
          <a:p>
            <a:pPr algn="ctr"/>
            <a:r>
              <a:rPr lang="en-US" dirty="0"/>
              <a:t>PICSIMLAB IMPLEMENTATION</a:t>
            </a:r>
            <a:br>
              <a:rPr lang="en-US" dirty="0"/>
            </a:br>
            <a:r>
              <a:rPr lang="en-US" sz="2200" b="1" dirty="0"/>
              <a:t>COMPONENTS:</a:t>
            </a:r>
            <a:br>
              <a:rPr lang="en-US" sz="2200" dirty="0"/>
            </a:br>
            <a:r>
              <a:rPr lang="en-US" sz="1800" dirty="0"/>
              <a:t>LED,LDR SENSOR, CLCD, ETHERNET SHIELD,TEMPERATURE SENSOR, ARDUINO BOARD </a:t>
            </a:r>
          </a:p>
        </p:txBody>
      </p:sp>
      <p:sp>
        <p:nvSpPr>
          <p:cNvPr id="8" name="TextBox 7">
            <a:extLst>
              <a:ext uri="{FF2B5EF4-FFF2-40B4-BE49-F238E27FC236}">
                <a16:creationId xmlns:a16="http://schemas.microsoft.com/office/drawing/2014/main" id="{6E4037CD-8A95-4B39-B0F2-E1632818A267}"/>
              </a:ext>
            </a:extLst>
          </p:cNvPr>
          <p:cNvSpPr txBox="1"/>
          <p:nvPr/>
        </p:nvSpPr>
        <p:spPr>
          <a:xfrm>
            <a:off x="2847148" y="5336208"/>
            <a:ext cx="8635240" cy="923330"/>
          </a:xfrm>
          <a:prstGeom prst="rect">
            <a:avLst/>
          </a:prstGeom>
          <a:noFill/>
        </p:spPr>
        <p:txBody>
          <a:bodyPr wrap="square" rtlCol="0">
            <a:spAutoFit/>
          </a:bodyPr>
          <a:lstStyle/>
          <a:p>
            <a:r>
              <a:rPr lang="en-US" dirty="0"/>
              <a:t>The heater goes off when temperature is above 35 and immediately </a:t>
            </a:r>
            <a:r>
              <a:rPr lang="en-US" dirty="0" err="1"/>
              <a:t>sisplays</a:t>
            </a:r>
            <a:r>
              <a:rPr lang="en-US" dirty="0"/>
              <a:t> on the terminal , and the system automatically switches the heater off and temperatures start dropping.</a:t>
            </a:r>
          </a:p>
        </p:txBody>
      </p:sp>
      <p:pic>
        <p:nvPicPr>
          <p:cNvPr id="11" name="Picture 10">
            <a:extLst>
              <a:ext uri="{FF2B5EF4-FFF2-40B4-BE49-F238E27FC236}">
                <a16:creationId xmlns:a16="http://schemas.microsoft.com/office/drawing/2014/main" id="{FB00E5F0-514D-4FC7-AE15-F49E24377E4A}"/>
              </a:ext>
            </a:extLst>
          </p:cNvPr>
          <p:cNvPicPr>
            <a:picLocks noChangeAspect="1"/>
          </p:cNvPicPr>
          <p:nvPr/>
        </p:nvPicPr>
        <p:blipFill>
          <a:blip r:embed="rId2"/>
          <a:stretch>
            <a:fillRect/>
          </a:stretch>
        </p:blipFill>
        <p:spPr>
          <a:xfrm>
            <a:off x="2729292" y="1221081"/>
            <a:ext cx="8635240" cy="4029075"/>
          </a:xfrm>
          <a:prstGeom prst="rect">
            <a:avLst/>
          </a:prstGeom>
        </p:spPr>
      </p:pic>
    </p:spTree>
    <p:extLst>
      <p:ext uri="{BB962C8B-B14F-4D97-AF65-F5344CB8AC3E}">
        <p14:creationId xmlns:p14="http://schemas.microsoft.com/office/powerpoint/2010/main" val="1169231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6DA-A008-4228-809F-BEA390B9E85D}"/>
              </a:ext>
            </a:extLst>
          </p:cNvPr>
          <p:cNvSpPr>
            <a:spLocks noGrp="1"/>
          </p:cNvSpPr>
          <p:nvPr>
            <p:ph type="title"/>
          </p:nvPr>
        </p:nvSpPr>
        <p:spPr>
          <a:xfrm>
            <a:off x="2341134" y="0"/>
            <a:ext cx="8911687" cy="1280890"/>
          </a:xfrm>
        </p:spPr>
        <p:txBody>
          <a:bodyPr>
            <a:normAutofit fontScale="90000"/>
          </a:bodyPr>
          <a:lstStyle/>
          <a:p>
            <a:pPr algn="ctr"/>
            <a:r>
              <a:rPr lang="en-US" dirty="0"/>
              <a:t>PICSIMLAB IMPLEMENTATION</a:t>
            </a:r>
            <a:br>
              <a:rPr lang="en-US" dirty="0"/>
            </a:br>
            <a:r>
              <a:rPr lang="en-US" sz="2200" b="1" dirty="0"/>
              <a:t>COMPONENTS:</a:t>
            </a:r>
            <a:br>
              <a:rPr lang="en-US" sz="2200" dirty="0"/>
            </a:br>
            <a:r>
              <a:rPr lang="en-US" sz="1800" dirty="0"/>
              <a:t>LED,LDR SENSOR, CLCD, ETHERNET SHIELD,TEMPERATURE SENSOR, ARDUINO BOARD </a:t>
            </a:r>
          </a:p>
        </p:txBody>
      </p:sp>
      <p:pic>
        <p:nvPicPr>
          <p:cNvPr id="6" name="Picture 5">
            <a:extLst>
              <a:ext uri="{FF2B5EF4-FFF2-40B4-BE49-F238E27FC236}">
                <a16:creationId xmlns:a16="http://schemas.microsoft.com/office/drawing/2014/main" id="{605FA5DB-ADE2-4D00-B8B6-19C3C613041D}"/>
              </a:ext>
            </a:extLst>
          </p:cNvPr>
          <p:cNvPicPr>
            <a:picLocks noChangeAspect="1"/>
          </p:cNvPicPr>
          <p:nvPr/>
        </p:nvPicPr>
        <p:blipFill>
          <a:blip r:embed="rId2"/>
          <a:stretch>
            <a:fillRect/>
          </a:stretch>
        </p:blipFill>
        <p:spPr>
          <a:xfrm>
            <a:off x="2619436" y="1245800"/>
            <a:ext cx="8355082" cy="4366399"/>
          </a:xfrm>
          <a:prstGeom prst="rect">
            <a:avLst/>
          </a:prstGeom>
        </p:spPr>
      </p:pic>
      <p:sp>
        <p:nvSpPr>
          <p:cNvPr id="9" name="TextBox 8">
            <a:extLst>
              <a:ext uri="{FF2B5EF4-FFF2-40B4-BE49-F238E27FC236}">
                <a16:creationId xmlns:a16="http://schemas.microsoft.com/office/drawing/2014/main" id="{D2A0D97B-B89F-4919-AC5F-A1F2CE4C49DE}"/>
              </a:ext>
            </a:extLst>
          </p:cNvPr>
          <p:cNvSpPr txBox="1"/>
          <p:nvPr/>
        </p:nvSpPr>
        <p:spPr>
          <a:xfrm>
            <a:off x="2479357" y="5612199"/>
            <a:ext cx="8635240" cy="1200329"/>
          </a:xfrm>
          <a:prstGeom prst="rect">
            <a:avLst/>
          </a:prstGeom>
          <a:noFill/>
        </p:spPr>
        <p:txBody>
          <a:bodyPr wrap="square" rtlCol="0">
            <a:spAutoFit/>
          </a:bodyPr>
          <a:lstStyle/>
          <a:p>
            <a:r>
              <a:rPr lang="en-US" dirty="0"/>
              <a:t>When water goes below 2000 liters the inlet valve is automatically turned on by the system. We can control the on and off states of the valves using the blynk application on the side as shown. The water volume gauge shows the current volume of water in the tank as well as the CLCD.</a:t>
            </a:r>
          </a:p>
        </p:txBody>
      </p:sp>
    </p:spTree>
    <p:extLst>
      <p:ext uri="{BB962C8B-B14F-4D97-AF65-F5344CB8AC3E}">
        <p14:creationId xmlns:p14="http://schemas.microsoft.com/office/powerpoint/2010/main" val="241770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6DA-A008-4228-809F-BEA390B9E85D}"/>
              </a:ext>
            </a:extLst>
          </p:cNvPr>
          <p:cNvSpPr>
            <a:spLocks noGrp="1"/>
          </p:cNvSpPr>
          <p:nvPr>
            <p:ph type="title"/>
          </p:nvPr>
        </p:nvSpPr>
        <p:spPr>
          <a:xfrm>
            <a:off x="2341134" y="0"/>
            <a:ext cx="8911687" cy="1280890"/>
          </a:xfrm>
        </p:spPr>
        <p:txBody>
          <a:bodyPr>
            <a:normAutofit fontScale="90000"/>
          </a:bodyPr>
          <a:lstStyle/>
          <a:p>
            <a:pPr algn="ctr"/>
            <a:r>
              <a:rPr lang="en-US" dirty="0"/>
              <a:t>PICSIMLAB IMPLEMENTATION</a:t>
            </a:r>
            <a:br>
              <a:rPr lang="en-US" dirty="0"/>
            </a:br>
            <a:r>
              <a:rPr lang="en-US" sz="2200" b="1" dirty="0"/>
              <a:t>COMPONENTS:</a:t>
            </a:r>
            <a:br>
              <a:rPr lang="en-US" sz="2200" dirty="0"/>
            </a:br>
            <a:r>
              <a:rPr lang="en-US" sz="1800" dirty="0"/>
              <a:t>LED,LDR SENSOR, CLCD, ETHERNET SHIELD,TEMPERATURE SENSOR, ARDUINO BOARD </a:t>
            </a:r>
          </a:p>
        </p:txBody>
      </p:sp>
      <p:sp>
        <p:nvSpPr>
          <p:cNvPr id="8" name="TextBox 7">
            <a:extLst>
              <a:ext uri="{FF2B5EF4-FFF2-40B4-BE49-F238E27FC236}">
                <a16:creationId xmlns:a16="http://schemas.microsoft.com/office/drawing/2014/main" id="{6E4037CD-8A95-4B39-B0F2-E1632818A267}"/>
              </a:ext>
            </a:extLst>
          </p:cNvPr>
          <p:cNvSpPr txBox="1"/>
          <p:nvPr/>
        </p:nvSpPr>
        <p:spPr>
          <a:xfrm>
            <a:off x="2617581" y="5693768"/>
            <a:ext cx="8635240" cy="646331"/>
          </a:xfrm>
          <a:prstGeom prst="rect">
            <a:avLst/>
          </a:prstGeom>
          <a:noFill/>
        </p:spPr>
        <p:txBody>
          <a:bodyPr wrap="square" rtlCol="0">
            <a:spAutoFit/>
          </a:bodyPr>
          <a:lstStyle/>
          <a:p>
            <a:r>
              <a:rPr lang="en-US" dirty="0"/>
              <a:t>The status of the tank is displayed on the notification bar of the blynk application</a:t>
            </a:r>
          </a:p>
        </p:txBody>
      </p:sp>
      <p:pic>
        <p:nvPicPr>
          <p:cNvPr id="7" name="Picture 6">
            <a:extLst>
              <a:ext uri="{FF2B5EF4-FFF2-40B4-BE49-F238E27FC236}">
                <a16:creationId xmlns:a16="http://schemas.microsoft.com/office/drawing/2014/main" id="{62519F7E-99D1-481A-B156-88C84834F511}"/>
              </a:ext>
            </a:extLst>
          </p:cNvPr>
          <p:cNvPicPr>
            <a:picLocks noChangeAspect="1"/>
          </p:cNvPicPr>
          <p:nvPr/>
        </p:nvPicPr>
        <p:blipFill>
          <a:blip r:embed="rId2"/>
          <a:stretch>
            <a:fillRect/>
          </a:stretch>
        </p:blipFill>
        <p:spPr>
          <a:xfrm>
            <a:off x="2847148" y="1126392"/>
            <a:ext cx="8103001" cy="4364314"/>
          </a:xfrm>
          <a:prstGeom prst="rect">
            <a:avLst/>
          </a:prstGeom>
        </p:spPr>
      </p:pic>
    </p:spTree>
    <p:extLst>
      <p:ext uri="{BB962C8B-B14F-4D97-AF65-F5344CB8AC3E}">
        <p14:creationId xmlns:p14="http://schemas.microsoft.com/office/powerpoint/2010/main" val="1215395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9DC-DB44-4D2C-B8DA-B584FD6D329D}"/>
              </a:ext>
            </a:extLst>
          </p:cNvPr>
          <p:cNvSpPr>
            <a:spLocks noGrp="1"/>
          </p:cNvSpPr>
          <p:nvPr>
            <p:ph type="ctrTitle"/>
          </p:nvPr>
        </p:nvSpPr>
        <p:spPr/>
        <p:txBody>
          <a:bodyPr/>
          <a:lstStyle/>
          <a:p>
            <a:r>
              <a:rPr lang="en-US" dirty="0"/>
              <a:t>              THANKYOU</a:t>
            </a:r>
          </a:p>
        </p:txBody>
      </p:sp>
    </p:spTree>
    <p:extLst>
      <p:ext uri="{BB962C8B-B14F-4D97-AF65-F5344CB8AC3E}">
        <p14:creationId xmlns:p14="http://schemas.microsoft.com/office/powerpoint/2010/main" val="391025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12C9-C51C-4E63-7AE2-CFBB22787267}"/>
              </a:ext>
            </a:extLst>
          </p:cNvPr>
          <p:cNvSpPr>
            <a:spLocks noGrp="1"/>
          </p:cNvSpPr>
          <p:nvPr>
            <p:ph type="title"/>
          </p:nvPr>
        </p:nvSpPr>
        <p:spPr/>
        <p:txBody>
          <a:bodyPr/>
          <a:lstStyle/>
          <a:p>
            <a:r>
              <a:rPr lang="en-US" dirty="0"/>
              <a:t>Introduction to Arduino</a:t>
            </a:r>
          </a:p>
        </p:txBody>
      </p:sp>
      <p:sp>
        <p:nvSpPr>
          <p:cNvPr id="3" name="Content Placeholder 2">
            <a:extLst>
              <a:ext uri="{FF2B5EF4-FFF2-40B4-BE49-F238E27FC236}">
                <a16:creationId xmlns:a16="http://schemas.microsoft.com/office/drawing/2014/main" id="{DA2BBE7A-A325-5C95-DEF9-D3CC01FB667E}"/>
              </a:ext>
            </a:extLst>
          </p:cNvPr>
          <p:cNvSpPr>
            <a:spLocks noGrp="1"/>
          </p:cNvSpPr>
          <p:nvPr>
            <p:ph idx="1"/>
          </p:nvPr>
        </p:nvSpPr>
        <p:spPr/>
        <p:txBody>
          <a:bodyPr/>
          <a:lstStyle/>
          <a:p>
            <a:r>
              <a:rPr lang="en-US" b="1" dirty="0"/>
              <a:t>What is Arduino?</a:t>
            </a:r>
          </a:p>
          <a:p>
            <a:pPr lvl="1"/>
            <a:r>
              <a:rPr lang="en-US" dirty="0"/>
              <a:t>An easy-to-use Electronic platform with both hardware and software components that allows it to read inputs such as press of button, light on a sensor and turn it into an output such as turning on a motor</a:t>
            </a:r>
          </a:p>
          <a:p>
            <a:r>
              <a:rPr lang="en-US" b="1" dirty="0"/>
              <a:t>Motivation for learning Arduino</a:t>
            </a:r>
          </a:p>
          <a:p>
            <a:pPr lvl="1"/>
            <a:r>
              <a:rPr lang="en-US" b="1" dirty="0"/>
              <a:t>Problem-solving</a:t>
            </a:r>
          </a:p>
          <a:p>
            <a:pPr lvl="1"/>
            <a:r>
              <a:rPr lang="en-US" b="1" dirty="0"/>
              <a:t>Simulations</a:t>
            </a:r>
          </a:p>
          <a:p>
            <a:pPr lvl="1"/>
            <a:r>
              <a:rPr lang="en-US" b="1" dirty="0"/>
              <a:t>Research</a:t>
            </a:r>
          </a:p>
          <a:p>
            <a:pPr lvl="1"/>
            <a:r>
              <a:rPr lang="en-US" b="1" dirty="0"/>
              <a:t>Prototyping</a:t>
            </a:r>
          </a:p>
          <a:p>
            <a:pPr lvl="1"/>
            <a:r>
              <a:rPr lang="en-US" b="1" dirty="0"/>
              <a:t>Fun 😁😁😁😁!!</a:t>
            </a:r>
          </a:p>
          <a:p>
            <a:endParaRPr lang="en-US" dirty="0"/>
          </a:p>
        </p:txBody>
      </p:sp>
    </p:spTree>
    <p:extLst>
      <p:ext uri="{BB962C8B-B14F-4D97-AF65-F5344CB8AC3E}">
        <p14:creationId xmlns:p14="http://schemas.microsoft.com/office/powerpoint/2010/main" val="2401857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p:txBody>
          <a:bodyPr>
            <a:normAutofit/>
          </a:bodyPr>
          <a:lstStyle/>
          <a:p>
            <a:r>
              <a:rPr lang="en-US" b="1" dirty="0"/>
              <a:t>DEFINITION</a:t>
            </a:r>
            <a:r>
              <a:rPr lang="en-US" dirty="0"/>
              <a:t>:</a:t>
            </a:r>
          </a:p>
          <a:p>
            <a:pPr lvl="1"/>
            <a:r>
              <a:rPr lang="en-US" dirty="0"/>
              <a:t>Are of different types:</a:t>
            </a:r>
            <a:r>
              <a:rPr lang="en-US" b="1" dirty="0"/>
              <a:t> </a:t>
            </a:r>
          </a:p>
          <a:p>
            <a:pPr lvl="1"/>
            <a:r>
              <a:rPr lang="en-US" b="1" dirty="0"/>
              <a:t>Int </a:t>
            </a:r>
            <a:r>
              <a:rPr lang="en-US" dirty="0"/>
              <a:t>; is the primary datatype; stores 2-byte values</a:t>
            </a:r>
            <a:endParaRPr lang="en-US" b="1" dirty="0"/>
          </a:p>
          <a:p>
            <a:pPr lvl="1"/>
            <a:r>
              <a:rPr lang="en-US" b="1" dirty="0"/>
              <a:t>Boolean; </a:t>
            </a:r>
            <a:r>
              <a:rPr lang="en-US" dirty="0"/>
              <a:t>holds true or false eg. Boolean Val =true;</a:t>
            </a:r>
            <a:endParaRPr lang="en-US" b="1" dirty="0"/>
          </a:p>
          <a:p>
            <a:pPr lvl="1"/>
            <a:r>
              <a:rPr lang="en-US" b="1" dirty="0"/>
              <a:t>Float; </a:t>
            </a:r>
            <a:r>
              <a:rPr lang="en-US" dirty="0"/>
              <a:t>holds numbers with decimal points eg. float num = 1.222;</a:t>
            </a:r>
            <a:endParaRPr lang="en-US" b="1" dirty="0"/>
          </a:p>
          <a:p>
            <a:pPr lvl="1"/>
            <a:r>
              <a:rPr lang="en-US" b="1" dirty="0"/>
              <a:t>Double ; </a:t>
            </a:r>
            <a:r>
              <a:rPr lang="en-US" dirty="0"/>
              <a:t>can hold both real integers and floating point numbers</a:t>
            </a:r>
            <a:endParaRPr lang="en-US" b="1" dirty="0"/>
          </a:p>
          <a:p>
            <a:pPr lvl="1"/>
            <a:r>
              <a:rPr lang="en-US" b="1" dirty="0"/>
              <a:t>Char; </a:t>
            </a:r>
            <a:r>
              <a:rPr lang="en-US" dirty="0"/>
              <a:t>stores character values eg. char </a:t>
            </a:r>
            <a:r>
              <a:rPr lang="en-US" dirty="0" err="1"/>
              <a:t>char_b</a:t>
            </a:r>
            <a:r>
              <a:rPr lang="en-US" dirty="0"/>
              <a:t> = ‘a’;</a:t>
            </a:r>
            <a:endParaRPr lang="en-US" b="1" dirty="0"/>
          </a:p>
          <a:p>
            <a:pPr lvl="1"/>
            <a:r>
              <a:rPr lang="en-US" b="1" dirty="0"/>
              <a:t>void </a:t>
            </a:r>
            <a:r>
              <a:rPr lang="en-US" dirty="0"/>
              <a:t>;used in function declaration</a:t>
            </a:r>
            <a:endParaRPr lang="en-US" b="1" dirty="0"/>
          </a:p>
          <a:p>
            <a:pPr marL="457200" lvl="1" indent="0">
              <a:buNone/>
            </a:pPr>
            <a:endParaRPr lang="en-US" dirty="0"/>
          </a:p>
        </p:txBody>
      </p:sp>
    </p:spTree>
    <p:extLst>
      <p:ext uri="{BB962C8B-B14F-4D97-AF65-F5344CB8AC3E}">
        <p14:creationId xmlns:p14="http://schemas.microsoft.com/office/powerpoint/2010/main" val="1685416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p:txBody>
          <a:bodyPr>
            <a:normAutofit/>
          </a:bodyPr>
          <a:lstStyle/>
          <a:p>
            <a:r>
              <a:rPr lang="en-US" b="1" dirty="0"/>
              <a:t>DEFINITION</a:t>
            </a:r>
            <a:r>
              <a:rPr lang="en-US" dirty="0"/>
              <a:t>:</a:t>
            </a:r>
          </a:p>
          <a:p>
            <a:pPr lvl="1"/>
            <a:r>
              <a:rPr lang="en-US" dirty="0"/>
              <a:t>Diving deeper!!!!</a:t>
            </a:r>
          </a:p>
          <a:p>
            <a:pPr lvl="1"/>
            <a:r>
              <a:rPr lang="en-US" dirty="0"/>
              <a:t>Used to declare variables or functions</a:t>
            </a:r>
          </a:p>
          <a:p>
            <a:pPr lvl="1"/>
            <a:r>
              <a:rPr lang="en-US" dirty="0"/>
              <a:t>Determines how much space a data occupies in the storage</a:t>
            </a:r>
          </a:p>
          <a:p>
            <a:pPr lvl="1"/>
            <a:r>
              <a:rPr lang="en-US" dirty="0"/>
              <a:t>And how its bit patterns are stored and interpreted</a:t>
            </a:r>
          </a:p>
          <a:p>
            <a:pPr lvl="1"/>
            <a:r>
              <a:rPr lang="en-US" dirty="0"/>
              <a:t>Are of different types:</a:t>
            </a:r>
            <a:r>
              <a:rPr lang="en-US" b="1" dirty="0"/>
              <a:t> int, Boolean, float, double, char, void and String</a:t>
            </a:r>
            <a:endParaRPr lang="en-US" dirty="0"/>
          </a:p>
          <a:p>
            <a:pPr marL="457200" lvl="1" indent="0">
              <a:buNone/>
            </a:pPr>
            <a:endParaRPr lang="en-US" dirty="0"/>
          </a:p>
        </p:txBody>
      </p:sp>
    </p:spTree>
    <p:extLst>
      <p:ext uri="{BB962C8B-B14F-4D97-AF65-F5344CB8AC3E}">
        <p14:creationId xmlns:p14="http://schemas.microsoft.com/office/powerpoint/2010/main" val="3601359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592925" y="1497496"/>
            <a:ext cx="7713760" cy="8823733"/>
          </a:xfrm>
        </p:spPr>
        <p:txBody>
          <a:bodyPr>
            <a:normAutofit/>
          </a:bodyPr>
          <a:lstStyle/>
          <a:p>
            <a:r>
              <a:rPr lang="en-US" b="1" dirty="0"/>
              <a:t>TYPES</a:t>
            </a:r>
            <a:r>
              <a:rPr lang="en-US" dirty="0"/>
              <a:t>:</a:t>
            </a:r>
          </a:p>
          <a:p>
            <a:pPr lvl="1"/>
            <a:r>
              <a:rPr lang="en-US" dirty="0"/>
              <a:t>Are of different types:</a:t>
            </a:r>
            <a:r>
              <a:rPr lang="en-US" b="1" dirty="0"/>
              <a:t> </a:t>
            </a:r>
          </a:p>
          <a:p>
            <a:pPr lvl="1"/>
            <a:r>
              <a:rPr lang="en-US" b="1" dirty="0"/>
              <a:t>LOCAL VARIABLES</a:t>
            </a:r>
          </a:p>
          <a:p>
            <a:pPr lvl="1"/>
            <a:r>
              <a:rPr lang="en-US" dirty="0"/>
              <a:t>Only visible inside the function in which they are declared in.</a:t>
            </a:r>
          </a:p>
          <a:p>
            <a:pPr lvl="1"/>
            <a:r>
              <a:rPr lang="en-US" dirty="0"/>
              <a:t>Ensures that every function uses its own variables; and ensures that a function has access to its own variables.</a:t>
            </a:r>
          </a:p>
          <a:p>
            <a:pPr marL="457200" lvl="1" indent="0">
              <a:buNone/>
            </a:pPr>
            <a:endParaRPr lang="en-US" dirty="0"/>
          </a:p>
        </p:txBody>
      </p:sp>
      <p:sp>
        <p:nvSpPr>
          <p:cNvPr id="4" name="Rectangle 1">
            <a:extLst>
              <a:ext uri="{FF2B5EF4-FFF2-40B4-BE49-F238E27FC236}">
                <a16:creationId xmlns:a16="http://schemas.microsoft.com/office/drawing/2014/main" id="{626B4E43-7735-418F-B716-BB5A5D60F4DD}"/>
              </a:ext>
            </a:extLst>
          </p:cNvPr>
          <p:cNvSpPr>
            <a:spLocks noChangeArrowheads="1"/>
          </p:cNvSpPr>
          <p:nvPr/>
        </p:nvSpPr>
        <p:spPr bwMode="auto">
          <a:xfrm>
            <a:off x="3500299" y="3523116"/>
            <a:ext cx="4649788"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100" b="0" i="0" u="none" strike="noStrike" cap="none" normalizeH="0" baseline="0" dirty="0">
                <a:ln>
                  <a:noFill/>
                </a:ln>
                <a:solidFill>
                  <a:srgbClr val="660066"/>
                </a:solidFill>
                <a:effectLst/>
                <a:latin typeface="var(--bs-font-monospace)"/>
              </a:rPr>
              <a:t>Void</a:t>
            </a:r>
            <a:r>
              <a:rPr kumimoji="0" lang="en-US" altLang="en-US" sz="1100" b="0" i="0" u="none" strike="noStrike" cap="none" normalizeH="0" baseline="0" dirty="0">
                <a:ln>
                  <a:noFill/>
                </a:ln>
                <a:solidFill>
                  <a:srgbClr val="000000"/>
                </a:solidFill>
                <a:effectLst/>
                <a:latin typeface="var(--bs-font-monospace)"/>
              </a:rPr>
              <a:t> loop </a:t>
            </a:r>
            <a:r>
              <a:rPr kumimoji="0" lang="en-US" altLang="en-US" sz="11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lang="en-US" altLang="en-US" sz="1100" dirty="0">
                <a:solidFill>
                  <a:srgbClr val="666600"/>
                </a:solidFill>
                <a:latin typeface="var(--bs-font-monospace)"/>
              </a:rPr>
              <a:t>//statements</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66"/>
                </a:solidFill>
                <a:effectLst/>
                <a:latin typeface="var(--bs-font-monospace)"/>
              </a:rPr>
              <a:t>//local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66"/>
                </a:solidFill>
                <a:effectLst/>
                <a:latin typeface="var(--bs-font-monospace)"/>
              </a:rPr>
              <a:t>Void</a:t>
            </a:r>
            <a:r>
              <a:rPr kumimoji="0" lang="en-US" altLang="en-US" sz="1100" b="0" i="0" u="none" strike="noStrike" cap="none" normalizeH="0" baseline="0" dirty="0">
                <a:ln>
                  <a:noFill/>
                </a:ln>
                <a:solidFill>
                  <a:srgbClr val="000000"/>
                </a:solidFill>
                <a:effectLst/>
                <a:latin typeface="var(--bs-font-monospace)"/>
              </a:rPr>
              <a:t> loop </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0088"/>
                </a:solidFill>
                <a:effectLst/>
                <a:latin typeface="var(--bs-font-monospace)"/>
              </a:rPr>
              <a:t>int</a:t>
            </a:r>
            <a:r>
              <a:rPr kumimoji="0" lang="en-US" altLang="en-US" sz="1100" b="0" i="0" u="none" strike="noStrike" cap="none" normalizeH="0" baseline="0" dirty="0">
                <a:ln>
                  <a:noFill/>
                </a:ln>
                <a:solidFill>
                  <a:srgbClr val="000000"/>
                </a:solidFill>
                <a:effectLst/>
                <a:latin typeface="var(--bs-font-monospace)"/>
              </a:rPr>
              <a:t> x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y </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int</a:t>
            </a:r>
            <a:r>
              <a:rPr kumimoji="0" lang="en-US" altLang="en-US" sz="1100" b="0" i="0" u="none" strike="noStrike" cap="none" normalizeH="0" baseline="0" dirty="0">
                <a:ln>
                  <a:noFill/>
                </a:ln>
                <a:solidFill>
                  <a:srgbClr val="000000"/>
                </a:solidFill>
                <a:effectLst/>
                <a:latin typeface="var(--bs-font-monospace)"/>
              </a:rPr>
              <a:t> z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Local</a:t>
            </a:r>
            <a:r>
              <a:rPr kumimoji="0" lang="en-US" altLang="en-US" sz="1100" b="0" i="0" u="none" strike="noStrike" cap="none" normalizeH="0" baseline="0" dirty="0">
                <a:ln>
                  <a:noFill/>
                </a:ln>
                <a:solidFill>
                  <a:srgbClr val="000000"/>
                </a:solidFill>
                <a:effectLst/>
                <a:latin typeface="var(--bs-font-monospace)"/>
              </a:rPr>
              <a:t> variable declaration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0000"/>
                </a:solidFill>
                <a:effectLst/>
                <a:latin typeface="var(--bs-font-monospace)"/>
              </a:rPr>
              <a:t>x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0</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var(--bs-font-monospace)"/>
              </a:rPr>
              <a:t>          </a:t>
            </a:r>
            <a:r>
              <a:rPr kumimoji="0" lang="en-US" altLang="en-US" sz="1100" b="0" i="0" u="none" strike="noStrike" cap="none" normalizeH="0" baseline="0" dirty="0">
                <a:ln>
                  <a:noFill/>
                </a:ln>
                <a:solidFill>
                  <a:srgbClr val="000000"/>
                </a:solidFill>
                <a:effectLst/>
                <a:latin typeface="var(--bs-font-monospace)"/>
              </a:rPr>
              <a:t> y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0</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actual initialization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0000"/>
                </a:solidFill>
                <a:effectLst/>
                <a:latin typeface="var(--bs-font-monospace)"/>
              </a:rPr>
              <a:t> z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10</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97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D38-2AA0-CDDD-CFF3-408942EE50D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8234CB9-2FB2-8647-F13A-A5BA9CD70ECC}"/>
              </a:ext>
            </a:extLst>
          </p:cNvPr>
          <p:cNvSpPr>
            <a:spLocks noGrp="1"/>
          </p:cNvSpPr>
          <p:nvPr>
            <p:ph idx="1"/>
          </p:nvPr>
        </p:nvSpPr>
        <p:spPr>
          <a:xfrm>
            <a:off x="2522951" y="1264555"/>
            <a:ext cx="8915400" cy="3777622"/>
          </a:xfrm>
        </p:spPr>
        <p:txBody>
          <a:bodyPr>
            <a:normAutofit/>
          </a:bodyPr>
          <a:lstStyle/>
          <a:p>
            <a:r>
              <a:rPr lang="en-US" b="1" dirty="0"/>
              <a:t>TYPES</a:t>
            </a:r>
            <a:r>
              <a:rPr lang="en-US" dirty="0"/>
              <a:t>:</a:t>
            </a:r>
          </a:p>
          <a:p>
            <a:pPr lvl="1"/>
            <a:r>
              <a:rPr lang="en-US" dirty="0"/>
              <a:t>Are of different types:</a:t>
            </a:r>
            <a:r>
              <a:rPr lang="en-US" b="1" dirty="0"/>
              <a:t> </a:t>
            </a:r>
          </a:p>
          <a:p>
            <a:pPr lvl="1"/>
            <a:r>
              <a:rPr lang="en-US" b="1" dirty="0"/>
              <a:t>GLOBAL VARIABLES</a:t>
            </a:r>
          </a:p>
          <a:p>
            <a:pPr lvl="1"/>
            <a:r>
              <a:rPr lang="en-US" dirty="0"/>
              <a:t>Defined inside a function and can be used by any function inside the program</a:t>
            </a:r>
          </a:p>
          <a:p>
            <a:pPr marL="457200" lvl="1" indent="0">
              <a:buNone/>
            </a:pPr>
            <a:endParaRPr lang="en-US" dirty="0"/>
          </a:p>
          <a:p>
            <a:pPr marL="457200" lvl="1" indent="0">
              <a:buNone/>
            </a:pPr>
            <a:endParaRPr lang="en-US" dirty="0"/>
          </a:p>
        </p:txBody>
      </p:sp>
      <p:sp>
        <p:nvSpPr>
          <p:cNvPr id="5" name="TextBox 4">
            <a:extLst>
              <a:ext uri="{FF2B5EF4-FFF2-40B4-BE49-F238E27FC236}">
                <a16:creationId xmlns:a16="http://schemas.microsoft.com/office/drawing/2014/main" id="{625C889C-6F06-4F2E-B7D9-C4CA99149ECD}"/>
              </a:ext>
            </a:extLst>
          </p:cNvPr>
          <p:cNvSpPr txBox="1"/>
          <p:nvPr/>
        </p:nvSpPr>
        <p:spPr>
          <a:xfrm>
            <a:off x="3246782" y="2871757"/>
            <a:ext cx="6096000" cy="3785652"/>
          </a:xfrm>
          <a:prstGeom prst="rect">
            <a:avLst/>
          </a:prstGeom>
          <a:noFill/>
        </p:spPr>
        <p:txBody>
          <a:bodyPr wrap="square">
            <a:spAutoFit/>
          </a:bodyPr>
          <a:lstStyle/>
          <a:p>
            <a:pPr defTabSz="914400" eaLnBrk="0" fontAlgn="base" hangingPunct="0">
              <a:spcBef>
                <a:spcPct val="0"/>
              </a:spcBef>
              <a:spcAft>
                <a:spcPct val="0"/>
              </a:spcAft>
            </a:pPr>
            <a:r>
              <a:rPr lang="en-US" altLang="en-US" sz="1600" dirty="0">
                <a:solidFill>
                  <a:srgbClr val="660066"/>
                </a:solidFill>
                <a:latin typeface="var(--bs-font-monospace)"/>
              </a:rPr>
              <a:t>float c =0; </a:t>
            </a:r>
            <a:r>
              <a:rPr lang="en-US" altLang="en-US" sz="1600" dirty="0">
                <a:solidFill>
                  <a:srgbClr val="666600"/>
                </a:solidFill>
                <a:latin typeface="var(--bs-font-monospace)"/>
              </a:rPr>
              <a:t>//global variables</a:t>
            </a:r>
            <a:endParaRPr lang="en-US" altLang="en-US" sz="1600" dirty="0">
              <a:solidFill>
                <a:srgbClr val="660066"/>
              </a:solidFill>
              <a:latin typeface="var(--bs-font-monospace)"/>
            </a:endParaRPr>
          </a:p>
          <a:p>
            <a:pPr defTabSz="914400" eaLnBrk="0" fontAlgn="base" hangingPunct="0">
              <a:spcBef>
                <a:spcPct val="0"/>
              </a:spcBef>
              <a:spcAft>
                <a:spcPct val="0"/>
              </a:spcAft>
            </a:pPr>
            <a:endParaRPr kumimoji="0" lang="en-US" altLang="en-US" sz="1600" b="0" i="0" u="none" strike="noStrike" cap="none" normalizeH="0" baseline="0" dirty="0">
              <a:ln>
                <a:noFill/>
              </a:ln>
              <a:solidFill>
                <a:srgbClr val="660066"/>
              </a:solidFill>
              <a:effectLst/>
              <a:latin typeface="var(--bs-font-monospace)"/>
            </a:endParaRPr>
          </a:p>
          <a:p>
            <a:pPr defTabSz="914400" eaLnBrk="0" fontAlgn="base" hangingPunct="0">
              <a:spcBef>
                <a:spcPct val="0"/>
              </a:spcBef>
              <a:spcAft>
                <a:spcPct val="0"/>
              </a:spcAft>
            </a:pPr>
            <a:r>
              <a:rPr kumimoji="0" lang="en-US" altLang="en-US" sz="1600" b="0" i="0" u="none" strike="noStrike" cap="none" normalizeH="0" baseline="0" dirty="0">
                <a:ln>
                  <a:noFill/>
                </a:ln>
                <a:solidFill>
                  <a:srgbClr val="660066"/>
                </a:solidFill>
                <a:effectLst/>
                <a:latin typeface="var(--bs-font-monospace)"/>
              </a:rPr>
              <a:t>Void</a:t>
            </a:r>
            <a:r>
              <a:rPr kumimoji="0" lang="en-US" altLang="en-US" sz="1600" b="0" i="0" u="none" strike="noStrike" cap="none" normalizeH="0" baseline="0" dirty="0">
                <a:ln>
                  <a:noFill/>
                </a:ln>
                <a:solidFill>
                  <a:srgbClr val="000000"/>
                </a:solidFill>
                <a:effectLst/>
                <a:latin typeface="var(--bs-font-monospace)"/>
              </a:rPr>
              <a:t> setup </a:t>
            </a:r>
            <a:r>
              <a:rPr kumimoji="0" lang="en-US" altLang="en-US" sz="16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lang="en-US" altLang="en-US" sz="1600" dirty="0">
                <a:solidFill>
                  <a:srgbClr val="666600"/>
                </a:solidFill>
                <a:latin typeface="var(--bs-font-monospace)"/>
              </a:rPr>
              <a:t>//statements</a:t>
            </a:r>
          </a:p>
          <a:p>
            <a:pPr defTabSz="914400"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var(--bs-font-monospace)"/>
              </a:rPr>
              <a:t>}</a:t>
            </a:r>
          </a:p>
          <a:p>
            <a:pPr defTabSz="914400" eaLnBrk="0" fontAlgn="base" hangingPunct="0">
              <a:spcBef>
                <a:spcPct val="0"/>
              </a:spcBef>
              <a:spcAft>
                <a:spcPct val="0"/>
              </a:spcAft>
            </a:pPr>
            <a:r>
              <a:rPr lang="en-US" altLang="en-US" sz="1600" dirty="0">
                <a:solidFill>
                  <a:srgbClr val="666600"/>
                </a:solidFill>
                <a:latin typeface="var(--bs-font-monospace)"/>
              </a:rPr>
              <a:t>//local variables</a:t>
            </a:r>
          </a:p>
          <a:p>
            <a:pPr defTabSz="914400" eaLnBrk="0" fontAlgn="base" hangingPunct="0">
              <a:spcBef>
                <a:spcPct val="0"/>
              </a:spcBef>
              <a:spcAft>
                <a:spcPct val="0"/>
              </a:spcAft>
            </a:pPr>
            <a:endParaRPr kumimoji="0" lang="en-US" altLang="en-US" sz="1600" b="0" i="0" u="none" strike="noStrike" cap="none" normalizeH="0" baseline="0" dirty="0">
              <a:ln>
                <a:noFill/>
              </a:ln>
              <a:solidFill>
                <a:srgbClr val="660066"/>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0066"/>
                </a:solidFill>
                <a:effectLst/>
                <a:latin typeface="var(--bs-font-monospace)"/>
              </a:rPr>
              <a:t>Void</a:t>
            </a:r>
            <a:r>
              <a:rPr kumimoji="0" lang="en-US" altLang="en-US" sz="1600" b="0" i="0" u="none" strike="noStrike" cap="none" normalizeH="0" baseline="0" dirty="0">
                <a:ln>
                  <a:noFill/>
                </a:ln>
                <a:solidFill>
                  <a:srgbClr val="000000"/>
                </a:solidFill>
                <a:effectLst/>
                <a:latin typeface="var(--bs-font-monospace)"/>
              </a:rPr>
              <a:t> loop </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88"/>
                </a:solidFill>
                <a:effectLst/>
                <a:latin typeface="var(--bs-font-monospace)"/>
              </a:rPr>
              <a:t>int</a:t>
            </a:r>
            <a:r>
              <a:rPr kumimoji="0" lang="en-US" altLang="en-US" sz="1600" b="0" i="0" u="none" strike="noStrike" cap="none" normalizeH="0" baseline="0" dirty="0">
                <a:ln>
                  <a:noFill/>
                </a:ln>
                <a:solidFill>
                  <a:srgbClr val="000000"/>
                </a:solidFill>
                <a:effectLst/>
                <a:latin typeface="var(--bs-font-monospace)"/>
              </a:rPr>
              <a:t> x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y </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int</a:t>
            </a:r>
            <a:r>
              <a:rPr kumimoji="0" lang="en-US" altLang="en-US" sz="1600" b="0" i="0" u="none" strike="noStrike" cap="none" normalizeH="0" baseline="0" dirty="0">
                <a:ln>
                  <a:noFill/>
                </a:ln>
                <a:solidFill>
                  <a:srgbClr val="000000"/>
                </a:solidFill>
                <a:effectLst/>
                <a:latin typeface="var(--bs-font-monospace)"/>
              </a:rPr>
              <a:t> z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0066"/>
                </a:solidFill>
                <a:effectLst/>
                <a:latin typeface="var(--bs-font-monospace)"/>
              </a:rPr>
              <a:t>Local</a:t>
            </a:r>
            <a:r>
              <a:rPr kumimoji="0" lang="en-US" altLang="en-US" sz="1600" b="0" i="0" u="none" strike="noStrike" cap="none" normalizeH="0" baseline="0" dirty="0">
                <a:ln>
                  <a:noFill/>
                </a:ln>
                <a:solidFill>
                  <a:srgbClr val="000000"/>
                </a:solidFill>
                <a:effectLst/>
                <a:latin typeface="var(--bs-font-monospace)"/>
              </a:rPr>
              <a:t> variable declaration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x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y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actual initialization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z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10</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8984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4602-2D73-2F79-31C9-F2674E5F2621}"/>
              </a:ext>
            </a:extLst>
          </p:cNvPr>
          <p:cNvSpPr>
            <a:spLocks noGrp="1"/>
          </p:cNvSpPr>
          <p:nvPr>
            <p:ph type="title"/>
          </p:nvPr>
        </p:nvSpPr>
        <p:spPr/>
        <p:txBody>
          <a:bodyPr/>
          <a:lstStyle/>
          <a:p>
            <a:r>
              <a:rPr lang="en-US" dirty="0"/>
              <a:t>Introduction to Arduino Language</a:t>
            </a:r>
          </a:p>
        </p:txBody>
      </p:sp>
      <p:sp>
        <p:nvSpPr>
          <p:cNvPr id="3" name="Content Placeholder 2">
            <a:extLst>
              <a:ext uri="{FF2B5EF4-FFF2-40B4-BE49-F238E27FC236}">
                <a16:creationId xmlns:a16="http://schemas.microsoft.com/office/drawing/2014/main" id="{0D740901-2280-1E6C-DBFD-B88F6C6C743E}"/>
              </a:ext>
            </a:extLst>
          </p:cNvPr>
          <p:cNvSpPr>
            <a:spLocks noGrp="1"/>
          </p:cNvSpPr>
          <p:nvPr>
            <p:ph idx="1"/>
          </p:nvPr>
        </p:nvSpPr>
        <p:spPr/>
        <p:txBody>
          <a:bodyPr/>
          <a:lstStyle/>
          <a:p>
            <a:r>
              <a:rPr lang="en-US" b="1" dirty="0"/>
              <a:t>What is known so far</a:t>
            </a:r>
          </a:p>
          <a:p>
            <a:pPr lvl="1"/>
            <a:r>
              <a:rPr lang="en-US" b="1" dirty="0"/>
              <a:t>Structure of Arduino file/sketch? Void setup, void loop</a:t>
            </a:r>
          </a:p>
          <a:p>
            <a:pPr lvl="1"/>
            <a:r>
              <a:rPr lang="en-US" b="1" dirty="0"/>
              <a:t>Data types in Arduino Language: int, Boolean, float, double, char, void and String</a:t>
            </a:r>
          </a:p>
          <a:p>
            <a:pPr lvl="1"/>
            <a:r>
              <a:rPr lang="en-US" b="1" dirty="0"/>
              <a:t>Control Statements: break, continue, do..while,else,if,for,return,switch..case,while</a:t>
            </a:r>
          </a:p>
          <a:p>
            <a:pPr lvl="1"/>
            <a:r>
              <a:rPr lang="en-US" b="1" dirty="0"/>
              <a:t>Arithmetic operators: %, *, +, -, /, =</a:t>
            </a:r>
          </a:p>
          <a:p>
            <a:pPr lvl="1"/>
            <a:r>
              <a:rPr lang="en-US" b="1" dirty="0"/>
              <a:t>Comparison Operators: !=,&lt;,&lt;=,==,&gt;,&gt;=</a:t>
            </a:r>
          </a:p>
          <a:p>
            <a:pPr lvl="1"/>
            <a:r>
              <a:rPr lang="en-US" b="1" dirty="0"/>
              <a:t>Boolean Operators: !,&amp;&amp;,||</a:t>
            </a:r>
          </a:p>
          <a:p>
            <a:pPr lvl="1"/>
            <a:r>
              <a:rPr lang="en-US" b="1" dirty="0"/>
              <a:t>Bitwise Operators: &amp;,|,~</a:t>
            </a:r>
          </a:p>
          <a:p>
            <a:pPr marL="457200" lvl="1" indent="0">
              <a:buNone/>
            </a:pPr>
            <a:endParaRPr lang="en-US" b="1" dirty="0"/>
          </a:p>
          <a:p>
            <a:pPr lvl="1"/>
            <a:endParaRPr lang="en-US" b="1" dirty="0"/>
          </a:p>
          <a:p>
            <a:pPr lvl="1"/>
            <a:endParaRPr lang="en-US" b="1" dirty="0"/>
          </a:p>
        </p:txBody>
      </p:sp>
    </p:spTree>
    <p:extLst>
      <p:ext uri="{BB962C8B-B14F-4D97-AF65-F5344CB8AC3E}">
        <p14:creationId xmlns:p14="http://schemas.microsoft.com/office/powerpoint/2010/main" val="3658263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1587</TotalTime>
  <Words>2377</Words>
  <Application>Microsoft Office PowerPoint</Application>
  <PresentationFormat>Widescreen</PresentationFormat>
  <Paragraphs>354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Century Gothic</vt:lpstr>
      <vt:lpstr>TrebuchetMS</vt:lpstr>
      <vt:lpstr>var(--bs-font-monospace)</vt:lpstr>
      <vt:lpstr>Wingdings</vt:lpstr>
      <vt:lpstr>Wingdings 3</vt:lpstr>
      <vt:lpstr>Wisp</vt:lpstr>
      <vt:lpstr>KARIITHI ANNE</vt:lpstr>
      <vt:lpstr>INTRODUCTION TO C PROGRAMMING</vt:lpstr>
      <vt:lpstr>DATA REPRESENTATION NUMBER SYSTEMS</vt:lpstr>
      <vt:lpstr>Introduction to Arduino</vt:lpstr>
      <vt:lpstr>…DATA TYPES</vt:lpstr>
      <vt:lpstr>…DATA TYPES</vt:lpstr>
      <vt:lpstr>…VARIABLES</vt:lpstr>
      <vt:lpstr>…VARIABLES</vt:lpstr>
      <vt:lpstr>Introduction to Arduino Language</vt:lpstr>
      <vt:lpstr>…Program Structure</vt:lpstr>
      <vt:lpstr>…Program Structure</vt:lpstr>
      <vt:lpstr>…Program Structure</vt:lpstr>
      <vt:lpstr>…OPERATORS</vt:lpstr>
      <vt:lpstr>…CONTROL STRUCTURES</vt:lpstr>
      <vt:lpstr>…CONTROL STRUCTURES</vt:lpstr>
      <vt:lpstr>…CONTROL STRUCTURES</vt:lpstr>
      <vt:lpstr>…CONTROL STRUCTURES</vt:lpstr>
      <vt:lpstr>…CONTROL STRUCTURES</vt:lpstr>
      <vt:lpstr>…CONTROL STRUCTURES</vt:lpstr>
      <vt:lpstr>…CONTROL STRUCTURES</vt:lpstr>
      <vt:lpstr>…CONDITIONAL CONSTRUCTORS</vt:lpstr>
      <vt:lpstr>…CONDITIONAL CONSTRUCTORS</vt:lpstr>
      <vt:lpstr>…ARRAYS</vt:lpstr>
      <vt:lpstr>…CREATING ARRAYS</vt:lpstr>
      <vt:lpstr>…POINTERS</vt:lpstr>
      <vt:lpstr>…POINTERS</vt:lpstr>
      <vt:lpstr>Storage and Pre processor </vt:lpstr>
      <vt:lpstr>……..storage and Pre processor </vt:lpstr>
      <vt:lpstr>INTERNET OF THINGS</vt:lpstr>
      <vt:lpstr>EMBEDDED SYSTEMS</vt:lpstr>
      <vt:lpstr>IOT PROJECT </vt:lpstr>
      <vt:lpstr>……IOT PROJECT</vt:lpstr>
      <vt:lpstr>PICSIMLAB IMPLEMENTATION COMPONENTS: LED,LDR SENSOR, CLCD, ETHERNET SHIELD,TEMPERATURE SENSOR, ARDUINO BOARD </vt:lpstr>
      <vt:lpstr>PICSIMLAB IMPLEMENTATION COMPONENTS: LED,LDR SENSOR, CLCD, ETHERNET SHIELD,TEMPERATURE SENSOR, ARDUINO BOARD </vt:lpstr>
      <vt:lpstr>PICSIMLAB IMPLEMENTATION COMPONENTS: LED,LDR SENSOR, CLCD, ETHERNET SHIELD,TEMPERATURE SENSOR, ARDUINO BOARD </vt:lpstr>
      <vt:lpstr>PICSIMLAB IMPLEMENTATION COMPONENTS: LED,LDR SENSOR, CLCD, ETHERNET SHIELD,TEMPERATURE SENSOR, ARDUINO BOARD </vt:lpstr>
      <vt:lpstr>PICSIMLAB IMPLEMENTATION COMPONENTS: LED,LDR SENSOR, CLCD, ETHERNET SHIELD,TEMPERATURE SENSOR, ARDUINO BOARD </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Jacob Hanningtone</dc:creator>
  <cp:lastModifiedBy>Anne Ciku</cp:lastModifiedBy>
  <cp:revision>15</cp:revision>
  <dcterms:created xsi:type="dcterms:W3CDTF">2022-10-28T21:04:05Z</dcterms:created>
  <dcterms:modified xsi:type="dcterms:W3CDTF">2023-01-03T09:34:35Z</dcterms:modified>
</cp:coreProperties>
</file>