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76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</a:t>
          </a:r>
          <a:r>
            <a:rPr lang="en-US" sz="1200" dirty="0" smtClean="0"/>
            <a:t>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E4A4BD-0093-435C-9115-848F665F9AA0}" type="pres">
      <dgm:prSet presAssocID="{BFFBE2B9-A1E7-492E-AA38-7CBE923FE46D}" presName="centerShape" presStyleLbl="node0" presStyleIdx="0" presStyleCnt="1"/>
      <dgm:spPr/>
    </dgm:pt>
    <dgm:pt modelId="{5081C45D-A36D-4185-91BD-81A1E7F3B6B8}" type="pres">
      <dgm:prSet presAssocID="{B4C7B20A-95EA-48DF-9217-98BBB03BC3F4}" presName="parTrans" presStyleLbl="bgSibTrans2D1" presStyleIdx="0" presStyleCnt="7"/>
      <dgm:spPr/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</dgm:pt>
    <dgm:pt modelId="{F1678E16-27EA-4D42-B2C6-D2938477D7DE}" type="pres">
      <dgm:prSet presAssocID="{BD2CF3DD-6EFF-4DA8-BD12-FACAD1F86B23}" presName="parTrans" presStyleLbl="bgSibTrans2D1" presStyleIdx="1" presStyleCnt="7"/>
      <dgm:spPr/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</dgm:pt>
    <dgm:pt modelId="{2AEDBDB1-3D70-4118-95AC-548E4B9178AE}" type="pres">
      <dgm:prSet presAssocID="{031DC8EC-6898-4BE9-936D-D904E6424B6B}" presName="parTrans" presStyleLbl="bgSibTrans2D1" presStyleIdx="2" presStyleCnt="7"/>
      <dgm:spPr/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</dgm:pt>
    <dgm:pt modelId="{79BC5D14-726C-4864-BF26-C1A0D4C4F999}" type="pres">
      <dgm:prSet presAssocID="{AF53C09A-D77B-4692-A77A-217C2C767671}" presName="parTrans" presStyleLbl="bgSibTrans2D1" presStyleIdx="3" presStyleCnt="7"/>
      <dgm:spPr/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</dgm:pt>
    <dgm:pt modelId="{32E5C632-2E14-4F75-954F-F73C049CD5CB}" type="pres">
      <dgm:prSet presAssocID="{23FF2D79-224C-4636-83BD-C660F93D2AF5}" presName="parTrans" presStyleLbl="bgSibTrans2D1" presStyleIdx="4" presStyleCnt="7"/>
      <dgm:spPr/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</dgm:pt>
    <dgm:pt modelId="{27DF259A-5344-4FF7-97E4-A97EC4C703AB}" type="pres">
      <dgm:prSet presAssocID="{B36CE1C1-6FA6-49EF-9DB8-C7DAF7319E4B}" presName="parTrans" presStyleLbl="bgSibTrans2D1" presStyleIdx="5" presStyleCnt="7"/>
      <dgm:spPr/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</dgm:pt>
    <dgm:pt modelId="{3C5F09C6-46F1-44D4-85F9-437FE56CCE92}" type="pres">
      <dgm:prSet presAssocID="{FF1C50CD-2C53-4C99-824D-FB3F0A7FD4C5}" presName="parTrans" presStyleLbl="bgSibTrans2D1" presStyleIdx="6" presStyleCnt="7"/>
      <dgm:spPr/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</dgm:pt>
  </dgm:ptLst>
  <dgm:cxnLst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</a:t>
          </a:r>
          <a:r>
            <a:rPr lang="en-US" sz="1100" dirty="0" smtClean="0"/>
            <a:t>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</a:t>
          </a:r>
          <a:r>
            <a:rPr lang="en-US" sz="1200" kern="1200" dirty="0" smtClean="0"/>
            <a:t>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MassTransit</a:t>
          </a:r>
          <a:endParaRPr lang="en-US" sz="1700" kern="1200" dirty="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Automatonymous</a:t>
          </a:r>
          <a:endParaRPr lang="en-US" sz="1000" kern="1200" dirty="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</a:t>
          </a:r>
          <a:endParaRPr lang="en-US" sz="1000" kern="1200" dirty="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Request/Response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</a:t>
          </a:r>
          <a:r>
            <a:rPr lang="en-US" sz="1100" kern="1200" dirty="0" smtClean="0"/>
            <a:t>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Resiliency</a:t>
          </a:r>
          <a:endParaRPr lang="en-US" sz="2800" kern="1200" dirty="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ichel/PaymentsGateway.MassTransit.Demo" TargetMode="External"/><Relationship Id="rId4" Type="http://schemas.openxmlformats.org/officeDocument/2006/relationships/hyperlink" Target="https://github.com/MassTransit/MassTrans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MassTransi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hyperlink" Target="https://github.com/MassTransi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smtClean="0"/>
              <a:t>Hack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6651740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1399"/>
            <a:ext cx="7886700" cy="4801244"/>
          </a:xfrm>
        </p:spPr>
        <p:txBody>
          <a:bodyPr>
            <a:noAutofit/>
          </a:bodyPr>
          <a:lstStyle/>
          <a:p>
            <a:r>
              <a:rPr lang="en-US" sz="1800" dirty="0" smtClean="0"/>
              <a:t>Not Scalable</a:t>
            </a:r>
          </a:p>
          <a:p>
            <a:pPr lvl="1"/>
            <a:r>
              <a:rPr lang="en-US" sz="1800" dirty="0"/>
              <a:t>Hard to split into independent functional parts</a:t>
            </a:r>
          </a:p>
          <a:p>
            <a:pPr lvl="1"/>
            <a:r>
              <a:rPr lang="en-US" sz="1800" dirty="0"/>
              <a:t>Impossible to scale out core </a:t>
            </a:r>
            <a:r>
              <a:rPr lang="en-US" sz="1800" dirty="0" smtClean="0"/>
              <a:t>components</a:t>
            </a:r>
          </a:p>
          <a:p>
            <a:pPr lvl="1"/>
            <a:r>
              <a:rPr lang="en-US" sz="1800" dirty="0" smtClean="0"/>
              <a:t>Parallelism and flow control through explicit low-level thread scheduling and synchronization</a:t>
            </a:r>
            <a:endParaRPr lang="en-US" sz="1800" dirty="0"/>
          </a:p>
          <a:p>
            <a:r>
              <a:rPr lang="en-US" sz="1800" dirty="0" smtClean="0"/>
              <a:t>No Resiliency</a:t>
            </a:r>
          </a:p>
          <a:p>
            <a:pPr lvl="1"/>
            <a:r>
              <a:rPr lang="en-US" sz="1800" dirty="0" smtClean="0"/>
              <a:t>Single point of failure</a:t>
            </a:r>
          </a:p>
          <a:p>
            <a:pPr lvl="1"/>
            <a:r>
              <a:rPr lang="en-US" sz="1800" dirty="0" smtClean="0"/>
              <a:t>No means of automatic failover</a:t>
            </a:r>
          </a:p>
          <a:p>
            <a:r>
              <a:rPr lang="en-US" sz="1800" dirty="0" smtClean="0"/>
              <a:t>Waste of Resources</a:t>
            </a:r>
          </a:p>
          <a:p>
            <a:pPr lvl="1"/>
            <a:r>
              <a:rPr lang="en-US" sz="1800" dirty="0" smtClean="0"/>
              <a:t>Synchronous Requests</a:t>
            </a:r>
          </a:p>
          <a:p>
            <a:pPr lvl="1"/>
            <a:r>
              <a:rPr lang="en-US" sz="1800" dirty="0" smtClean="0"/>
              <a:t>Active Connections</a:t>
            </a:r>
          </a:p>
          <a:p>
            <a:pPr lvl="1"/>
            <a:r>
              <a:rPr lang="en-US" sz="1800" dirty="0" smtClean="0"/>
              <a:t>Busy Waiting</a:t>
            </a:r>
          </a:p>
          <a:p>
            <a:pPr lvl="1"/>
            <a:r>
              <a:rPr lang="en-US" sz="1800" dirty="0" smtClean="0"/>
              <a:t>Background Threads</a:t>
            </a:r>
          </a:p>
          <a:p>
            <a:r>
              <a:rPr lang="en-US" sz="1800" dirty="0" smtClean="0"/>
              <a:t>Tight Coupling</a:t>
            </a:r>
          </a:p>
          <a:p>
            <a:pPr lvl="1"/>
            <a:r>
              <a:rPr lang="en-US" sz="1800" dirty="0" smtClean="0"/>
              <a:t>Strict Imperative Flow Control Code</a:t>
            </a:r>
          </a:p>
          <a:p>
            <a:pPr lvl="1"/>
            <a:r>
              <a:rPr lang="en-US" sz="1800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65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MassTransit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8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MassTransit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6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9772" y="365126"/>
            <a:ext cx="7345577" cy="590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Messaging Patterns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8650" y="1072634"/>
            <a:ext cx="158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49627"/>
            <a:ext cx="8302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cases Saga is not required to coordinate and compensate and </a:t>
            </a:r>
          </a:p>
          <a:p>
            <a:r>
              <a:rPr lang="en-US" dirty="0" smtClean="0"/>
              <a:t>it is enough to run transaction as a sequence of steps with no shared state.</a:t>
            </a:r>
          </a:p>
          <a:p>
            <a:r>
              <a:rPr lang="en-US" dirty="0" smtClean="0"/>
              <a:t>That’s where Routing slip comes at hand – a route is attached to every message, </a:t>
            </a:r>
          </a:p>
          <a:p>
            <a:r>
              <a:rPr lang="en-US" dirty="0" smtClean="0"/>
              <a:t>which is processed as a series of steps and compensations in a distributed manner.</a:t>
            </a:r>
          </a:p>
          <a:p>
            <a:r>
              <a:rPr lang="en-US" dirty="0" smtClean="0"/>
              <a:t>Imagine an assembly line.</a:t>
            </a:r>
          </a:p>
          <a:p>
            <a:endParaRPr lang="en-US" dirty="0"/>
          </a:p>
          <a:p>
            <a:r>
              <a:rPr lang="en-US" dirty="0" smtClean="0"/>
              <a:t>MassTransit Courier – routing slip engine, now part of the core project allows to define</a:t>
            </a:r>
          </a:p>
          <a:p>
            <a:r>
              <a:rPr lang="en-US" dirty="0" smtClean="0"/>
              <a:t>Routing slips, activities and compensations and track them in real-time.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5" idx="3"/>
            <a:endCxn id="8" idx="1"/>
          </p:cNvCxnSpPr>
          <p:nvPr/>
        </p:nvCxnSpPr>
        <p:spPr>
          <a:xfrm>
            <a:off x="1071210" y="4668791"/>
            <a:ext cx="395125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459" y="549515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114800" y="4978126"/>
            <a:ext cx="0" cy="5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199" y="509293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3194" y="42514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4646140" y="4667163"/>
            <a:ext cx="105444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99487" y="432836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  <a:endParaRPr lang="en-US" sz="1200" baseline="-25000" dirty="0"/>
          </a:p>
        </p:txBody>
      </p:sp>
      <p:sp>
        <p:nvSpPr>
          <p:cNvPr id="38" name="Rounded Rectangle 37"/>
          <p:cNvSpPr/>
          <p:nvPr/>
        </p:nvSpPr>
        <p:spPr>
          <a:xfrm>
            <a:off x="5699486" y="547720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6" idx="2"/>
            <a:endCxn id="38" idx="0"/>
          </p:cNvCxnSpPr>
          <p:nvPr/>
        </p:nvCxnSpPr>
        <p:spPr>
          <a:xfrm flipH="1">
            <a:off x="6230827" y="4946206"/>
            <a:ext cx="1" cy="5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7" idx="1"/>
          </p:cNvCxnSpPr>
          <p:nvPr/>
        </p:nvCxnSpPr>
        <p:spPr>
          <a:xfrm>
            <a:off x="6762168" y="4637287"/>
            <a:ext cx="430299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5" y="4512283"/>
            <a:ext cx="389025" cy="313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67" y="4490305"/>
            <a:ext cx="368987" cy="296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3699</TotalTime>
  <Words>527</Words>
  <Application>Microsoft Office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MassTransit</vt:lpstr>
      <vt:lpstr>Messaging Patterns</vt:lpstr>
      <vt:lpstr>       Messaging Patterns</vt:lpstr>
      <vt:lpstr>Messaging Patterns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170</cp:revision>
  <dcterms:created xsi:type="dcterms:W3CDTF">2015-10-22T12:26:32Z</dcterms:created>
  <dcterms:modified xsi:type="dcterms:W3CDTF">2015-11-01T15:26:23Z</dcterms:modified>
</cp:coreProperties>
</file>