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9" autoAdjust="0"/>
  </p:normalViewPr>
  <p:slideViewPr>
    <p:cSldViewPr>
      <p:cViewPr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进程不会自己凭空启动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7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根据进程所拥有组件的状态，来判断进程的等级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1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前台进程（官方翻译）：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这个进程拥有一个正在与用户交互的Activity(这个Activity的onResume()方法被调用)。</a:t>
            </a:r>
            <a:endParaRPr lang="zh-CN" altLang="zh-CN" dirty="0" smtClean="0"/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这个进程拥有一个绑定到正在与用户交互的activity上的Service。</a:t>
            </a:r>
            <a:endParaRPr lang="zh-CN" altLang="zh-CN" dirty="0" smtClean="0"/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这个进程拥有一个前台运行的Service　—　service调用了方法startForeground().</a:t>
            </a:r>
            <a:endParaRPr lang="zh-CN" altLang="zh-CN" dirty="0" smtClean="0"/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这个进程拥有一个正在执行其任何一个生命周期回调方法（onCreate(),onStart(),或onDestroy()）的Service。</a:t>
            </a:r>
            <a:endParaRPr lang="zh-CN" altLang="zh-CN" dirty="0" smtClean="0"/>
          </a:p>
          <a:p>
            <a:pPr lvl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这个进程拥有正在执行其onReceive()方法的BroadcastReceiver。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0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可见进程（官方翻译）：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这个进程拥有一个不在前台但仍可见的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onPause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方法被调用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。当一个前台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启动一个对话框时，就出了这种情况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4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进程的生命周期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可见进程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Visible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处于该进程中的组件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但失去焦点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无法响应用户的事件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绑定到活动状态的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</a:p>
          <a:p>
            <a:pPr lvl="1"/>
            <a:r>
              <a:rPr lang="zh-CN" altLang="en-US" dirty="0" smtClean="0"/>
              <a:t>绑定到暂停状态的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</a:p>
          <a:p>
            <a:r>
              <a:rPr lang="zh-CN" altLang="en-US" dirty="0"/>
              <a:t>服务进程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en-US" dirty="0"/>
              <a:t>启动</a:t>
            </a:r>
            <a:r>
              <a:rPr lang="en-US" altLang="zh-CN" dirty="0"/>
              <a:t>,</a:t>
            </a:r>
            <a:r>
              <a:rPr lang="zh-CN" altLang="en-US" dirty="0"/>
              <a:t>并且不在上述两种状态的</a:t>
            </a:r>
            <a:r>
              <a:rPr lang="en-US" altLang="zh-CN" dirty="0"/>
              <a:t>Service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后台进程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Background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处于</a:t>
            </a:r>
            <a:r>
              <a:rPr lang="en-US" altLang="zh-CN" dirty="0" smtClean="0"/>
              <a:t>stop()</a:t>
            </a:r>
            <a:r>
              <a:rPr lang="zh-CN" altLang="en-US" dirty="0" smtClean="0"/>
              <a:t>状态下的</a:t>
            </a:r>
            <a:r>
              <a:rPr lang="en-US" altLang="zh-CN" dirty="0" smtClean="0"/>
              <a:t>Activity</a:t>
            </a:r>
          </a:p>
          <a:p>
            <a:r>
              <a:rPr lang="zh-CN" altLang="en-US" dirty="0"/>
              <a:t>空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(</a:t>
            </a:r>
            <a:r>
              <a:rPr lang="en-US" altLang="zh-CN" b="1" dirty="0"/>
              <a:t>Empty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没有任何运行组件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49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手动关闭进程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System.exit</a:t>
            </a:r>
            <a:r>
              <a:rPr lang="en-US" altLang="zh-CN" dirty="0" smtClean="0">
                <a:solidFill>
                  <a:srgbClr val="FFC000"/>
                </a:solidFill>
              </a:rPr>
              <a:t>(0)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C000"/>
                </a:solidFill>
              </a:rPr>
              <a:t>Process.killProcess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Process.myPid</a:t>
            </a:r>
            <a:r>
              <a:rPr lang="en-US" altLang="zh-CN" dirty="0" smtClean="0">
                <a:solidFill>
                  <a:srgbClr val="FFC000"/>
                </a:solidFill>
              </a:rPr>
              <a:t>())</a:t>
            </a:r>
          </a:p>
          <a:p>
            <a:pPr lvl="1"/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注：用以上方式关闭进程时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不会执行任何生命周期方法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直接杀死当前进程</a:t>
            </a:r>
            <a:r>
              <a:rPr lang="en-US" altLang="zh-CN" dirty="0" smtClean="0"/>
              <a:t>.</a:t>
            </a:r>
            <a:r>
              <a:rPr lang="zh-CN" altLang="en-US" dirty="0" smtClean="0"/>
              <a:t>故在一般应用中应该禁止使用</a:t>
            </a:r>
            <a:endParaRPr lang="en-US" altLang="zh-CN" dirty="0" smtClean="0"/>
          </a:p>
          <a:p>
            <a:pPr lvl="2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进程的启动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进程的关闭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331640" y="2780928"/>
            <a:ext cx="7416824" cy="396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进程的启动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zh-CN" altLang="en-US" dirty="0" smtClean="0"/>
              <a:t>默认情况下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不做特殊配置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启动进程</a:t>
            </a:r>
            <a:endParaRPr lang="en-US" altLang="zh-CN" dirty="0" smtClean="0"/>
          </a:p>
        </p:txBody>
      </p:sp>
      <p:sp>
        <p:nvSpPr>
          <p:cNvPr id="6" name="右箭头 5"/>
          <p:cNvSpPr/>
          <p:nvPr/>
        </p:nvSpPr>
        <p:spPr bwMode="auto">
          <a:xfrm>
            <a:off x="1763688" y="2996952"/>
            <a:ext cx="6336704" cy="33843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应用进程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716016" y="3101558"/>
            <a:ext cx="1492920" cy="601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2"/>
                </a:solidFill>
                <a:latin typeface="Verdana" pitchFamily="34" charset="0"/>
              </a:rPr>
              <a:t>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ctivity_1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562" y="3217500"/>
            <a:ext cx="318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</a:rPr>
              <a:t>startActivity</a:t>
            </a:r>
            <a:r>
              <a:rPr lang="en-US" altLang="zh-CN" dirty="0" smtClean="0">
                <a:solidFill>
                  <a:schemeClr val="bg2"/>
                </a:solidFill>
              </a:rPr>
              <a:t>(</a:t>
            </a:r>
            <a:r>
              <a:rPr lang="en-US" altLang="zh-CN" dirty="0">
                <a:solidFill>
                  <a:schemeClr val="bg2"/>
                </a:solidFill>
              </a:rPr>
              <a:t>activity_1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09781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</a:rPr>
              <a:t>用户事件</a:t>
            </a:r>
            <a:r>
              <a:rPr lang="en-US" altLang="zh-CN" sz="2400" dirty="0" smtClean="0">
                <a:solidFill>
                  <a:srgbClr val="FFFF00"/>
                </a:solidFill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</a:rPr>
              <a:t>启动一个组件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zh-CN" altLang="en-US" sz="2400" dirty="0" smtClean="0">
                <a:solidFill>
                  <a:srgbClr val="FFFF00"/>
                </a:solidFill>
              </a:rPr>
              <a:t>例：</a:t>
            </a:r>
            <a:r>
              <a:rPr lang="en-US" altLang="zh-CN" sz="2400" dirty="0">
                <a:solidFill>
                  <a:srgbClr val="FFFF00"/>
                </a:solidFill>
              </a:rPr>
              <a:t>Activity)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Android</a:t>
            </a:r>
            <a:r>
              <a:rPr lang="zh-CN" altLang="en-US" dirty="0" smtClean="0">
                <a:solidFill>
                  <a:schemeClr val="bg2"/>
                </a:solidFill>
              </a:rPr>
              <a:t>系统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1562" y="3212976"/>
            <a:ext cx="318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</a:rPr>
              <a:t>startActivity</a:t>
            </a:r>
            <a:r>
              <a:rPr lang="en-US" altLang="zh-CN" dirty="0" smtClean="0">
                <a:solidFill>
                  <a:schemeClr val="bg2"/>
                </a:solidFill>
              </a:rPr>
              <a:t>(activity_2)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35264" y="3115816"/>
            <a:ext cx="1492920" cy="601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2"/>
                </a:solidFill>
                <a:latin typeface="Verdana" pitchFamily="34" charset="0"/>
              </a:rPr>
              <a:t>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ctivity_2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32948E-6 L 0.06944 -1.32948E-6 C 0.10052 -1.32948E-6 0.13888 0.04717 0.13888 0.08578 L 0.13888 0.17179 " pathEditMode="relative" rAng="0" ptsTypes="FfFF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32948E-6 L 0.06944 -1.32948E-6 C 0.10052 -1.32948E-6 0.13888 0.04717 0.13888 0.08578 L 0.13888 0.17179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8" grpId="0"/>
      <p:bldP spid="8" grpId="1"/>
      <p:bldP spid="9" grpId="0"/>
      <p:bldP spid="12" grpId="0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</a:t>
            </a:r>
            <a:r>
              <a:rPr lang="en-US" altLang="zh-CN" dirty="0"/>
              <a:t>(</a:t>
            </a:r>
            <a:r>
              <a:rPr lang="zh-CN" altLang="en-US" dirty="0"/>
              <a:t>不做特殊配置</a:t>
            </a:r>
            <a:r>
              <a:rPr lang="en-US" altLang="zh-CN" dirty="0"/>
              <a:t>),</a:t>
            </a:r>
            <a:r>
              <a:rPr lang="zh-CN" altLang="en-US" dirty="0"/>
              <a:t>启动进程</a:t>
            </a:r>
            <a:endParaRPr lang="en-US" altLang="zh-CN" dirty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个应用都有属于自己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应用的所有组件都在其进程中运行</a:t>
            </a:r>
            <a:endParaRPr lang="en-US" altLang="zh-CN" dirty="0"/>
          </a:p>
          <a:p>
            <a:pPr lvl="1"/>
            <a:r>
              <a:rPr lang="zh-CN" altLang="en-US" dirty="0" smtClean="0"/>
              <a:t>只有在应用</a:t>
            </a:r>
            <a:r>
              <a:rPr lang="zh-CN" altLang="en-US" dirty="0">
                <a:solidFill>
                  <a:srgbClr val="FF0000"/>
                </a:solidFill>
              </a:rPr>
              <a:t>第一次</a:t>
            </a:r>
            <a:r>
              <a:rPr lang="zh-CN" altLang="en-US" dirty="0" smtClean="0">
                <a:solidFill>
                  <a:srgbClr val="FF0000"/>
                </a:solidFill>
              </a:rPr>
              <a:t>启动时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系统才会</a:t>
            </a:r>
            <a:r>
              <a:rPr lang="zh-CN" altLang="en-US" dirty="0"/>
              <a:t>为该</a:t>
            </a:r>
            <a:r>
              <a:rPr lang="zh-CN" altLang="en-US" dirty="0" smtClean="0"/>
              <a:t>应用</a:t>
            </a:r>
            <a:r>
              <a:rPr lang="zh-CN" altLang="en-US" dirty="0"/>
              <a:t>创建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linux</a:t>
            </a:r>
            <a:r>
              <a:rPr lang="zh-CN" altLang="en-US" dirty="0"/>
              <a:t>进程和一个线程</a:t>
            </a:r>
            <a:r>
              <a:rPr lang="en-US" altLang="zh-CN" dirty="0"/>
              <a:t>(</a:t>
            </a:r>
            <a:r>
              <a:rPr lang="zh-CN" altLang="en-US" dirty="0"/>
              <a:t>主线程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所有的组件启动后都会运行在主线程中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0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指定组件运行与不同的进程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文件中进行配置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通过组件的</a:t>
            </a:r>
            <a:r>
              <a:rPr lang="en-US" altLang="zh-CN" dirty="0" err="1" smtClean="0"/>
              <a:t>android:process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为该组件指定一个进程</a:t>
            </a:r>
            <a:endParaRPr lang="en-US" altLang="zh-CN" dirty="0"/>
          </a:p>
          <a:p>
            <a:r>
              <a:rPr lang="zh-CN" altLang="en-US" dirty="0" smtClean="0"/>
              <a:t>在程序中创建另外的线程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程序中创建一个新的线程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子线程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综上所述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对比两种方式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默认和配置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启动进程，都是因为要启动组件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官方推荐采用默认的方式启动进程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任何可能阻塞线程或耗时的操作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都不应在主线程</a:t>
            </a:r>
            <a:r>
              <a:rPr lang="en-US" altLang="zh-CN" dirty="0" smtClean="0"/>
              <a:t>(UI)</a:t>
            </a:r>
            <a:r>
              <a:rPr lang="zh-CN" altLang="en-US" dirty="0" smtClean="0"/>
              <a:t>中运行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2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进程的关闭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系统可以自动关闭进程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系统资源不能满足使用时</a:t>
            </a:r>
            <a:r>
              <a:rPr lang="en-US" altLang="zh-CN" dirty="0"/>
              <a:t>,</a:t>
            </a:r>
            <a:r>
              <a:rPr lang="zh-CN" altLang="en-US" dirty="0"/>
              <a:t>关闭一个进程</a:t>
            </a:r>
            <a:endParaRPr lang="en-US" altLang="zh-CN" dirty="0"/>
          </a:p>
          <a:p>
            <a:pPr lvl="1"/>
            <a:r>
              <a:rPr lang="zh-CN" altLang="en-US" dirty="0"/>
              <a:t>进程被关闭时</a:t>
            </a:r>
            <a:r>
              <a:rPr lang="en-US" altLang="zh-CN" dirty="0"/>
              <a:t>,</a:t>
            </a:r>
            <a:r>
              <a:rPr lang="zh-CN" altLang="en-US" dirty="0"/>
              <a:t>其中运行的组件都会被</a:t>
            </a:r>
            <a:r>
              <a:rPr lang="zh-CN" altLang="en-US" dirty="0" smtClean="0"/>
              <a:t>销毁</a:t>
            </a:r>
            <a:endParaRPr lang="en-US" altLang="zh-CN" dirty="0" smtClean="0"/>
          </a:p>
          <a:p>
            <a:r>
              <a:rPr lang="zh-CN" altLang="en-US" dirty="0" smtClean="0"/>
              <a:t>系统根据什么关闭一个进程？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</a:t>
            </a:r>
            <a:r>
              <a:rPr lang="zh-CN" altLang="en-US" dirty="0"/>
              <a:t>进程与用户的紧密</a:t>
            </a:r>
            <a:r>
              <a:rPr lang="zh-CN" altLang="en-US" dirty="0" smtClean="0"/>
              <a:t>程度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用户体验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进程中运行的组件的状态决定了紧密程度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与用户的互动程度</a:t>
            </a:r>
            <a:r>
              <a:rPr lang="zh-CN" altLang="en-US" dirty="0" smtClean="0"/>
              <a:t>越高的组件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其所属进程与用户关系就越紧密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系统会首先关闭</a:t>
            </a:r>
            <a:r>
              <a:rPr lang="zh-CN" altLang="en-US" dirty="0" smtClean="0">
                <a:solidFill>
                  <a:srgbClr val="FF0000"/>
                </a:solidFill>
              </a:rPr>
              <a:t>关系最不紧密</a:t>
            </a:r>
            <a:r>
              <a:rPr lang="zh-CN" altLang="en-US" dirty="0" smtClean="0"/>
              <a:t>的进程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5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根据用户与进程关系的紧密程度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可将进程分为五个等级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由高到低分别为</a:t>
            </a:r>
            <a:endParaRPr lang="en-US" altLang="zh-CN" dirty="0" smtClean="0"/>
          </a:p>
          <a:p>
            <a:pPr lvl="1"/>
            <a:r>
              <a:rPr lang="zh-CN" altLang="en-US" dirty="0"/>
              <a:t>前台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最紧密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可见进程</a:t>
            </a:r>
          </a:p>
          <a:p>
            <a:pPr lvl="1"/>
            <a:r>
              <a:rPr lang="zh-CN" altLang="en-US" dirty="0"/>
              <a:t>服务进程</a:t>
            </a:r>
          </a:p>
          <a:p>
            <a:pPr lvl="1"/>
            <a:r>
              <a:rPr lang="zh-CN" altLang="en-US" dirty="0"/>
              <a:t>后台进程</a:t>
            </a:r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最不紧密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588224" y="2492896"/>
            <a:ext cx="0" cy="23042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1845" y="2636912"/>
            <a:ext cx="492443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紧密关系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进程的关闭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前台进程</a:t>
            </a:r>
            <a:r>
              <a:rPr lang="en-US" altLang="zh-CN" dirty="0" smtClean="0"/>
              <a:t>(</a:t>
            </a:r>
            <a:r>
              <a:rPr lang="en-US" altLang="zh-CN" b="1" dirty="0"/>
              <a:t>Foreground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正处于</a:t>
            </a:r>
            <a:r>
              <a:rPr lang="en-US" altLang="zh-CN" dirty="0" smtClean="0"/>
              <a:t>resume()</a:t>
            </a:r>
            <a:r>
              <a:rPr lang="zh-CN" altLang="en-US" dirty="0" smtClean="0"/>
              <a:t>状态的</a:t>
            </a:r>
            <a:r>
              <a:rPr lang="en-US" altLang="zh-CN" dirty="0"/>
              <a:t>Activity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正处于与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oundService</a:t>
            </a:r>
            <a:r>
              <a:rPr lang="zh-CN" altLang="en-US" dirty="0" smtClean="0"/>
              <a:t>的交互状态</a:t>
            </a:r>
            <a:endParaRPr lang="en-US" altLang="zh-CN" dirty="0" smtClean="0"/>
          </a:p>
          <a:p>
            <a:pPr lvl="1"/>
            <a:r>
              <a:rPr lang="zh-CN" altLang="en-US" dirty="0"/>
              <a:t>正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在前台运行的状态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生命周期函数正在被执行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BroadReceiver</a:t>
            </a:r>
            <a:r>
              <a:rPr lang="zh-CN" altLang="en-US" dirty="0" smtClean="0"/>
              <a:t>正在执行</a:t>
            </a:r>
            <a:r>
              <a:rPr lang="en-US" altLang="zh-CN" dirty="0" err="1" smtClean="0"/>
              <a:t>onReceive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注：处于该级别的进程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</a:t>
            </a:r>
            <a:r>
              <a:rPr lang="zh-CN" altLang="en-US" dirty="0"/>
              <a:t>通常</a:t>
            </a:r>
            <a:r>
              <a:rPr lang="zh-CN" altLang="en-US" dirty="0" smtClean="0"/>
              <a:t>不会自动关闭。直到接收到用户的退出操作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5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157257624</TotalTime>
  <Pages>0</Pages>
  <Words>645</Words>
  <Characters>0</Characters>
  <Application>Microsoft Office PowerPoint</Application>
  <DocSecurity>0</DocSecurity>
  <PresentationFormat>全屏显示(4:3)</PresentationFormat>
  <Lines>0</Lines>
  <Paragraphs>91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01_neo_blue</vt:lpstr>
      <vt:lpstr>Android进程的生命周期</vt:lpstr>
      <vt:lpstr>学习内容</vt:lpstr>
      <vt:lpstr>Android进程的启动</vt:lpstr>
      <vt:lpstr>Android进程的启动</vt:lpstr>
      <vt:lpstr>Android进程的启动</vt:lpstr>
      <vt:lpstr>Android进程的启动</vt:lpstr>
      <vt:lpstr>Android进程的关闭</vt:lpstr>
      <vt:lpstr>Android进程的关闭</vt:lpstr>
      <vt:lpstr>Android进程的关闭</vt:lpstr>
      <vt:lpstr>Android进程的关闭</vt:lpstr>
      <vt:lpstr>Android进程的关闭</vt:lpstr>
      <vt:lpstr>Android进程的关闭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321</cp:revision>
  <cp:lastPrinted>1899-12-30T00:00:00Z</cp:lastPrinted>
  <dcterms:created xsi:type="dcterms:W3CDTF">2010-08-26T17:14:14Z</dcterms:created>
  <dcterms:modified xsi:type="dcterms:W3CDTF">2013-11-19T03:49:08Z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