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4" r:id="rId17"/>
    <p:sldId id="273" r:id="rId18"/>
    <p:sldId id="281" r:id="rId19"/>
    <p:sldId id="275" r:id="rId20"/>
    <p:sldId id="282" r:id="rId21"/>
    <p:sldId id="283" r:id="rId22"/>
    <p:sldId id="284" r:id="rId23"/>
    <p:sldId id="285" r:id="rId24"/>
    <p:sldId id="286" r:id="rId25"/>
    <p:sldId id="288" r:id="rId26"/>
    <p:sldId id="276" r:id="rId27"/>
    <p:sldId id="277" r:id="rId28"/>
    <p:sldId id="278" r:id="rId29"/>
    <p:sldId id="279" r:id="rId30"/>
    <p:sldId id="280" r:id="rId31"/>
    <p:sldId id="258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1" autoAdjust="0"/>
  </p:normalViewPr>
  <p:slideViewPr>
    <p:cSldViewPr>
      <p:cViewPr>
        <p:scale>
          <a:sx n="66" d="100"/>
          <a:sy n="66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ActivityA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ActivityB</a:t>
            </a:r>
            <a:r>
              <a:rPr lang="zh-CN" altLang="en-US" dirty="0" smtClean="0"/>
              <a:t>切换后，首先执行</a:t>
            </a:r>
            <a:r>
              <a:rPr lang="en-US" altLang="zh-CN" dirty="0" err="1" smtClean="0"/>
              <a:t>ActivityB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注：自己可以启动自己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保证一个目标，然后通过相关的手段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9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需要修改动画效果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出栈时，先清空当前栈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startActivity</a:t>
            </a:r>
            <a:r>
              <a:rPr lang="en-US" altLang="zh-CN" dirty="0" smtClean="0"/>
              <a:t>(activity);//</a:t>
            </a:r>
            <a:r>
              <a:rPr lang="zh-CN" altLang="en-US" dirty="0" smtClean="0"/>
              <a:t>肯定居于栈顶，显示出来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6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从系统的角度来看，其内部都是一些</a:t>
            </a:r>
            <a:r>
              <a:rPr lang="en-US" altLang="zh-CN" dirty="0" smtClean="0"/>
              <a:t>Activity</a:t>
            </a:r>
          </a:p>
          <a:p>
            <a:r>
              <a:rPr lang="zh-CN" altLang="en-US" dirty="0" smtClean="0"/>
              <a:t>理论和实践穿插起来讲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6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结合程序讲解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2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Activity</a:t>
            </a:r>
            <a:r>
              <a:rPr lang="zh-CN" altLang="en-US" smtClean="0"/>
              <a:t>有哪些生命周期方法，并且这些方法会在什么时候被系统调用。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Activity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场景二：</a:t>
            </a:r>
            <a:r>
              <a:rPr lang="en-US" altLang="zh-CN" dirty="0" err="1" smtClean="0"/>
              <a:t>ActivityB</a:t>
            </a:r>
            <a:r>
              <a:rPr lang="en-US" altLang="zh-CN" dirty="0" smtClean="0"/>
              <a:t>(</a:t>
            </a:r>
            <a:r>
              <a:rPr lang="zh-CN" altLang="en-US" dirty="0"/>
              <a:t>数据接收</a:t>
            </a:r>
            <a:r>
              <a:rPr lang="zh-CN" altLang="en-US" dirty="0" smtClean="0"/>
              <a:t>端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从</a:t>
            </a:r>
            <a:r>
              <a:rPr lang="en-US" altLang="zh-CN" sz="2000" dirty="0" smtClean="0">
                <a:solidFill>
                  <a:srgbClr val="FFFF00"/>
                </a:solidFill>
              </a:rPr>
              <a:t>Intent</a:t>
            </a:r>
            <a:r>
              <a:rPr lang="zh-CN" altLang="en-US" sz="2000" dirty="0" smtClean="0">
                <a:solidFill>
                  <a:srgbClr val="FFFF00"/>
                </a:solidFill>
              </a:rPr>
              <a:t>对象的</a:t>
            </a:r>
            <a:r>
              <a:rPr lang="en-US" altLang="zh-CN" sz="2000" dirty="0" smtClean="0">
                <a:solidFill>
                  <a:srgbClr val="FFFF00"/>
                </a:solidFill>
              </a:rPr>
              <a:t>Extra</a:t>
            </a:r>
            <a:r>
              <a:rPr lang="zh-CN" altLang="en-US" sz="2000" dirty="0" smtClean="0">
                <a:solidFill>
                  <a:srgbClr val="FFFF00"/>
                </a:solidFill>
              </a:rPr>
              <a:t>属性中接收数据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Bundle </a:t>
            </a:r>
            <a:r>
              <a:rPr lang="en-US" altLang="zh-CN" sz="2000" dirty="0" err="1">
                <a:solidFill>
                  <a:srgbClr val="FFFF00"/>
                </a:solidFill>
              </a:rPr>
              <a:t>bundle</a:t>
            </a:r>
            <a:r>
              <a:rPr lang="en-US" altLang="zh-CN" sz="2000" dirty="0">
                <a:solidFill>
                  <a:srgbClr val="FFFF00"/>
                </a:solidFill>
              </a:rPr>
              <a:t> = </a:t>
            </a:r>
            <a:r>
              <a:rPr lang="en-US" altLang="zh-CN" sz="2000" dirty="0" err="1">
                <a:solidFill>
                  <a:srgbClr val="FFFF00"/>
                </a:solidFill>
              </a:rPr>
              <a:t>this.getIntent</a:t>
            </a:r>
            <a:r>
              <a:rPr lang="en-US" altLang="zh-CN" sz="2000" dirty="0">
                <a:solidFill>
                  <a:srgbClr val="FFFF00"/>
                </a:solidFill>
              </a:rPr>
              <a:t>().</a:t>
            </a:r>
            <a:r>
              <a:rPr lang="en-US" altLang="zh-CN" sz="2000" dirty="0" err="1">
                <a:solidFill>
                  <a:srgbClr val="FFFF00"/>
                </a:solidFill>
              </a:rPr>
              <a:t>getExtras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拆封数据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String name = </a:t>
            </a:r>
            <a:r>
              <a:rPr lang="en-US" altLang="zh-CN" sz="2000" dirty="0" err="1">
                <a:solidFill>
                  <a:srgbClr val="FFFF00"/>
                </a:solidFill>
              </a:rPr>
              <a:t>bundle.getString</a:t>
            </a:r>
            <a:r>
              <a:rPr lang="en-US" altLang="zh-CN" sz="2000" dirty="0">
                <a:solidFill>
                  <a:srgbClr val="FFFF00"/>
                </a:solidFill>
              </a:rPr>
              <a:t>("name");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age = </a:t>
            </a:r>
            <a:r>
              <a:rPr lang="en-US" altLang="zh-CN" sz="2000" dirty="0" err="1">
                <a:solidFill>
                  <a:srgbClr val="FFFF00"/>
                </a:solidFill>
              </a:rPr>
              <a:t>bundle.getInt</a:t>
            </a:r>
            <a:r>
              <a:rPr lang="en-US" altLang="zh-CN" sz="2000" dirty="0">
                <a:solidFill>
                  <a:srgbClr val="FFFF00"/>
                </a:solidFill>
              </a:rPr>
              <a:t>("age");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通常用于封装数据</a:t>
            </a:r>
            <a:endParaRPr lang="en-US" altLang="zh-CN" dirty="0" smtClean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Map,</a:t>
            </a:r>
            <a:r>
              <a:rPr lang="zh-CN" altLang="en-US" dirty="0"/>
              <a:t>存放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对形式的值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提供常用类型的</a:t>
            </a:r>
            <a:r>
              <a:rPr lang="en-US" altLang="zh-CN" dirty="0" err="1" smtClean="0"/>
              <a:t>putXxx</a:t>
            </a:r>
            <a:r>
              <a:rPr lang="en-US" altLang="zh-CN" dirty="0" smtClean="0"/>
              <a:t>()/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内部实际使用了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容器存放数据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public final class Bundle implements </a:t>
            </a:r>
            <a:r>
              <a:rPr lang="en-US" altLang="zh-CN" sz="2000" dirty="0" err="1">
                <a:solidFill>
                  <a:srgbClr val="FFFF00"/>
                </a:solidFill>
              </a:rPr>
              <a:t>Parcelable</a:t>
            </a:r>
            <a:r>
              <a:rPr lang="en-US" altLang="zh-CN" sz="2000" dirty="0">
                <a:solidFill>
                  <a:srgbClr val="FFFF00"/>
                </a:solidFill>
              </a:rPr>
              <a:t>, </a:t>
            </a:r>
            <a:r>
              <a:rPr lang="en-US" altLang="zh-CN" sz="2000" dirty="0" err="1">
                <a:solidFill>
                  <a:srgbClr val="FFFF00"/>
                </a:solidFill>
              </a:rPr>
              <a:t>Cloneable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{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	Map&lt;String</a:t>
            </a:r>
            <a:r>
              <a:rPr lang="en-US" altLang="zh-CN" sz="2000" dirty="0">
                <a:solidFill>
                  <a:srgbClr val="FFFF00"/>
                </a:solidFill>
              </a:rPr>
              <a:t>, Object&gt; </a:t>
            </a:r>
            <a:r>
              <a:rPr lang="en-US" altLang="zh-CN" sz="2000" dirty="0" err="1">
                <a:solidFill>
                  <a:srgbClr val="FFFF00"/>
                </a:solidFill>
              </a:rPr>
              <a:t>mMap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	public </a:t>
            </a:r>
            <a:r>
              <a:rPr lang="en-US" altLang="zh-CN" sz="2000" dirty="0">
                <a:solidFill>
                  <a:srgbClr val="FFFF00"/>
                </a:solidFill>
              </a:rPr>
              <a:t>Bundle() {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    </a:t>
            </a:r>
            <a:r>
              <a:rPr lang="en-US" altLang="zh-CN" sz="2000" dirty="0" smtClean="0">
                <a:solidFill>
                  <a:srgbClr val="FFFF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mMap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= new </a:t>
            </a:r>
            <a:r>
              <a:rPr lang="en-US" altLang="zh-CN" sz="2000" dirty="0" err="1">
                <a:solidFill>
                  <a:srgbClr val="FFFF00"/>
                </a:solidFill>
              </a:rPr>
              <a:t>HashMap</a:t>
            </a:r>
            <a:r>
              <a:rPr lang="en-US" altLang="zh-CN" sz="2000" dirty="0">
                <a:solidFill>
                  <a:srgbClr val="FFFF00"/>
                </a:solidFill>
              </a:rPr>
              <a:t>&lt;String, Object</a:t>
            </a:r>
            <a:r>
              <a:rPr lang="en-US" altLang="zh-CN" sz="2000" dirty="0" smtClean="0">
                <a:solidFill>
                  <a:srgbClr val="FFFF00"/>
                </a:solidFill>
              </a:rPr>
              <a:t>&gt;();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     }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场景三：接收新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回传的数据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ActivityB</a:t>
            </a:r>
            <a:r>
              <a:rPr lang="zh-CN" altLang="en-US" dirty="0" smtClean="0"/>
              <a:t>中获得之前接收的</a:t>
            </a:r>
            <a:r>
              <a:rPr lang="en-US" altLang="zh-CN" dirty="0" smtClean="0"/>
              <a:t>Intent</a:t>
            </a:r>
          </a:p>
          <a:p>
            <a:pPr lvl="1"/>
            <a:r>
              <a:rPr lang="zh-CN" altLang="en-US" dirty="0" smtClean="0"/>
              <a:t>将要回传的数据存入</a:t>
            </a:r>
            <a:r>
              <a:rPr lang="en-US" altLang="zh-CN" dirty="0" smtClean="0"/>
              <a:t>Intent</a:t>
            </a:r>
            <a:r>
              <a:rPr lang="zh-CN" altLang="en-US" dirty="0"/>
              <a:t>的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411760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9042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768854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 bwMode="auto">
          <a:xfrm>
            <a:off x="4283968" y="2204864"/>
            <a:ext cx="1296144" cy="60742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488734" y="3744308"/>
            <a:ext cx="864096" cy="76073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1492" y="392939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数据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" name="左箭头 10"/>
          <p:cNvSpPr/>
          <p:nvPr/>
        </p:nvSpPr>
        <p:spPr bwMode="auto">
          <a:xfrm>
            <a:off x="4283968" y="3150259"/>
            <a:ext cx="1221037" cy="59404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场景三：</a:t>
            </a:r>
            <a:r>
              <a:rPr lang="en-US" altLang="zh-CN" dirty="0" err="1" smtClean="0"/>
              <a:t>ActivityA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创建打开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ActivityB</a:t>
            </a:r>
            <a:r>
              <a:rPr lang="zh-CN" altLang="en-US" sz="2000" dirty="0" smtClean="0">
                <a:solidFill>
                  <a:srgbClr val="FFFF00"/>
                </a:solidFill>
              </a:rPr>
              <a:t>的意图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intent</a:t>
            </a:r>
            <a:r>
              <a:rPr lang="en-US" altLang="zh-CN" sz="2000" dirty="0" smtClean="0">
                <a:solidFill>
                  <a:srgbClr val="FFFF00"/>
                </a:solidFill>
              </a:rPr>
              <a:t> = new Intent(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this,ActivityB.class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发送意图给</a:t>
            </a:r>
            <a:r>
              <a:rPr lang="en-US" altLang="zh-CN" sz="2000" dirty="0" smtClean="0">
                <a:solidFill>
                  <a:srgbClr val="FFFF00"/>
                </a:solidFill>
              </a:rPr>
              <a:t>Android</a:t>
            </a:r>
            <a:r>
              <a:rPr lang="zh-CN" altLang="en-US" sz="2000" dirty="0" smtClean="0">
                <a:solidFill>
                  <a:srgbClr val="FFFF00"/>
                </a:solidFill>
              </a:rPr>
              <a:t>系统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startActivityForResult</a:t>
            </a:r>
            <a:r>
              <a:rPr lang="en-US" altLang="zh-CN" sz="2000" dirty="0" smtClean="0">
                <a:solidFill>
                  <a:srgbClr val="FFFF00"/>
                </a:solidFill>
              </a:rPr>
              <a:t>(intent,1);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>
                <a:solidFill>
                  <a:srgbClr val="FFFF00"/>
                </a:solidFill>
              </a:rPr>
              <a:t>注：第二个参数为请求</a:t>
            </a:r>
            <a:r>
              <a:rPr lang="zh-CN" altLang="en-US" sz="2000" dirty="0" smtClean="0">
                <a:solidFill>
                  <a:srgbClr val="FFFF00"/>
                </a:solidFill>
              </a:rPr>
              <a:t>码</a:t>
            </a:r>
            <a:r>
              <a:rPr lang="en-US" altLang="zh-CN" sz="2000" dirty="0" smtClean="0">
                <a:solidFill>
                  <a:srgbClr val="FFFF00"/>
                </a:solidFill>
              </a:rPr>
              <a:t>,</a:t>
            </a:r>
            <a:r>
              <a:rPr lang="zh-CN" altLang="en-US" sz="2000" dirty="0" smtClean="0">
                <a:solidFill>
                  <a:srgbClr val="FFFF00"/>
                </a:solidFill>
              </a:rPr>
              <a:t>用于标识与之对应的意图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5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场景三：</a:t>
            </a:r>
            <a:r>
              <a:rPr lang="en-US" altLang="zh-CN" dirty="0" err="1" smtClean="0"/>
              <a:t>ActivityB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获取传递过来的</a:t>
            </a:r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en-US" altLang="zh-CN" sz="2000" dirty="0">
                <a:solidFill>
                  <a:srgbClr val="FFFF00"/>
                </a:solidFill>
              </a:rPr>
              <a:t>**/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intent</a:t>
            </a:r>
            <a:r>
              <a:rPr lang="en-US" altLang="zh-CN" sz="2000" dirty="0" smtClean="0">
                <a:solidFill>
                  <a:srgbClr val="FFFF00"/>
                </a:solidFill>
              </a:rPr>
              <a:t> = </a:t>
            </a:r>
            <a:r>
              <a:rPr lang="en-US" altLang="zh-CN" sz="2000" dirty="0" err="1">
                <a:solidFill>
                  <a:srgbClr val="FFFF00"/>
                </a:solidFill>
              </a:rPr>
              <a:t>this.getIntent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准备回传给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ActivityA</a:t>
            </a:r>
            <a:r>
              <a:rPr lang="zh-CN" altLang="en-US" sz="2000" dirty="0" smtClean="0">
                <a:solidFill>
                  <a:srgbClr val="FFFF00"/>
                </a:solidFill>
              </a:rPr>
              <a:t>的数据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intent.putExtra</a:t>
            </a:r>
            <a:r>
              <a:rPr lang="en-US" altLang="zh-CN" sz="2000" dirty="0" smtClean="0">
                <a:solidFill>
                  <a:srgbClr val="FFFF00"/>
                </a:solidFill>
              </a:rPr>
              <a:t>(“name”,”</a:t>
            </a:r>
            <a:r>
              <a:rPr lang="zh-CN" altLang="en-US" sz="2000" dirty="0" smtClean="0">
                <a:solidFill>
                  <a:srgbClr val="FFFF00"/>
                </a:solidFill>
              </a:rPr>
              <a:t>张三</a:t>
            </a:r>
            <a:r>
              <a:rPr lang="en-US" altLang="zh-CN" sz="2000" dirty="0" smtClean="0">
                <a:solidFill>
                  <a:srgbClr val="FFFF0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intent.putExtra</a:t>
            </a:r>
            <a:r>
              <a:rPr lang="en-US" altLang="zh-CN" sz="2000" dirty="0" smtClean="0">
                <a:solidFill>
                  <a:srgbClr val="FFFF00"/>
                </a:solidFill>
              </a:rPr>
              <a:t>(“age”,22);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设置结果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activity.setResult</a:t>
            </a:r>
            <a:r>
              <a:rPr lang="en-US" altLang="zh-CN" sz="2000" smtClean="0">
                <a:solidFill>
                  <a:srgbClr val="FFFF00"/>
                </a:solidFill>
              </a:rPr>
              <a:t>(intent);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ActivityB</a:t>
            </a:r>
            <a:r>
              <a:rPr lang="zh-CN" altLang="en-US" sz="2000" dirty="0" smtClean="0">
                <a:solidFill>
                  <a:srgbClr val="FFFF00"/>
                </a:solidFill>
              </a:rPr>
              <a:t>通过</a:t>
            </a:r>
            <a:r>
              <a:rPr lang="en-US" altLang="zh-CN" sz="2000" dirty="0" smtClean="0">
                <a:solidFill>
                  <a:srgbClr val="FFFF00"/>
                </a:solidFill>
              </a:rPr>
              <a:t>finish()</a:t>
            </a:r>
            <a:r>
              <a:rPr lang="zh-CN" altLang="en-US" sz="2000" dirty="0" smtClean="0">
                <a:solidFill>
                  <a:srgbClr val="FFFF00"/>
                </a:solidFill>
              </a:rPr>
              <a:t>来结束自己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super.finish</a:t>
            </a:r>
            <a:r>
              <a:rPr lang="en-US" altLang="zh-CN" sz="2000" dirty="0" smtClean="0">
                <a:solidFill>
                  <a:srgbClr val="FFFF00"/>
                </a:solidFill>
              </a:rPr>
              <a:t>();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24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ActivityA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重写方法，当</a:t>
            </a:r>
            <a:r>
              <a:rPr lang="zh-CN" altLang="en-US" sz="2000" dirty="0">
                <a:solidFill>
                  <a:srgbClr val="FFFF00"/>
                </a:solidFill>
              </a:rPr>
              <a:t>数据回传</a:t>
            </a:r>
            <a:r>
              <a:rPr lang="zh-CN" altLang="en-US" sz="2000" dirty="0" smtClean="0">
                <a:solidFill>
                  <a:srgbClr val="FFFF00"/>
                </a:solidFill>
              </a:rPr>
              <a:t>时调用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**/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protected void </a:t>
            </a:r>
            <a:r>
              <a:rPr lang="en-US" altLang="zh-CN" sz="2000" dirty="0" err="1">
                <a:solidFill>
                  <a:srgbClr val="FFFF00"/>
                </a:solidFill>
              </a:rPr>
              <a:t>onActivityResult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requestCode</a:t>
            </a:r>
            <a:r>
              <a:rPr lang="en-US" altLang="zh-CN" sz="2000" dirty="0">
                <a:solidFill>
                  <a:srgbClr val="FFFF00"/>
                </a:solidFill>
              </a:rPr>
              <a:t>, </a:t>
            </a:r>
            <a:r>
              <a:rPr lang="en-US" altLang="zh-CN" sz="2000" dirty="0" err="1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resultCode</a:t>
            </a:r>
            <a:r>
              <a:rPr lang="en-US" altLang="zh-CN" sz="2000" dirty="0">
                <a:solidFill>
                  <a:srgbClr val="FFFF00"/>
                </a:solidFill>
              </a:rPr>
              <a:t>, Intent data) </a:t>
            </a:r>
            <a:r>
              <a:rPr lang="en-US" altLang="zh-CN" sz="2000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     /**</a:t>
            </a:r>
            <a:r>
              <a:rPr lang="zh-CN" altLang="en-US" sz="2000" dirty="0">
                <a:solidFill>
                  <a:srgbClr val="FFFF00"/>
                </a:solidFill>
              </a:rPr>
              <a:t>得到新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ActivityB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zh-CN" altLang="en-US" sz="2000" dirty="0">
                <a:solidFill>
                  <a:srgbClr val="FFFF00"/>
                </a:solidFill>
              </a:rPr>
              <a:t>关闭后返回的数据</a:t>
            </a:r>
            <a:r>
              <a:rPr lang="en-US" altLang="zh-CN" sz="2000" dirty="0" smtClean="0">
                <a:solidFill>
                  <a:srgbClr val="FFFF00"/>
                </a:solidFill>
              </a:rPr>
              <a:t>**/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      String </a:t>
            </a:r>
            <a:r>
              <a:rPr lang="en-US" altLang="zh-CN" sz="2000" dirty="0">
                <a:solidFill>
                  <a:srgbClr val="FFFF00"/>
                </a:solidFill>
              </a:rPr>
              <a:t>result = </a:t>
            </a:r>
            <a:r>
              <a:rPr lang="en-US" altLang="zh-CN" sz="2000" dirty="0" err="1">
                <a:solidFill>
                  <a:srgbClr val="FFFF00"/>
                </a:solidFill>
              </a:rPr>
              <a:t>data.getExtras</a:t>
            </a:r>
            <a:r>
              <a:rPr lang="en-US" altLang="zh-CN" sz="2000" dirty="0">
                <a:solidFill>
                  <a:srgbClr val="FFFF00"/>
                </a:solidFill>
              </a:rPr>
              <a:t>().</a:t>
            </a:r>
            <a:r>
              <a:rPr lang="en-US" altLang="zh-CN" sz="2000" dirty="0" err="1">
                <a:solidFill>
                  <a:srgbClr val="FFFF00"/>
                </a:solidFill>
              </a:rPr>
              <a:t>getString</a:t>
            </a:r>
            <a:r>
              <a:rPr lang="en-US" altLang="zh-CN" sz="2000" dirty="0">
                <a:solidFill>
                  <a:srgbClr val="FFFF00"/>
                </a:solidFill>
              </a:rPr>
              <a:t>(“</a:t>
            </a:r>
            <a:r>
              <a:rPr lang="en-US" altLang="zh-CN" sz="2000" dirty="0" smtClean="0">
                <a:solidFill>
                  <a:srgbClr val="FFFF00"/>
                </a:solidFill>
              </a:rPr>
              <a:t>result”));</a:t>
            </a:r>
            <a:endParaRPr lang="zh-CN" altLang="en-US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//</a:t>
            </a:r>
            <a:r>
              <a:rPr lang="zh-CN" altLang="en-US" sz="2000" dirty="0" smtClean="0">
                <a:solidFill>
                  <a:srgbClr val="FFFF00"/>
                </a:solidFill>
              </a:rPr>
              <a:t>注：数据获取完毕</a:t>
            </a:r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请求码的作用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由哪个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发起的请求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标识请求来源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码的作用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由哪个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响应的请求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标识响应来源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4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 smtClean="0"/>
              <a:t>Intent</a:t>
            </a:r>
            <a:r>
              <a:rPr lang="zh-CN" altLang="en-US" dirty="0"/>
              <a:t>封装</a:t>
            </a:r>
            <a:r>
              <a:rPr lang="zh-CN" altLang="en-US" dirty="0" smtClean="0"/>
              <a:t>数据</a:t>
            </a:r>
            <a:r>
              <a:rPr lang="zh-CN" altLang="en-US" dirty="0"/>
              <a:t>的两种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pPr lvl="1"/>
            <a:r>
              <a:rPr lang="zh-CN" altLang="en-US" dirty="0"/>
              <a:t>第一种写法</a:t>
            </a:r>
            <a:r>
              <a:rPr lang="en-US" altLang="zh-CN" dirty="0"/>
              <a:t>,</a:t>
            </a:r>
            <a:r>
              <a:rPr lang="zh-CN" altLang="en-US" dirty="0"/>
              <a:t>用于批量添加数据到</a:t>
            </a:r>
            <a:r>
              <a:rPr lang="en-US" altLang="zh-CN" dirty="0" smtClean="0"/>
              <a:t>Intent</a:t>
            </a:r>
          </a:p>
          <a:p>
            <a:pPr marL="914400" lvl="2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>
                <a:solidFill>
                  <a:srgbClr val="FFFF00"/>
                </a:solidFill>
              </a:rPr>
              <a:t>intent</a:t>
            </a:r>
            <a:r>
              <a:rPr lang="en-US" altLang="zh-CN" sz="2000" dirty="0">
                <a:solidFill>
                  <a:srgbClr val="FFFF00"/>
                </a:solidFill>
              </a:rPr>
              <a:t> = new Intent();</a:t>
            </a:r>
          </a:p>
          <a:p>
            <a:pPr marL="914400" lvl="2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Bundle </a:t>
            </a:r>
            <a:r>
              <a:rPr lang="en-US" altLang="zh-CN" sz="2000" dirty="0" err="1">
                <a:solidFill>
                  <a:srgbClr val="FFFF00"/>
                </a:solidFill>
              </a:rPr>
              <a:t>bundle</a:t>
            </a:r>
            <a:r>
              <a:rPr lang="en-US" altLang="zh-CN" sz="2000" dirty="0">
                <a:solidFill>
                  <a:srgbClr val="FFFF00"/>
                </a:solidFill>
              </a:rPr>
              <a:t> = new Bundle();</a:t>
            </a: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bundle.putString</a:t>
            </a:r>
            <a:r>
              <a:rPr lang="en-US" altLang="zh-CN" sz="2000" dirty="0">
                <a:solidFill>
                  <a:srgbClr val="FFFF00"/>
                </a:solidFill>
              </a:rPr>
              <a:t>("name", "</a:t>
            </a:r>
            <a:r>
              <a:rPr lang="zh-CN" altLang="en-US" sz="2000" dirty="0">
                <a:solidFill>
                  <a:srgbClr val="FFFF00"/>
                </a:solidFill>
              </a:rPr>
              <a:t>张三</a:t>
            </a:r>
            <a:r>
              <a:rPr lang="en-US" altLang="zh-CN" sz="2000" dirty="0">
                <a:solidFill>
                  <a:srgbClr val="FFFF00"/>
                </a:solidFill>
              </a:rPr>
              <a:t>");</a:t>
            </a: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intent.putExtras</a:t>
            </a:r>
            <a:r>
              <a:rPr lang="en-US" altLang="zh-CN" sz="2000" dirty="0">
                <a:solidFill>
                  <a:srgbClr val="FFFF00"/>
                </a:solidFill>
              </a:rPr>
              <a:t>(bundle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第二种写法</a:t>
            </a:r>
            <a:r>
              <a:rPr lang="en-US" altLang="zh-CN" dirty="0"/>
              <a:t>,</a:t>
            </a:r>
            <a:r>
              <a:rPr lang="zh-CN" altLang="en-US" dirty="0"/>
              <a:t>将数据一个一个添加到</a:t>
            </a:r>
            <a:r>
              <a:rPr lang="en-US" altLang="zh-CN" dirty="0" smtClean="0"/>
              <a:t>Intent</a:t>
            </a:r>
          </a:p>
          <a:p>
            <a:pPr marL="914400" lvl="2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>
                <a:solidFill>
                  <a:srgbClr val="FFFF00"/>
                </a:solidFill>
              </a:rPr>
              <a:t>intent</a:t>
            </a:r>
            <a:r>
              <a:rPr lang="en-US" altLang="zh-CN" sz="2000" dirty="0">
                <a:solidFill>
                  <a:srgbClr val="FFFF00"/>
                </a:solidFill>
              </a:rPr>
              <a:t> = new Intent();</a:t>
            </a:r>
          </a:p>
          <a:p>
            <a:pPr marL="914400" lvl="2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intent.putExtra</a:t>
            </a:r>
            <a:r>
              <a:rPr lang="en-US" altLang="zh-CN" sz="2000" dirty="0">
                <a:solidFill>
                  <a:srgbClr val="FFFF00"/>
                </a:solidFill>
              </a:rPr>
              <a:t>("name", "</a:t>
            </a:r>
            <a:r>
              <a:rPr lang="zh-CN" altLang="en-US" sz="2000" dirty="0">
                <a:solidFill>
                  <a:srgbClr val="FFFF00"/>
                </a:solidFill>
              </a:rPr>
              <a:t>张三</a:t>
            </a:r>
            <a:r>
              <a:rPr lang="en-US" altLang="zh-CN" sz="2000" dirty="0" smtClean="0">
                <a:solidFill>
                  <a:srgbClr val="FFFF00"/>
                </a:solidFill>
              </a:rPr>
              <a:t>");</a:t>
            </a:r>
          </a:p>
          <a:p>
            <a:pPr marL="914400" lvl="2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intent.putExtra</a:t>
            </a:r>
            <a:r>
              <a:rPr lang="en-US" altLang="zh-CN" sz="2000" dirty="0" smtClean="0">
                <a:solidFill>
                  <a:srgbClr val="FFFF00"/>
                </a:solidFill>
              </a:rPr>
              <a:t>(“age”,22);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49228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任务栈</a:t>
            </a:r>
            <a:r>
              <a:rPr lang="zh-CN" altLang="en-US" dirty="0"/>
              <a:t>的方式管理多个</a:t>
            </a:r>
            <a:r>
              <a:rPr lang="en-US" altLang="zh-CN" dirty="0" smtClean="0"/>
              <a:t>Activity</a:t>
            </a:r>
          </a:p>
          <a:p>
            <a:pPr lvl="1"/>
            <a:r>
              <a:rPr lang="zh-CN" altLang="en-US" dirty="0" smtClean="0"/>
              <a:t>栈：先进后出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779912" y="3068960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>
            <a:off x="3779912" y="6093296"/>
            <a:ext cx="2520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flipV="1">
            <a:off x="6300192" y="3068960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auto">
          <a:xfrm>
            <a:off x="1043608" y="2944924"/>
            <a:ext cx="230425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320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Activity_1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79912" y="6165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TaskStack:taskId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 bwMode="auto">
          <a:xfrm>
            <a:off x="1043608" y="2924944"/>
            <a:ext cx="230425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043608" y="2924944"/>
            <a:ext cx="230425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3608" y="3183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Activity_3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3608" y="3183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Activity_2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6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81481E-6 L 0.15348 4.81481E-6 C 0.2224 4.81481E-6 0.30712 0.08518 0.30712 0.15486 L 0.30712 0.31041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155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5348 -1.48148E-6 C 0.2224 -1.48148E-6 0.30712 0.08519 0.30712 0.15486 L 0.30712 0.31042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15348 4.07407E-6 C 0.2224 4.07407E-6 0.30712 0.0456 0.30712 0.08287 L 0.30712 0.16643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831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5348 -2.22222E-6 C 0.2224 -2.22222E-6 0.30712 0.0456 0.30712 0.08287 L 0.30712 0.16644 " pathEditMode="relative" rAng="0" ptsTypes="FfFF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533 -2.22222E-6 C 0.22205 -2.22222E-6 0.30712 0.0044 0.30712 0.00764 L 0.30712 0.01574 " pathEditMode="relative" rAng="0" ptsTypes="FfFF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78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1533 4.07407E-6 C 0.22205 4.07407E-6 0.30712 0.00439 0.30712 0.00763 L 0.30712 0.01574 " pathEditMode="relative" rAng="0" ptsTypes="FfFF">
                                      <p:cBhvr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01574 L 0.30712 -0.05023 C 0.30712 -0.07986 0.38767 -0.11667 0.45312 -0.11667 L 0.59861 -0.11667 " pathEditMode="relative" rAng="16200000" ptsTypes="FfFF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662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01204 L 0.30712 -0.05393 C 0.30712 -0.08356 0.38767 -0.12037 0.45312 -0.12037 L 0.59861 -0.12037 " pathEditMode="relative" rAng="16200000" ptsTypes="FfFF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6644 L 0.30764 0.02361 C 0.3066 -0.04074 0.38733 -0.12037 0.4533 -0.11967 L 0.59861 -0.12037 " pathEditMode="relative" rAng="16200000" ptsTypes="FfFF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9" y="-1432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7014 L 0.30764 0.02731 C 0.3066 -0.03704 0.38733 -0.11667 0.4533 -0.11597 L 0.59861 -0.11667 " pathEditMode="relative" rAng="16200000" ptsTypes="FfFF">
                                      <p:cBhvr>
                                        <p:cTn id="7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9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31042 L 0.30712 0.09399 C 0.30712 -0.00347 0.38785 -0.12361 0.45278 -0.12361 L 0.59844 -0.12361 " pathEditMode="relative" rAng="16200000" ptsTypes="FfFF">
                                      <p:cBhvr>
                                        <p:cTn id="9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2169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31412 L 0.30712 0.09769 C 0.30712 0.00023 0.38785 -0.11991 0.45278 -0.11991 L 0.59844 -0.11991 " pathEditMode="relative" rAng="16200000" ptsTypes="FfFF">
                                      <p:cBhvr>
                                        <p:cTn id="9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3" grpId="0"/>
      <p:bldP spid="13" grpId="1"/>
      <p:bldP spid="13" grpId="2"/>
      <p:bldP spid="13" grpId="3"/>
      <p:bldP spid="27" grpId="0"/>
      <p:bldP spid="32" grpId="0" animBg="1"/>
      <p:bldP spid="32" grpId="1" animBg="1"/>
      <p:bldP spid="32" grpId="2" animBg="1"/>
      <p:bldP spid="32" grpId="3" animBg="1"/>
      <p:bldP spid="28" grpId="0" animBg="1"/>
      <p:bldP spid="28" grpId="1" animBg="1"/>
      <p:bldP spid="28" grpId="2" animBg="1"/>
      <p:bldP spid="28" grpId="3" animBg="1"/>
      <p:bldP spid="29" grpId="0"/>
      <p:bldP spid="29" grpId="1"/>
      <p:bldP spid="29" grpId="2"/>
      <p:bldP spid="29" grpId="3"/>
      <p:bldP spid="33" grpId="0"/>
      <p:bldP spid="33" grpId="1"/>
      <p:bldP spid="33" grpId="2"/>
      <p:bldP spid="33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 err="1">
                <a:solidFill>
                  <a:srgbClr val="FFFF00"/>
                </a:solidFill>
              </a:rPr>
              <a:t>TaskStackDemo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Activity_1</a:t>
            </a:r>
            <a:r>
              <a:rPr lang="zh-CN" altLang="en-US" dirty="0" smtClean="0"/>
              <a:t>被加载显示时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创建任务栈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屏幕上只显示栈顶的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呈现的界面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99118"/>
            <a:ext cx="7834921" cy="2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组件类及其功能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/>
              <a:t>编写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任务栈中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launchMode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standard</a:t>
            </a:r>
            <a:r>
              <a:rPr lang="zh-CN" altLang="en-US" dirty="0" smtClean="0"/>
              <a:t>（默认）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singleTop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singleTask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singleInstance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注：以上四类都是在说明特定类型的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在任务栈中的启动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实例化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1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smtClean="0"/>
              <a:t>standard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/>
              <a:t>多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51920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3851920" y="5733256"/>
            <a:ext cx="23042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V="1">
            <a:off x="6156176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1289224" y="2272514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9224" y="2416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A1(standard)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B1(standard)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A2(standard)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15191 3.33333E-6 C 0.21996 3.33333E-6 0.30399 0.10509 0.30399 0.19143 L 0.30399 0.3837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5191 -3.7037E-6 C 0.21996 -3.7037E-6 0.30399 0.1051 0.30399 0.19144 L 0.30399 0.383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965 3.33333E-6 C 0.21666 3.33333E-6 0.2993 0.07338 0.2993 0.13333 L 0.2993 0.2671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4965 -1.11111E-6 C 0.21666 -1.11111E-6 0.2993 0.07338 0.2993 0.13333 L 0.2993 0.2671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965 3.33333E-6 C 0.21666 3.33333E-6 0.2993 0.04143 0.2993 0.07546 L 0.2993 0.15162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75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4965 -1.11111E-6 C 0.21666 -1.11111E-6 0.2993 0.04144 0.2993 0.07546 L 0.2993 0.15162 " pathEditMode="relative" rAng="0" ptsTypes="FfF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err="1" smtClean="0"/>
              <a:t>singleTop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/>
              <a:t>栈</a:t>
            </a:r>
            <a:r>
              <a:rPr lang="zh-CN" altLang="en-US" dirty="0" smtClean="0"/>
              <a:t>顶实例唯一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51920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3851920" y="5733256"/>
            <a:ext cx="23042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V="1">
            <a:off x="6156176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1289224" y="2272514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9224" y="2416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A1(</a:t>
            </a:r>
            <a:r>
              <a:rPr lang="en-US" altLang="zh-CN" dirty="0" err="1" smtClean="0"/>
              <a:t>singleTop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B1(standard)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A2(</a:t>
            </a:r>
            <a:r>
              <a:rPr lang="en-US" altLang="zh-CN" dirty="0" err="1" smtClean="0"/>
              <a:t>singleTop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A3(</a:t>
            </a:r>
            <a:r>
              <a:rPr lang="en-US" altLang="zh-CN" dirty="0" err="1" smtClean="0"/>
              <a:t>singleTop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15191 3.33333E-6 C 0.21996 3.33333E-6 0.30399 0.10509 0.30399 0.19143 L 0.30399 0.3837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5191 -3.7037E-6 C 0.21996 -3.7037E-6 0.30399 0.1051 0.30399 0.19144 L 0.30399 0.383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965 3.33333E-6 C 0.21666 3.33333E-6 0.2993 0.07338 0.2993 0.13333 L 0.2993 0.2671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4965 -1.11111E-6 C 0.21666 -1.11111E-6 0.2993 0.07338 0.2993 0.13333 L 0.2993 0.2671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965 3.33333E-6 C 0.21666 3.33333E-6 0.2993 0.04143 0.2993 0.07546 L 0.2993 0.15162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756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4965 -1.11111E-6 C 0.21666 -1.11111E-6 0.2993 0.04144 0.2993 0.07546 L 0.2993 0.15162 " pathEditMode="relative" rAng="0" ptsTypes="FfFF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err="1" smtClean="0"/>
              <a:t>singleTask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栈内实例唯一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51920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3851920" y="5733256"/>
            <a:ext cx="23042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V="1">
            <a:off x="6156176" y="2780928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1289224" y="2272514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9224" y="2416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A1(</a:t>
            </a:r>
            <a:r>
              <a:rPr lang="en-US" altLang="zh-CN" dirty="0" err="1" smtClean="0"/>
              <a:t>singleTask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B1(standard)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331640" y="2276872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A2(</a:t>
            </a:r>
            <a:r>
              <a:rPr lang="en-US" altLang="zh-CN" dirty="0" err="1" smtClean="0"/>
              <a:t>singleTask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7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15191 3.33333E-6 C 0.21996 3.33333E-6 0.30399 0.10509 0.30399 0.19143 L 0.30399 0.3837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5191 -3.7037E-6 C 0.21996 -3.7037E-6 0.30399 0.1051 0.30399 0.19144 L 0.30399 0.3838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1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4965 3.33333E-6 C 0.21666 3.33333E-6 0.2993 0.07338 0.2993 0.13333 L 0.2993 0.26713 " pathEditMode="relative" rAng="0" ptsTypes="FfFF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4965 -1.11111E-6 C 0.21666 -1.11111E-6 0.2993 0.07338 0.2993 0.13333 L 0.2993 0.26713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1 0.26712 L 0.30017 0.12106 C 0.29931 0.05509 0.37587 -0.02616 0.43767 -0.02616 L 0.57535 -0.02616 " pathEditMode="relative" rAng="16200000" ptsTypes="FfFF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465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1 0.26643 L 0.30017 0.12037 C 0.29931 0.0544 0.37587 -0.02685 0.43767 -0.02685 L 0.57535 -0.02685 " pathEditMode="relative" rAng="16200000" ptsTypes="FfFF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4" grpId="2" animBg="1"/>
      <p:bldP spid="14" grpId="3" animBg="1"/>
      <p:bldP spid="15" grpId="0"/>
      <p:bldP spid="15" grpId="1"/>
      <p:bldP spid="15" grpId="2"/>
      <p:bldP spid="15" grpId="3"/>
      <p:bldP spid="16" grpId="0" animBg="1"/>
      <p:bldP spid="16" grpId="1" animBg="1"/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602382"/>
          </a:xfrm>
        </p:spPr>
        <p:txBody>
          <a:bodyPr/>
          <a:lstStyle/>
          <a:p>
            <a:r>
              <a:rPr lang="en-US" altLang="zh-CN" dirty="0" err="1" smtClean="0"/>
              <a:t>singleInstance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栈间实例唯一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2195736" y="2636912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195736" y="5589240"/>
            <a:ext cx="23042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 flipV="1">
            <a:off x="4499992" y="2636912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137096" y="2060848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7504" y="2060848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22002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A1(standard)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22092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A2(standard)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652120" y="2636912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 bwMode="auto">
          <a:xfrm>
            <a:off x="5652120" y="5589240"/>
            <a:ext cx="23042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 bwMode="auto">
          <a:xfrm flipV="1">
            <a:off x="7956376" y="2636912"/>
            <a:ext cx="0" cy="29523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107504" y="2060848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920" y="22092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B1(</a:t>
            </a:r>
            <a:r>
              <a:rPr lang="en-US" altLang="zh-CN" dirty="0" err="1" smtClean="0"/>
              <a:t>singleInst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 bwMode="auto">
          <a:xfrm>
            <a:off x="107504" y="2060848"/>
            <a:ext cx="1872208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920" y="220922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B2(</a:t>
            </a:r>
            <a:r>
              <a:rPr lang="en-US" altLang="zh-CN" dirty="0" err="1" smtClean="0"/>
              <a:t>singleInst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1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2587 4.81481E-6 C 0.18247 4.81481E-6 0.25209 0.10833 0.25209 0.19675 L 0.25209 0.39375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2587 4.81481E-6 C 0.18247 4.81481E-6 0.25209 0.10833 0.25209 0.19675 L 0.25209 0.39375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31459 4.81481E-6 C 0.45591 4.81481E-6 0.63004 0.1081 0.63004 0.19652 L 0.63004 0.39375 " pathEditMode="relative" rAng="0" ptsTypes="FfFF"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3" y="19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4.07407E-6 L 0.31458 -4.07407E-6 C 0.4559 -4.07407E-6 0.63003 0.10811 0.63003 0.19653 L 0.63003 0.39375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3" y="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0.12327 4.81481E-6 C 0.17899 4.81481E-6 0.24879 0.07523 0.24879 0.13773 L 0.24879 0.27824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1" y="139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12119 -4.07407E-6 C 0.17587 -4.07407E-6 0.24428 0.075 0.24428 0.13727 L 0.24428 0.2768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3" grpId="0"/>
      <p:bldP spid="13" grpId="1"/>
      <p:bldP spid="17" grpId="0"/>
      <p:bldP spid="17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Activity</a:t>
            </a:r>
            <a:r>
              <a:rPr lang="zh-CN" altLang="en-US" dirty="0" smtClean="0"/>
              <a:t>生命周期由</a:t>
            </a:r>
            <a:r>
              <a:rPr lang="zh-CN" altLang="en-US" dirty="0" smtClean="0">
                <a:solidFill>
                  <a:srgbClr val="FFFF00"/>
                </a:solidFill>
              </a:rPr>
              <a:t>系统</a:t>
            </a:r>
            <a:r>
              <a:rPr lang="zh-CN" altLang="en-US" dirty="0" smtClean="0"/>
              <a:t>来管理和维护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Activity</a:t>
            </a:r>
            <a:r>
              <a:rPr lang="zh-CN" altLang="en-US" dirty="0" smtClean="0"/>
              <a:t>在生命周期中会处于不同的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只有系统知道</a:t>
            </a:r>
            <a:r>
              <a:rPr lang="en-US" altLang="zh-CN" dirty="0"/>
              <a:t>Activity</a:t>
            </a:r>
            <a:r>
              <a:rPr lang="zh-CN" altLang="en-US" dirty="0"/>
              <a:t>实例目前所处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/>
              <a:t>有些时候</a:t>
            </a:r>
            <a:r>
              <a:rPr lang="en-US" altLang="zh-CN" dirty="0"/>
              <a:t>,</a:t>
            </a:r>
            <a:r>
              <a:rPr lang="en-US" altLang="zh-CN" dirty="0" smtClean="0"/>
              <a:t>Activity</a:t>
            </a:r>
            <a:r>
              <a:rPr lang="zh-CN" altLang="en-US" dirty="0"/>
              <a:t>需要</a:t>
            </a:r>
            <a:r>
              <a:rPr lang="zh-CN" altLang="en-US" dirty="0" smtClean="0"/>
              <a:t>根据</a:t>
            </a:r>
            <a:r>
              <a:rPr lang="zh-CN" altLang="en-US" dirty="0" smtClean="0"/>
              <a:t>自己目前所</a:t>
            </a:r>
            <a:r>
              <a:rPr lang="zh-CN" altLang="en-US" dirty="0"/>
              <a:t>处的状态做一些操作</a:t>
            </a:r>
            <a:r>
              <a:rPr lang="en-US" altLang="zh-CN" dirty="0"/>
              <a:t>(</a:t>
            </a:r>
            <a:r>
              <a:rPr lang="zh-CN" altLang="en-US" dirty="0"/>
              <a:t>初始化</a:t>
            </a:r>
            <a:r>
              <a:rPr lang="en-US" altLang="zh-CN" dirty="0"/>
              <a:t>,</a:t>
            </a:r>
            <a:r>
              <a:rPr lang="zh-CN" altLang="en-US" dirty="0"/>
              <a:t>关闭连接等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系统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FF00"/>
                </a:solidFill>
              </a:rPr>
              <a:t>调用</a:t>
            </a:r>
            <a:r>
              <a:rPr lang="en-US" altLang="zh-CN" dirty="0" smtClean="0">
                <a:solidFill>
                  <a:srgbClr val="FFFF00"/>
                </a:solidFill>
              </a:rPr>
              <a:t>Activity</a:t>
            </a:r>
            <a:r>
              <a:rPr lang="zh-CN" altLang="en-US" dirty="0" smtClean="0">
                <a:solidFill>
                  <a:srgbClr val="FFFF00"/>
                </a:solidFill>
              </a:rPr>
              <a:t>生命周期方法</a:t>
            </a:r>
            <a:r>
              <a:rPr lang="zh-CN" altLang="en-US" dirty="0" smtClean="0"/>
              <a:t>的方式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它目前处在什么状态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7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/>
              <a:t>生命</a:t>
            </a:r>
            <a:r>
              <a:rPr lang="zh-CN" altLang="en-US" dirty="0" smtClean="0"/>
              <a:t>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1106438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所处状态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根据它所</a:t>
            </a:r>
            <a:r>
              <a:rPr lang="zh-CN" altLang="en-US" dirty="0" smtClean="0">
                <a:solidFill>
                  <a:srgbClr val="FF0000"/>
                </a:solidFill>
              </a:rPr>
              <a:t>呈现的界面的状态</a:t>
            </a:r>
            <a:r>
              <a:rPr lang="zh-CN" altLang="en-US" dirty="0" smtClean="0"/>
              <a:t>来划分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691680" y="3255268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56490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界面状态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 bwMode="auto">
          <a:xfrm>
            <a:off x="1691680" y="4348336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691680" y="5517232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2160" y="3255268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56490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状态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 bwMode="auto">
          <a:xfrm>
            <a:off x="6012160" y="4348336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12160" y="5517232"/>
            <a:ext cx="2088232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可见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455151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可见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失去焦点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80" y="573325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不可见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运行状态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458112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暂停</a:t>
            </a:r>
            <a:r>
              <a:rPr lang="zh-CN" altLang="en-US" sz="2400" dirty="0" smtClean="0"/>
              <a:t>状态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5775647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停止</a:t>
            </a:r>
            <a:r>
              <a:rPr lang="zh-CN" altLang="en-US" sz="2400" dirty="0" smtClean="0"/>
              <a:t>状态</a:t>
            </a:r>
            <a:endParaRPr lang="zh-CN" altLang="en-US" sz="2400" dirty="0"/>
          </a:p>
        </p:txBody>
      </p:sp>
      <p:sp>
        <p:nvSpPr>
          <p:cNvPr id="18" name="右箭头 17"/>
          <p:cNvSpPr/>
          <p:nvPr/>
        </p:nvSpPr>
        <p:spPr bwMode="auto">
          <a:xfrm>
            <a:off x="4427984" y="3429000"/>
            <a:ext cx="936104" cy="5760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427984" y="4523928"/>
            <a:ext cx="936104" cy="5760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4427984" y="5676056"/>
            <a:ext cx="936104" cy="5760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/>
              <a:t>存活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64398"/>
              </p:ext>
            </p:extLst>
          </p:nvPr>
        </p:nvGraphicFramePr>
        <p:xfrm>
          <a:off x="1619672" y="2564904"/>
          <a:ext cx="7128792" cy="32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7920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运行状态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暂停状态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停止状态</a:t>
                      </a:r>
                      <a:endParaRPr lang="zh-CN" altLang="en-US" dirty="0"/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zh-CN" altLang="en-US" dirty="0" smtClean="0"/>
                        <a:t>界面可见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√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√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altLang="zh-CN" sz="2400" dirty="0" smtClean="0">
                          <a:solidFill>
                            <a:srgbClr val="002060"/>
                          </a:solidFill>
                        </a:rPr>
                        <a:t>Х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zh-CN" altLang="en-US" dirty="0" smtClean="0"/>
                        <a:t>响应用户操作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√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altLang="zh-CN" sz="2400" dirty="0" smtClean="0">
                          <a:solidFill>
                            <a:srgbClr val="002060"/>
                          </a:solidFill>
                        </a:rPr>
                        <a:t>Х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altLang="zh-CN" sz="2400" dirty="0" smtClean="0">
                          <a:solidFill>
                            <a:srgbClr val="002060"/>
                          </a:solidFill>
                        </a:rPr>
                        <a:t>Х</a:t>
                      </a:r>
                      <a:endParaRPr lang="zh-CN" altLang="en-US" sz="24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zh-CN" altLang="en-US" dirty="0" smtClean="0"/>
                        <a:t>被系统杀死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az-Cyrl-AZ" altLang="zh-CN" sz="2400" dirty="0" smtClean="0">
                          <a:solidFill>
                            <a:srgbClr val="002060"/>
                          </a:solidFill>
                        </a:rPr>
                        <a:t>Х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002060"/>
                          </a:solidFill>
                        </a:rPr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1619672" y="2564904"/>
            <a:ext cx="1728192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8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状态改变时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会调用以下方法</a:t>
            </a:r>
            <a:endParaRPr lang="en-US" altLang="zh-CN" dirty="0" smtClean="0"/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void </a:t>
            </a:r>
            <a:r>
              <a:rPr lang="en-US" altLang="zh-CN" sz="2400" dirty="0" err="1">
                <a:solidFill>
                  <a:srgbClr val="FFFF00"/>
                </a:solidFill>
              </a:rPr>
              <a:t>onCreate</a:t>
            </a:r>
            <a:r>
              <a:rPr lang="en-US" altLang="zh-CN" sz="2400" dirty="0">
                <a:solidFill>
                  <a:srgbClr val="FFFF00"/>
                </a:solidFill>
              </a:rPr>
              <a:t>(Bundle </a:t>
            </a:r>
            <a:r>
              <a:rPr lang="en-US" altLang="zh-CN" sz="2400" dirty="0" err="1">
                <a:solidFill>
                  <a:srgbClr val="FFFF00"/>
                </a:solidFill>
              </a:rPr>
              <a:t>savedInstanceState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void </a:t>
            </a:r>
            <a:r>
              <a:rPr lang="en-US" altLang="zh-CN" sz="2400" dirty="0" err="1">
                <a:solidFill>
                  <a:srgbClr val="FFFF00"/>
                </a:solidFill>
              </a:rPr>
              <a:t>onStart</a:t>
            </a:r>
            <a:r>
              <a:rPr lang="en-US" altLang="zh-CN" sz="2400" dirty="0" smtClean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</a:rPr>
              <a:t>void </a:t>
            </a:r>
            <a:r>
              <a:rPr lang="en-US" altLang="zh-CN" sz="2400" dirty="0" err="1">
                <a:solidFill>
                  <a:srgbClr val="FFFF00"/>
                </a:solidFill>
              </a:rPr>
              <a:t>onRestart</a:t>
            </a:r>
            <a:r>
              <a:rPr lang="en-US" altLang="zh-CN" sz="2400" dirty="0">
                <a:solidFill>
                  <a:srgbClr val="FFFF00"/>
                </a:solidFill>
              </a:rPr>
              <a:t>()</a:t>
            </a:r>
          </a:p>
          <a:p>
            <a:pPr lvl="1"/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void </a:t>
            </a:r>
            <a:r>
              <a:rPr lang="en-US" altLang="zh-CN" sz="240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zh-CN" sz="2400" dirty="0" err="1" smtClean="0">
                <a:solidFill>
                  <a:srgbClr val="FFFF00"/>
                </a:solidFill>
                <a:latin typeface="+mn-ea"/>
              </a:rPr>
              <a:t>onResume</a:t>
            </a:r>
            <a:r>
              <a:rPr lang="en-US" altLang="zh-CN" sz="2400" dirty="0">
                <a:solidFill>
                  <a:srgbClr val="FFFF00"/>
                </a:solidFill>
                <a:latin typeface="+mn-ea"/>
              </a:rPr>
              <a:t>()</a:t>
            </a:r>
          </a:p>
          <a:p>
            <a:pPr lvl="1"/>
            <a:r>
              <a:rPr lang="nl-NL" altLang="zh-CN" sz="2400" dirty="0">
                <a:solidFill>
                  <a:srgbClr val="FFFF00"/>
                </a:solidFill>
              </a:rPr>
              <a:t>void onPause()</a:t>
            </a:r>
          </a:p>
          <a:p>
            <a:pPr lvl="1"/>
            <a:r>
              <a:rPr lang="nl-NL" altLang="zh-CN" sz="2400" dirty="0">
                <a:solidFill>
                  <a:srgbClr val="FFFF00"/>
                </a:solidFill>
              </a:rPr>
              <a:t>void onStop()</a:t>
            </a:r>
          </a:p>
          <a:p>
            <a:pPr lvl="1"/>
            <a:r>
              <a:rPr lang="nl-NL" altLang="zh-CN" sz="2400" dirty="0">
                <a:solidFill>
                  <a:srgbClr val="FFFF00"/>
                </a:solidFill>
              </a:rPr>
              <a:t>void onDestroy</a:t>
            </a:r>
            <a:r>
              <a:rPr lang="nl-NL" altLang="zh-CN" sz="2400" dirty="0" smtClean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以上叫做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生命周期方法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5"/>
            <a:ext cx="4464496" cy="5769905"/>
          </a:xfrm>
        </p:spPr>
      </p:pic>
    </p:spTree>
    <p:extLst>
      <p:ext uri="{BB962C8B-B14F-4D97-AF65-F5344CB8AC3E}">
        <p14:creationId xmlns:p14="http://schemas.microsoft.com/office/powerpoint/2010/main" val="29004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组件类及其功能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273105" cy="4953000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组件类</a:t>
            </a:r>
            <a:endParaRPr lang="en-US" altLang="zh-CN" dirty="0" smtClean="0"/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四大组件</a:t>
            </a:r>
            <a:r>
              <a:rPr lang="zh-CN" altLang="en-US" dirty="0" smtClean="0"/>
              <a:t>之一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间接继承了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预定义了一些成员方法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方法可被系统自动调用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6300191" y="1290464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258" y="1578496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6300192" y="2652409"/>
            <a:ext cx="2088232" cy="9343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9258" y="2940442"/>
            <a:ext cx="20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ContextWrapper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6319258" y="4005064"/>
            <a:ext cx="2069166" cy="11304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8325" y="4421867"/>
            <a:ext cx="206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ContextThemeWrapper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300193" y="5538936"/>
            <a:ext cx="2088231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9260" y="5826968"/>
            <a:ext cx="206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7372908" y="5133257"/>
            <a:ext cx="9532" cy="4034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0"/>
            <a:endCxn id="6" idx="2"/>
          </p:cNvCxnSpPr>
          <p:nvPr/>
        </p:nvCxnSpPr>
        <p:spPr bwMode="auto">
          <a:xfrm flipH="1" flipV="1">
            <a:off x="7344308" y="3586772"/>
            <a:ext cx="9533" cy="4182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7344305" y="2204864"/>
            <a:ext cx="1" cy="44754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总的说</a:t>
            </a:r>
            <a:r>
              <a:rPr lang="en-US" altLang="zh-CN" dirty="0" smtClean="0"/>
              <a:t>,Activity</a:t>
            </a:r>
            <a:r>
              <a:rPr lang="zh-CN" altLang="en-US" dirty="0" smtClean="0"/>
              <a:t>有三类嵌套的生命周期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完整生命周期</a:t>
            </a:r>
            <a:endParaRPr lang="en-US" altLang="zh-CN" dirty="0" smtClean="0"/>
          </a:p>
          <a:p>
            <a:pPr lvl="2"/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直至</a:t>
            </a:r>
            <a:r>
              <a:rPr lang="en-US" altLang="zh-CN" dirty="0" err="1" smtClean="0"/>
              <a:t>onDestroy</a:t>
            </a:r>
            <a:r>
              <a:rPr lang="en-US" altLang="zh-CN" dirty="0"/>
              <a:t>()</a:t>
            </a:r>
            <a:r>
              <a:rPr lang="zh-CN" altLang="en-US" dirty="0" smtClean="0"/>
              <a:t>为止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方法中主要完成初始化工作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onDestroy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方法中释放所有系统资源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可视生命周期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onStart</a:t>
            </a:r>
            <a:r>
              <a:rPr lang="en-US" altLang="zh-CN" dirty="0" smtClean="0"/>
              <a:t>()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zh-CN" altLang="en-US" dirty="0" smtClean="0"/>
              <a:t>直至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为止</a:t>
            </a:r>
            <a:endParaRPr lang="en-US" altLang="zh-CN" dirty="0" smtClean="0"/>
          </a:p>
          <a:p>
            <a:pPr lvl="2"/>
            <a:r>
              <a:rPr lang="zh-CN" altLang="en-US" dirty="0"/>
              <a:t>保留用来向用户显示这个</a:t>
            </a:r>
            <a:r>
              <a:rPr lang="en-US" altLang="zh-CN" dirty="0"/>
              <a:t>Activity</a:t>
            </a:r>
            <a:r>
              <a:rPr lang="zh-CN" altLang="en-US" dirty="0"/>
              <a:t>所需的</a:t>
            </a:r>
            <a:r>
              <a:rPr lang="zh-CN" altLang="en-US" dirty="0" smtClean="0"/>
              <a:t>资源</a:t>
            </a:r>
            <a:endParaRPr lang="en-US" altLang="zh-CN" dirty="0"/>
          </a:p>
          <a:p>
            <a:pPr lvl="1"/>
            <a:r>
              <a:rPr lang="zh-CN" altLang="en-US" dirty="0" smtClean="0"/>
              <a:t>前台生命周期</a:t>
            </a:r>
            <a:endParaRPr lang="en-US" altLang="zh-CN" dirty="0" smtClean="0"/>
          </a:p>
          <a:p>
            <a:pPr lvl="2"/>
            <a:r>
              <a:rPr lang="en-US" altLang="zh-CN" dirty="0" err="1">
                <a:latin typeface="+mn-ea"/>
              </a:rPr>
              <a:t>onResume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开始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直至</a:t>
            </a:r>
            <a:r>
              <a:rPr lang="en-US" altLang="zh-CN" dirty="0" err="1" smtClean="0">
                <a:latin typeface="+mn-ea"/>
              </a:rPr>
              <a:t>onPause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为止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组件类及其功能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2186558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组件的功能（协调工作）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处理用户输入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调用后台业务逻辑方法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用户创建并呈现界面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491880" y="3501008"/>
            <a:ext cx="5256584" cy="30243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Verdana" pitchFamily="34" charset="0"/>
              </a:rPr>
              <a:t>安卓系统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87924" y="3974030"/>
            <a:ext cx="1800200" cy="2304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79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 bwMode="auto">
          <a:xfrm>
            <a:off x="539552" y="4197033"/>
            <a:ext cx="1296144" cy="1377482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757501" y="3598473"/>
            <a:ext cx="914400" cy="914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38610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979712" y="5126158"/>
            <a:ext cx="1152128" cy="13991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557451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呈现界面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546541" y="3965492"/>
            <a:ext cx="1728192" cy="2304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左右箭头 12"/>
          <p:cNvSpPr/>
          <p:nvPr/>
        </p:nvSpPr>
        <p:spPr bwMode="auto">
          <a:xfrm>
            <a:off x="5688124" y="4653136"/>
            <a:ext cx="828092" cy="47302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3479" y="470877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后台业务逻辑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7085130" y="5182910"/>
            <a:ext cx="637220" cy="63302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3132" y="5314755"/>
            <a:ext cx="637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数据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39654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9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14166 4.81481E-6 C 0.20521 4.81481E-6 0.2835 0.0618 0.2835 0.1125 L 0.2835 0.22523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1125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14167 -4.81481E-6 C 0.20521 -4.81481E-6 0.28351 0.06181 0.28351 0.1125 L 0.28351 0.22524 " pathEditMode="relative" rAng="0" ptsTypes="FfFF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-0.1441 -1.85185E-6 C -0.20868 -1.85185E-6 -0.28802 0.01296 -0.28802 0.02338 L -0.28802 0.04699 " pathEditMode="relative" rAng="0" ptsTypes="FfFF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0" y="233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1441 2.96296E-6 C -0.20868 2.96296E-6 -0.28802 0.01296 -0.28802 0.02338 L -0.28802 0.04699 " pathEditMode="relative" rAng="0" ptsTypes="FfFF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  <p:bldP spid="7" grpId="0" animBg="1"/>
      <p:bldP spid="8" grpId="0" animBg="1"/>
      <p:bldP spid="8" grpId="1" animBg="1"/>
      <p:bldP spid="8" grpId="2" animBg="1"/>
      <p:bldP spid="9" grpId="0"/>
      <p:bldP spid="9" grpId="1"/>
      <p:bldP spid="9" grpId="2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5" grpId="1" animBg="1"/>
      <p:bldP spid="15" grpId="2" animBg="1"/>
      <p:bldP spid="16" grpId="0"/>
      <p:bldP spid="16" grpId="1"/>
      <p:bldP spid="16" grpId="2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/>
              <a:t>编写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/>
              <a:t>编写</a:t>
            </a:r>
            <a:r>
              <a:rPr lang="zh-CN" altLang="en-US" dirty="0" smtClean="0"/>
              <a:t>的一般步骤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创建一个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类，并继承于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覆</a:t>
            </a:r>
            <a:r>
              <a:rPr lang="zh-CN" altLang="en-US" dirty="0" smtClean="0"/>
              <a:t>写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中注册</a:t>
            </a:r>
            <a:r>
              <a:rPr lang="en-US" altLang="zh-CN" dirty="0" smtClean="0"/>
              <a:t>Activity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为该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创建布局文件并绑定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在布局文件中配置相关显示组件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结合布局文件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中编写代码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1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之间的切换场景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</a:t>
            </a:r>
            <a:r>
              <a:rPr lang="zh-CN" altLang="en-US" dirty="0"/>
              <a:t>一</a:t>
            </a:r>
            <a:endParaRPr lang="en-US" altLang="zh-CN" dirty="0" smtClean="0"/>
          </a:p>
          <a:p>
            <a:pPr lvl="2"/>
            <a:r>
              <a:rPr lang="zh-CN" altLang="en-US" dirty="0"/>
              <a:t>打开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Activity</a:t>
            </a:r>
          </a:p>
          <a:p>
            <a:pPr lvl="2"/>
            <a:r>
              <a:rPr lang="zh-CN" altLang="en-US" dirty="0" smtClean="0"/>
              <a:t>不传递任何数据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场景二</a:t>
            </a:r>
            <a:endParaRPr lang="en-US" altLang="zh-CN" dirty="0" smtClean="0"/>
          </a:p>
          <a:p>
            <a:pPr lvl="2"/>
            <a:r>
              <a:rPr lang="zh-CN" altLang="en-US" dirty="0"/>
              <a:t>打开</a:t>
            </a:r>
            <a:r>
              <a:rPr lang="zh-CN" altLang="en-US" dirty="0" smtClean="0"/>
              <a:t>新的</a:t>
            </a:r>
            <a:r>
              <a:rPr lang="en-US" altLang="zh-CN" dirty="0" smtClean="0"/>
              <a:t>Activity</a:t>
            </a:r>
          </a:p>
          <a:p>
            <a:pPr lvl="2"/>
            <a:r>
              <a:rPr lang="zh-CN" altLang="en-US" dirty="0" smtClean="0"/>
              <a:t>传递数据给新</a:t>
            </a:r>
            <a:r>
              <a:rPr lang="en-US" altLang="zh-CN" dirty="0" smtClean="0"/>
              <a:t>Activity</a:t>
            </a:r>
          </a:p>
          <a:p>
            <a:pPr lvl="1"/>
            <a:r>
              <a:rPr lang="zh-CN" altLang="en-US" dirty="0" smtClean="0"/>
              <a:t>场景三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打开新的</a:t>
            </a:r>
            <a:r>
              <a:rPr lang="en-US" altLang="zh-CN" dirty="0" smtClean="0"/>
              <a:t>Activity</a:t>
            </a:r>
          </a:p>
          <a:p>
            <a:pPr lvl="2"/>
            <a:r>
              <a:rPr lang="zh-CN" altLang="en-US" dirty="0" smtClean="0"/>
              <a:t>在新的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关闭后，回传数据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场景一：不传递数据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创建一个打开新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r>
              <a:rPr lang="zh-CN" altLang="en-US" sz="2000" dirty="0" smtClean="0">
                <a:solidFill>
                  <a:srgbClr val="FFFF00"/>
                </a:solidFill>
              </a:rPr>
              <a:t>的意图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>
                <a:solidFill>
                  <a:srgbClr val="FFFF00"/>
                </a:solidFill>
              </a:rPr>
              <a:t>intent</a:t>
            </a:r>
            <a:r>
              <a:rPr lang="en-US" altLang="zh-CN" sz="2000" dirty="0">
                <a:solidFill>
                  <a:srgbClr val="FFFF00"/>
                </a:solidFill>
              </a:rPr>
              <a:t> = new Intent(this, </a:t>
            </a:r>
            <a:r>
              <a:rPr lang="en-US" altLang="zh-CN" sz="2000" dirty="0" err="1">
                <a:solidFill>
                  <a:srgbClr val="FFFF00"/>
                </a:solidFill>
              </a:rPr>
              <a:t>SignInActivity.class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将意图发送给</a:t>
            </a:r>
            <a:r>
              <a:rPr lang="en-US" altLang="zh-CN" sz="2000" dirty="0" smtClean="0">
                <a:solidFill>
                  <a:srgbClr val="FFFF00"/>
                </a:solidFill>
              </a:rPr>
              <a:t>Android</a:t>
            </a:r>
            <a:r>
              <a:rPr lang="zh-CN" altLang="en-US" sz="2000" dirty="0" smtClean="0">
                <a:solidFill>
                  <a:srgbClr val="FFFF00"/>
                </a:solidFill>
              </a:rPr>
              <a:t>系统处理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  <a:r>
              <a:rPr lang="en-US" altLang="zh-CN" sz="2000" dirty="0">
                <a:solidFill>
                  <a:srgbClr val="FFFF00"/>
                </a:solidFill>
              </a:rPr>
              <a:t/>
            </a:r>
            <a:br>
              <a:rPr lang="en-US" altLang="zh-CN" sz="2000" dirty="0">
                <a:solidFill>
                  <a:srgbClr val="FFFF00"/>
                </a:solidFill>
              </a:rPr>
            </a:br>
            <a:r>
              <a:rPr lang="en-US" altLang="zh-CN" sz="2000" dirty="0" err="1">
                <a:solidFill>
                  <a:srgbClr val="FFFF00"/>
                </a:solidFill>
              </a:rPr>
              <a:t>startActivity</a:t>
            </a:r>
            <a:r>
              <a:rPr lang="en-US" altLang="zh-CN" sz="2000" dirty="0">
                <a:solidFill>
                  <a:srgbClr val="FFFF00"/>
                </a:solidFill>
              </a:rPr>
              <a:t>(intent);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411760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9042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768854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 bwMode="auto">
          <a:xfrm>
            <a:off x="4283968" y="2965594"/>
            <a:ext cx="1296144" cy="60742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场景二：给新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传递数据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将数据放入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属性里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411760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9042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768854" y="2060848"/>
            <a:ext cx="1656184" cy="22322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9655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ActivityB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 bwMode="auto">
          <a:xfrm>
            <a:off x="4283968" y="2965594"/>
            <a:ext cx="1296144" cy="60742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151210" y="2226507"/>
            <a:ext cx="864096" cy="76073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24115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数据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5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之间的切换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zh-CN" altLang="en-US" dirty="0" smtClean="0"/>
              <a:t>二：</a:t>
            </a:r>
            <a:r>
              <a:rPr lang="en-US" altLang="zh-CN" dirty="0" err="1" smtClean="0"/>
              <a:t>ActivityA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数据发送端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打开新的</a:t>
            </a:r>
            <a:r>
              <a:rPr lang="en-US" altLang="zh-CN" sz="2000" dirty="0" smtClean="0">
                <a:solidFill>
                  <a:srgbClr val="FFFF00"/>
                </a:solidFill>
              </a:rPr>
              <a:t>Activity</a:t>
            </a:r>
            <a:r>
              <a:rPr lang="zh-CN" altLang="en-US" sz="2000" dirty="0" smtClean="0">
                <a:solidFill>
                  <a:srgbClr val="FFFF00"/>
                </a:solidFill>
              </a:rPr>
              <a:t>组件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Intent </a:t>
            </a:r>
            <a:r>
              <a:rPr lang="en-US" altLang="zh-CN" sz="2000" dirty="0" err="1">
                <a:solidFill>
                  <a:srgbClr val="FFFF00"/>
                </a:solidFill>
              </a:rPr>
              <a:t>intent</a:t>
            </a:r>
            <a:r>
              <a:rPr lang="en-US" altLang="zh-CN" sz="2000" dirty="0">
                <a:solidFill>
                  <a:srgbClr val="FFFF00"/>
                </a:solidFill>
              </a:rPr>
              <a:t> = new </a:t>
            </a:r>
            <a:r>
              <a:rPr lang="en-US" altLang="zh-CN" sz="2000" dirty="0" smtClean="0">
                <a:solidFill>
                  <a:srgbClr val="FFFF00"/>
                </a:solidFill>
              </a:rPr>
              <a:t>Intent(this, </a:t>
            </a:r>
            <a:r>
              <a:rPr lang="en-US" altLang="zh-CN" sz="2000" dirty="0" err="1">
                <a:solidFill>
                  <a:srgbClr val="FFFF00"/>
                </a:solidFill>
              </a:rPr>
              <a:t>NewActivity.class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封装数据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Bundle </a:t>
            </a:r>
            <a:r>
              <a:rPr lang="en-US" altLang="zh-CN" sz="2000" dirty="0" err="1">
                <a:solidFill>
                  <a:srgbClr val="FFFF00"/>
                </a:solidFill>
              </a:rPr>
              <a:t>bundle</a:t>
            </a:r>
            <a:r>
              <a:rPr lang="en-US" altLang="zh-CN" sz="2000" dirty="0">
                <a:solidFill>
                  <a:srgbClr val="FFFF00"/>
                </a:solidFill>
              </a:rPr>
              <a:t> = new Bundle();//</a:t>
            </a:r>
            <a:r>
              <a:rPr lang="zh-CN" altLang="en-US" sz="2000" dirty="0" smtClean="0">
                <a:solidFill>
                  <a:srgbClr val="FFFF00"/>
                </a:solidFill>
              </a:rPr>
              <a:t>该类用作携带数据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bundle.putString</a:t>
            </a:r>
            <a:r>
              <a:rPr lang="en-US" altLang="zh-CN" sz="2000" dirty="0" smtClean="0">
                <a:solidFill>
                  <a:srgbClr val="FFFF00"/>
                </a:solidFill>
              </a:rPr>
              <a:t>(“name”, “</a:t>
            </a:r>
            <a:r>
              <a:rPr lang="zh-CN" altLang="en-US" sz="2000" dirty="0">
                <a:solidFill>
                  <a:srgbClr val="FFFF00"/>
                </a:solidFill>
              </a:rPr>
              <a:t>张三</a:t>
            </a:r>
            <a:r>
              <a:rPr lang="en-US" altLang="zh-CN" sz="2000" dirty="0" smtClean="0">
                <a:solidFill>
                  <a:srgbClr val="FFFF00"/>
                </a:solidFill>
              </a:rPr>
              <a:t>");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bundle.putInt</a:t>
            </a:r>
            <a:r>
              <a:rPr lang="en-US" altLang="zh-CN" sz="2000" dirty="0">
                <a:solidFill>
                  <a:srgbClr val="FFFF00"/>
                </a:solidFill>
              </a:rPr>
              <a:t>("age", 4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/** </a:t>
            </a:r>
            <a:r>
              <a:rPr lang="zh-CN" altLang="en-US" sz="2000" dirty="0" smtClean="0">
                <a:solidFill>
                  <a:srgbClr val="FFFF00"/>
                </a:solidFill>
              </a:rPr>
              <a:t>将数据存入</a:t>
            </a:r>
            <a:r>
              <a:rPr lang="en-US" altLang="zh-CN" sz="2000" dirty="0" smtClean="0">
                <a:solidFill>
                  <a:srgbClr val="FFFF00"/>
                </a:solidFill>
              </a:rPr>
              <a:t>Intent</a:t>
            </a:r>
            <a:r>
              <a:rPr lang="zh-CN" altLang="en-US" sz="2000" dirty="0" smtClean="0">
                <a:solidFill>
                  <a:srgbClr val="FFFF00"/>
                </a:solidFill>
              </a:rPr>
              <a:t>对象的</a:t>
            </a:r>
            <a:r>
              <a:rPr lang="en-US" altLang="zh-CN" sz="2000" dirty="0" smtClean="0">
                <a:solidFill>
                  <a:srgbClr val="FFFF00"/>
                </a:solidFill>
              </a:rPr>
              <a:t>Extra</a:t>
            </a:r>
            <a:r>
              <a:rPr lang="zh-CN" altLang="en-US" sz="2000" dirty="0" smtClean="0">
                <a:solidFill>
                  <a:srgbClr val="FFFF00"/>
                </a:solidFill>
              </a:rPr>
              <a:t>属性中</a:t>
            </a:r>
            <a:r>
              <a:rPr lang="en-US" altLang="zh-CN" sz="2000" dirty="0" smtClean="0">
                <a:solidFill>
                  <a:srgbClr val="FFFF00"/>
                </a:solidFill>
              </a:rPr>
              <a:t> **/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FF00"/>
                </a:solidFill>
              </a:rPr>
              <a:t>intent.putExtras</a:t>
            </a:r>
            <a:r>
              <a:rPr lang="en-US" altLang="zh-CN" sz="2000" dirty="0">
                <a:solidFill>
                  <a:srgbClr val="FFFF00"/>
                </a:solidFill>
              </a:rPr>
              <a:t>(bundle</a:t>
            </a:r>
            <a:r>
              <a:rPr lang="en-US" altLang="zh-CN" sz="2000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FF00"/>
                </a:solidFill>
              </a:rPr>
              <a:t>startActivity</a:t>
            </a:r>
            <a:r>
              <a:rPr lang="en-US" altLang="zh-CN" sz="2000" dirty="0" smtClean="0">
                <a:solidFill>
                  <a:srgbClr val="FFFF00"/>
                </a:solidFill>
              </a:rPr>
              <a:t>(intent</a:t>
            </a:r>
            <a:r>
              <a:rPr lang="en-US" altLang="zh-CN" sz="2000" dirty="0">
                <a:solidFill>
                  <a:srgbClr val="FFFF00"/>
                </a:solidFill>
              </a:rPr>
              <a:t>);</a:t>
            </a:r>
            <a:endParaRPr lang="en-US" altLang="zh-CN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157258185</TotalTime>
  <Pages>0</Pages>
  <Words>1207</Words>
  <Characters>0</Characters>
  <Application>Microsoft Office PowerPoint</Application>
  <DocSecurity>0</DocSecurity>
  <PresentationFormat>全屏显示(4:3)</PresentationFormat>
  <Lines>0</Lines>
  <Paragraphs>291</Paragraphs>
  <Slides>31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01_neo_blue</vt:lpstr>
      <vt:lpstr>Activity</vt:lpstr>
      <vt:lpstr>学习内容</vt:lpstr>
      <vt:lpstr>Activity组件类及其功能</vt:lpstr>
      <vt:lpstr>Activity组件类及其功能</vt:lpstr>
      <vt:lpstr>Activity编写步骤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Activity之间的切换</vt:lpstr>
      <vt:lpstr>Activity生命周期</vt:lpstr>
      <vt:lpstr>Activity生命周期</vt:lpstr>
      <vt:lpstr>Activity生命周期</vt:lpstr>
      <vt:lpstr>Activity生命周期</vt:lpstr>
      <vt:lpstr>Activity生命周期</vt:lpstr>
      <vt:lpstr>Activity生命周期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254</cp:revision>
  <cp:lastPrinted>1899-12-30T00:00:00Z</cp:lastPrinted>
  <dcterms:created xsi:type="dcterms:W3CDTF">2010-08-26T17:14:14Z</dcterms:created>
  <dcterms:modified xsi:type="dcterms:W3CDTF">2013-11-27T14:34:59Z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