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7" autoAdjust="0"/>
  </p:normalViewPr>
  <p:slideViewPr>
    <p:cSldViewPr>
      <p:cViewPr varScale="1">
        <p:scale>
          <a:sx n="58" d="100"/>
          <a:sy n="58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的使用方式比较单一，故比较简单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8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举例：通讯录应用和短信应用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6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ContentProvider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内容提供者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主讲人：张湘鲁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ContentProvider</a:t>
            </a:r>
            <a:r>
              <a:rPr lang="zh-CN" altLang="en-US" sz="3200" dirty="0"/>
              <a:t>编写基本步骤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客户端的基本步骤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通过调用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实例的相关方法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来间接调用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中的方法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insert();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delete();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update();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query();</a:t>
            </a:r>
          </a:p>
          <a:p>
            <a:pPr lvl="2"/>
            <a:r>
              <a:rPr lang="zh-CN" altLang="en-US" dirty="0" smtClean="0">
                <a:solidFill>
                  <a:srgbClr val="FFC000"/>
                </a:solidFill>
              </a:rPr>
              <a:t>上述方法与</a:t>
            </a:r>
            <a:r>
              <a:rPr lang="en-US" altLang="zh-CN" dirty="0" smtClean="0">
                <a:solidFill>
                  <a:srgbClr val="FFC000"/>
                </a:solidFill>
              </a:rPr>
              <a:t>Provider</a:t>
            </a:r>
            <a:r>
              <a:rPr lang="zh-CN" altLang="en-US" dirty="0" smtClean="0">
                <a:solidFill>
                  <a:srgbClr val="FFC000"/>
                </a:solidFill>
              </a:rPr>
              <a:t>中实现的方法相对应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组件类及其功能</a:t>
            </a:r>
            <a:endParaRPr lang="en-US" altLang="zh-CN" dirty="0" smtClean="0"/>
          </a:p>
          <a:p>
            <a:r>
              <a:rPr lang="en-US" altLang="zh-CN" dirty="0" smtClean="0"/>
              <a:t>Uri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编写基本步骤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9648799" cy="609600"/>
          </a:xfrm>
        </p:spPr>
        <p:txBody>
          <a:bodyPr/>
          <a:lstStyle/>
          <a:p>
            <a:r>
              <a:rPr lang="en-US" altLang="zh-CN" sz="3200" dirty="0" err="1"/>
              <a:t>ContentProvider</a:t>
            </a:r>
            <a:r>
              <a:rPr lang="zh-CN" altLang="en-US" sz="3200" dirty="0"/>
              <a:t>组件类及其</a:t>
            </a:r>
            <a:r>
              <a:rPr lang="zh-CN" altLang="en-US" sz="3200" dirty="0" smtClean="0"/>
              <a:t>功能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组件类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中文译名：内容提供者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四大组件之一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abstract class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在不用的应用之间共享数据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唯一用途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类似于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结构的程序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个应用作为</a:t>
            </a:r>
            <a:r>
              <a:rPr lang="zh-CN" altLang="en-US" dirty="0" smtClean="0">
                <a:solidFill>
                  <a:srgbClr val="FFC000"/>
                </a:solidFill>
              </a:rPr>
              <a:t>服务端提供数据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个应用作为</a:t>
            </a:r>
            <a:r>
              <a:rPr lang="zh-CN" altLang="en-US" dirty="0" smtClean="0">
                <a:solidFill>
                  <a:srgbClr val="FFC000"/>
                </a:solidFill>
              </a:rPr>
              <a:t>客户端访问数据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660232" y="1484784"/>
            <a:ext cx="208823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299" y="1772816"/>
            <a:ext cx="20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6660232" y="2804863"/>
            <a:ext cx="208823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9299" y="3092895"/>
            <a:ext cx="20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ContentProvider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7732947" y="2399184"/>
            <a:ext cx="9532" cy="4034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ContentProvider</a:t>
            </a:r>
            <a:r>
              <a:rPr lang="zh-CN" altLang="en-US" sz="3200" dirty="0"/>
              <a:t>组件类及其功能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530374"/>
          </a:xfrm>
        </p:spPr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实现数据共享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475656" y="2348880"/>
            <a:ext cx="2160240" cy="41764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服务端</a:t>
            </a:r>
            <a:r>
              <a:rPr lang="en-US" altLang="zh-CN" dirty="0" smtClean="0"/>
              <a:t>APP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7452320" y="2420888"/>
            <a:ext cx="1296144" cy="149665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应用一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31840" y="3068960"/>
            <a:ext cx="1368152" cy="30963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内容提供者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流程图: 磁盘 11"/>
          <p:cNvSpPr/>
          <p:nvPr/>
        </p:nvSpPr>
        <p:spPr bwMode="auto">
          <a:xfrm>
            <a:off x="1683870" y="4030216"/>
            <a:ext cx="864096" cy="141500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底层数据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左右箭头 18"/>
          <p:cNvSpPr/>
          <p:nvPr/>
        </p:nvSpPr>
        <p:spPr bwMode="auto">
          <a:xfrm>
            <a:off x="2627784" y="4293096"/>
            <a:ext cx="1296144" cy="907098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7452320" y="4703340"/>
            <a:ext cx="1432046" cy="158955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应用二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119770" y="3602732"/>
            <a:ext cx="64807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增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119770" y="4941168"/>
            <a:ext cx="64807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改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119770" y="4280520"/>
            <a:ext cx="64807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删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127782" y="5636096"/>
            <a:ext cx="64807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查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948264" y="3011152"/>
            <a:ext cx="1364095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2"/>
                </a:solidFill>
                <a:latin typeface="Verdana" pitchFamily="34" charset="0"/>
              </a:rPr>
              <a:t>内容解析者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024329" y="5315408"/>
            <a:ext cx="1364095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内容解析者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9" name="左右箭头 28"/>
          <p:cNvSpPr/>
          <p:nvPr/>
        </p:nvSpPr>
        <p:spPr bwMode="auto">
          <a:xfrm>
            <a:off x="4932040" y="3956484"/>
            <a:ext cx="2088232" cy="1105272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楷体" panose="02010609060101010101" pitchFamily="49" charset="-122"/>
              </a:rPr>
              <a:t>数据共享</a:t>
            </a:r>
            <a:endParaRPr kumimoji="0" lang="zh-CN" altLang="en-US" sz="2400" b="1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6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ContentProvider</a:t>
            </a:r>
            <a:r>
              <a:rPr lang="zh-CN" altLang="en-US" sz="3200" dirty="0"/>
              <a:t>组件类及其功能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ContentProvider</a:t>
            </a:r>
            <a:r>
              <a:rPr lang="zh-CN" altLang="en-US" dirty="0"/>
              <a:t>实现</a:t>
            </a:r>
            <a:r>
              <a:rPr lang="zh-CN" altLang="en-US" dirty="0" smtClean="0"/>
              <a:t>数据共享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数据通过类似于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结构的程序来共享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服务端</a:t>
            </a:r>
            <a:r>
              <a:rPr lang="zh-CN" altLang="en-US" dirty="0">
                <a:solidFill>
                  <a:srgbClr val="FFC000"/>
                </a:solidFill>
              </a:rPr>
              <a:t>定义</a:t>
            </a:r>
            <a:r>
              <a:rPr lang="en-US" altLang="zh-CN" dirty="0" err="1" smtClean="0">
                <a:solidFill>
                  <a:srgbClr val="FFC000"/>
                </a:solidFill>
              </a:rPr>
              <a:t>ContentProvider</a:t>
            </a:r>
            <a:r>
              <a:rPr lang="zh-CN" altLang="en-US" dirty="0" smtClean="0">
                <a:solidFill>
                  <a:srgbClr val="FFC000"/>
                </a:solidFill>
              </a:rPr>
              <a:t>提供数据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定义了服务的唯一标识</a:t>
            </a:r>
            <a:r>
              <a:rPr lang="en-US" altLang="zh-CN" dirty="0" smtClean="0"/>
              <a:t>Uri</a:t>
            </a:r>
          </a:p>
          <a:p>
            <a:pPr lvl="2"/>
            <a:r>
              <a:rPr lang="zh-CN" altLang="en-US" dirty="0" smtClean="0"/>
              <a:t>定义了客户端访问服务数据方式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定义了客户端访问服务数据时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需要具备的权限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客户端创建</a:t>
            </a:r>
            <a:r>
              <a:rPr lang="en-US" altLang="zh-CN" dirty="0" err="1" smtClean="0">
                <a:solidFill>
                  <a:srgbClr val="FFC000"/>
                </a:solidFill>
              </a:rPr>
              <a:t>ContentResolver</a:t>
            </a:r>
            <a:r>
              <a:rPr lang="zh-CN" altLang="en-US" dirty="0">
                <a:solidFill>
                  <a:srgbClr val="FFC000"/>
                </a:solidFill>
              </a:rPr>
              <a:t>获取</a:t>
            </a:r>
            <a:r>
              <a:rPr lang="zh-CN" altLang="en-US" dirty="0" smtClean="0">
                <a:solidFill>
                  <a:srgbClr val="FFC000"/>
                </a:solidFill>
              </a:rPr>
              <a:t>数据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Context.getContentResolver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ContentResolver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Uri</a:t>
            </a:r>
            <a:r>
              <a:rPr lang="zh-CN" altLang="en-US" dirty="0" smtClean="0"/>
              <a:t>访问对应</a:t>
            </a:r>
            <a:r>
              <a:rPr lang="en-US" altLang="zh-CN" dirty="0" smtClean="0"/>
              <a:t>provider</a:t>
            </a: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Uri</a:t>
            </a:r>
            <a:r>
              <a:rPr lang="zh-CN" altLang="en-US" dirty="0" smtClean="0">
                <a:solidFill>
                  <a:srgbClr val="FFC000"/>
                </a:solidFill>
              </a:rPr>
              <a:t>是服务端身份的唯一标识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Uri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Uri(Uniform Resource Identifier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通用</a:t>
            </a:r>
            <a:r>
              <a:rPr lang="zh-CN" altLang="en-US" dirty="0" smtClean="0">
                <a:solidFill>
                  <a:srgbClr val="FF0000"/>
                </a:solidFill>
              </a:rPr>
              <a:t>资源标识</a:t>
            </a:r>
            <a:r>
              <a:rPr lang="zh-CN" altLang="en-US" dirty="0" smtClean="0"/>
              <a:t>符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01" y="2564904"/>
            <a:ext cx="685391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Uri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一般网站的网址的组成结构</a:t>
            </a:r>
            <a:r>
              <a:rPr lang="en-US" altLang="zh-CN" dirty="0" smtClean="0"/>
              <a:t>(URL)</a:t>
            </a:r>
          </a:p>
          <a:p>
            <a:pPr marL="457200" lvl="1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http://</a:t>
            </a:r>
            <a:r>
              <a:rPr lang="en-US" altLang="zh-CN" sz="3200" dirty="0" smtClean="0">
                <a:solidFill>
                  <a:srgbClr val="FFFF00"/>
                </a:solidFill>
              </a:rPr>
              <a:t>www.baidu.com</a:t>
            </a:r>
            <a:r>
              <a:rPr lang="en-US" altLang="zh-CN" sz="3200" dirty="0" smtClean="0"/>
              <a:t>/</a:t>
            </a:r>
            <a:r>
              <a:rPr lang="en-US" altLang="zh-CN" sz="3200" dirty="0" smtClean="0">
                <a:solidFill>
                  <a:srgbClr val="00FF00"/>
                </a:solidFill>
              </a:rPr>
              <a:t>index.php</a:t>
            </a:r>
            <a:endParaRPr lang="en-US" altLang="zh-CN" sz="3200" dirty="0">
              <a:solidFill>
                <a:srgbClr val="00FF00"/>
              </a:solidFill>
            </a:endParaRPr>
          </a:p>
          <a:p>
            <a:pPr lvl="1"/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协议部分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>
                <a:solidFill>
                  <a:srgbClr val="FFC000"/>
                </a:solidFill>
              </a:rPr>
              <a:t>表示通过</a:t>
            </a:r>
            <a:r>
              <a:rPr lang="en-US" altLang="zh-CN" dirty="0" smtClean="0">
                <a:solidFill>
                  <a:srgbClr val="FFC000"/>
                </a:solidFill>
              </a:rPr>
              <a:t>HTTP</a:t>
            </a:r>
            <a:r>
              <a:rPr lang="zh-CN" altLang="en-US" dirty="0" smtClean="0">
                <a:solidFill>
                  <a:srgbClr val="FFC000"/>
                </a:solidFill>
              </a:rPr>
              <a:t>协议访问网站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域名部分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表示要访问的网站</a:t>
            </a:r>
            <a:r>
              <a:rPr lang="en-US" altLang="zh-CN" dirty="0">
                <a:solidFill>
                  <a:srgbClr val="FFFF00"/>
                </a:solidFill>
              </a:rPr>
              <a:t>.</a:t>
            </a:r>
            <a:r>
              <a:rPr lang="zh-CN" altLang="en-US" dirty="0" smtClean="0">
                <a:solidFill>
                  <a:srgbClr val="FFFF00"/>
                </a:solidFill>
              </a:rPr>
              <a:t>总是固定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FF00"/>
                </a:solidFill>
              </a:rPr>
              <a:t>网站资源部分</a:t>
            </a:r>
            <a:r>
              <a:rPr lang="en-US" altLang="zh-CN" dirty="0" smtClean="0">
                <a:solidFill>
                  <a:srgbClr val="00FF00"/>
                </a:solidFill>
              </a:rPr>
              <a:t>,</a:t>
            </a:r>
            <a:r>
              <a:rPr lang="zh-CN" altLang="en-US" dirty="0" smtClean="0">
                <a:solidFill>
                  <a:srgbClr val="00FF00"/>
                </a:solidFill>
              </a:rPr>
              <a:t>表示该网站的不同资源</a:t>
            </a:r>
            <a:r>
              <a:rPr lang="en-US" altLang="zh-CN" dirty="0">
                <a:solidFill>
                  <a:srgbClr val="00FF00"/>
                </a:solidFill>
              </a:rPr>
              <a:t>.</a:t>
            </a:r>
            <a:r>
              <a:rPr lang="zh-CN" altLang="en-US" dirty="0" smtClean="0">
                <a:solidFill>
                  <a:srgbClr val="00FF00"/>
                </a:solidFill>
              </a:rPr>
              <a:t>根据资源的不同</a:t>
            </a:r>
            <a:r>
              <a:rPr lang="en-US" altLang="zh-CN" dirty="0" smtClean="0">
                <a:solidFill>
                  <a:srgbClr val="00FF00"/>
                </a:solidFill>
              </a:rPr>
              <a:t>,</a:t>
            </a:r>
            <a:r>
              <a:rPr lang="zh-CN" altLang="en-US" dirty="0" smtClean="0">
                <a:solidFill>
                  <a:srgbClr val="00FF00"/>
                </a:solidFill>
              </a:rPr>
              <a:t>动态改变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pPr lvl="1"/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35696" y="2420888"/>
            <a:ext cx="1512168" cy="64807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47864" y="2420888"/>
            <a:ext cx="3312368" cy="648072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660232" y="2420888"/>
            <a:ext cx="2232248" cy="648072"/>
          </a:xfrm>
          <a:prstGeom prst="rect">
            <a:avLst/>
          </a:prstGeom>
          <a:noFill/>
          <a:ln w="95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Uri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的组成结构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600" dirty="0" smtClean="0">
                <a:solidFill>
                  <a:srgbClr val="FFC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C000"/>
                </a:solidFill>
              </a:rPr>
              <a:t> </a:t>
            </a:r>
            <a:r>
              <a:rPr lang="en-US" altLang="zh-CN" sz="3600" dirty="0" smtClean="0">
                <a:solidFill>
                  <a:srgbClr val="FFC000"/>
                </a:solidFill>
              </a:rPr>
              <a:t> content://</a:t>
            </a:r>
            <a:r>
              <a:rPr lang="en-US" altLang="zh-CN" sz="3600" dirty="0" smtClean="0">
                <a:solidFill>
                  <a:srgbClr val="FFFF00"/>
                </a:solidFill>
              </a:rPr>
              <a:t>my.authority</a:t>
            </a:r>
            <a:r>
              <a:rPr lang="en-US" altLang="zh-CN" sz="3600" dirty="0" smtClean="0"/>
              <a:t>/</a:t>
            </a:r>
            <a:r>
              <a:rPr lang="en-US" altLang="zh-CN" sz="3600" dirty="0" smtClean="0">
                <a:solidFill>
                  <a:srgbClr val="00FF00"/>
                </a:solidFill>
              </a:rPr>
              <a:t>words</a:t>
            </a:r>
            <a:endParaRPr lang="en-US" altLang="zh-CN" sz="3600" dirty="0">
              <a:solidFill>
                <a:srgbClr val="00FF00"/>
              </a:solidFill>
            </a:endParaRPr>
          </a:p>
          <a:p>
            <a:pPr lvl="1"/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协议部分</a:t>
            </a:r>
            <a:r>
              <a:rPr lang="en-US" altLang="zh-CN" dirty="0" smtClean="0">
                <a:solidFill>
                  <a:srgbClr val="FFC000"/>
                </a:solidFill>
              </a:rPr>
              <a:t>,provider</a:t>
            </a:r>
            <a:r>
              <a:rPr lang="zh-CN" altLang="en-US" dirty="0" smtClean="0">
                <a:solidFill>
                  <a:srgbClr val="FFC000"/>
                </a:solidFill>
              </a:rPr>
              <a:t>默认的协议名称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authority</a:t>
            </a:r>
            <a:r>
              <a:rPr lang="zh-CN" altLang="en-US" dirty="0" smtClean="0">
                <a:solidFill>
                  <a:srgbClr val="FFFF00"/>
                </a:solidFill>
              </a:rPr>
              <a:t>部分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表示要访问的</a:t>
            </a:r>
            <a:r>
              <a:rPr lang="en-US" altLang="zh-CN" dirty="0" smtClean="0">
                <a:solidFill>
                  <a:srgbClr val="FFFF00"/>
                </a:solidFill>
              </a:rPr>
              <a:t>provider</a:t>
            </a:r>
          </a:p>
          <a:p>
            <a:pPr lvl="1"/>
            <a:r>
              <a:rPr lang="zh-CN" altLang="en-US" dirty="0" smtClean="0">
                <a:solidFill>
                  <a:srgbClr val="00FF00"/>
                </a:solidFill>
              </a:rPr>
              <a:t>资源部分</a:t>
            </a:r>
            <a:r>
              <a:rPr lang="en-US" altLang="zh-CN" dirty="0" smtClean="0">
                <a:solidFill>
                  <a:srgbClr val="00FF00"/>
                </a:solidFill>
              </a:rPr>
              <a:t>,</a:t>
            </a:r>
            <a:r>
              <a:rPr lang="zh-CN" altLang="en-US" dirty="0" smtClean="0">
                <a:solidFill>
                  <a:srgbClr val="00FF00"/>
                </a:solidFill>
              </a:rPr>
              <a:t>表示要访问的数据资源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35696" y="2492896"/>
            <a:ext cx="2304256" cy="64807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39952" y="2492896"/>
            <a:ext cx="3096344" cy="648072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52320" y="2492896"/>
            <a:ext cx="1368152" cy="648072"/>
          </a:xfrm>
          <a:prstGeom prst="rect">
            <a:avLst/>
          </a:prstGeom>
          <a:noFill/>
          <a:ln w="95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ContentProvider</a:t>
            </a:r>
            <a:r>
              <a:rPr lang="zh-CN" altLang="en-US" sz="3200" dirty="0"/>
              <a:t>编写基本</a:t>
            </a:r>
            <a:r>
              <a:rPr lang="zh-CN" altLang="en-US" sz="3200" dirty="0" smtClean="0"/>
              <a:t>步骤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服务端的基本步骤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新建一个类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并继承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实现其中的抽象方法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</a:t>
            </a:r>
            <a:r>
              <a:rPr lang="en-US" altLang="zh-CN" dirty="0" err="1" smtClean="0">
                <a:solidFill>
                  <a:srgbClr val="FFFF00"/>
                </a:solidFill>
              </a:rPr>
              <a:t>boolean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onCreate</a:t>
            </a:r>
            <a:r>
              <a:rPr lang="en-US" altLang="zh-CN" dirty="0" smtClean="0">
                <a:solidFill>
                  <a:srgbClr val="FFFF00"/>
                </a:solidFill>
              </a:rPr>
              <a:t>();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Uri insert();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delete();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update();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Cursor query();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public String </a:t>
            </a:r>
            <a:r>
              <a:rPr lang="en-US" altLang="zh-CN" dirty="0" err="1" smtClean="0">
                <a:solidFill>
                  <a:srgbClr val="FFFF00"/>
                </a:solidFill>
              </a:rPr>
              <a:t>getType</a:t>
            </a:r>
            <a:r>
              <a:rPr lang="en-US" altLang="zh-CN" dirty="0" smtClean="0">
                <a:solidFill>
                  <a:srgbClr val="FFFF00"/>
                </a:solidFill>
              </a:rPr>
              <a:t>();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注册</a:t>
            </a:r>
            <a:r>
              <a:rPr lang="en-US" altLang="zh-CN" dirty="0" err="1" smtClean="0">
                <a:solidFill>
                  <a:schemeClr val="tx1"/>
                </a:solidFill>
              </a:rPr>
              <a:t>ContentProvider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指定</a:t>
            </a:r>
            <a:r>
              <a:rPr lang="en-US" altLang="zh-CN" dirty="0" smtClean="0">
                <a:solidFill>
                  <a:schemeClr val="tx1"/>
                </a:solidFill>
              </a:rPr>
              <a:t>Uri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authority</a:t>
            </a:r>
            <a:r>
              <a:rPr lang="zh-CN" altLang="en-US" dirty="0" smtClean="0">
                <a:solidFill>
                  <a:schemeClr val="tx1"/>
                </a:solidFill>
              </a:rPr>
              <a:t>部分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157255543</TotalTime>
  <Pages>0</Pages>
  <Words>405</Words>
  <Characters>0</Characters>
  <Application>Microsoft Office PowerPoint</Application>
  <DocSecurity>0</DocSecurity>
  <PresentationFormat>全屏显示(4:3)</PresentationFormat>
  <Lines>0</Lines>
  <Paragraphs>89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01_neo_blue</vt:lpstr>
      <vt:lpstr>ContentProvider(内容提供者)</vt:lpstr>
      <vt:lpstr>学习内容</vt:lpstr>
      <vt:lpstr>ContentProvider组件类及其功能</vt:lpstr>
      <vt:lpstr>ContentProvider组件类及其功能</vt:lpstr>
      <vt:lpstr>ContentProvider组件类及其功能</vt:lpstr>
      <vt:lpstr>Uri简介</vt:lpstr>
      <vt:lpstr>Uri简介</vt:lpstr>
      <vt:lpstr>Uri简介</vt:lpstr>
      <vt:lpstr>ContentProvider编写基本步骤</vt:lpstr>
      <vt:lpstr>ContentProvider编写基本步骤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88</cp:revision>
  <cp:lastPrinted>1899-12-30T00:00:00Z</cp:lastPrinted>
  <dcterms:created xsi:type="dcterms:W3CDTF">2010-08-26T17:14:14Z</dcterms:created>
  <dcterms:modified xsi:type="dcterms:W3CDTF">2014-02-14T07:29:45Z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