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7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的功能、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的分类，不同类型</a:t>
            </a:r>
            <a:r>
              <a:rPr lang="en-US" altLang="zh-CN" dirty="0" smtClean="0"/>
              <a:t>Service</a:t>
            </a:r>
            <a:r>
              <a:rPr lang="zh-CN" altLang="en-US" smtClean="0"/>
              <a:t>的使用和注意事项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3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在这里演示创建</a:t>
            </a:r>
            <a:r>
              <a:rPr lang="en-US" altLang="zh-CN" dirty="0" smtClean="0"/>
              <a:t>Service</a:t>
            </a:r>
            <a:r>
              <a:rPr lang="zh-CN" altLang="en-US" smtClean="0"/>
              <a:t>的步骤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6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见图和</a:t>
            </a:r>
            <a:r>
              <a:rPr lang="en-US" altLang="zh-CN" dirty="0" smtClean="0"/>
              <a:t>UML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7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Service(</a:t>
            </a:r>
            <a:r>
              <a:rPr lang="zh-CN" altLang="en-US" dirty="0" smtClean="0">
                <a:ea typeface="宋体" pitchFamily="2" charset="-122"/>
              </a:rPr>
              <a:t>服务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BoundService</a:t>
            </a:r>
            <a:r>
              <a:rPr lang="zh-CN" altLang="en-US" dirty="0"/>
              <a:t>的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BoundService</a:t>
            </a:r>
            <a:r>
              <a:rPr lang="zh-CN" altLang="en-US" dirty="0" smtClean="0"/>
              <a:t>生命周期方法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onBind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onUnbind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如果该类型的服务已经启动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zh-CN" altLang="en-US" dirty="0" smtClean="0"/>
              <a:t>访问</a:t>
            </a:r>
            <a:r>
              <a:rPr lang="zh-CN" altLang="en-US" dirty="0"/>
              <a:t>者反复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bindService</a:t>
            </a:r>
            <a:r>
              <a:rPr lang="en-US" altLang="zh-CN" dirty="0"/>
              <a:t>()</a:t>
            </a:r>
            <a:r>
              <a:rPr lang="zh-CN" altLang="en-US" dirty="0"/>
              <a:t>方法时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系统不在回调任何生命周期方法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1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9504783" cy="609600"/>
          </a:xfrm>
        </p:spPr>
        <p:txBody>
          <a:bodyPr/>
          <a:lstStyle/>
          <a:p>
            <a:r>
              <a:rPr lang="en-US" altLang="zh-CN" sz="2800" dirty="0" err="1"/>
              <a:t>StartedService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BoundService</a:t>
            </a:r>
            <a:r>
              <a:rPr lang="zh-CN" altLang="en-US" sz="2800" dirty="0" smtClean="0"/>
              <a:t>异同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相同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都是继承与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并且可以共用服务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在第一次启动服务时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都会创建服务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都</a:t>
            </a:r>
            <a:r>
              <a:rPr lang="zh-CN" altLang="en-US" dirty="0" smtClean="0">
                <a:solidFill>
                  <a:srgbClr val="FFFF00"/>
                </a:solidFill>
              </a:rPr>
              <a:t>在主线程中运行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遇到耗时或阻塞的操作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都需开启子线程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不同点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启动的方式不同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关闭的方式不同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与访问者的紧密关系不同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740650" cy="4953000"/>
          </a:xfrm>
        </p:spPr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组件类及其功能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的分类</a:t>
            </a:r>
            <a:endParaRPr lang="en-US" altLang="zh-CN" dirty="0" smtClean="0"/>
          </a:p>
          <a:p>
            <a:r>
              <a:rPr lang="en-US" altLang="zh-CN" dirty="0" err="1" smtClean="0"/>
              <a:t>StartedService</a:t>
            </a:r>
            <a:r>
              <a:rPr lang="zh-CN" altLang="en-US" dirty="0" smtClean="0"/>
              <a:t>的创建及使用</a:t>
            </a:r>
            <a:endParaRPr lang="en-US" altLang="zh-CN" dirty="0" smtClean="0"/>
          </a:p>
          <a:p>
            <a:r>
              <a:rPr lang="en-US" altLang="zh-CN" dirty="0" err="1" smtClean="0"/>
              <a:t>StartedService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r>
              <a:rPr lang="en-US" altLang="zh-CN" dirty="0" err="1" smtClean="0"/>
              <a:t>BoundService</a:t>
            </a:r>
            <a:r>
              <a:rPr lang="zh-CN" altLang="en-US" dirty="0" smtClean="0"/>
              <a:t>的创建及使用</a:t>
            </a:r>
            <a:endParaRPr lang="en-US" altLang="zh-CN" dirty="0" smtClean="0"/>
          </a:p>
          <a:p>
            <a:r>
              <a:rPr lang="en-US" altLang="zh-CN" dirty="0" err="1" smtClean="0"/>
              <a:t>BoundService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r>
              <a:rPr lang="en-US" altLang="zh-CN" dirty="0" err="1" smtClean="0"/>
              <a:t>StartedService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BoundService</a:t>
            </a:r>
            <a:r>
              <a:rPr lang="zh-CN" altLang="en-US" dirty="0" smtClean="0"/>
              <a:t>异同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组件类及其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1" y="1314450"/>
            <a:ext cx="4680818" cy="4953000"/>
          </a:xfrm>
        </p:spPr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组件类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四大组件之一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个普通的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间接继承了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预定义了一些成员方法</a:t>
            </a:r>
            <a:endParaRPr lang="en-US" altLang="zh-CN" dirty="0"/>
          </a:p>
          <a:p>
            <a:pPr lvl="1"/>
            <a:r>
              <a:rPr lang="zh-CN" altLang="en-US" dirty="0"/>
              <a:t>方法可被系统自动调用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444207" y="1708756"/>
            <a:ext cx="2088231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3274" y="1996788"/>
            <a:ext cx="20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6444208" y="3070701"/>
            <a:ext cx="2088232" cy="934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3274" y="3358734"/>
            <a:ext cx="20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ContextWrapper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6444209" y="4410743"/>
            <a:ext cx="2088231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3276" y="4698775"/>
            <a:ext cx="20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6" idx="2"/>
          </p:cNvCxnSpPr>
          <p:nvPr/>
        </p:nvCxnSpPr>
        <p:spPr bwMode="auto">
          <a:xfrm flipH="1" flipV="1">
            <a:off x="7488324" y="4005064"/>
            <a:ext cx="28600" cy="4034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H="1" flipV="1">
            <a:off x="7488321" y="2623156"/>
            <a:ext cx="1" cy="4475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组件类及其功能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组件的功能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一直在后台运行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没有用户界面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  <a:r>
              <a:rPr lang="zh-CN" altLang="en-US" dirty="0" smtClean="0"/>
              <a:t>启动后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就具有自己的生命周期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43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的分类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根据创建和使用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Started Service</a:t>
            </a:r>
          </a:p>
          <a:p>
            <a:pPr lvl="2"/>
            <a:r>
              <a:rPr lang="en-US" altLang="zh-CN" dirty="0" smtClean="0"/>
              <a:t>Service</a:t>
            </a:r>
            <a:r>
              <a:rPr lang="zh-CN" altLang="en-US" dirty="0" smtClean="0"/>
              <a:t>与访问者之间无法进行通信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数据交换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Bound Service</a:t>
            </a:r>
          </a:p>
          <a:p>
            <a:pPr lvl="2"/>
            <a:r>
              <a:rPr lang="en-US" altLang="zh-CN" dirty="0" smtClean="0"/>
              <a:t>Service</a:t>
            </a:r>
            <a:r>
              <a:rPr lang="zh-CN" altLang="en-US" dirty="0" smtClean="0"/>
              <a:t>与访问者之间可以进行数据交换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2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StartedService</a:t>
            </a:r>
            <a:r>
              <a:rPr lang="zh-CN" altLang="en-US" dirty="0"/>
              <a:t>的创建及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StartedService</a:t>
            </a:r>
            <a:r>
              <a:rPr lang="zh-CN" altLang="en-US" dirty="0" smtClean="0"/>
              <a:t>的一般步骤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并继承于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覆</a:t>
            </a:r>
            <a:r>
              <a:rPr lang="zh-CN" altLang="en-US" dirty="0" smtClean="0"/>
              <a:t>写相关生命周期方法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编写服务程序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FF00"/>
                </a:solidFill>
              </a:rPr>
              <a:t>onCreate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  <a:endParaRPr lang="en-US" altLang="zh-CN" dirty="0">
              <a:solidFill>
                <a:srgbClr val="FFFF00"/>
              </a:solidFill>
            </a:endParaRPr>
          </a:p>
          <a:p>
            <a:pPr lvl="2"/>
            <a:r>
              <a:rPr lang="en-US" altLang="zh-CN" dirty="0" err="1" smtClean="0">
                <a:solidFill>
                  <a:srgbClr val="FFFF00"/>
                </a:solidFill>
              </a:rPr>
              <a:t>onStartCommand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onDestroy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onBind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</a:rPr>
              <a:t>在</a:t>
            </a:r>
            <a:r>
              <a:rPr lang="zh-CN" altLang="en-US" dirty="0">
                <a:solidFill>
                  <a:srgbClr val="FFC000"/>
                </a:solidFill>
              </a:rPr>
              <a:t>该类</a:t>
            </a:r>
            <a:r>
              <a:rPr lang="en-US" altLang="zh-CN" dirty="0" smtClean="0">
                <a:solidFill>
                  <a:srgbClr val="FFC000"/>
                </a:solidFill>
              </a:rPr>
              <a:t>Service</a:t>
            </a:r>
            <a:r>
              <a:rPr lang="zh-CN" altLang="en-US" dirty="0" smtClean="0">
                <a:solidFill>
                  <a:srgbClr val="FFC000"/>
                </a:solidFill>
              </a:rPr>
              <a:t>中无用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zh-CN" altLang="en-US" smtClean="0">
                <a:solidFill>
                  <a:srgbClr val="FFC000"/>
                </a:solidFill>
              </a:rPr>
              <a:t>空实现</a:t>
            </a:r>
            <a:r>
              <a:rPr lang="en-US" altLang="zh-CN" smtClean="0">
                <a:solidFill>
                  <a:srgbClr val="FFC000"/>
                </a:solidFill>
              </a:rPr>
              <a:t>)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AndroidManifest.xml</a:t>
            </a:r>
            <a:r>
              <a:rPr lang="zh-CN" altLang="en-US" dirty="0"/>
              <a:t>中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Service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 bwMode="auto">
          <a:xfrm>
            <a:off x="6108229" y="3068960"/>
            <a:ext cx="360040" cy="61206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3190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服务程序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StartedService</a:t>
            </a:r>
            <a:r>
              <a:rPr lang="zh-CN" altLang="en-US" dirty="0"/>
              <a:t>的创建及使用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 smtClean="0"/>
              <a:t>StartedService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Context.startService</a:t>
            </a:r>
            <a:r>
              <a:rPr lang="zh-CN" altLang="en-US" dirty="0" smtClean="0"/>
              <a:t>方法启动服务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访问者与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之间没有关联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访问者退出了</a:t>
            </a:r>
            <a:r>
              <a:rPr lang="en-US" altLang="zh-CN" dirty="0" smtClean="0"/>
              <a:t>,Service</a:t>
            </a:r>
            <a:r>
              <a:rPr lang="zh-CN" altLang="en-US" dirty="0" smtClean="0"/>
              <a:t>任然在运行</a:t>
            </a:r>
            <a:endParaRPr lang="en-US" altLang="zh-CN" dirty="0" smtClean="0"/>
          </a:p>
          <a:p>
            <a:r>
              <a:rPr lang="zh-CN" altLang="en-US" dirty="0" smtClean="0"/>
              <a:t>停止</a:t>
            </a:r>
            <a:r>
              <a:rPr lang="en-US" altLang="zh-CN" dirty="0" err="1" smtClean="0"/>
              <a:t>StartedService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Context.stopService</a:t>
            </a:r>
            <a:r>
              <a:rPr lang="zh-CN" altLang="en-US" dirty="0" smtClean="0"/>
              <a:t>方法停止服务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285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StartedService</a:t>
            </a:r>
            <a:r>
              <a:rPr lang="zh-CN" altLang="en-US" dirty="0"/>
              <a:t>的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StartedService</a:t>
            </a:r>
            <a:r>
              <a:rPr lang="zh-CN" altLang="en-US" dirty="0" smtClean="0"/>
              <a:t>生命周期方法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onStartCommand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如果该类型的服务已经启动</a:t>
            </a:r>
            <a:r>
              <a:rPr lang="en-US" altLang="zh-CN" dirty="0" smtClean="0"/>
              <a:t>.</a:t>
            </a:r>
            <a:r>
              <a:rPr lang="zh-CN" altLang="en-US" dirty="0" smtClean="0"/>
              <a:t>访问者</a:t>
            </a:r>
            <a:r>
              <a:rPr lang="zh-CN" altLang="en-US" dirty="0"/>
              <a:t>反复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startService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系统会一直回调</a:t>
            </a:r>
            <a:r>
              <a:rPr lang="en-US" altLang="zh-CN" dirty="0" err="1" smtClean="0"/>
              <a:t>onStartCommande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89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BoundService</a:t>
            </a:r>
            <a:r>
              <a:rPr lang="zh-CN" altLang="en-US" dirty="0"/>
              <a:t>的创建及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BoundService</a:t>
            </a:r>
            <a:r>
              <a:rPr lang="zh-CN" altLang="en-US" dirty="0" smtClean="0"/>
              <a:t>的一般步骤</a:t>
            </a:r>
            <a:endParaRPr lang="en-US" altLang="zh-CN" dirty="0" smtClean="0"/>
          </a:p>
          <a:p>
            <a:pPr lvl="1"/>
            <a:r>
              <a:rPr lang="zh-CN" altLang="en-US" dirty="0"/>
              <a:t>创建一个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  <a:r>
              <a:rPr lang="en-US" altLang="zh-CN" dirty="0"/>
              <a:t>,</a:t>
            </a:r>
            <a:r>
              <a:rPr lang="zh-CN" altLang="en-US" dirty="0"/>
              <a:t>并继承于</a:t>
            </a:r>
            <a:r>
              <a:rPr lang="en-US" altLang="zh-CN" dirty="0"/>
              <a:t>Service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覆写相关生命周期方法</a:t>
            </a:r>
            <a:r>
              <a:rPr lang="en-US" altLang="zh-CN" dirty="0"/>
              <a:t>,</a:t>
            </a:r>
            <a:r>
              <a:rPr lang="zh-CN" altLang="en-US" dirty="0"/>
              <a:t>编写服务程序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rgbClr val="FFFF00"/>
                </a:solidFill>
              </a:rPr>
              <a:t>onCreate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pPr lvl="2"/>
            <a:r>
              <a:rPr lang="en-US" altLang="zh-CN" dirty="0" err="1">
                <a:solidFill>
                  <a:srgbClr val="FFFF00"/>
                </a:solidFill>
              </a:rPr>
              <a:t>onBind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  <a:endParaRPr lang="en-US" altLang="zh-CN" dirty="0">
              <a:solidFill>
                <a:srgbClr val="FFFF00"/>
              </a:solidFill>
            </a:endParaRPr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onDestroy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定义并创建一个代理对象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err="1" smtClean="0">
                <a:solidFill>
                  <a:schemeClr val="tx1"/>
                </a:solidFill>
              </a:rPr>
              <a:t>onBind</a:t>
            </a:r>
            <a:r>
              <a:rPr lang="zh-CN" altLang="en-US" dirty="0" smtClean="0">
                <a:solidFill>
                  <a:schemeClr val="tx1"/>
                </a:solidFill>
              </a:rPr>
              <a:t>方法中返回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AndroidManifest.xml</a:t>
            </a:r>
            <a:r>
              <a:rPr lang="zh-CN" altLang="en-US" dirty="0"/>
              <a:t>中注册</a:t>
            </a:r>
            <a:r>
              <a:rPr lang="en-US" altLang="zh-CN" dirty="0"/>
              <a:t>Service</a:t>
            </a:r>
          </a:p>
          <a:p>
            <a:pPr lvl="1"/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 bwMode="auto">
          <a:xfrm>
            <a:off x="4716016" y="3068960"/>
            <a:ext cx="360040" cy="61206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8019" y="3190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服务程序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29204"/>
      </p:ext>
    </p:extLst>
  </p:cSld>
  <p:clrMapOvr>
    <a:masterClrMapping/>
  </p:clrMapOvr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157257644</TotalTime>
  <Pages>0</Pages>
  <Words>449</Words>
  <Characters>0</Characters>
  <Application>Microsoft Office PowerPoint</Application>
  <DocSecurity>0</DocSecurity>
  <PresentationFormat>全屏显示(4:3)</PresentationFormat>
  <Lines>0</Lines>
  <Paragraphs>89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01_neo_blue</vt:lpstr>
      <vt:lpstr>Service(服务)</vt:lpstr>
      <vt:lpstr>学习内容</vt:lpstr>
      <vt:lpstr>Service组件类及其功能</vt:lpstr>
      <vt:lpstr>Service组件类及其功能</vt:lpstr>
      <vt:lpstr>Service的分类</vt:lpstr>
      <vt:lpstr>StartedService的创建及使用</vt:lpstr>
      <vt:lpstr>StartedService的创建及使用</vt:lpstr>
      <vt:lpstr>StartedService的生命周期</vt:lpstr>
      <vt:lpstr>BoundService的创建及使用</vt:lpstr>
      <vt:lpstr>BoundService的生命周期</vt:lpstr>
      <vt:lpstr>StartedService与BoundService异同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282</cp:revision>
  <cp:lastPrinted>1899-12-30T00:00:00Z</cp:lastPrinted>
  <dcterms:created xsi:type="dcterms:W3CDTF">2010-08-26T17:14:14Z</dcterms:created>
  <dcterms:modified xsi:type="dcterms:W3CDTF">2013-12-01T10:08:40Z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