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sldIdLst>
    <p:sldId id="256" r:id="rId2"/>
    <p:sldId id="296" r:id="rId3"/>
    <p:sldId id="297" r:id="rId4"/>
    <p:sldId id="299" r:id="rId5"/>
    <p:sldId id="300" r:id="rId6"/>
    <p:sldId id="301" r:id="rId7"/>
    <p:sldId id="302" r:id="rId8"/>
    <p:sldId id="306" r:id="rId9"/>
    <p:sldId id="304" r:id="rId10"/>
    <p:sldId id="303" r:id="rId11"/>
    <p:sldId id="305" r:id="rId12"/>
    <p:sldId id="307" r:id="rId13"/>
    <p:sldId id="308" r:id="rId14"/>
    <p:sldId id="27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E9DA4F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1529" autoAdjust="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4D05C-E599-458C-A304-E5266DD7C143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52365-66D5-4B4B-BFA2-8BA2B2BE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6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版本与版本之前可能不兼容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52365-66D5-4B4B-BFA2-8BA2B2BE9D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5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 flipH="1">
            <a:off x="2627313" y="4581525"/>
            <a:ext cx="647700" cy="431800"/>
          </a:xfrm>
          <a:prstGeom prst="homePlate">
            <a:avLst>
              <a:gd name="adj" fmla="val 375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 flipH="1">
            <a:off x="2843213" y="4581525"/>
            <a:ext cx="647700" cy="431800"/>
          </a:xfrm>
          <a:prstGeom prst="homePlate">
            <a:avLst>
              <a:gd name="adj" fmla="val 375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 flipH="1">
            <a:off x="3132138" y="4581525"/>
            <a:ext cx="6011862" cy="431800"/>
            <a:chOff x="2381" y="0"/>
            <a:chExt cx="3016" cy="611"/>
          </a:xfrm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ltGray">
            <a:xfrm>
              <a:off x="2381" y="2"/>
              <a:ext cx="2843" cy="609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 userDrawn="1"/>
          </p:nvSpPr>
          <p:spPr bwMode="ltGray">
            <a:xfrm>
              <a:off x="5109" y="0"/>
              <a:ext cx="288" cy="61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2391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276600" y="2130425"/>
            <a:ext cx="5638800" cy="1470025"/>
          </a:xfrm>
        </p:spPr>
        <p:txBody>
          <a:bodyPr/>
          <a:lstStyle>
            <a:lvl1pPr algn="l"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76600" y="4572000"/>
            <a:ext cx="56388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24600"/>
            <a:ext cx="2133600" cy="396875"/>
          </a:xfrm>
        </p:spPr>
        <p:txBody>
          <a:bodyPr/>
          <a:lstStyle>
            <a:lvl1pPr>
              <a:defRPr smtClean="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396875"/>
          </a:xfrm>
          <a:prstGeom prst="rect">
            <a:avLst/>
          </a:prstGeom>
        </p:spPr>
        <p:txBody>
          <a:bodyPr/>
          <a:lstStyle>
            <a:lvl1pPr algn="ctr">
              <a:defRPr smtClean="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133600" cy="396875"/>
          </a:xfrm>
        </p:spPr>
        <p:txBody>
          <a:bodyPr/>
          <a:lstStyle>
            <a:lvl1pPr>
              <a:defRPr smtClean="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98EEA459-70CF-4AA0-9985-D336B8C81F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53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D170D-2A39-45A0-97F7-A2945A787E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021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109538"/>
            <a:ext cx="1885950" cy="6016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109538"/>
            <a:ext cx="5505450" cy="6016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65126-CA59-4C5E-A5FC-46A9B34A8C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86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905000" y="990600"/>
            <a:ext cx="33147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2100" y="990600"/>
            <a:ext cx="33147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B27BD-86D6-4F8E-80AE-1FFB7E1207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89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FFB0B-7B71-4C8F-95E5-D05B2523FA8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853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F45CC-5261-41D2-8E59-32BDD2C719D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760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5000" y="990600"/>
            <a:ext cx="33147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2100" y="990600"/>
            <a:ext cx="33147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94A25-491A-44F4-8998-4B82680E75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11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11834-743C-48F2-A18A-3B89284868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579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5282-D5DA-4A95-B3C9-7ED7529BAD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669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2A511-45EC-4767-9919-BB1BBA026BE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574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E7E0E-40E3-41B4-8DBA-8EA44231A39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74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553200"/>
            <a:ext cx="2895600" cy="1682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Company Logo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3C92B-0ECA-4273-A844-E62EEAFABDD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271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18807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0"/>
          <a:ext cx="3848100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Image" r:id="rId15" imgW="3847619" imgH="3796825" progId="Photoshop.Image.6">
                  <p:embed/>
                </p:oleObj>
              </mc:Choice>
              <mc:Fallback>
                <p:oleObj name="Image" r:id="rId15" imgW="3847619" imgH="3796825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48100" cy="379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5" name="AutoShape 5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ltGray">
          <a:xfrm>
            <a:off x="8145463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851275" y="0"/>
            <a:ext cx="4464050" cy="836613"/>
            <a:chOff x="2381" y="0"/>
            <a:chExt cx="3016" cy="611"/>
          </a:xfrm>
        </p:grpSpPr>
        <p:sp>
          <p:nvSpPr>
            <p:cNvPr id="122888" name="Rectangle 8"/>
            <p:cNvSpPr>
              <a:spLocks noChangeArrowheads="1"/>
            </p:cNvSpPr>
            <p:nvPr userDrawn="1"/>
          </p:nvSpPr>
          <p:spPr bwMode="ltGray">
            <a:xfrm>
              <a:off x="2381" y="2"/>
              <a:ext cx="2843" cy="609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38" name="AutoShape 9"/>
            <p:cNvSpPr>
              <a:spLocks noChangeArrowheads="1"/>
            </p:cNvSpPr>
            <p:nvPr userDrawn="1"/>
          </p:nvSpPr>
          <p:spPr bwMode="ltGray">
            <a:xfrm>
              <a:off x="5109" y="0"/>
              <a:ext cx="288" cy="61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09538"/>
            <a:ext cx="7162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990600"/>
            <a:ext cx="67818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89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6553200"/>
            <a:ext cx="668338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charset="-120"/>
              </a:defRPr>
            </a:lvl1pPr>
          </a:lstStyle>
          <a:p>
            <a:pPr>
              <a:defRPr/>
            </a:pPr>
            <a:fld id="{6FA8713D-BED5-4255-A7A9-D0CE85F9421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u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0" y="2438400"/>
            <a:ext cx="5791200" cy="2041525"/>
          </a:xfrm>
        </p:spPr>
        <p:txBody>
          <a:bodyPr/>
          <a:lstStyle/>
          <a:p>
            <a:pPr algn="ctr" eaLnBrk="1" hangingPunct="1"/>
            <a:r>
              <a:rPr lang="zh-CN" altLang="en-US" sz="3600" i="1" dirty="0">
                <a:solidFill>
                  <a:schemeClr val="tx2"/>
                </a:solidFill>
                <a:ea typeface="新細明體" charset="-120"/>
              </a:rPr>
              <a:t>第一章</a:t>
            </a:r>
            <a:r>
              <a:rPr lang="en-US" altLang="zh-TW" sz="3600" b="0" i="1" dirty="0" smtClean="0">
                <a:ea typeface="新細明體" charset="-120"/>
              </a:rPr>
              <a:t/>
            </a:r>
            <a:br>
              <a:rPr lang="en-US" altLang="zh-TW" sz="3600" b="0" i="1" dirty="0" smtClean="0">
                <a:ea typeface="新細明體" charset="-120"/>
              </a:rPr>
            </a:br>
            <a:r>
              <a:rPr lang="en-US" altLang="zh-TW" sz="3600" b="0" i="1" dirty="0" smtClean="0">
                <a:ea typeface="新細明體" charset="-120"/>
              </a:rPr>
              <a:t>Android</a:t>
            </a:r>
            <a:r>
              <a:rPr lang="zh-CN" altLang="en-US" sz="3600" b="0" i="1" dirty="0" smtClean="0">
                <a:ea typeface="新細明體" charset="-120"/>
              </a:rPr>
              <a:t>应用与开发环境</a:t>
            </a:r>
            <a:endParaRPr lang="en-US" altLang="zh-TW" sz="4800" dirty="0" smtClean="0">
              <a:ea typeface="新細明體" charset="-120"/>
            </a:endParaRPr>
          </a:p>
        </p:txBody>
      </p:sp>
      <p:sp>
        <p:nvSpPr>
          <p:cNvPr id="3075" name="Rectangle 1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zh-CN" altLang="en-US" b="0" dirty="0" smtClean="0">
                <a:ea typeface="新細明體" charset="-120"/>
              </a:rPr>
              <a:t>主讲人：张湘鲁</a:t>
            </a:r>
            <a:endParaRPr lang="en-US" altLang="zh-TW" b="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目录结构及含义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add-ons</a:t>
            </a:r>
            <a:r>
              <a:rPr lang="zh-CN" altLang="en-US" dirty="0" smtClean="0"/>
              <a:t>：额外的插件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extras</a:t>
            </a:r>
            <a:r>
              <a:rPr lang="zh-CN" altLang="en-US" dirty="0" smtClean="0"/>
              <a:t>：</a:t>
            </a:r>
            <a:r>
              <a:rPr lang="en-US" altLang="zh-CN" dirty="0"/>
              <a:t>Android</a:t>
            </a:r>
            <a:r>
              <a:rPr lang="zh-CN" altLang="en-US" dirty="0"/>
              <a:t>框架层之外的类库</a:t>
            </a:r>
            <a:endParaRPr lang="en-US" altLang="zh-CN" dirty="0"/>
          </a:p>
          <a:p>
            <a:pPr lvl="1"/>
            <a:r>
              <a:rPr lang="en-US" altLang="zh-CN" dirty="0" smtClean="0"/>
              <a:t>platforms</a:t>
            </a:r>
            <a:r>
              <a:rPr lang="zh-CN" altLang="en-US" dirty="0" smtClean="0"/>
              <a:t>：不同版本的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框架类库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platform-tools</a:t>
            </a:r>
            <a:r>
              <a:rPr lang="zh-CN" altLang="en-US" dirty="0" smtClean="0"/>
              <a:t>：额外的打包、桥接等工具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samples</a:t>
            </a:r>
            <a:r>
              <a:rPr lang="zh-CN" altLang="en-US" dirty="0" smtClean="0"/>
              <a:t>：与平台相对应的案例源码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tools</a:t>
            </a:r>
            <a:r>
              <a:rPr lang="zh-CN" altLang="en-US" dirty="0" smtClean="0"/>
              <a:t>：跨平台的工具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</a:t>
            </a:r>
            <a:r>
              <a:rPr lang="zh-CN" altLang="en-US" dirty="0" smtClean="0"/>
              <a:t>：临时文件存放目录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2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0" y="990600"/>
            <a:ext cx="5043264" cy="5318719"/>
          </a:xfrm>
        </p:spPr>
        <p:txBody>
          <a:bodyPr/>
          <a:lstStyle/>
          <a:p>
            <a:r>
              <a:rPr lang="zh-CN" altLang="en-US" dirty="0" smtClean="0"/>
              <a:t>演示一：</a:t>
            </a:r>
            <a:r>
              <a:rPr lang="en-US" altLang="zh-CN" dirty="0" err="1" smtClean="0"/>
              <a:t>HelloAndroid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在手机屏幕上输出文字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56792"/>
            <a:ext cx="2376264" cy="4885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8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演示二：电话拨号器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输入电话号码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拨号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呼叫开始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77" y="1412776"/>
            <a:ext cx="2376264" cy="488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短信发送器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输入电话号码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输入短信内容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发送短信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1"/>
            <a:r>
              <a:rPr lang="zh-CN" altLang="en-US" dirty="0"/>
              <a:t>短</a:t>
            </a:r>
            <a:r>
              <a:rPr lang="zh-CN" altLang="en-US" dirty="0" smtClean="0"/>
              <a:t>信发送开始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52736"/>
            <a:ext cx="2664296" cy="5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3"/>
          <p:cNvSpPr>
            <a:spLocks noChangeArrowheads="1" noChangeShapeType="1" noTextEdit="1"/>
          </p:cNvSpPr>
          <p:nvPr/>
        </p:nvSpPr>
        <p:spPr bwMode="blackWhite">
          <a:xfrm>
            <a:off x="3352800" y="3352800"/>
            <a:ext cx="51054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rgbClr val="FEFEF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rgbClr val="080808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>
              <a:ln w="28575">
                <a:solidFill>
                  <a:srgbClr val="FEFEFE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71842" dir="2700000" algn="ctr" rotWithShape="0">
                  <a:srgbClr val="080808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Android</a:t>
            </a:r>
            <a:r>
              <a:rPr lang="zh-CN" altLang="en-US" dirty="0" smtClean="0">
                <a:ea typeface="新細明體" charset="-120"/>
              </a:rPr>
              <a:t>应用与开发环境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gray">
          <a:xfrm>
            <a:off x="2819400" y="21336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rgbClr val="FEFEF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1" name="AutoShape 24"/>
          <p:cNvSpPr>
            <a:spLocks noChangeArrowheads="1"/>
          </p:cNvSpPr>
          <p:nvPr/>
        </p:nvSpPr>
        <p:spPr bwMode="gray">
          <a:xfrm>
            <a:off x="2438400" y="20145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rgbClr val="FEFEF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2" name="Text Box 25"/>
          <p:cNvSpPr txBox="1">
            <a:spLocks noChangeArrowheads="1"/>
          </p:cNvSpPr>
          <p:nvPr/>
        </p:nvSpPr>
        <p:spPr bwMode="gray">
          <a:xfrm>
            <a:off x="3048000" y="2189163"/>
            <a:ext cx="342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b="1" dirty="0" smtClean="0">
                <a:solidFill>
                  <a:srgbClr val="080808"/>
                </a:solidFill>
                <a:ea typeface="新細明體" charset="-120"/>
              </a:rPr>
              <a:t>Android</a:t>
            </a:r>
            <a:r>
              <a:rPr lang="zh-CN" altLang="en-US" b="1" dirty="0" smtClean="0">
                <a:solidFill>
                  <a:srgbClr val="080808"/>
                </a:solidFill>
                <a:ea typeface="新細明體" charset="-120"/>
              </a:rPr>
              <a:t>应用简介</a:t>
            </a:r>
            <a:endParaRPr lang="en-US" altLang="zh-CN" b="1" dirty="0" smtClean="0">
              <a:solidFill>
                <a:srgbClr val="080808"/>
              </a:solidFill>
              <a:ea typeface="新細明體" charset="-120"/>
            </a:endParaRPr>
          </a:p>
        </p:txBody>
      </p:sp>
      <p:sp>
        <p:nvSpPr>
          <p:cNvPr id="4103" name="Text Box 26"/>
          <p:cNvSpPr txBox="1">
            <a:spLocks noChangeArrowheads="1"/>
          </p:cNvSpPr>
          <p:nvPr/>
        </p:nvSpPr>
        <p:spPr bwMode="gray">
          <a:xfrm>
            <a:off x="2592388" y="21129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400">
                <a:solidFill>
                  <a:srgbClr val="FEFEFE"/>
                </a:solidFill>
                <a:ea typeface="新細明體" charset="-120"/>
              </a:rPr>
              <a:t>1</a:t>
            </a:r>
          </a:p>
        </p:txBody>
      </p:sp>
      <p:sp>
        <p:nvSpPr>
          <p:cNvPr id="99355" name="AutoShape 27"/>
          <p:cNvSpPr>
            <a:spLocks noChangeArrowheads="1"/>
          </p:cNvSpPr>
          <p:nvPr/>
        </p:nvSpPr>
        <p:spPr bwMode="gray">
          <a:xfrm>
            <a:off x="2819400" y="29718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rgbClr val="FEFEF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5" name="AutoShape 28"/>
          <p:cNvSpPr>
            <a:spLocks noChangeArrowheads="1"/>
          </p:cNvSpPr>
          <p:nvPr/>
        </p:nvSpPr>
        <p:spPr bwMode="gray">
          <a:xfrm>
            <a:off x="2438400" y="2852738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rgbClr val="FEFEF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6" name="Text Box 29"/>
          <p:cNvSpPr txBox="1">
            <a:spLocks noChangeArrowheads="1"/>
          </p:cNvSpPr>
          <p:nvPr/>
        </p:nvSpPr>
        <p:spPr bwMode="gray">
          <a:xfrm>
            <a:off x="3048000" y="3027363"/>
            <a:ext cx="342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b="1" dirty="0" smtClean="0">
                <a:solidFill>
                  <a:srgbClr val="080808"/>
                </a:solidFill>
                <a:ea typeface="新細明體" charset="-120"/>
              </a:rPr>
              <a:t>Android</a:t>
            </a:r>
            <a:r>
              <a:rPr lang="zh-CN" altLang="en-US" b="1" dirty="0" smtClean="0">
                <a:solidFill>
                  <a:srgbClr val="080808"/>
                </a:solidFill>
                <a:ea typeface="新細明體" charset="-120"/>
              </a:rPr>
              <a:t>开发环境搭建</a:t>
            </a:r>
            <a:endParaRPr lang="en-US" altLang="zh-TW" b="1" dirty="0">
              <a:solidFill>
                <a:srgbClr val="080808"/>
              </a:solidFill>
              <a:ea typeface="新細明體" charset="-120"/>
            </a:endParaRPr>
          </a:p>
        </p:txBody>
      </p:sp>
      <p:sp>
        <p:nvSpPr>
          <p:cNvPr id="4107" name="Text Box 30"/>
          <p:cNvSpPr txBox="1">
            <a:spLocks noChangeArrowheads="1"/>
          </p:cNvSpPr>
          <p:nvPr/>
        </p:nvSpPr>
        <p:spPr bwMode="gray">
          <a:xfrm>
            <a:off x="2592388" y="29511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400">
                <a:solidFill>
                  <a:srgbClr val="FEFEFE"/>
                </a:solidFill>
                <a:ea typeface="新細明體" charset="-120"/>
              </a:rPr>
              <a:t>2</a:t>
            </a:r>
          </a:p>
        </p:txBody>
      </p:sp>
      <p:sp>
        <p:nvSpPr>
          <p:cNvPr id="99359" name="AutoShape 31"/>
          <p:cNvSpPr>
            <a:spLocks noChangeArrowheads="1"/>
          </p:cNvSpPr>
          <p:nvPr/>
        </p:nvSpPr>
        <p:spPr bwMode="gray">
          <a:xfrm>
            <a:off x="2819400" y="38100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rgbClr val="FEFEF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9" name="AutoShape 32"/>
          <p:cNvSpPr>
            <a:spLocks noChangeArrowheads="1"/>
          </p:cNvSpPr>
          <p:nvPr/>
        </p:nvSpPr>
        <p:spPr bwMode="gray">
          <a:xfrm>
            <a:off x="2438400" y="3690938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rgbClr val="FEFEF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10" name="Text Box 33"/>
          <p:cNvSpPr txBox="1">
            <a:spLocks noChangeArrowheads="1"/>
          </p:cNvSpPr>
          <p:nvPr/>
        </p:nvSpPr>
        <p:spPr bwMode="gray">
          <a:xfrm>
            <a:off x="3048000" y="3865563"/>
            <a:ext cx="342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b="1" dirty="0" smtClean="0">
                <a:solidFill>
                  <a:srgbClr val="080808"/>
                </a:solidFill>
                <a:ea typeface="新細明體" charset="-120"/>
              </a:rPr>
              <a:t>应用程序演示</a:t>
            </a:r>
            <a:endParaRPr lang="en-US" altLang="zh-TW" b="1" dirty="0">
              <a:solidFill>
                <a:srgbClr val="080808"/>
              </a:solidFill>
              <a:ea typeface="新細明體" charset="-120"/>
            </a:endParaRPr>
          </a:p>
        </p:txBody>
      </p:sp>
      <p:sp>
        <p:nvSpPr>
          <p:cNvPr id="4111" name="Text Box 34"/>
          <p:cNvSpPr txBox="1">
            <a:spLocks noChangeArrowheads="1"/>
          </p:cNvSpPr>
          <p:nvPr/>
        </p:nvSpPr>
        <p:spPr bwMode="gray">
          <a:xfrm>
            <a:off x="2592388" y="37893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400" dirty="0">
                <a:solidFill>
                  <a:srgbClr val="FEFEFE"/>
                </a:solidFill>
                <a:ea typeface="新細明體" charset="-120"/>
              </a:rPr>
              <a:t>3</a:t>
            </a:r>
          </a:p>
        </p:txBody>
      </p:sp>
      <p:sp>
        <p:nvSpPr>
          <p:cNvPr id="4115" name="Text Box 38"/>
          <p:cNvSpPr txBox="1">
            <a:spLocks noChangeArrowheads="1"/>
          </p:cNvSpPr>
          <p:nvPr/>
        </p:nvSpPr>
        <p:spPr bwMode="gray">
          <a:xfrm>
            <a:off x="2592388" y="47037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400" dirty="0">
                <a:solidFill>
                  <a:srgbClr val="FEFEFE"/>
                </a:solidFill>
                <a:ea typeface="新細明體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28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0" y="990600"/>
            <a:ext cx="6843464" cy="5135563"/>
          </a:xfrm>
        </p:spPr>
        <p:txBody>
          <a:bodyPr/>
          <a:lstStyle/>
          <a:p>
            <a:r>
              <a:rPr lang="en-US" altLang="zh-CN" dirty="0" smtClean="0"/>
              <a:t>Android(</a:t>
            </a:r>
            <a:r>
              <a:rPr lang="zh-CN" altLang="en-US" dirty="0" smtClean="0"/>
              <a:t>安卓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lvl="1"/>
            <a:r>
              <a:rPr lang="zh-CN" altLang="en-US" dirty="0"/>
              <a:t>移动</a:t>
            </a:r>
            <a:r>
              <a:rPr lang="zh-CN" altLang="en-US" dirty="0" smtClean="0"/>
              <a:t>端的操作系统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公司研发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后被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公司收购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  <a:r>
              <a:rPr lang="zh-CN" altLang="en-US" dirty="0"/>
              <a:t>于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日发布</a:t>
            </a:r>
            <a:r>
              <a:rPr lang="zh-CN" altLang="en-US" dirty="0"/>
              <a:t>安卓</a:t>
            </a:r>
            <a:r>
              <a:rPr lang="en-US" altLang="zh-CN" dirty="0" smtClean="0"/>
              <a:t>1.0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安卓系统从</a:t>
            </a:r>
            <a:r>
              <a:rPr lang="en-US" altLang="zh-CN" dirty="0" smtClean="0"/>
              <a:t>1.5</a:t>
            </a:r>
            <a:r>
              <a:rPr lang="zh-CN" altLang="en-US" dirty="0" smtClean="0"/>
              <a:t>版本开始迅速发展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目前安卓最新版本是</a:t>
            </a:r>
            <a:r>
              <a:rPr lang="en-US" altLang="zh-CN" dirty="0" smtClean="0"/>
              <a:t>4.2</a:t>
            </a:r>
          </a:p>
          <a:p>
            <a:r>
              <a:rPr lang="zh-CN" altLang="en-US" dirty="0" smtClean="0"/>
              <a:t>目前，市场上其他常见手机操作系统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</a:t>
            </a:r>
            <a:r>
              <a:rPr lang="zh-CN" altLang="en-US" dirty="0" smtClean="0"/>
              <a:t>：苹果公司手机、平板操作系统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Phone</a:t>
            </a:r>
            <a:r>
              <a:rPr lang="zh-CN" altLang="en-US" dirty="0" smtClean="0"/>
              <a:t>：微软公司手机操作系统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Symbian</a:t>
            </a:r>
            <a:r>
              <a:rPr lang="zh-CN" altLang="en-US" dirty="0" smtClean="0"/>
              <a:t>：塞班手机操作系统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BlackBerry</a:t>
            </a:r>
            <a:r>
              <a:rPr lang="zh-CN" altLang="en-US" dirty="0" smtClean="0"/>
              <a:t>：黑莓手机操作系统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6019800" y="6553200"/>
            <a:ext cx="2895600" cy="168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Company Logo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8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应用简介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安卓</a:t>
            </a:r>
            <a:r>
              <a:rPr lang="zh-CN" altLang="en-US" dirty="0" smtClean="0"/>
              <a:t>系统的体系结构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670913"/>
            <a:ext cx="6480720" cy="46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应用简介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安卓架构系统主要由</a:t>
            </a:r>
            <a:r>
              <a:rPr lang="en-US" altLang="zh-CN" dirty="0" smtClean="0"/>
              <a:t>5</a:t>
            </a:r>
            <a:r>
              <a:rPr lang="zh-CN" altLang="en-US" dirty="0" smtClean="0"/>
              <a:t>部分组成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应用程序层</a:t>
            </a:r>
            <a:r>
              <a:rPr lang="zh-CN" altLang="en-US" dirty="0"/>
              <a:t>：</a:t>
            </a:r>
            <a:r>
              <a:rPr lang="zh-CN" altLang="en-US" dirty="0" smtClean="0"/>
              <a:t>通常的</a:t>
            </a:r>
            <a:r>
              <a:rPr lang="en-US" altLang="zh-CN" dirty="0" smtClean="0"/>
              <a:t>APP</a:t>
            </a:r>
          </a:p>
          <a:p>
            <a:pPr lvl="1"/>
            <a:r>
              <a:rPr lang="zh-CN" altLang="en-US" dirty="0" smtClean="0"/>
              <a:t>应用程序框架：为开发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提供框架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函数库：提供数据库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媒体等技术支持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安卓运行时：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核心库和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内核：基于</a:t>
            </a:r>
            <a:r>
              <a:rPr lang="en-US" altLang="zh-CN" dirty="0" smtClean="0"/>
              <a:t>Linux</a:t>
            </a:r>
            <a:r>
              <a:rPr lang="zh-CN" altLang="en-US" dirty="0"/>
              <a:t> </a:t>
            </a:r>
            <a:r>
              <a:rPr lang="en-US" altLang="zh-CN" dirty="0" smtClean="0"/>
              <a:t>2.6</a:t>
            </a:r>
          </a:p>
          <a:p>
            <a:r>
              <a:rPr lang="en-US" altLang="zh-CN" dirty="0" err="1"/>
              <a:t>Dalvik</a:t>
            </a:r>
            <a:r>
              <a:rPr lang="zh-CN" altLang="en-US" dirty="0"/>
              <a:t>虚拟机</a:t>
            </a:r>
            <a:endParaRPr lang="en-US" altLang="zh-CN" dirty="0"/>
          </a:p>
          <a:p>
            <a:pPr lvl="1"/>
            <a:r>
              <a:rPr lang="zh-CN" altLang="en-US" dirty="0" smtClean="0"/>
              <a:t>运行</a:t>
            </a:r>
            <a:r>
              <a:rPr lang="en-US" altLang="zh-CN" dirty="0" smtClean="0"/>
              <a:t>Java</a:t>
            </a:r>
            <a:r>
              <a:rPr lang="zh-CN" altLang="en-US" dirty="0"/>
              <a:t>编写</a:t>
            </a:r>
            <a:r>
              <a:rPr lang="zh-CN" altLang="en-US" dirty="0" smtClean="0"/>
              <a:t>的应用程序</a:t>
            </a:r>
            <a:endParaRPr lang="en-US" altLang="zh-CN" dirty="0" smtClean="0"/>
          </a:p>
          <a:p>
            <a:pPr lvl="1"/>
            <a:r>
              <a:rPr lang="zh-CN" altLang="en-US" dirty="0"/>
              <a:t>并</a:t>
            </a:r>
            <a:r>
              <a:rPr lang="zh-CN" altLang="en-US" dirty="0" smtClean="0"/>
              <a:t>未完全遵守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内核提供的核心功能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r>
              <a:rPr lang="en-US" altLang="zh-CN" dirty="0" smtClean="0"/>
              <a:t>DX</a:t>
            </a:r>
            <a:r>
              <a:rPr lang="zh-CN" altLang="en-US" dirty="0" smtClean="0"/>
              <a:t>工具将所有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文件编译成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dex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再由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运行该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dex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79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安卓系统架构特性</a:t>
            </a:r>
            <a:endParaRPr lang="en-US" altLang="zh-CN" dirty="0"/>
          </a:p>
          <a:p>
            <a:pPr lvl="1"/>
            <a:r>
              <a:rPr lang="zh-CN" altLang="en-US" dirty="0"/>
              <a:t>采用软件层叠的方式进行构建</a:t>
            </a:r>
            <a:endParaRPr lang="en-US" altLang="zh-CN" dirty="0"/>
          </a:p>
          <a:p>
            <a:pPr lvl="1"/>
            <a:r>
              <a:rPr lang="zh-CN" altLang="en-US" dirty="0"/>
              <a:t>层与层之间相互分离</a:t>
            </a:r>
            <a:endParaRPr lang="en-US" altLang="zh-CN" dirty="0"/>
          </a:p>
          <a:p>
            <a:pPr lvl="1"/>
            <a:r>
              <a:rPr lang="zh-CN" altLang="en-US" dirty="0"/>
              <a:t>各层分工明确</a:t>
            </a:r>
            <a:endParaRPr lang="en-US" altLang="zh-CN" dirty="0"/>
          </a:p>
          <a:p>
            <a:pPr lvl="1"/>
            <a:r>
              <a:rPr lang="zh-CN" altLang="en-US" dirty="0"/>
              <a:t>保证了层与层之间的低</a:t>
            </a:r>
            <a:r>
              <a:rPr lang="zh-CN" altLang="en-US" dirty="0" smtClean="0"/>
              <a:t>耦合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79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JDK</a:t>
            </a:r>
            <a:endParaRPr lang="en-US" altLang="zh-CN" dirty="0"/>
          </a:p>
          <a:p>
            <a:pPr lvl="1"/>
            <a:r>
              <a:rPr lang="en-US" altLang="zh-CN" dirty="0" smtClean="0"/>
              <a:t>SDK</a:t>
            </a:r>
            <a:r>
              <a:rPr lang="zh-CN" altLang="en-US" dirty="0" smtClean="0"/>
              <a:t>：提供了框架类库的支持</a:t>
            </a:r>
            <a:endParaRPr lang="en-US" altLang="zh-CN" dirty="0"/>
          </a:p>
          <a:p>
            <a:pPr lvl="1"/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Eclipse</a:t>
            </a:r>
          </a:p>
          <a:p>
            <a:pPr lvl="1"/>
            <a:r>
              <a:rPr lang="en-US" altLang="zh-CN" dirty="0" smtClean="0"/>
              <a:t>ADT</a:t>
            </a:r>
            <a:r>
              <a:rPr lang="zh-CN" altLang="en-US" dirty="0" smtClean="0"/>
              <a:t>：专门用于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platform</a:t>
            </a:r>
            <a:r>
              <a:rPr lang="zh-CN" altLang="en-US" dirty="0" smtClean="0"/>
              <a:t>：相应版本的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官方提供的集成开发环境包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adt</a:t>
            </a:r>
            <a:r>
              <a:rPr lang="en-US" altLang="zh-CN" dirty="0" smtClean="0"/>
              <a:t>-bundle-windows</a:t>
            </a:r>
          </a:p>
          <a:p>
            <a:pPr lvl="2"/>
            <a:r>
              <a:rPr lang="en-US" altLang="zh-CN" dirty="0" smtClean="0"/>
              <a:t>Eclipse(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ADT)</a:t>
            </a:r>
          </a:p>
          <a:p>
            <a:pPr lvl="2"/>
            <a:r>
              <a:rPr lang="en-US" altLang="zh-CN" dirty="0" smtClean="0"/>
              <a:t>SDK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5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开发环境搭建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0" y="990601"/>
            <a:ext cx="6781800" cy="1934344"/>
          </a:xfrm>
        </p:spPr>
        <p:txBody>
          <a:bodyPr/>
          <a:lstStyle/>
          <a:p>
            <a:r>
              <a:rPr lang="en-US" altLang="zh-CN" dirty="0" smtClean="0"/>
              <a:t>ADT</a:t>
            </a:r>
          </a:p>
          <a:p>
            <a:pPr lvl="1"/>
            <a:r>
              <a:rPr lang="en-US" altLang="zh-CN" dirty="0" smtClean="0"/>
              <a:t>Android Development Tools</a:t>
            </a:r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官方提供的一个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帮助我们快速开发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6372200" y="3588514"/>
            <a:ext cx="1296144" cy="9144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381883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Eclipse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2267744" y="3602268"/>
            <a:ext cx="1296144" cy="9144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38325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SDK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 bwMode="auto">
          <a:xfrm>
            <a:off x="3707904" y="3602268"/>
            <a:ext cx="2592288" cy="690828"/>
          </a:xfrm>
          <a:prstGeom prst="rightArrow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37630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0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版本说明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开发必须针对特定的版本</a:t>
            </a:r>
            <a:endParaRPr lang="en-US" altLang="zh-CN" dirty="0" smtClean="0"/>
          </a:p>
          <a:p>
            <a:pPr lvl="1"/>
            <a:r>
              <a:rPr lang="zh-CN" altLang="en-US" dirty="0"/>
              <a:t>每个版本的</a:t>
            </a:r>
            <a:r>
              <a:rPr lang="en-US" altLang="zh-CN" dirty="0"/>
              <a:t>Android</a:t>
            </a:r>
            <a:r>
              <a:rPr lang="zh-CN" altLang="en-US" dirty="0"/>
              <a:t>系统都对应一个编号</a:t>
            </a:r>
            <a:endParaRPr lang="en-US" altLang="zh-CN" dirty="0"/>
          </a:p>
          <a:p>
            <a:pPr lvl="1"/>
            <a:r>
              <a:rPr lang="en-US" altLang="zh-CN" dirty="0"/>
              <a:t>1.0-&gt;1</a:t>
            </a:r>
            <a:r>
              <a:rPr lang="zh-CN" altLang="en-US" dirty="0"/>
              <a:t>，</a:t>
            </a:r>
            <a:r>
              <a:rPr lang="en-US" altLang="zh-CN" dirty="0"/>
              <a:t>1.1-&gt;2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2.2-&gt;</a:t>
            </a:r>
            <a:r>
              <a:rPr lang="en-US" altLang="zh-CN" dirty="0" smtClean="0"/>
              <a:t>8</a:t>
            </a:r>
          </a:p>
          <a:p>
            <a:pPr lvl="1"/>
            <a:r>
              <a:rPr lang="en-US" altLang="zh-CN" dirty="0" smtClean="0"/>
              <a:t>SDK</a:t>
            </a:r>
            <a:r>
              <a:rPr lang="zh-CN" altLang="en-US" dirty="0" smtClean="0"/>
              <a:t>版本号与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系统版本号相对应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目前常用的开发版本是</a:t>
            </a:r>
            <a:r>
              <a:rPr lang="en-US" altLang="zh-CN" dirty="0" smtClean="0"/>
              <a:t>8,9,10</a:t>
            </a:r>
            <a:r>
              <a:rPr lang="zh-CN" altLang="en-US" dirty="0" smtClean="0"/>
              <a:t>三个版本</a:t>
            </a:r>
            <a:endParaRPr lang="en-US" altLang="zh-CN" dirty="0" smtClean="0"/>
          </a:p>
          <a:p>
            <a:pPr lvl="1"/>
            <a:r>
              <a:rPr lang="zh-CN" altLang="en-US" dirty="0"/>
              <a:t>每个版本的</a:t>
            </a:r>
            <a:r>
              <a:rPr lang="en-US" altLang="zh-CN" dirty="0" err="1"/>
              <a:t>Andorid</a:t>
            </a:r>
            <a:r>
              <a:rPr lang="zh-CN" altLang="en-US" dirty="0"/>
              <a:t>系统还对应一个名字</a:t>
            </a:r>
            <a:endParaRPr lang="en-US" altLang="zh-CN" dirty="0"/>
          </a:p>
          <a:p>
            <a:pPr lvl="1"/>
            <a:r>
              <a:rPr lang="en-US" altLang="zh-CN" dirty="0"/>
              <a:t>4.0-&gt;Ice Cream(</a:t>
            </a:r>
            <a:r>
              <a:rPr lang="zh-CN" altLang="en-US" dirty="0"/>
              <a:t>冰激凌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9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026TGp">
  <a:themeElements>
    <a:clrScheme name="F026TGp 1">
      <a:dk1>
        <a:srgbClr val="000066"/>
      </a:dk1>
      <a:lt1>
        <a:srgbClr val="FFFFFF"/>
      </a:lt1>
      <a:dk2>
        <a:srgbClr val="175B5B"/>
      </a:dk2>
      <a:lt2>
        <a:srgbClr val="DDDDDD"/>
      </a:lt2>
      <a:accent1>
        <a:srgbClr val="CBB61D"/>
      </a:accent1>
      <a:accent2>
        <a:srgbClr val="6CA5D8"/>
      </a:accent2>
      <a:accent3>
        <a:srgbClr val="FFFFFF"/>
      </a:accent3>
      <a:accent4>
        <a:srgbClr val="000056"/>
      </a:accent4>
      <a:accent5>
        <a:srgbClr val="E2D7AB"/>
      </a:accent5>
      <a:accent6>
        <a:srgbClr val="6195C4"/>
      </a:accent6>
      <a:hlink>
        <a:srgbClr val="5D4BC7"/>
      </a:hlink>
      <a:folHlink>
        <a:srgbClr val="878FA5"/>
      </a:folHlink>
    </a:clrScheme>
    <a:fontScheme name="F026TG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026TGp 1">
        <a:dk1>
          <a:srgbClr val="000066"/>
        </a:dk1>
        <a:lt1>
          <a:srgbClr val="FFFFFF"/>
        </a:lt1>
        <a:dk2>
          <a:srgbClr val="175B5B"/>
        </a:dk2>
        <a:lt2>
          <a:srgbClr val="DDDDDD"/>
        </a:lt2>
        <a:accent1>
          <a:srgbClr val="CBB61D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E2D7AB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26TGp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26TGp 3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F026TGp</Template>
  <TotalTime>2301</TotalTime>
  <Words>526</Words>
  <Application>Microsoft Office PowerPoint</Application>
  <PresentationFormat>全屏显示(4:3)</PresentationFormat>
  <Paragraphs>97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F026TGp</vt:lpstr>
      <vt:lpstr>Image</vt:lpstr>
      <vt:lpstr>第一章 Android应用与开发环境</vt:lpstr>
      <vt:lpstr>Android应用与开发环境</vt:lpstr>
      <vt:lpstr>Android应用简介</vt:lpstr>
      <vt:lpstr>Android应用简介</vt:lpstr>
      <vt:lpstr>Android应用简介</vt:lpstr>
      <vt:lpstr>Android应用简介</vt:lpstr>
      <vt:lpstr>Android开发环境搭建</vt:lpstr>
      <vt:lpstr>Android开发环境搭建</vt:lpstr>
      <vt:lpstr>Android开发环境搭建</vt:lpstr>
      <vt:lpstr>Android开发环境搭建</vt:lpstr>
      <vt:lpstr>应用程序演示</vt:lpstr>
      <vt:lpstr>应用程序演示</vt:lpstr>
      <vt:lpstr>应用程序演示</vt:lpstr>
      <vt:lpstr>PowerPoint 演示文稿</vt:lpstr>
    </vt:vector>
  </TitlesOfParts>
  <Company>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 PowerTemplate</dc:title>
  <dc:creator>Sunny</dc:creator>
  <cp:lastModifiedBy>zhxl</cp:lastModifiedBy>
  <cp:revision>102</cp:revision>
  <dcterms:created xsi:type="dcterms:W3CDTF">2008-06-13T01:11:43Z</dcterms:created>
  <dcterms:modified xsi:type="dcterms:W3CDTF">2013-11-09T04:35:32Z</dcterms:modified>
</cp:coreProperties>
</file>