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2" r:id="rId9"/>
    <p:sldId id="267" r:id="rId10"/>
    <p:sldId id="263" r:id="rId11"/>
    <p:sldId id="268" r:id="rId12"/>
    <p:sldId id="258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24" autoAdjust="0"/>
  </p:normalViewPr>
  <p:slideViewPr>
    <p:cSldViewPr>
      <p:cViewPr>
        <p:scale>
          <a:sx n="66" d="100"/>
          <a:sy n="66" d="100"/>
        </p:scale>
        <p:origin x="-150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为什么会出现这样的场景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Handler</a:t>
            </a:r>
            <a:r>
              <a:rPr lang="zh-CN" altLang="en-US" dirty="0">
                <a:ea typeface="宋体" pitchFamily="2" charset="-122"/>
              </a:rPr>
              <a:t>消息传递机制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560567" cy="6096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Handler</a:t>
            </a:r>
            <a:r>
              <a:rPr lang="zh-CN" altLang="en-US" dirty="0"/>
              <a:t>传递消息的注意</a:t>
            </a:r>
            <a:r>
              <a:rPr lang="zh-CN" altLang="en-US" dirty="0" smtClean="0"/>
              <a:t>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一个线程中有且仅有一个</a:t>
            </a:r>
            <a:r>
              <a:rPr lang="en-US" altLang="zh-CN" dirty="0" err="1"/>
              <a:t>Looper</a:t>
            </a:r>
            <a:r>
              <a:rPr lang="zh-CN" altLang="en-US" dirty="0" smtClean="0"/>
              <a:t>对象和一个消息队列</a:t>
            </a:r>
            <a:endParaRPr lang="en-US" altLang="zh-CN" dirty="0" smtClean="0"/>
          </a:p>
          <a:p>
            <a:r>
              <a:rPr lang="zh-CN" altLang="en-US" dirty="0"/>
              <a:t>子线程中的</a:t>
            </a:r>
            <a:r>
              <a:rPr lang="en-US" altLang="zh-CN" dirty="0"/>
              <a:t>Handler</a:t>
            </a:r>
            <a:r>
              <a:rPr lang="zh-CN" altLang="en-US" dirty="0"/>
              <a:t>可以使用主线程的消息</a:t>
            </a:r>
            <a:r>
              <a:rPr lang="zh-CN" altLang="en-US" dirty="0" smtClean="0"/>
              <a:t>队列（不常用）</a:t>
            </a:r>
            <a:endParaRPr lang="en-US" altLang="zh-CN" dirty="0" smtClean="0"/>
          </a:p>
          <a:p>
            <a:r>
              <a:rPr lang="zh-CN" altLang="en-US" dirty="0"/>
              <a:t>发送消息和接收消息的</a:t>
            </a:r>
            <a:r>
              <a:rPr lang="en-US" altLang="zh-CN" dirty="0"/>
              <a:t>Handler</a:t>
            </a:r>
            <a:r>
              <a:rPr lang="zh-CN" altLang="en-US" dirty="0"/>
              <a:t>对象必须是同一</a:t>
            </a:r>
            <a:r>
              <a:rPr lang="zh-CN" altLang="en-US" dirty="0" smtClean="0"/>
              <a:t>个（谁发送</a:t>
            </a:r>
            <a:r>
              <a:rPr lang="en-US" altLang="zh-CN" dirty="0" smtClean="0"/>
              <a:t>,</a:t>
            </a:r>
            <a:r>
              <a:rPr lang="zh-CN" altLang="en-US" dirty="0" smtClean="0"/>
              <a:t>谁接收）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C000"/>
                </a:solidFill>
              </a:rPr>
              <a:t>使用</a:t>
            </a:r>
            <a:r>
              <a:rPr lang="zh-CN" altLang="en-US" dirty="0" smtClean="0">
                <a:solidFill>
                  <a:srgbClr val="FFC000"/>
                </a:solidFill>
              </a:rPr>
              <a:t>时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>
                <a:solidFill>
                  <a:srgbClr val="FFC000"/>
                </a:solidFill>
              </a:rPr>
              <a:t>只要哪个线程需要接收消息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>
                <a:solidFill>
                  <a:srgbClr val="FFC000"/>
                </a:solidFill>
              </a:rPr>
              <a:t>就考虑给哪个线程创建</a:t>
            </a:r>
            <a:r>
              <a:rPr lang="en-US" altLang="zh-CN" dirty="0" smtClean="0">
                <a:solidFill>
                  <a:srgbClr val="FFC000"/>
                </a:solidFill>
              </a:rPr>
              <a:t>Handler</a:t>
            </a:r>
            <a:endParaRPr lang="zh-CN" altLang="en-US" dirty="0">
              <a:solidFill>
                <a:srgbClr val="FFC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3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272535" cy="6096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Handler</a:t>
            </a:r>
            <a:r>
              <a:rPr lang="zh-CN" altLang="en-US" dirty="0"/>
              <a:t>传递消息的注意事项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判断</a:t>
            </a:r>
            <a:r>
              <a:rPr lang="en-US" altLang="zh-CN" dirty="0" smtClean="0">
                <a:solidFill>
                  <a:srgbClr val="FFC000"/>
                </a:solidFill>
              </a:rPr>
              <a:t>Handler</a:t>
            </a:r>
            <a:r>
              <a:rPr lang="zh-CN" altLang="en-US" dirty="0" smtClean="0">
                <a:solidFill>
                  <a:srgbClr val="FFC000"/>
                </a:solidFill>
              </a:rPr>
              <a:t>在</a:t>
            </a:r>
            <a:r>
              <a:rPr lang="zh-CN" altLang="en-US" smtClean="0">
                <a:solidFill>
                  <a:srgbClr val="FFC000"/>
                </a:solidFill>
              </a:rPr>
              <a:t>哪个线程运行</a:t>
            </a:r>
            <a:r>
              <a:rPr lang="en-US" altLang="zh-CN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>
                <a:solidFill>
                  <a:srgbClr val="FFC000"/>
                </a:solidFill>
              </a:rPr>
              <a:t>只要看它与哪个线程的</a:t>
            </a:r>
            <a:r>
              <a:rPr lang="en-US" altLang="zh-CN" dirty="0" err="1" smtClean="0">
                <a:solidFill>
                  <a:srgbClr val="FFC000"/>
                </a:solidFill>
              </a:rPr>
              <a:t>Looper</a:t>
            </a:r>
            <a:r>
              <a:rPr lang="zh-CN" altLang="en-US" dirty="0" smtClean="0">
                <a:solidFill>
                  <a:srgbClr val="FFC000"/>
                </a:solidFill>
              </a:rPr>
              <a:t>对象绑定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7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功能概述及</a:t>
            </a:r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 smtClean="0"/>
              <a:t>Handler</a:t>
            </a:r>
            <a:r>
              <a:rPr lang="zh-CN" altLang="en-US" dirty="0" smtClean="0"/>
              <a:t>消息传递机制的工作原理</a:t>
            </a:r>
            <a:endParaRPr lang="en-US" altLang="zh-CN" dirty="0" smtClean="0"/>
          </a:p>
          <a:p>
            <a:r>
              <a:rPr lang="zh-CN" altLang="en-US" dirty="0"/>
              <a:t>在代码中使用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传递消息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传递消息的注意事项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488559" cy="609600"/>
          </a:xfrm>
        </p:spPr>
        <p:txBody>
          <a:bodyPr/>
          <a:lstStyle/>
          <a:p>
            <a:r>
              <a:rPr lang="zh-CN" altLang="en-US" dirty="0" smtClean="0"/>
              <a:t>功能概述及</a:t>
            </a:r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执行计划任务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线程间通信</a:t>
            </a:r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在子线程中修改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zh-CN" altLang="en-US" dirty="0"/>
              <a:t>主</a:t>
            </a:r>
            <a:r>
              <a:rPr lang="zh-CN" altLang="en-US" dirty="0" smtClean="0"/>
              <a:t>线程负责处理与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相关工作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用户响应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绘图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子线程用于处理耗时操作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复杂计算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当子线程获得结果时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需要根据该结果更新</a:t>
            </a:r>
            <a:r>
              <a:rPr lang="en-US" altLang="zh-CN" dirty="0" smtClean="0"/>
              <a:t>UI</a:t>
            </a:r>
          </a:p>
          <a:p>
            <a:pPr lvl="2"/>
            <a:r>
              <a:rPr lang="zh-CN" altLang="en-US" dirty="0">
                <a:solidFill>
                  <a:srgbClr val="FFC000"/>
                </a:solidFill>
              </a:rPr>
              <a:t>只允许主线程</a:t>
            </a:r>
            <a:r>
              <a:rPr lang="en-US" altLang="zh-CN" dirty="0">
                <a:solidFill>
                  <a:srgbClr val="FFC000"/>
                </a:solidFill>
              </a:rPr>
              <a:t>(UI</a:t>
            </a:r>
            <a:r>
              <a:rPr lang="zh-CN" altLang="en-US" dirty="0">
                <a:solidFill>
                  <a:srgbClr val="FFC000"/>
                </a:solidFill>
              </a:rPr>
              <a:t>线程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>
                <a:solidFill>
                  <a:srgbClr val="FFC000"/>
                </a:solidFill>
              </a:rPr>
              <a:t>修改</a:t>
            </a:r>
            <a:r>
              <a:rPr lang="en-US" altLang="zh-CN" dirty="0">
                <a:solidFill>
                  <a:srgbClr val="FFC000"/>
                </a:solidFill>
              </a:rPr>
              <a:t>Activity</a:t>
            </a:r>
            <a:r>
              <a:rPr lang="zh-CN" altLang="en-US" dirty="0">
                <a:solidFill>
                  <a:srgbClr val="FFC000"/>
                </a:solidFill>
              </a:rPr>
              <a:t>的</a:t>
            </a:r>
            <a:r>
              <a:rPr lang="en-US" altLang="zh-CN" dirty="0">
                <a:solidFill>
                  <a:srgbClr val="FFC000"/>
                </a:solidFill>
              </a:rPr>
              <a:t>UI</a:t>
            </a:r>
            <a:r>
              <a:rPr lang="zh-CN" altLang="en-US" dirty="0">
                <a:solidFill>
                  <a:srgbClr val="FFC000"/>
                </a:solidFill>
              </a:rPr>
              <a:t>组件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9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560567" cy="6096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</a:t>
            </a:r>
            <a:r>
              <a:rPr lang="zh-CN" altLang="en-US" dirty="0" smtClean="0"/>
              <a:t>传递机制的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en-US" altLang="zh-CN" dirty="0" smtClean="0"/>
              <a:t>Thread_1</a:t>
            </a:r>
            <a:r>
              <a:rPr lang="zh-CN" altLang="en-US" dirty="0"/>
              <a:t>向</a:t>
            </a:r>
            <a:r>
              <a:rPr lang="en-US" altLang="zh-CN" dirty="0" smtClean="0"/>
              <a:t>Thread_2</a:t>
            </a:r>
            <a:r>
              <a:rPr lang="zh-CN" altLang="en-US" dirty="0" smtClean="0"/>
              <a:t>的传递消息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1691680" y="2132856"/>
            <a:ext cx="6840760" cy="12241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Thread_1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1691680" y="3789040"/>
            <a:ext cx="7128792" cy="28083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Thread_2(UI)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92080" y="4149080"/>
            <a:ext cx="936104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41736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/>
                </a:solidFill>
              </a:rPr>
              <a:t>Handler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5274399" y="3068960"/>
            <a:ext cx="972108" cy="108012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3284984"/>
            <a:ext cx="483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Thread_2.handler.sendMessage(M)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9879"/>
              </p:ext>
            </p:extLst>
          </p:nvPr>
        </p:nvGraphicFramePr>
        <p:xfrm>
          <a:off x="1115616" y="6309319"/>
          <a:ext cx="609599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271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586798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MessageQueue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 bwMode="auto">
          <a:xfrm>
            <a:off x="5281539" y="5579948"/>
            <a:ext cx="957827" cy="4726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1539" y="5579948"/>
            <a:ext cx="94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2"/>
                </a:solidFill>
              </a:rPr>
              <a:t>Looper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5370000" y="4950460"/>
            <a:ext cx="780906" cy="6387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251520" y="6525344"/>
            <a:ext cx="738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 bwMode="auto">
          <a:xfrm>
            <a:off x="5601835" y="260183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5601834" y="260183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595937" y="260183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596564" y="2601838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1387E-6 L -1.11111E-6 0.2989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2993 L -1.11111E-6 0.41898 C 0.00139 0.47315 0.03056 0.54143 0.05486 0.54143 L 0.10642 0.54143 " pathEditMode="relative" rAng="5400000" ptsTypes="FfFF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1387E-6 L -1.11111E-6 0.2989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29907 L -4.72222E-6 0.41852 C -4.72222E-6 0.47268 0.0033 0.5412 0.00591 0.5412 L 0.01164 0.5412 " pathEditMode="relative" rAng="5400000" ptsTypes="FfFF"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1387E-6 L -1.11111E-6 0.2989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993 L 0.0007 0.41805 C 0.0007 0.47199 -0.02309 0.54097 -0.04114 0.54074 L -0.08125 0.54074 " pathEditMode="relative" rAng="5400000" ptsTypes="FfFF">
                                      <p:cBhvr>
                                        <p:cTn id="10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1387E-6 L -1.11111E-6 0.2989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9931 L 0.00052 0.41806 C 0.00052 0.47199 -0.0533 0.54097 -0.09427 0.54074 L -0.1849 0.54074 " pathEditMode="relative" rAng="5400000" ptsTypes="FfFF">
                                      <p:cBhvr>
                                        <p:cTn id="1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  <p:bldP spid="11" grpId="0"/>
      <p:bldP spid="15" grpId="0"/>
      <p:bldP spid="16" grpId="0" animBg="1"/>
      <p:bldP spid="17" grpId="0"/>
      <p:bldP spid="19" grpId="0" animBg="1"/>
      <p:bldP spid="12" grpId="0" animBg="1"/>
      <p:bldP spid="12" grpId="1" animBg="1"/>
      <p:bldP spid="12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560567" cy="6096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</a:t>
            </a:r>
            <a:r>
              <a:rPr lang="zh-CN" altLang="en-US" dirty="0" smtClean="0"/>
              <a:t>传递机制的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en-US" altLang="zh-CN" dirty="0" smtClean="0"/>
              <a:t>Thread_2</a:t>
            </a:r>
            <a:r>
              <a:rPr lang="zh-CN" altLang="en-US" dirty="0" smtClean="0"/>
              <a:t>处理接收到的消息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 bwMode="auto">
          <a:xfrm>
            <a:off x="1547664" y="2776834"/>
            <a:ext cx="7128792" cy="28083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Thread_2(UI)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77206"/>
              </p:ext>
            </p:extLst>
          </p:nvPr>
        </p:nvGraphicFramePr>
        <p:xfrm>
          <a:off x="1115616" y="6309319"/>
          <a:ext cx="609599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271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586798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MessageQueue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51520" y="6525344"/>
            <a:ext cx="738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7380312" y="6525344"/>
            <a:ext cx="738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 bwMode="auto">
          <a:xfrm>
            <a:off x="4283968" y="4581128"/>
            <a:ext cx="1152128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Looper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219100" y="2996952"/>
            <a:ext cx="1281864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2"/>
                </a:solidFill>
                <a:latin typeface="Verdana" pitchFamily="34" charset="0"/>
              </a:rPr>
              <a:t>Handler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上箭头 16"/>
          <p:cNvSpPr/>
          <p:nvPr/>
        </p:nvSpPr>
        <p:spPr bwMode="auto">
          <a:xfrm>
            <a:off x="4395550" y="3772644"/>
            <a:ext cx="928964" cy="792088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79" y="2555612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Thread_2.handler.handleMessage(M)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6588224" y="638225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724128" y="638225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903479" y="6381328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995936" y="6381328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964" y="5085184"/>
            <a:ext cx="159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while(true)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5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1.11111E-6 L -0.09948 1.11111E-6 C -0.14722 1.11111E-6 -0.20642 -0.06042 -0.20642 -0.1088 L -0.20642 -0.22037 " pathEditMode="relative" rAng="10800000" ptsTypes="FfFF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77 -0.22037 L -0.20729 -0.4284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05486 1.48148E-6 C -0.079 1.48148E-6 -0.11094 -0.11667 -0.11094 -0.21366 L -0.11094 -0.42871 " pathEditMode="relative" rAng="10800000" ptsTypes="FfFF">
                                      <p:cBhvr>
                                        <p:cTn id="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-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1094 0.00023 C -0.0158 0.00023 -0.02205 -0.11806 -0.02205 -0.21458 L -0.02205 -0.43033 " pathEditMode="relative" rAng="10800000" ptsTypes="FfFF"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3802 1.11111E-6 C 0.05538 1.11111E-6 0.07708 -0.12037 0.07708 -0.21551 L 0.07708 -0.43033 " pathEditMode="relative" rAng="0" ptsTypes="FfFF">
                                      <p:cBhvr>
                                        <p:cTn id="1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  <p:bldP spid="16" grpId="0" animBg="1"/>
      <p:bldP spid="17" grpId="0" animBg="1"/>
      <p:bldP spid="18" grpId="0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560567" cy="6096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消息传递机制的工作原理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消息传递机制</a:t>
            </a:r>
            <a:r>
              <a:rPr lang="zh-CN" altLang="en-US" dirty="0" smtClean="0"/>
              <a:t>的中的角色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Handler</a:t>
            </a:r>
          </a:p>
          <a:p>
            <a:pPr lvl="2"/>
            <a:r>
              <a:rPr lang="zh-CN" altLang="en-US" dirty="0" smtClean="0"/>
              <a:t>在子线程中发送消息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在主线程中处理消息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Message</a:t>
            </a:r>
          </a:p>
          <a:p>
            <a:pPr lvl="2"/>
            <a:r>
              <a:rPr lang="en-US" altLang="zh-CN" dirty="0" smtClean="0"/>
              <a:t>Handler</a:t>
            </a:r>
            <a:r>
              <a:rPr lang="zh-CN" altLang="en-US" dirty="0" smtClean="0"/>
              <a:t>接收和处理的消息对象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Looper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发送的消息放入消息队列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不断从消息队列中取出消息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每个线程只能拥有一个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5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488559" cy="6096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消息传递机制的工作原理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消息传递机制的中的角色</a:t>
            </a:r>
            <a:endParaRPr lang="en-US" altLang="zh-CN" dirty="0"/>
          </a:p>
          <a:p>
            <a:pPr lvl="1"/>
            <a:r>
              <a:rPr lang="en-US" altLang="zh-CN" dirty="0" err="1" smtClean="0"/>
              <a:t>MessageQueue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消息队列（先进先出）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存放由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发送过来的消息对象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Looper</a:t>
            </a:r>
            <a:r>
              <a:rPr lang="zh-CN" altLang="en-US" dirty="0" smtClean="0"/>
              <a:t>对象在实例化时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会创建一个消息队列</a:t>
            </a:r>
            <a:endParaRPr lang="en-US" altLang="zh-CN" dirty="0" smtClean="0"/>
          </a:p>
          <a:p>
            <a:pPr lvl="2"/>
            <a:r>
              <a:rPr lang="zh-CN" altLang="en-US" dirty="0"/>
              <a:t>由</a:t>
            </a:r>
            <a:r>
              <a:rPr lang="en-US" altLang="zh-CN" dirty="0" err="1"/>
              <a:t>Looper</a:t>
            </a:r>
            <a:r>
              <a:rPr lang="zh-CN" altLang="en-US" dirty="0"/>
              <a:t>对象进行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存储和取出消息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zh-CN" altLang="en-US" dirty="0" smtClean="0">
                <a:solidFill>
                  <a:srgbClr val="FFC000"/>
                </a:solidFill>
              </a:rPr>
              <a:t>必须保证有一个消息队列配合</a:t>
            </a:r>
            <a:r>
              <a:rPr lang="en-US" altLang="zh-CN" dirty="0" smtClean="0">
                <a:solidFill>
                  <a:srgbClr val="FFC000"/>
                </a:solidFill>
              </a:rPr>
              <a:t>Handler</a:t>
            </a:r>
            <a:r>
              <a:rPr lang="zh-CN" altLang="en-US" dirty="0" smtClean="0">
                <a:solidFill>
                  <a:srgbClr val="FFC000"/>
                </a:solidFill>
              </a:rPr>
              <a:t>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在代码中使用</a:t>
            </a:r>
            <a:r>
              <a:rPr lang="en-US" altLang="zh-CN" dirty="0"/>
              <a:t>Handler</a:t>
            </a:r>
            <a:r>
              <a:rPr lang="zh-CN" altLang="en-US" dirty="0"/>
              <a:t>传递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子线程中使用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传递消息的步骤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消息队列及其管理器</a:t>
            </a:r>
            <a:r>
              <a:rPr lang="en-US" altLang="zh-CN" dirty="0" smtClean="0"/>
              <a:t>)</a:t>
            </a:r>
          </a:p>
          <a:p>
            <a:pPr marL="1371600" lvl="2" indent="-514350"/>
            <a:r>
              <a:rPr lang="zh-CN" altLang="en-US" dirty="0" smtClean="0"/>
              <a:t>调用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prepare()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Handler</a:t>
            </a:r>
          </a:p>
          <a:p>
            <a:pPr marL="1371600" lvl="2" indent="-514350"/>
            <a:r>
              <a:rPr lang="zh-CN" altLang="en-US" dirty="0" smtClean="0"/>
              <a:t>创建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子类的实例</a:t>
            </a:r>
            <a:endParaRPr lang="en-US" altLang="zh-CN" dirty="0" smtClean="0"/>
          </a:p>
          <a:p>
            <a:pPr marL="1371600" lvl="2" indent="-514350"/>
            <a:r>
              <a:rPr lang="zh-CN" altLang="en-US" dirty="0" smtClean="0"/>
              <a:t>重写</a:t>
            </a:r>
            <a:r>
              <a:rPr lang="en-US" altLang="zh-CN" dirty="0" err="1" smtClean="0"/>
              <a:t>handleMessage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启动</a:t>
            </a:r>
            <a:r>
              <a:rPr lang="en-US" altLang="zh-CN" dirty="0" err="1" smtClean="0"/>
              <a:t>Looper</a:t>
            </a:r>
            <a:endParaRPr lang="en-US" altLang="zh-CN" dirty="0" smtClean="0"/>
          </a:p>
          <a:p>
            <a:pPr marL="1371600" lvl="2" indent="-514350"/>
            <a:r>
              <a:rPr lang="zh-CN" altLang="en-US" dirty="0" smtClean="0"/>
              <a:t>调用</a:t>
            </a:r>
            <a:r>
              <a:rPr lang="en-US" altLang="zh-CN" dirty="0" err="1" smtClean="0"/>
              <a:t>Looper.loop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给消息队列发送消息</a:t>
            </a:r>
            <a:endParaRPr lang="en-US" altLang="zh-CN" dirty="0" smtClean="0"/>
          </a:p>
          <a:p>
            <a:pPr marL="1371600" lvl="2" indent="-514350"/>
            <a:r>
              <a:rPr lang="zh-CN" altLang="en-US" dirty="0" smtClean="0"/>
              <a:t>调用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sendMessage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6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在代码中使用</a:t>
            </a:r>
            <a:r>
              <a:rPr lang="en-US" altLang="zh-CN" dirty="0"/>
              <a:t>Handler</a:t>
            </a:r>
            <a:r>
              <a:rPr lang="zh-CN" altLang="en-US" dirty="0"/>
              <a:t>传递消息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主线程</a:t>
            </a:r>
            <a:r>
              <a:rPr lang="zh-CN" altLang="en-US" dirty="0" smtClean="0"/>
              <a:t>中</a:t>
            </a:r>
            <a:r>
              <a:rPr lang="zh-CN" altLang="en-US" dirty="0"/>
              <a:t>使用</a:t>
            </a:r>
            <a:r>
              <a:rPr lang="en-US" altLang="zh-CN" dirty="0"/>
              <a:t>Handler</a:t>
            </a:r>
            <a:r>
              <a:rPr lang="zh-CN" altLang="en-US" dirty="0"/>
              <a:t>传递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系统已经为主线程</a:t>
            </a:r>
            <a:r>
              <a:rPr lang="en-US" altLang="zh-CN" dirty="0" smtClean="0">
                <a:solidFill>
                  <a:srgbClr val="FFC000"/>
                </a:solidFill>
              </a:rPr>
              <a:t>(UI)</a:t>
            </a:r>
            <a:r>
              <a:rPr lang="zh-CN" altLang="en-US" dirty="0" smtClean="0">
                <a:solidFill>
                  <a:srgbClr val="FFC000"/>
                </a:solidFill>
              </a:rPr>
              <a:t>创建了</a:t>
            </a:r>
            <a:r>
              <a:rPr lang="en-US" altLang="zh-CN" dirty="0" err="1" smtClean="0">
                <a:solidFill>
                  <a:srgbClr val="FFC000"/>
                </a:solidFill>
              </a:rPr>
              <a:t>Looper</a:t>
            </a:r>
            <a:r>
              <a:rPr lang="zh-CN" altLang="en-US" dirty="0" smtClean="0">
                <a:solidFill>
                  <a:srgbClr val="FFC000"/>
                </a:solidFill>
              </a:rPr>
              <a:t>对象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不用手动创建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直接创建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157257875</TotalTime>
  <Pages>0</Pages>
  <Words>492</Words>
  <Characters>0</Characters>
  <Application>Microsoft Office PowerPoint</Application>
  <DocSecurity>0</DocSecurity>
  <PresentationFormat>全屏显示(4:3)</PresentationFormat>
  <Lines>0</Lines>
  <Paragraphs>87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01_neo_blue</vt:lpstr>
      <vt:lpstr>Handler消息传递机制</vt:lpstr>
      <vt:lpstr>学习内容</vt:lpstr>
      <vt:lpstr>功能概述及使用场景</vt:lpstr>
      <vt:lpstr>Handler消息传递机制的工作原理</vt:lpstr>
      <vt:lpstr>Handler消息传递机制的工作原理</vt:lpstr>
      <vt:lpstr>Handler消息传递机制的工作原理</vt:lpstr>
      <vt:lpstr>Handler消息传递机制的工作原理</vt:lpstr>
      <vt:lpstr>在代码中使用Handler传递消息</vt:lpstr>
      <vt:lpstr>在代码中使用Handler传递消息</vt:lpstr>
      <vt:lpstr>使用Handler传递消息的注意事项</vt:lpstr>
      <vt:lpstr>使用Handler传递消息的注意事项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286</cp:revision>
  <cp:lastPrinted>1899-12-30T00:00:00Z</cp:lastPrinted>
  <dcterms:created xsi:type="dcterms:W3CDTF">2010-08-26T17:14:14Z</dcterms:created>
  <dcterms:modified xsi:type="dcterms:W3CDTF">2013-11-16T15:50:48Z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