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06" autoAdjust="0"/>
  </p:normalViewPr>
  <p:slideViewPr>
    <p:cSldViewPr>
      <p:cViewPr>
        <p:scale>
          <a:sx n="66" d="100"/>
          <a:sy n="66" d="100"/>
        </p:scale>
        <p:origin x="-150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这里需编写一个实例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3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SQLite</a:t>
            </a:r>
            <a:r>
              <a:rPr lang="zh-CN" altLang="en-US" dirty="0" smtClean="0">
                <a:ea typeface="宋体" pitchFamily="2" charset="-122"/>
              </a:rPr>
              <a:t>数据库存储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SQLite</a:t>
            </a:r>
            <a:r>
              <a:rPr lang="zh-CN" altLang="en-US" dirty="0">
                <a:ea typeface="宋体" pitchFamily="2" charset="-122"/>
              </a:rPr>
              <a:t>数据库存储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数据库特性简介</a:t>
            </a:r>
            <a:endParaRPr lang="en-US" altLang="zh-CN" dirty="0" smtClean="0"/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平台唯一集成的关系型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官网地址：</a:t>
            </a:r>
            <a:r>
              <a:rPr lang="en-US" altLang="zh-CN" dirty="0" smtClean="0"/>
              <a:t>http</a:t>
            </a:r>
            <a:r>
              <a:rPr lang="en-US" altLang="zh-CN" dirty="0"/>
              <a:t>://www.sqlite.org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API,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SQLite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 smtClean="0"/>
              <a:t>数据库特性简介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数据库支持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NULL</a:t>
            </a:r>
            <a:r>
              <a:rPr lang="zh-CN" altLang="en-US" dirty="0" smtClean="0"/>
              <a:t>：空值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INTEGER</a:t>
            </a:r>
            <a:r>
              <a:rPr lang="zh-CN" altLang="en-US" dirty="0" smtClean="0"/>
              <a:t>：整型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REAL</a:t>
            </a:r>
            <a:r>
              <a:rPr lang="zh-CN" altLang="en-US" dirty="0" smtClean="0"/>
              <a:t>：浮点数字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</a:t>
            </a:r>
            <a:r>
              <a:rPr lang="zh-CN" altLang="en-US" dirty="0" smtClean="0"/>
              <a:t>：字符串文本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BLOB</a:t>
            </a:r>
            <a:r>
              <a:rPr lang="zh-CN" altLang="en-US" dirty="0" smtClean="0"/>
              <a:t>：二进制对象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其它数据类型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会被自动强制转换</a:t>
            </a:r>
            <a:endParaRPr lang="en-US" altLang="zh-CN" dirty="0" smtClean="0"/>
          </a:p>
          <a:p>
            <a:pPr lvl="1"/>
            <a:r>
              <a:rPr lang="zh-CN" altLang="en-US" dirty="0"/>
              <a:t>忽略 </a:t>
            </a:r>
            <a:r>
              <a:rPr lang="en-US" altLang="zh-CN" dirty="0"/>
              <a:t>CREATE TABLE </a:t>
            </a:r>
            <a:r>
              <a:rPr lang="zh-CN" altLang="en-US" dirty="0"/>
              <a:t>语句中跟在字段名后面的数据类型</a:t>
            </a:r>
            <a:r>
              <a:rPr lang="zh-CN" altLang="en-US" dirty="0" smtClean="0"/>
              <a:t>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50" dirty="0" smtClean="0">
                <a:solidFill>
                  <a:srgbClr val="FFFF00"/>
                </a:solidFill>
              </a:rPr>
              <a:t>CREATE </a:t>
            </a:r>
            <a:r>
              <a:rPr lang="en-US" altLang="zh-CN" sz="1850" dirty="0">
                <a:solidFill>
                  <a:srgbClr val="FFFF00"/>
                </a:solidFill>
              </a:rPr>
              <a:t>TABLE person (</a:t>
            </a:r>
            <a:r>
              <a:rPr lang="en-US" altLang="zh-CN" sz="1850" dirty="0" err="1">
                <a:solidFill>
                  <a:srgbClr val="FFFF00"/>
                </a:solidFill>
              </a:rPr>
              <a:t>personid</a:t>
            </a:r>
            <a:r>
              <a:rPr lang="en-US" altLang="zh-CN" sz="1850" dirty="0">
                <a:solidFill>
                  <a:srgbClr val="FFFF00"/>
                </a:solidFill>
              </a:rPr>
              <a:t> integer primary key </a:t>
            </a:r>
            <a:r>
              <a:rPr lang="en-US" altLang="zh-CN" sz="1850" dirty="0" err="1">
                <a:solidFill>
                  <a:srgbClr val="FFFF00"/>
                </a:solidFill>
              </a:rPr>
              <a:t>autoincrement</a:t>
            </a:r>
            <a:r>
              <a:rPr lang="en-US" altLang="zh-CN" sz="1850" dirty="0">
                <a:solidFill>
                  <a:srgbClr val="FFFF00"/>
                </a:solidFill>
              </a:rPr>
              <a:t>, name </a:t>
            </a:r>
            <a:r>
              <a:rPr lang="en-US" altLang="zh-CN" sz="1850" dirty="0" err="1">
                <a:solidFill>
                  <a:srgbClr val="FF0000"/>
                </a:solidFill>
              </a:rPr>
              <a:t>varchar</a:t>
            </a:r>
            <a:r>
              <a:rPr lang="en-US" altLang="zh-CN" sz="1850" dirty="0">
                <a:solidFill>
                  <a:srgbClr val="FF0000"/>
                </a:solidFill>
              </a:rPr>
              <a:t>(20)</a:t>
            </a:r>
            <a:r>
              <a:rPr lang="en-US" altLang="zh-CN" sz="1850" dirty="0">
                <a:solidFill>
                  <a:srgbClr val="FFFF00"/>
                </a:solidFill>
              </a:rPr>
              <a:t>)</a:t>
            </a:r>
            <a:endParaRPr lang="zh-CN" altLang="en-US" sz="185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数据库特性简介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数据库支持大部分标准</a:t>
            </a:r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查询语句</a:t>
            </a:r>
            <a:r>
              <a:rPr lang="en-US" altLang="zh-CN" dirty="0" smtClean="0"/>
              <a:t>(DQL)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SELECT * FROM </a:t>
            </a:r>
            <a:r>
              <a:rPr lang="zh-CN" altLang="en-US" dirty="0" smtClean="0">
                <a:solidFill>
                  <a:srgbClr val="FFFF00"/>
                </a:solidFill>
              </a:rPr>
              <a:t>表</a:t>
            </a:r>
            <a:r>
              <a:rPr lang="zh-CN" altLang="en-US" dirty="0">
                <a:solidFill>
                  <a:srgbClr val="FFFF00"/>
                </a:solidFill>
              </a:rPr>
              <a:t>名 </a:t>
            </a:r>
            <a:r>
              <a:rPr lang="en-US" altLang="zh-CN" dirty="0" smtClean="0">
                <a:solidFill>
                  <a:srgbClr val="FFFF00"/>
                </a:solidFill>
              </a:rPr>
              <a:t>WHERE </a:t>
            </a:r>
            <a:r>
              <a:rPr lang="zh-CN" altLang="en-US" dirty="0" smtClean="0">
                <a:solidFill>
                  <a:srgbClr val="FFFF00"/>
                </a:solidFill>
              </a:rPr>
              <a:t>条件子句</a:t>
            </a:r>
            <a:r>
              <a:rPr lang="en-US" altLang="zh-CN" dirty="0" smtClean="0">
                <a:solidFill>
                  <a:srgbClr val="FFFF00"/>
                </a:solidFill>
              </a:rPr>
              <a:t>…</a:t>
            </a:r>
          </a:p>
          <a:p>
            <a:pPr lvl="1"/>
            <a:r>
              <a:rPr lang="zh-CN" altLang="en-US" dirty="0"/>
              <a:t>插入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(DML)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FF00"/>
                </a:solidFill>
              </a:rPr>
              <a:t>INSERT INTO </a:t>
            </a:r>
            <a:r>
              <a:rPr lang="zh-CN" altLang="en-US" dirty="0">
                <a:solidFill>
                  <a:srgbClr val="FFFF00"/>
                </a:solidFill>
              </a:rPr>
              <a:t>表名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字段</a:t>
            </a:r>
            <a:r>
              <a:rPr lang="en-US" altLang="zh-CN" dirty="0" smtClean="0">
                <a:solidFill>
                  <a:srgbClr val="FFFF00"/>
                </a:solidFill>
              </a:rPr>
              <a:t>) </a:t>
            </a:r>
            <a:r>
              <a:rPr lang="en-US" altLang="zh-CN" dirty="0">
                <a:solidFill>
                  <a:srgbClr val="FFFF00"/>
                </a:solidFill>
              </a:rPr>
              <a:t>VALUES(</a:t>
            </a:r>
            <a:r>
              <a:rPr lang="zh-CN" altLang="en-US" dirty="0">
                <a:solidFill>
                  <a:srgbClr val="FFFF00"/>
                </a:solidFill>
              </a:rPr>
              <a:t>值列表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更新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(DML)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FF00"/>
                </a:solidFill>
              </a:rPr>
              <a:t>UPDATE </a:t>
            </a:r>
            <a:r>
              <a:rPr lang="zh-CN" altLang="en-US" dirty="0">
                <a:solidFill>
                  <a:srgbClr val="FFFF00"/>
                </a:solidFill>
              </a:rPr>
              <a:t>表名 </a:t>
            </a:r>
            <a:r>
              <a:rPr lang="en-US" altLang="zh-CN" dirty="0">
                <a:solidFill>
                  <a:srgbClr val="FFFF00"/>
                </a:solidFill>
              </a:rPr>
              <a:t>SET </a:t>
            </a:r>
            <a:r>
              <a:rPr lang="zh-CN" altLang="en-US" dirty="0">
                <a:solidFill>
                  <a:srgbClr val="FFFF00"/>
                </a:solidFill>
              </a:rPr>
              <a:t>字段名</a:t>
            </a:r>
            <a:r>
              <a:rPr lang="en-US" altLang="zh-CN" dirty="0">
                <a:solidFill>
                  <a:srgbClr val="FFFF00"/>
                </a:solidFill>
              </a:rPr>
              <a:t>=</a:t>
            </a:r>
            <a:r>
              <a:rPr lang="zh-CN" altLang="en-US" dirty="0">
                <a:solidFill>
                  <a:srgbClr val="FFFF00"/>
                </a:solidFill>
              </a:rPr>
              <a:t>值 </a:t>
            </a:r>
            <a:r>
              <a:rPr lang="en-US" altLang="zh-CN" dirty="0">
                <a:solidFill>
                  <a:srgbClr val="FFFF00"/>
                </a:solidFill>
              </a:rPr>
              <a:t>WHERE </a:t>
            </a:r>
            <a:r>
              <a:rPr lang="zh-CN" altLang="en-US" dirty="0" smtClean="0">
                <a:solidFill>
                  <a:srgbClr val="FFFF00"/>
                </a:solidFill>
              </a:rPr>
              <a:t>条件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删除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(DML)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FF00"/>
                </a:solidFill>
              </a:rPr>
              <a:t>DELETE FROM </a:t>
            </a:r>
            <a:r>
              <a:rPr lang="zh-CN" altLang="en-US" dirty="0">
                <a:solidFill>
                  <a:srgbClr val="FFFF00"/>
                </a:solidFill>
              </a:rPr>
              <a:t>表名 </a:t>
            </a:r>
            <a:r>
              <a:rPr lang="en-US" altLang="zh-CN" dirty="0">
                <a:solidFill>
                  <a:srgbClr val="FFFF00"/>
                </a:solidFill>
              </a:rPr>
              <a:t>WHERE </a:t>
            </a:r>
            <a:r>
              <a:rPr lang="zh-CN" altLang="en-US" dirty="0">
                <a:solidFill>
                  <a:srgbClr val="FFFF00"/>
                </a:solidFill>
              </a:rPr>
              <a:t>条件子句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SQLite</a:t>
            </a:r>
            <a:r>
              <a:rPr lang="zh-CN" altLang="en-US" dirty="0" smtClean="0"/>
              <a:t>数据库特性简介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 smtClean="0"/>
              <a:t>数据库不支持部分的</a:t>
            </a:r>
            <a:r>
              <a:rPr lang="en-US" altLang="zh-CN" dirty="0" smtClean="0"/>
              <a:t>DDL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</a:t>
            </a:r>
            <a:r>
              <a:rPr lang="zh-CN" altLang="en-US" dirty="0" smtClean="0"/>
              <a:t>对表字段</a:t>
            </a:r>
            <a:r>
              <a:rPr lang="zh-CN" altLang="en-US" dirty="0" smtClean="0"/>
              <a:t>名称的修改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smtClean="0"/>
              <a:t>支持</a:t>
            </a:r>
            <a:r>
              <a:rPr lang="zh-CN" altLang="en-US" smtClean="0"/>
              <a:t>对表字</a:t>
            </a:r>
            <a:r>
              <a:rPr lang="zh-CN" altLang="en-US" dirty="0" smtClean="0"/>
              <a:t>段类型的修改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只允许重命名表及给一个表添加字段</a:t>
            </a:r>
            <a:endParaRPr lang="en-US" altLang="zh-CN" dirty="0" smtClean="0"/>
          </a:p>
          <a:p>
            <a:r>
              <a:rPr lang="zh-CN" altLang="en-US" dirty="0" smtClean="0"/>
              <a:t>较大程度的修改表结构的步骤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将原表重命名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创建与原表同名的新表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将原表的数据导入新表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删除原表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3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5" y="98425"/>
            <a:ext cx="8352928" cy="609600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Android</a:t>
            </a:r>
            <a:r>
              <a:rPr lang="zh-CN" altLang="en-US" dirty="0"/>
              <a:t>提供的</a:t>
            </a:r>
            <a:r>
              <a:rPr lang="en-US" altLang="zh-CN" dirty="0"/>
              <a:t>API,</a:t>
            </a:r>
            <a:r>
              <a:rPr lang="zh-CN" altLang="en-US" dirty="0" smtClean="0"/>
              <a:t>操</a:t>
            </a:r>
            <a:r>
              <a:rPr lang="zh-CN" altLang="en-US" dirty="0"/>
              <a:t>作</a:t>
            </a:r>
            <a:r>
              <a:rPr lang="en-US" altLang="zh-CN" dirty="0" smtClean="0"/>
              <a:t>SQLite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安卓</a:t>
            </a:r>
            <a:r>
              <a:rPr lang="zh-CN" altLang="en-US" dirty="0" smtClean="0"/>
              <a:t>平台上操作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安</a:t>
            </a:r>
            <a:r>
              <a:rPr lang="zh-CN" altLang="en-US" dirty="0" smtClean="0"/>
              <a:t>卓平台提供的工具类来操作数据库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这些工具类实际上是对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的再一次封装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主要是为了适应安卓平台的</a:t>
            </a:r>
            <a:r>
              <a:rPr lang="zh-CN" altLang="en-US" dirty="0" smtClean="0">
                <a:solidFill>
                  <a:srgbClr val="00FFFF"/>
                </a:solidFill>
              </a:rPr>
              <a:t>特殊性</a:t>
            </a:r>
            <a:endParaRPr lang="en-US" altLang="zh-CN" dirty="0" smtClean="0">
              <a:solidFill>
                <a:srgbClr val="00FFFF"/>
              </a:solidFill>
            </a:endParaRPr>
          </a:p>
          <a:p>
            <a:pPr lvl="1"/>
            <a:r>
              <a:rPr lang="zh-CN" altLang="en-US" dirty="0">
                <a:solidFill>
                  <a:srgbClr val="00FFFF"/>
                </a:solidFill>
              </a:rPr>
              <a:t>安</a:t>
            </a:r>
            <a:r>
              <a:rPr lang="zh-CN" altLang="en-US" dirty="0" smtClean="0">
                <a:solidFill>
                  <a:srgbClr val="00FFFF"/>
                </a:solidFill>
              </a:rPr>
              <a:t>卓平台提供了两种操作数据库的办法</a:t>
            </a:r>
            <a:endParaRPr lang="en-US" altLang="zh-CN" dirty="0" smtClean="0">
              <a:solidFill>
                <a:srgbClr val="00FFFF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FFFF"/>
                </a:solidFill>
              </a:rPr>
              <a:t>手动编写</a:t>
            </a:r>
            <a:r>
              <a:rPr lang="en-US" altLang="zh-CN" dirty="0" smtClean="0">
                <a:solidFill>
                  <a:srgbClr val="00FFFF"/>
                </a:solidFill>
              </a:rPr>
              <a:t>SQL</a:t>
            </a:r>
            <a:r>
              <a:rPr lang="zh-CN" altLang="en-US" dirty="0" smtClean="0">
                <a:solidFill>
                  <a:srgbClr val="00FFFF"/>
                </a:solidFill>
              </a:rPr>
              <a:t>语句</a:t>
            </a:r>
            <a:endParaRPr lang="en-US" altLang="zh-CN" dirty="0" smtClean="0">
              <a:solidFill>
                <a:srgbClr val="00FFFF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FFFF"/>
                </a:solidFill>
              </a:rPr>
              <a:t>直接调用相关方法</a:t>
            </a:r>
            <a:r>
              <a:rPr lang="en-US" altLang="zh-CN" dirty="0">
                <a:solidFill>
                  <a:srgbClr val="00FFFF"/>
                </a:solidFill>
              </a:rPr>
              <a:t>,</a:t>
            </a:r>
            <a:r>
              <a:rPr lang="zh-CN" altLang="en-US" dirty="0" smtClean="0">
                <a:solidFill>
                  <a:srgbClr val="00FFFF"/>
                </a:solidFill>
              </a:rPr>
              <a:t>内部还是对</a:t>
            </a:r>
            <a:r>
              <a:rPr lang="en-US" altLang="zh-CN" dirty="0" smtClean="0">
                <a:solidFill>
                  <a:srgbClr val="00FFFF"/>
                </a:solidFill>
              </a:rPr>
              <a:t>SQL</a:t>
            </a:r>
            <a:r>
              <a:rPr lang="zh-CN" altLang="en-US" dirty="0" smtClean="0">
                <a:solidFill>
                  <a:srgbClr val="00FFFF"/>
                </a:solidFill>
              </a:rPr>
              <a:t>语句的组装</a:t>
            </a:r>
            <a:endParaRPr lang="en-US" altLang="zh-CN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5" y="98425"/>
            <a:ext cx="8496944" cy="609600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Android</a:t>
            </a:r>
            <a:r>
              <a:rPr lang="zh-CN" altLang="en-US" dirty="0"/>
              <a:t>提供的</a:t>
            </a:r>
            <a:r>
              <a:rPr lang="en-US" altLang="zh-CN" dirty="0"/>
              <a:t>API,</a:t>
            </a:r>
            <a:r>
              <a:rPr lang="zh-CN" altLang="en-US" dirty="0"/>
              <a:t>操作</a:t>
            </a:r>
            <a:r>
              <a:rPr lang="en-US" altLang="zh-CN" dirty="0"/>
              <a:t>SQLite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在安卓平台上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对数据库的常用操作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数据库及表结构的创建和更新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数据的增、删、查、改等操作</a:t>
            </a:r>
            <a:endParaRPr lang="en-US" altLang="zh-CN" dirty="0"/>
          </a:p>
          <a:p>
            <a:pPr lvl="1"/>
            <a:r>
              <a:rPr lang="zh-CN" altLang="en-US" dirty="0"/>
              <a:t>数据库的事务操作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8425"/>
            <a:ext cx="8640959" cy="609600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Android</a:t>
            </a:r>
            <a:r>
              <a:rPr lang="zh-CN" altLang="en-US" dirty="0"/>
              <a:t>提供的</a:t>
            </a:r>
            <a:r>
              <a:rPr lang="en-US" altLang="zh-CN" dirty="0"/>
              <a:t>API,</a:t>
            </a:r>
            <a:r>
              <a:rPr lang="zh-CN" altLang="en-US" dirty="0"/>
              <a:t>操作</a:t>
            </a:r>
            <a:r>
              <a:rPr lang="en-US" altLang="zh-CN" dirty="0"/>
              <a:t>SQLite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数据库及表结构的创建和更新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SQLiteOpenHelper</a:t>
            </a:r>
            <a:r>
              <a:rPr lang="zh-CN" altLang="en-US" dirty="0" smtClean="0"/>
              <a:t>工具类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该类是一个抽象类</a:t>
            </a:r>
            <a:r>
              <a:rPr lang="en-US" altLang="zh-CN" dirty="0" smtClean="0"/>
              <a:t>,</a:t>
            </a:r>
            <a:r>
              <a:rPr lang="zh-CN" altLang="en-US" dirty="0"/>
              <a:t>使用时</a:t>
            </a:r>
            <a:r>
              <a:rPr lang="zh-CN" altLang="en-US" dirty="0" smtClean="0"/>
              <a:t>要实现的方法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FF00"/>
                </a:solidFill>
              </a:rPr>
              <a:t>构造方法</a:t>
            </a:r>
            <a:r>
              <a:rPr lang="en-US" altLang="zh-CN" dirty="0" smtClean="0">
                <a:solidFill>
                  <a:srgbClr val="FFFF00"/>
                </a:solidFill>
              </a:rPr>
              <a:t>//</a:t>
            </a:r>
            <a:r>
              <a:rPr lang="zh-CN" altLang="en-US" dirty="0" smtClean="0">
                <a:solidFill>
                  <a:srgbClr val="FFFF00"/>
                </a:solidFill>
              </a:rPr>
              <a:t>指定数据库的名称</a:t>
            </a:r>
            <a:endParaRPr lang="en-US" altLang="zh-CN" dirty="0">
              <a:solidFill>
                <a:srgbClr val="FFFF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void </a:t>
            </a:r>
            <a:r>
              <a:rPr lang="en-US" altLang="zh-CN" dirty="0" err="1">
                <a:solidFill>
                  <a:srgbClr val="FFFF00"/>
                </a:solidFill>
              </a:rPr>
              <a:t>onCreate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(…)//</a:t>
            </a:r>
            <a:r>
              <a:rPr lang="zh-CN" altLang="en-US" dirty="0" smtClean="0">
                <a:solidFill>
                  <a:srgbClr val="FFFF00"/>
                </a:solidFill>
              </a:rPr>
              <a:t>创建时调用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en-US" altLang="zh-CN" dirty="0">
                <a:solidFill>
                  <a:srgbClr val="FFFF00"/>
                </a:solidFill>
              </a:rPr>
              <a:t>void </a:t>
            </a:r>
            <a:r>
              <a:rPr lang="en-US" altLang="zh-CN" dirty="0" err="1">
                <a:solidFill>
                  <a:srgbClr val="FFFF00"/>
                </a:solidFill>
              </a:rPr>
              <a:t>onUpgrade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(…)//</a:t>
            </a:r>
            <a:r>
              <a:rPr lang="zh-CN" altLang="en-US" dirty="0" smtClean="0">
                <a:solidFill>
                  <a:srgbClr val="FFFF00"/>
                </a:solidFill>
              </a:rPr>
              <a:t>更新时调用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继承该抽象类，实现相关方法</a:t>
            </a:r>
            <a:endParaRPr lang="en-US" altLang="zh-CN" dirty="0"/>
          </a:p>
          <a:p>
            <a:pPr lvl="1"/>
            <a:r>
              <a:rPr lang="zh-CN" altLang="en-US" dirty="0"/>
              <a:t>系统会在需要的时候，调用实现了的方法</a:t>
            </a:r>
            <a:endParaRPr lang="en-US" altLang="zh-CN" dirty="0"/>
          </a:p>
          <a:p>
            <a:pPr lvl="1"/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0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425"/>
            <a:ext cx="8352927" cy="609600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Android</a:t>
            </a:r>
            <a:r>
              <a:rPr lang="zh-CN" altLang="en-US" dirty="0"/>
              <a:t>提供的</a:t>
            </a:r>
            <a:r>
              <a:rPr lang="en-US" altLang="zh-CN" dirty="0"/>
              <a:t>API,</a:t>
            </a:r>
            <a:r>
              <a:rPr lang="zh-CN" altLang="en-US" dirty="0"/>
              <a:t>操作</a:t>
            </a:r>
            <a:r>
              <a:rPr lang="en-US" altLang="zh-CN" dirty="0"/>
              <a:t>SQLite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类操作</a:t>
            </a:r>
            <a:r>
              <a:rPr lang="en-US" altLang="zh-CN" dirty="0"/>
              <a:t>SQLite</a:t>
            </a:r>
            <a:r>
              <a:rPr lang="zh-CN" altLang="en-US" dirty="0" smtClean="0"/>
              <a:t>数据库中的数据</a:t>
            </a:r>
            <a:endParaRPr lang="en-US" altLang="zh-CN" dirty="0" smtClean="0"/>
          </a:p>
          <a:p>
            <a:pPr lvl="1"/>
            <a:r>
              <a:rPr lang="zh-CN" altLang="en-US" dirty="0"/>
              <a:t>该类可以通过</a:t>
            </a:r>
            <a:r>
              <a:rPr lang="en-US" altLang="zh-CN" dirty="0" err="1"/>
              <a:t>SQLiteOpenHelper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主要的数据</a:t>
            </a:r>
            <a:r>
              <a:rPr lang="zh-CN" altLang="en-US" smtClean="0"/>
              <a:t>操作有：</a:t>
            </a:r>
            <a:endParaRPr lang="en-US" altLang="zh-CN" dirty="0" smtClean="0"/>
          </a:p>
          <a:p>
            <a:pPr lvl="2"/>
            <a:r>
              <a:rPr lang="zh-CN" altLang="en-US" dirty="0"/>
              <a:t>数据的增、删、查、改等操作</a:t>
            </a:r>
            <a:endParaRPr lang="en-US" altLang="zh-CN" dirty="0"/>
          </a:p>
          <a:p>
            <a:pPr lvl="2"/>
            <a:r>
              <a:rPr lang="zh-CN" altLang="en-US" dirty="0"/>
              <a:t>数据库的事务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690"/>
      </p:ext>
    </p:extLst>
  </p:cSld>
  <p:clrMapOvr>
    <a:masterClrMapping/>
  </p:clrMapOvr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157257777</TotalTime>
  <Pages>0</Pages>
  <Words>467</Words>
  <Characters>0</Characters>
  <Application>Microsoft Office PowerPoint</Application>
  <DocSecurity>0</DocSecurity>
  <PresentationFormat>全屏显示(4:3)</PresentationFormat>
  <Lines>0</Lines>
  <Paragraphs>68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01_neo_blue</vt:lpstr>
      <vt:lpstr>SQLite数据库存储</vt:lpstr>
      <vt:lpstr>SQLite数据库存储</vt:lpstr>
      <vt:lpstr>SQLite数据库特性简介</vt:lpstr>
      <vt:lpstr>SQLite数据库特性简介</vt:lpstr>
      <vt:lpstr>SQLite数据库特性简介</vt:lpstr>
      <vt:lpstr>通过Android提供的API,操作SQLite</vt:lpstr>
      <vt:lpstr>通过Android提供的API,操作SQLite</vt:lpstr>
      <vt:lpstr>通过Android提供的API,操作SQLite</vt:lpstr>
      <vt:lpstr>通过Android提供的API,操作SQLite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381</cp:revision>
  <cp:lastPrinted>1899-12-30T00:00:00Z</cp:lastPrinted>
  <dcterms:created xsi:type="dcterms:W3CDTF">2010-08-26T17:14:14Z</dcterms:created>
  <dcterms:modified xsi:type="dcterms:W3CDTF">2013-12-20T11:06:38Z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