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011" autoAdjust="0"/>
  </p:normalViewPr>
  <p:slideViewPr>
    <p:cSldViewPr>
      <p:cViewPr>
        <p:scale>
          <a:sx n="62" d="100"/>
          <a:sy n="62" d="100"/>
        </p:scale>
        <p:origin x="-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2014/2/14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手机状态栏一般显示了手机当前的网络状态、电池状态、时间等系统信息。它由全局系统控制，不属于任何的应用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9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服务常量表示</a:t>
            </a:r>
            <a:r>
              <a:rPr lang="en-US" altLang="zh-CN" dirty="0" smtClean="0"/>
              <a:t>:NOTIFICATION_SERVICE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8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icon The resource id of the icon to put in the status bar. </a:t>
            </a:r>
          </a:p>
          <a:p>
            <a:r>
              <a:rPr lang="en-US" altLang="zh-CN" dirty="0" err="1" smtClean="0"/>
              <a:t>tickerText</a:t>
            </a:r>
            <a:r>
              <a:rPr lang="en-US" altLang="zh-CN" dirty="0" smtClean="0"/>
              <a:t> The text that flows by in the status bar when the notification first activates. </a:t>
            </a:r>
          </a:p>
          <a:p>
            <a:r>
              <a:rPr lang="en-US" altLang="zh-CN" dirty="0" smtClean="0"/>
              <a:t>when The time to show in the time field. In the </a:t>
            </a:r>
            <a:r>
              <a:rPr lang="en-US" altLang="zh-CN" dirty="0" err="1" smtClean="0">
                <a:solidFill>
                  <a:srgbClr val="FF0000"/>
                </a:solidFill>
              </a:rPr>
              <a:t>System.currentTimeMillis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timebase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4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振动器权限：</a:t>
            </a:r>
            <a:r>
              <a:rPr lang="en-US" altLang="zh-CN" dirty="0" err="1" smtClean="0"/>
              <a:t>android.permission.VIBRATE</a:t>
            </a:r>
            <a:endParaRPr lang="en-US" altLang="zh-CN" dirty="0" smtClean="0"/>
          </a:p>
          <a:p>
            <a:r>
              <a:rPr lang="zh-CN" altLang="en-US" dirty="0" smtClean="0"/>
              <a:t>闪过灯权限：</a:t>
            </a:r>
            <a:r>
              <a:rPr lang="en-US" altLang="zh-CN" smtClean="0"/>
              <a:t>android.permission.FLASHLIGHT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Notification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主讲人：张湘鲁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Notification</a:t>
            </a:r>
            <a:r>
              <a:rPr lang="zh-CN" altLang="en-US" dirty="0" smtClean="0"/>
              <a:t>基本功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r>
              <a:rPr lang="en-US" altLang="zh-CN" dirty="0" smtClean="0"/>
              <a:t>Notification</a:t>
            </a:r>
            <a:r>
              <a:rPr lang="zh-CN" altLang="en-US" dirty="0" smtClean="0"/>
              <a:t>基本使用方式</a:t>
            </a:r>
            <a:endParaRPr lang="en-US" altLang="zh-CN" dirty="0" smtClean="0"/>
          </a:p>
          <a:p>
            <a:r>
              <a:rPr lang="en-US" altLang="zh-CN" dirty="0" smtClean="0"/>
              <a:t>Notification</a:t>
            </a:r>
            <a:r>
              <a:rPr lang="zh-CN" altLang="en-US" dirty="0" smtClean="0"/>
              <a:t>进</a:t>
            </a:r>
            <a:r>
              <a:rPr lang="zh-CN" altLang="en-US" smtClean="0"/>
              <a:t>阶</a:t>
            </a:r>
            <a:r>
              <a:rPr lang="zh-CN" altLang="en-US" smtClean="0"/>
              <a:t>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r>
              <a:rPr lang="zh-CN" altLang="en-US" dirty="0"/>
              <a:t>基本功能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Notification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显示在手机</a:t>
            </a:r>
            <a:r>
              <a:rPr lang="zh-CN" altLang="en-US" dirty="0" smtClean="0">
                <a:solidFill>
                  <a:srgbClr val="FF0000"/>
                </a:solidFill>
              </a:rPr>
              <a:t>状态栏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通知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例：微信的好友信息通知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具有全局效果的通知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由应用创建并发送给系统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系统收到通知后，显示在状态栏中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68266"/>
            <a:ext cx="4752528" cy="20367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627784" y="2986665"/>
            <a:ext cx="4032448" cy="5657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r>
              <a:rPr lang="zh-CN" altLang="en-US" dirty="0"/>
              <a:t>基本功能介绍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64406" y="1844824"/>
            <a:ext cx="3703638" cy="406258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在手机状态栏上显示的信息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用户向下滑动后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显示在通知列表中的信息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用户</a:t>
            </a:r>
            <a:r>
              <a:rPr lang="zh-CN" altLang="en-US" dirty="0" smtClean="0"/>
              <a:t>点击通知列表中对应的条目后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所启动的组件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22" y="1930632"/>
            <a:ext cx="3555556" cy="3720635"/>
          </a:xfrm>
        </p:spPr>
      </p:pic>
      <p:sp>
        <p:nvSpPr>
          <p:cNvPr id="6" name="矩形 5"/>
          <p:cNvSpPr/>
          <p:nvPr/>
        </p:nvSpPr>
        <p:spPr bwMode="auto">
          <a:xfrm>
            <a:off x="5220072" y="4141636"/>
            <a:ext cx="3744416" cy="6480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403648" y="1196752"/>
            <a:ext cx="712879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800">
                <a:solidFill>
                  <a:srgbClr val="CCEB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rgbClr val="CCEB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/>
              <a:t>一个</a:t>
            </a:r>
            <a:r>
              <a:rPr lang="en-US" altLang="zh-CN" dirty="0"/>
              <a:t>Notification</a:t>
            </a:r>
            <a:r>
              <a:rPr lang="zh-CN" altLang="en-US" dirty="0"/>
              <a:t>主要包含三部分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11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r>
              <a:rPr lang="zh-CN" altLang="en-US" dirty="0"/>
              <a:t>基本使用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03350" y="1314450"/>
            <a:ext cx="7740650" cy="4953000"/>
          </a:xfrm>
        </p:spPr>
        <p:txBody>
          <a:bodyPr/>
          <a:lstStyle/>
          <a:p>
            <a:r>
              <a:rPr lang="zh-CN" altLang="en-US" dirty="0" smtClean="0"/>
              <a:t>通知</a:t>
            </a:r>
            <a:r>
              <a:rPr lang="en-US" altLang="zh-CN" dirty="0" smtClean="0"/>
              <a:t>(Notification)</a:t>
            </a:r>
            <a:r>
              <a:rPr lang="zh-CN" altLang="en-US" dirty="0" smtClean="0"/>
              <a:t>的基本使用步骤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获取</a:t>
            </a:r>
            <a:r>
              <a:rPr lang="en-US" altLang="zh-CN" dirty="0" err="1" smtClean="0">
                <a:solidFill>
                  <a:srgbClr val="FFC000"/>
                </a:solidFill>
              </a:rPr>
              <a:t>NotificationManager</a:t>
            </a:r>
            <a:r>
              <a:rPr lang="zh-CN" altLang="en-US" dirty="0" smtClean="0">
                <a:solidFill>
                  <a:srgbClr val="FFC000"/>
                </a:solidFill>
              </a:rPr>
              <a:t>服务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1314450" lvl="2" indent="-457200"/>
            <a:r>
              <a:rPr lang="zh-CN" altLang="en-US" dirty="0" smtClean="0"/>
              <a:t>通过</a:t>
            </a:r>
            <a:r>
              <a:rPr lang="en-US" altLang="zh-CN" dirty="0" err="1" smtClean="0"/>
              <a:t>notificationManager</a:t>
            </a:r>
            <a:r>
              <a:rPr lang="zh-CN" altLang="en-US" dirty="0" smtClean="0"/>
              <a:t>向系统发送通知</a:t>
            </a:r>
            <a:endParaRPr lang="en-US" altLang="zh-CN" dirty="0" smtClean="0"/>
          </a:p>
          <a:p>
            <a:pPr marL="1314450" lvl="2" indent="-457200"/>
            <a:r>
              <a:rPr lang="zh-CN" altLang="en-US" dirty="0" smtClean="0"/>
              <a:t>通过调用</a:t>
            </a:r>
            <a:r>
              <a:rPr lang="en-US" altLang="zh-CN" dirty="0" err="1" smtClean="0"/>
              <a:t>Context.getSystemService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创建一个</a:t>
            </a:r>
            <a:r>
              <a:rPr lang="en-US" altLang="zh-CN" dirty="0" smtClean="0">
                <a:solidFill>
                  <a:srgbClr val="FFC000"/>
                </a:solidFill>
              </a:rPr>
              <a:t>Notification</a:t>
            </a:r>
            <a:r>
              <a:rPr lang="zh-CN" altLang="en-US" dirty="0" smtClean="0">
                <a:solidFill>
                  <a:srgbClr val="FFC000"/>
                </a:solidFill>
              </a:rPr>
              <a:t>对象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1371600" lvl="2" indent="-514350"/>
            <a:r>
              <a:rPr lang="zh-CN" altLang="en-US" dirty="0" smtClean="0"/>
              <a:t>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(API Level 11</a:t>
            </a:r>
            <a:r>
              <a:rPr lang="zh-CN" altLang="en-US" dirty="0" smtClean="0"/>
              <a:t>以前</a:t>
            </a:r>
            <a:r>
              <a:rPr lang="en-US" altLang="zh-CN" dirty="0" smtClean="0"/>
              <a:t>)</a:t>
            </a:r>
          </a:p>
          <a:p>
            <a:pPr marL="1371600" lvl="2" indent="-514350"/>
            <a:r>
              <a:rPr lang="zh-CN" altLang="en-US" dirty="0" smtClean="0"/>
              <a:t>通过</a:t>
            </a:r>
            <a:r>
              <a:rPr lang="en-US" altLang="zh-CN" dirty="0" err="1" smtClean="0"/>
              <a:t>Notification.Builder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为</a:t>
            </a:r>
            <a:r>
              <a:rPr lang="en-US" altLang="zh-CN" dirty="0" smtClean="0">
                <a:solidFill>
                  <a:srgbClr val="FFC000"/>
                </a:solidFill>
              </a:rPr>
              <a:t>Notification</a:t>
            </a:r>
            <a:r>
              <a:rPr lang="zh-CN" altLang="en-US" dirty="0" smtClean="0">
                <a:solidFill>
                  <a:srgbClr val="FFC000"/>
                </a:solidFill>
              </a:rPr>
              <a:t>对象设置各种属性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通过</a:t>
            </a:r>
            <a:r>
              <a:rPr lang="en-US" altLang="zh-CN" dirty="0" err="1" smtClean="0">
                <a:solidFill>
                  <a:srgbClr val="FFC000"/>
                </a:solidFill>
              </a:rPr>
              <a:t>NotificationManager</a:t>
            </a:r>
            <a:r>
              <a:rPr lang="zh-CN" altLang="en-US" dirty="0" smtClean="0">
                <a:solidFill>
                  <a:srgbClr val="FFC000"/>
                </a:solidFill>
              </a:rPr>
              <a:t>发送该对象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3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r>
              <a:rPr lang="zh-CN" altLang="en-US" dirty="0"/>
              <a:t>基本使用方式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Notification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设置手机状态栏中显示的内容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public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icon</a:t>
            </a:r>
            <a:r>
              <a:rPr lang="zh-CN" altLang="en-US" dirty="0" smtClean="0"/>
              <a:t>，图标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public </a:t>
            </a:r>
            <a:r>
              <a:rPr lang="en-US" altLang="zh-CN" dirty="0" err="1" smtClean="0">
                <a:solidFill>
                  <a:srgbClr val="FFFF00"/>
                </a:solidFill>
              </a:rPr>
              <a:t>CharSequence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tickerText</a:t>
            </a:r>
            <a:r>
              <a:rPr lang="zh-CN" altLang="en-US" dirty="0" smtClean="0"/>
              <a:t>，信息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public long when</a:t>
            </a:r>
            <a:r>
              <a:rPr lang="zh-CN" altLang="en-US" dirty="0" smtClean="0">
                <a:solidFill>
                  <a:schemeClr val="tx1"/>
                </a:solidFill>
              </a:rPr>
              <a:t>，发送通知的时间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当前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r>
              <a:rPr lang="zh-CN" altLang="en-US" dirty="0"/>
              <a:t>基本使用方式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Notification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通知列表中的显示内容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>
                <a:solidFill>
                  <a:srgbClr val="FFFF00"/>
                </a:solidFill>
              </a:rPr>
              <a:t>setLatestEventInfo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  <a:r>
              <a:rPr lang="zh-CN" altLang="en-US" dirty="0" smtClean="0"/>
              <a:t>方法设置内容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content title		2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large icon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content text		4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content info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small icon		6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when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76" y="2348880"/>
            <a:ext cx="5434921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r>
              <a:rPr lang="zh-CN" altLang="en-US" dirty="0"/>
              <a:t>基本使用方式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Notification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zh-CN" altLang="en-US" dirty="0" smtClean="0"/>
              <a:t>用户</a:t>
            </a:r>
            <a:r>
              <a:rPr lang="zh-CN" altLang="en-US" dirty="0"/>
              <a:t>点击通知列表中对应的条目后</a:t>
            </a:r>
            <a:r>
              <a:rPr lang="en-US" altLang="zh-CN" dirty="0"/>
              <a:t>,</a:t>
            </a:r>
            <a:r>
              <a:rPr lang="zh-CN" altLang="en-US" dirty="0"/>
              <a:t>所启动的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 err="1" smtClean="0"/>
              <a:t>PendingIntent.getX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PendingIntent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然后将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实例传给</a:t>
            </a:r>
            <a:r>
              <a:rPr lang="en-US" altLang="zh-CN" dirty="0" smtClean="0"/>
              <a:t>Notification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/>
              <a:t>NotificationManager</a:t>
            </a:r>
            <a:r>
              <a:rPr lang="zh-CN" altLang="en-US" dirty="0"/>
              <a:t>发送通知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调用</a:t>
            </a:r>
            <a:r>
              <a:rPr lang="en-US" altLang="zh-CN" dirty="0" err="1">
                <a:solidFill>
                  <a:srgbClr val="FFFF00"/>
                </a:solidFill>
              </a:rPr>
              <a:t>NotificationManager.notify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在</a:t>
            </a:r>
            <a:r>
              <a:rPr lang="zh-CN" altLang="en-US" dirty="0" smtClean="0">
                <a:solidFill>
                  <a:srgbClr val="FFFF00"/>
                </a:solidFill>
              </a:rPr>
              <a:t>系统中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每个通知都有一个唯一编号</a:t>
            </a:r>
            <a:endParaRPr lang="zh-CN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7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r>
              <a:rPr lang="zh-CN" altLang="en-US" dirty="0"/>
              <a:t>进阶功能介绍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defaults</a:t>
            </a:r>
            <a:r>
              <a:rPr lang="zh-CN" altLang="en-US" dirty="0" smtClean="0"/>
              <a:t>属性设置通知的提示方式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震动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需添加操作振动器的权限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闪光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需添加操作闪光灯的权限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RemoteViews</a:t>
            </a:r>
            <a:r>
              <a:rPr lang="zh-CN" altLang="en-US" dirty="0" smtClean="0"/>
              <a:t>自定义通知的显示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3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157255454</TotalTime>
  <Pages>0</Pages>
  <Words>401</Words>
  <Characters>0</Characters>
  <Application>Microsoft Office PowerPoint</Application>
  <DocSecurity>0</DocSecurity>
  <PresentationFormat>全屏显示(4:3)</PresentationFormat>
  <Lines>0</Lines>
  <Paragraphs>80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01_neo_blue</vt:lpstr>
      <vt:lpstr>Notification</vt:lpstr>
      <vt:lpstr>学习内容</vt:lpstr>
      <vt:lpstr>Notification基本功能介绍</vt:lpstr>
      <vt:lpstr>Notification基本功能介绍</vt:lpstr>
      <vt:lpstr>Notification基本使用方式</vt:lpstr>
      <vt:lpstr>Notification基本使用方式</vt:lpstr>
      <vt:lpstr>Notification基本使用方式</vt:lpstr>
      <vt:lpstr>Notification基本使用方式</vt:lpstr>
      <vt:lpstr>Notification进阶功能介绍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68</cp:revision>
  <cp:lastPrinted>1899-12-30T00:00:00Z</cp:lastPrinted>
  <dcterms:created xsi:type="dcterms:W3CDTF">2010-08-26T17:14:14Z</dcterms:created>
  <dcterms:modified xsi:type="dcterms:W3CDTF">2014-02-14T02:55:07Z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