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0"/>
  </p:notesMasterIdLst>
  <p:handoutMasterIdLst>
    <p:handoutMasterId r:id="rId10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1330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80F537-E531-4175-BDFA-E01EBFBBAA20}" type="datetimeFigureOut">
              <a:rPr lang="zh-CN" altLang="en-US" smtClean="0"/>
              <a:t>2013/10/31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A7542-FCC8-483C-9949-661D5582DDC7}" type="slidenum">
              <a:rPr lang="zh-CN" altLang="en-US" smtClean="0"/>
              <a:t>‹#›</a:t>
            </a:fld>
            <a:endParaRPr lang="zh-CN" altLang="en-US"/>
          </a:p>
        </p:txBody>
      </p:sp>
    </p:spTree>
    <p:extLst>
      <p:ext uri="{BB962C8B-B14F-4D97-AF65-F5344CB8AC3E}">
        <p14:creationId xmlns:p14="http://schemas.microsoft.com/office/powerpoint/2010/main" val="5561699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AA89E-173E-4C44-A786-DC28284E3D85}" type="datetimeFigureOut">
              <a:rPr lang="zh-CN" altLang="en-US" smtClean="0"/>
              <a:t>2013/10/31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F8D133-5018-4CD3-9D25-24A16D6D5F3E}" type="slidenum">
              <a:rPr lang="zh-CN" altLang="en-US" smtClean="0"/>
              <a:t>‹#›</a:t>
            </a:fld>
            <a:endParaRPr lang="zh-CN" altLang="en-US"/>
          </a:p>
        </p:txBody>
      </p:sp>
    </p:spTree>
    <p:extLst>
      <p:ext uri="{BB962C8B-B14F-4D97-AF65-F5344CB8AC3E}">
        <p14:creationId xmlns:p14="http://schemas.microsoft.com/office/powerpoint/2010/main" val="3674701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14626544-5483-4E45-B4C4-1445564C960D}" type="slidenum">
              <a:rPr lang="en-US" altLang="zh-CN" sz="1200" smtClean="0">
                <a:latin typeface="Times New Roman" pitchFamily="18" charset="0"/>
              </a:rPr>
              <a:pPr eaLnBrk="1" hangingPunct="1"/>
              <a:t>1</a:t>
            </a:fld>
            <a:endParaRPr lang="en-US" altLang="zh-CN" sz="1200"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25000" lnSpcReduction="20000"/>
          </a:bodyPr>
          <a:lstStyle/>
          <a:p>
            <a:pPr>
              <a:defRPr/>
            </a:pPr>
            <a:r>
              <a:rPr lang="en-US" altLang="zh-CN" dirty="0" smtClean="0"/>
              <a:t>package cn.itcast.action;</a:t>
            </a:r>
          </a:p>
          <a:p>
            <a:pPr>
              <a:defRPr/>
            </a:pPr>
            <a:endParaRPr lang="en-US" altLang="zh-CN" dirty="0" smtClean="0"/>
          </a:p>
          <a:p>
            <a:pPr>
              <a:defRPr/>
            </a:pPr>
            <a:r>
              <a:rPr lang="en-US" altLang="zh-CN" dirty="0" smtClean="0"/>
              <a:t>import cn.itcast.db.utils.DatabaseHelper;</a:t>
            </a:r>
          </a:p>
          <a:p>
            <a:pPr>
              <a:defRPr/>
            </a:pPr>
            <a:r>
              <a:rPr lang="en-US" altLang="zh-CN" dirty="0" smtClean="0"/>
              <a:t>import android.content.ContentProvider;</a:t>
            </a:r>
          </a:p>
          <a:p>
            <a:pPr>
              <a:defRPr/>
            </a:pPr>
            <a:r>
              <a:rPr lang="en-US" altLang="zh-CN" dirty="0" smtClean="0"/>
              <a:t>import android.content.ContentUris;</a:t>
            </a:r>
          </a:p>
          <a:p>
            <a:pPr>
              <a:defRPr/>
            </a:pPr>
            <a:r>
              <a:rPr lang="en-US" altLang="zh-CN" dirty="0" smtClean="0"/>
              <a:t>import android.content.ContentValues;</a:t>
            </a:r>
          </a:p>
          <a:p>
            <a:pPr>
              <a:defRPr/>
            </a:pPr>
            <a:r>
              <a:rPr lang="en-US" altLang="zh-CN" dirty="0" smtClean="0"/>
              <a:t>import android.content.UriMatcher;</a:t>
            </a:r>
          </a:p>
          <a:p>
            <a:pPr>
              <a:defRPr/>
            </a:pPr>
            <a:r>
              <a:rPr lang="en-US" altLang="zh-CN" dirty="0" smtClean="0"/>
              <a:t>import android.database.Cursor;</a:t>
            </a:r>
          </a:p>
          <a:p>
            <a:pPr>
              <a:defRPr/>
            </a:pPr>
            <a:r>
              <a:rPr lang="en-US" altLang="zh-CN" dirty="0" smtClean="0"/>
              <a:t>import android.database.SQLException;</a:t>
            </a:r>
          </a:p>
          <a:p>
            <a:pPr>
              <a:defRPr/>
            </a:pPr>
            <a:r>
              <a:rPr lang="en-US" altLang="zh-CN" dirty="0" smtClean="0"/>
              <a:t>import android.database.sqlite.SQLiteDatabase;</a:t>
            </a:r>
          </a:p>
          <a:p>
            <a:pPr>
              <a:defRPr/>
            </a:pPr>
            <a:r>
              <a:rPr lang="en-US" altLang="zh-CN" dirty="0" smtClean="0"/>
              <a:t>import android.net.Uri;</a:t>
            </a:r>
          </a:p>
          <a:p>
            <a:pPr>
              <a:defRPr/>
            </a:pPr>
            <a:r>
              <a:rPr lang="en-US" altLang="zh-CN" dirty="0" smtClean="0"/>
              <a:t>import android.text.TextUtils;</a:t>
            </a:r>
          </a:p>
          <a:p>
            <a:pPr>
              <a:defRPr/>
            </a:pPr>
            <a:endParaRPr lang="en-US" altLang="zh-CN" dirty="0" smtClean="0"/>
          </a:p>
          <a:p>
            <a:pPr>
              <a:defRPr/>
            </a:pPr>
            <a:r>
              <a:rPr lang="en-US" altLang="zh-CN" dirty="0" smtClean="0"/>
              <a:t>public class PersonContentProvider extends ContentProvider{</a:t>
            </a:r>
          </a:p>
          <a:p>
            <a:pPr>
              <a:defRPr/>
            </a:pPr>
            <a:r>
              <a:rPr lang="en-US" altLang="zh-CN" dirty="0" smtClean="0"/>
              <a:t>	//</a:t>
            </a:r>
            <a:r>
              <a:rPr lang="zh-CN" altLang="en-US" dirty="0" smtClean="0"/>
              <a:t>数据集的</a:t>
            </a:r>
            <a:r>
              <a:rPr lang="en-US" altLang="zh-CN" dirty="0" smtClean="0"/>
              <a:t>MIME</a:t>
            </a:r>
            <a:r>
              <a:rPr lang="zh-CN" altLang="en-US" dirty="0" smtClean="0"/>
              <a:t>类型字符串则应该以</a:t>
            </a:r>
            <a:r>
              <a:rPr lang="en-US" altLang="zh-CN" dirty="0" smtClean="0"/>
              <a:t>vnd.android.cursor.dir/</a:t>
            </a:r>
            <a:r>
              <a:rPr lang="zh-CN" altLang="en-US" dirty="0" smtClean="0"/>
              <a:t>开头</a:t>
            </a:r>
          </a:p>
          <a:p>
            <a:pPr>
              <a:defRPr/>
            </a:pPr>
            <a:r>
              <a:rPr lang="zh-CN" altLang="en-US" dirty="0" smtClean="0"/>
              <a:t>	</a:t>
            </a:r>
            <a:r>
              <a:rPr lang="en-US" altLang="zh-CN" dirty="0" smtClean="0"/>
              <a:t>public static final String PERSONS_TYPE = "vnd.android.cursor.dir/person";</a:t>
            </a:r>
          </a:p>
          <a:p>
            <a:pPr>
              <a:defRPr/>
            </a:pPr>
            <a:r>
              <a:rPr lang="en-US" altLang="zh-CN" dirty="0" smtClean="0"/>
              <a:t>	//</a:t>
            </a:r>
            <a:r>
              <a:rPr lang="zh-CN" altLang="en-US" dirty="0" smtClean="0"/>
              <a:t>单一数据的</a:t>
            </a:r>
            <a:r>
              <a:rPr lang="en-US" altLang="zh-CN" dirty="0" smtClean="0"/>
              <a:t>MIME</a:t>
            </a:r>
            <a:r>
              <a:rPr lang="zh-CN" altLang="en-US" dirty="0" smtClean="0"/>
              <a:t>类型字符串应该以</a:t>
            </a:r>
            <a:r>
              <a:rPr lang="en-US" altLang="zh-CN" dirty="0" smtClean="0"/>
              <a:t>vnd.android.cursor.item/</a:t>
            </a:r>
            <a:r>
              <a:rPr lang="zh-CN" altLang="en-US" dirty="0" smtClean="0"/>
              <a:t>开头</a:t>
            </a:r>
          </a:p>
          <a:p>
            <a:pPr>
              <a:defRPr/>
            </a:pPr>
            <a:r>
              <a:rPr lang="zh-CN" altLang="en-US" dirty="0" smtClean="0"/>
              <a:t>	</a:t>
            </a:r>
            <a:r>
              <a:rPr lang="en-US" altLang="zh-CN" dirty="0" smtClean="0"/>
              <a:t>public static final String PERSONS_ITEM_TYPE = "vnd.android.cursor.item/person"; </a:t>
            </a:r>
          </a:p>
          <a:p>
            <a:pPr>
              <a:defRPr/>
            </a:pPr>
            <a:r>
              <a:rPr lang="en-US" altLang="zh-CN" dirty="0" smtClean="0"/>
              <a:t>	public static final String AUTHORITY = "cn.itcast.provider.personprovider";//</a:t>
            </a:r>
            <a:r>
              <a:rPr lang="zh-CN" altLang="en-US" dirty="0" smtClean="0"/>
              <a:t>主机名</a:t>
            </a:r>
          </a:p>
          <a:p>
            <a:pPr>
              <a:defRPr/>
            </a:pPr>
            <a:r>
              <a:rPr lang="zh-CN" altLang="en-US" dirty="0" smtClean="0"/>
              <a:t>	</a:t>
            </a:r>
            <a:r>
              <a:rPr lang="en-US" altLang="zh-CN" dirty="0" smtClean="0"/>
              <a:t>/*</a:t>
            </a:r>
            <a:r>
              <a:rPr lang="zh-CN" altLang="en-US" dirty="0" smtClean="0"/>
              <a:t>自定义匹配码*</a:t>
            </a:r>
            <a:r>
              <a:rPr lang="en-US" altLang="zh-CN" dirty="0" smtClean="0"/>
              <a:t>/</a:t>
            </a:r>
          </a:p>
          <a:p>
            <a:pPr>
              <a:defRPr/>
            </a:pPr>
            <a:r>
              <a:rPr lang="en-US" altLang="zh-CN" dirty="0" smtClean="0"/>
              <a:t>	public static final int PERSONS = 1; </a:t>
            </a:r>
          </a:p>
          <a:p>
            <a:pPr>
              <a:defRPr/>
            </a:pPr>
            <a:r>
              <a:rPr lang="en-US" altLang="zh-CN" dirty="0" smtClean="0"/>
              <a:t>	/*</a:t>
            </a:r>
            <a:r>
              <a:rPr lang="zh-CN" altLang="en-US" dirty="0" smtClean="0"/>
              <a:t>自定义匹配码*</a:t>
            </a:r>
            <a:r>
              <a:rPr lang="en-US" altLang="zh-CN" dirty="0" smtClean="0"/>
              <a:t>/</a:t>
            </a:r>
          </a:p>
          <a:p>
            <a:pPr>
              <a:defRPr/>
            </a:pPr>
            <a:r>
              <a:rPr lang="en-US" altLang="zh-CN" dirty="0" smtClean="0"/>
              <a:t>	public static final int PERSON = 2; </a:t>
            </a:r>
          </a:p>
          <a:p>
            <a:pPr>
              <a:defRPr/>
            </a:pPr>
            <a:r>
              <a:rPr lang="en-US" altLang="zh-CN" dirty="0" smtClean="0"/>
              <a:t>	public static final Uri PERSONS_URI = Uri.parse("content://" + AUTHORITY + "/person"); </a:t>
            </a:r>
          </a:p>
          <a:p>
            <a:pPr>
              <a:defRPr/>
            </a:pPr>
            <a:r>
              <a:rPr lang="en-US" altLang="zh-CN" dirty="0" smtClean="0"/>
              <a:t>	</a:t>
            </a:r>
          </a:p>
          <a:p>
            <a:pPr>
              <a:defRPr/>
            </a:pPr>
            <a:r>
              <a:rPr lang="en-US" altLang="zh-CN" dirty="0" smtClean="0"/>
              <a:t>	/*</a:t>
            </a:r>
            <a:r>
              <a:rPr lang="zh-CN" altLang="en-US" dirty="0" smtClean="0"/>
              <a:t>这里</a:t>
            </a:r>
            <a:r>
              <a:rPr lang="en-US" altLang="zh-CN" dirty="0" smtClean="0"/>
              <a:t>UriMatcher</a:t>
            </a:r>
            <a:r>
              <a:rPr lang="zh-CN" altLang="en-US" dirty="0" smtClean="0"/>
              <a:t>是用来匹配</a:t>
            </a:r>
            <a:r>
              <a:rPr lang="en-US" altLang="zh-CN" dirty="0" smtClean="0"/>
              <a:t>Uri</a:t>
            </a:r>
            <a:r>
              <a:rPr lang="zh-CN" altLang="en-US" dirty="0" smtClean="0"/>
              <a:t>的类，使用</a:t>
            </a:r>
            <a:r>
              <a:rPr lang="en-US" altLang="zh-CN" dirty="0" smtClean="0"/>
              <a:t>match()</a:t>
            </a:r>
            <a:r>
              <a:rPr lang="zh-CN" altLang="en-US" dirty="0" smtClean="0"/>
              <a:t>方法匹配路径时返回匹配码*</a:t>
            </a:r>
            <a:r>
              <a:rPr lang="en-US" altLang="zh-CN" dirty="0" smtClean="0"/>
              <a:t>/</a:t>
            </a:r>
          </a:p>
          <a:p>
            <a:pPr>
              <a:defRPr/>
            </a:pPr>
            <a:r>
              <a:rPr lang="en-US" altLang="zh-CN" dirty="0" smtClean="0"/>
              <a:t>	private static final UriMatcher sMatcher;</a:t>
            </a:r>
          </a:p>
          <a:p>
            <a:pPr>
              <a:defRPr/>
            </a:pPr>
            <a:r>
              <a:rPr lang="en-US" altLang="zh-CN" dirty="0" smtClean="0"/>
              <a:t>	static {</a:t>
            </a:r>
          </a:p>
          <a:p>
            <a:pPr>
              <a:defRPr/>
            </a:pPr>
            <a:r>
              <a:rPr lang="en-US" altLang="zh-CN" dirty="0" smtClean="0"/>
              <a:t>		sMatcher = new UriMatcher(UriMatcher.NO_MATCH);//</a:t>
            </a:r>
            <a:r>
              <a:rPr lang="zh-CN" altLang="en-US" dirty="0" smtClean="0"/>
              <a:t>常量</a:t>
            </a:r>
            <a:r>
              <a:rPr lang="en-US" altLang="zh-CN" dirty="0" smtClean="0"/>
              <a:t>UriMatcher.NO_MATCH</a:t>
            </a:r>
            <a:r>
              <a:rPr lang="zh-CN" altLang="en-US" dirty="0" smtClean="0"/>
              <a:t>表示不匹配任何路径的返回码</a:t>
            </a:r>
          </a:p>
          <a:p>
            <a:pPr>
              <a:defRPr/>
            </a:pPr>
            <a:r>
              <a:rPr lang="zh-CN" altLang="en-US" dirty="0" smtClean="0"/>
              <a:t>		</a:t>
            </a:r>
            <a:r>
              <a:rPr lang="en-US" altLang="zh-CN" dirty="0" smtClean="0"/>
              <a:t>//</a:t>
            </a:r>
            <a:r>
              <a:rPr lang="zh-CN" altLang="en-US" dirty="0" smtClean="0"/>
              <a:t>如果</a:t>
            </a:r>
            <a:r>
              <a:rPr lang="en-US" altLang="zh-CN" dirty="0" smtClean="0"/>
              <a:t>match()</a:t>
            </a:r>
            <a:r>
              <a:rPr lang="zh-CN" altLang="en-US" dirty="0" smtClean="0"/>
              <a:t>方法匹配</a:t>
            </a:r>
            <a:r>
              <a:rPr lang="en-US" altLang="zh-CN" dirty="0" smtClean="0"/>
              <a:t>content://cn.itcast.provider.personprovider/person</a:t>
            </a:r>
            <a:r>
              <a:rPr lang="zh-CN" altLang="en-US" dirty="0" smtClean="0"/>
              <a:t>路径，返回匹配码为</a:t>
            </a:r>
            <a:r>
              <a:rPr lang="en-US" altLang="zh-CN" dirty="0" smtClean="0"/>
              <a:t>PERSONS</a:t>
            </a:r>
          </a:p>
          <a:p>
            <a:pPr>
              <a:defRPr/>
            </a:pPr>
            <a:r>
              <a:rPr lang="en-US" altLang="zh-CN" dirty="0" smtClean="0"/>
              <a:t>		sMatcher.addURI(AUTHORITY, "person", PERSONS);</a:t>
            </a:r>
          </a:p>
          <a:p>
            <a:pPr>
              <a:defRPr/>
            </a:pPr>
            <a:r>
              <a:rPr lang="en-US" altLang="zh-CN" dirty="0" smtClean="0"/>
              <a:t>		//</a:t>
            </a:r>
            <a:r>
              <a:rPr lang="zh-CN" altLang="en-US" dirty="0" smtClean="0"/>
              <a:t>如果</a:t>
            </a:r>
            <a:r>
              <a:rPr lang="en-US" altLang="zh-CN" dirty="0" smtClean="0"/>
              <a:t>match()</a:t>
            </a:r>
            <a:r>
              <a:rPr lang="zh-CN" altLang="en-US" dirty="0" smtClean="0"/>
              <a:t>方法匹配</a:t>
            </a:r>
            <a:r>
              <a:rPr lang="en-US" altLang="zh-CN" dirty="0" smtClean="0"/>
              <a:t>content://cn.itcast.provider.personprovider/person/230</a:t>
            </a:r>
            <a:r>
              <a:rPr lang="zh-CN" altLang="en-US" dirty="0" smtClean="0"/>
              <a:t>路径，返回匹配码为</a:t>
            </a:r>
            <a:r>
              <a:rPr lang="en-US" altLang="zh-CN" dirty="0" smtClean="0"/>
              <a:t>PERSON</a:t>
            </a:r>
          </a:p>
          <a:p>
            <a:pPr>
              <a:defRPr/>
            </a:pPr>
            <a:r>
              <a:rPr lang="en-US" altLang="zh-CN" dirty="0" smtClean="0"/>
              <a:t>		sMatcher.addURI(AUTHORITY, "person/#", PERSON);</a:t>
            </a:r>
          </a:p>
          <a:p>
            <a:pPr>
              <a:defRPr/>
            </a:pPr>
            <a:r>
              <a:rPr lang="en-US" altLang="zh-CN" dirty="0" smtClean="0"/>
              <a:t>	} </a:t>
            </a:r>
          </a:p>
          <a:p>
            <a:pPr>
              <a:defRPr/>
            </a:pPr>
            <a:r>
              <a:rPr lang="en-US" altLang="zh-CN" dirty="0" smtClean="0"/>
              <a:t>	private DatabaseHelper databaseHelper; </a:t>
            </a:r>
          </a:p>
          <a:p>
            <a:pPr>
              <a:defRPr/>
            </a:pPr>
            <a:r>
              <a:rPr lang="en-US" altLang="zh-CN" dirty="0" smtClean="0"/>
              <a:t>	@Override</a:t>
            </a:r>
          </a:p>
          <a:p>
            <a:pPr>
              <a:defRPr/>
            </a:pPr>
            <a:r>
              <a:rPr lang="en-US" altLang="zh-CN" dirty="0" smtClean="0"/>
              <a:t>	public boolean onCreate() {</a:t>
            </a:r>
          </a:p>
          <a:p>
            <a:pPr>
              <a:defRPr/>
            </a:pPr>
            <a:r>
              <a:rPr lang="en-US" altLang="zh-CN" dirty="0" smtClean="0"/>
              <a:t>		databaseHelper = new DatabaseHelper(this.getContext());</a:t>
            </a:r>
          </a:p>
          <a:p>
            <a:pPr>
              <a:defRPr/>
            </a:pPr>
            <a:r>
              <a:rPr lang="en-US" altLang="zh-CN" dirty="0" smtClean="0"/>
              <a:t>		return true;</a:t>
            </a:r>
          </a:p>
          <a:p>
            <a:pPr>
              <a:defRPr/>
            </a:pPr>
            <a:r>
              <a:rPr lang="en-US" altLang="zh-CN" dirty="0" smtClean="0"/>
              <a:t>	}</a:t>
            </a:r>
          </a:p>
          <a:p>
            <a:pPr>
              <a:defRPr/>
            </a:pPr>
            <a:r>
              <a:rPr lang="en-US" altLang="zh-CN" dirty="0" smtClean="0"/>
              <a:t>	</a:t>
            </a:r>
          </a:p>
          <a:p>
            <a:pPr>
              <a:defRPr/>
            </a:pPr>
            <a:r>
              <a:rPr lang="en-US" altLang="zh-CN" dirty="0" smtClean="0"/>
              <a:t>	@Override</a:t>
            </a:r>
          </a:p>
          <a:p>
            <a:pPr>
              <a:defRPr/>
            </a:pPr>
            <a:r>
              <a:rPr lang="en-US" altLang="zh-CN" dirty="0" smtClean="0"/>
              <a:t>	public Uri insert(Uri uri, ContentValues values) {</a:t>
            </a:r>
          </a:p>
          <a:p>
            <a:pPr>
              <a:defRPr/>
            </a:pPr>
            <a:r>
              <a:rPr lang="en-US" altLang="zh-CN" dirty="0" smtClean="0"/>
              <a:t>		SQLiteDatabase db = databaseHelper.getWritableDatabase();</a:t>
            </a:r>
          </a:p>
          <a:p>
            <a:pPr>
              <a:defRPr/>
            </a:pPr>
            <a:r>
              <a:rPr lang="en-US" altLang="zh-CN" dirty="0" smtClean="0"/>
              <a:t>		if (sMatcher.match(uri) != PERSONS) { </a:t>
            </a:r>
          </a:p>
          <a:p>
            <a:pPr>
              <a:defRPr/>
            </a:pPr>
            <a:r>
              <a:rPr lang="en-US" altLang="zh-CN" dirty="0" smtClean="0"/>
              <a:t>			throw new IllegalArgumentException("Unknown URI " + uri);</a:t>
            </a:r>
          </a:p>
          <a:p>
            <a:pPr>
              <a:defRPr/>
            </a:pPr>
            <a:r>
              <a:rPr lang="en-US" altLang="zh-CN" dirty="0" smtClean="0"/>
              <a:t>		}</a:t>
            </a:r>
          </a:p>
          <a:p>
            <a:pPr>
              <a:defRPr/>
            </a:pPr>
            <a:r>
              <a:rPr lang="en-US" altLang="zh-CN" dirty="0" smtClean="0"/>
              <a:t>		long rowId = db.insert("person", "personid", values);//</a:t>
            </a:r>
            <a:r>
              <a:rPr lang="zh-CN" altLang="en-US" dirty="0" smtClean="0"/>
              <a:t>往</a:t>
            </a:r>
            <a:r>
              <a:rPr lang="en-US" altLang="zh-CN" dirty="0" smtClean="0"/>
              <a:t>person</a:t>
            </a:r>
            <a:r>
              <a:rPr lang="zh-CN" altLang="en-US" dirty="0" smtClean="0"/>
              <a:t>表添加一条记录</a:t>
            </a:r>
          </a:p>
          <a:p>
            <a:pPr>
              <a:defRPr/>
            </a:pPr>
            <a:r>
              <a:rPr lang="zh-CN" altLang="en-US" dirty="0" smtClean="0"/>
              <a:t>		</a:t>
            </a:r>
            <a:r>
              <a:rPr lang="en-US" altLang="zh-CN" dirty="0" smtClean="0"/>
              <a:t>db.close();</a:t>
            </a:r>
          </a:p>
          <a:p>
            <a:pPr>
              <a:defRPr/>
            </a:pPr>
            <a:r>
              <a:rPr lang="en-US" altLang="zh-CN" dirty="0" smtClean="0"/>
              <a:t>		if(rowId&gt;0){//</a:t>
            </a:r>
            <a:r>
              <a:rPr lang="zh-CN" altLang="en-US" dirty="0" smtClean="0"/>
              <a:t>如果添加成功</a:t>
            </a:r>
          </a:p>
          <a:p>
            <a:pPr>
              <a:defRPr/>
            </a:pPr>
            <a:r>
              <a:rPr lang="zh-CN" altLang="en-US" dirty="0" smtClean="0"/>
              <a:t>			</a:t>
            </a:r>
            <a:r>
              <a:rPr lang="en-US" altLang="zh-CN" dirty="0" smtClean="0"/>
              <a:t>//ContentUris</a:t>
            </a:r>
            <a:r>
              <a:rPr lang="zh-CN" altLang="en-US" dirty="0" smtClean="0"/>
              <a:t>是</a:t>
            </a:r>
            <a:r>
              <a:rPr lang="en-US" altLang="zh-CN" dirty="0" smtClean="0"/>
              <a:t>content URI</a:t>
            </a:r>
            <a:r>
              <a:rPr lang="zh-CN" altLang="en-US" dirty="0" smtClean="0"/>
              <a:t>的一个辅助类。下面方法负责把</a:t>
            </a:r>
            <a:r>
              <a:rPr lang="en-US" altLang="zh-CN" dirty="0" smtClean="0"/>
              <a:t>rowId</a:t>
            </a:r>
            <a:r>
              <a:rPr lang="zh-CN" altLang="en-US" dirty="0" smtClean="0"/>
              <a:t>和</a:t>
            </a:r>
            <a:r>
              <a:rPr lang="en-US" altLang="zh-CN" dirty="0" smtClean="0"/>
              <a:t>PERSONS_URI</a:t>
            </a:r>
            <a:r>
              <a:rPr lang="zh-CN" altLang="en-US" dirty="0" smtClean="0"/>
              <a:t>连接成一个新的</a:t>
            </a:r>
            <a:r>
              <a:rPr lang="en-US" altLang="zh-CN" dirty="0" smtClean="0"/>
              <a:t>Uri</a:t>
            </a:r>
            <a:r>
              <a:rPr lang="zh-CN" altLang="en-US" dirty="0" smtClean="0"/>
              <a:t>，</a:t>
            </a:r>
          </a:p>
          <a:p>
            <a:pPr>
              <a:defRPr/>
            </a:pPr>
            <a:r>
              <a:rPr lang="zh-CN" altLang="en-US" dirty="0" smtClean="0"/>
              <a:t>			</a:t>
            </a:r>
            <a:r>
              <a:rPr lang="en-US" altLang="zh-CN" dirty="0" smtClean="0"/>
              <a:t>//</a:t>
            </a:r>
            <a:r>
              <a:rPr lang="zh-CN" altLang="en-US" dirty="0" smtClean="0"/>
              <a:t>生成的</a:t>
            </a:r>
            <a:r>
              <a:rPr lang="en-US" altLang="zh-CN" dirty="0" smtClean="0"/>
              <a:t>Uri</a:t>
            </a:r>
            <a:r>
              <a:rPr lang="zh-CN" altLang="en-US" dirty="0" smtClean="0"/>
              <a:t>如：</a:t>
            </a:r>
            <a:r>
              <a:rPr lang="en-US" altLang="zh-CN" dirty="0" smtClean="0"/>
              <a:t>content://cn.itcast.provider.personprovider/person/10</a:t>
            </a:r>
          </a:p>
          <a:p>
            <a:pPr>
              <a:defRPr/>
            </a:pPr>
            <a:r>
              <a:rPr lang="en-US" altLang="zh-CN" dirty="0" smtClean="0"/>
              <a:t>			return ContentUris.withAppendedId(PERSONS_URI, rowId);  </a:t>
            </a:r>
          </a:p>
          <a:p>
            <a:pPr>
              <a:defRPr/>
            </a:pPr>
            <a:r>
              <a:rPr lang="en-US" altLang="zh-CN" dirty="0" smtClean="0"/>
              <a:t>		}</a:t>
            </a:r>
          </a:p>
          <a:p>
            <a:pPr>
              <a:defRPr/>
            </a:pPr>
            <a:r>
              <a:rPr lang="en-US" altLang="zh-CN" dirty="0" smtClean="0"/>
              <a:t>		throw new SQLException("Failed to insert row into " + uri);//</a:t>
            </a:r>
            <a:r>
              <a:rPr lang="zh-CN" altLang="en-US" dirty="0" smtClean="0"/>
              <a:t>抛出添加失败信息</a:t>
            </a:r>
          </a:p>
          <a:p>
            <a:pPr>
              <a:defRPr/>
            </a:pPr>
            <a:r>
              <a:rPr lang="zh-CN" altLang="en-US" dirty="0" smtClean="0"/>
              <a:t>	</a:t>
            </a:r>
            <a:r>
              <a:rPr lang="en-US" altLang="zh-CN" dirty="0" smtClean="0"/>
              <a:t>}</a:t>
            </a:r>
          </a:p>
          <a:p>
            <a:pPr>
              <a:defRPr/>
            </a:pPr>
            <a:endParaRPr lang="en-US" altLang="zh-CN" dirty="0" smtClean="0"/>
          </a:p>
          <a:p>
            <a:pPr>
              <a:defRPr/>
            </a:pPr>
            <a:r>
              <a:rPr lang="en-US" altLang="zh-CN" dirty="0" smtClean="0"/>
              <a:t>	@Override</a:t>
            </a:r>
          </a:p>
          <a:p>
            <a:pPr>
              <a:defRPr/>
            </a:pPr>
            <a:r>
              <a:rPr lang="en-US" altLang="zh-CN" dirty="0" smtClean="0"/>
              <a:t>	public int delete(Uri uri, String selection, String[] selectionArgs) {</a:t>
            </a:r>
          </a:p>
          <a:p>
            <a:pPr>
              <a:defRPr/>
            </a:pPr>
            <a:r>
              <a:rPr lang="en-US" altLang="zh-CN" dirty="0" smtClean="0"/>
              <a:t>		SQLiteDatabase db = databaseHelper.getWritableDatabase();</a:t>
            </a:r>
          </a:p>
          <a:p>
            <a:pPr>
              <a:defRPr/>
            </a:pPr>
            <a:r>
              <a:rPr lang="en-US" altLang="zh-CN" dirty="0" smtClean="0"/>
              <a:t>		int count = 0;</a:t>
            </a:r>
          </a:p>
          <a:p>
            <a:pPr>
              <a:defRPr/>
            </a:pPr>
            <a:r>
              <a:rPr lang="en-US" altLang="zh-CN" dirty="0" smtClean="0"/>
              <a:t>		switch (sMatcher.match(uri)) { </a:t>
            </a:r>
          </a:p>
          <a:p>
            <a:pPr>
              <a:defRPr/>
            </a:pPr>
            <a:r>
              <a:rPr lang="en-US" altLang="zh-CN" dirty="0" smtClean="0"/>
              <a:t>			case PERSONS:</a:t>
            </a:r>
          </a:p>
          <a:p>
            <a:pPr>
              <a:defRPr/>
            </a:pPr>
            <a:r>
              <a:rPr lang="en-US" altLang="zh-CN" dirty="0" smtClean="0"/>
              <a:t>				count = db.delete("person", selection, selectionArgs);</a:t>
            </a:r>
          </a:p>
          <a:p>
            <a:pPr>
              <a:defRPr/>
            </a:pPr>
            <a:r>
              <a:rPr lang="en-US" altLang="zh-CN" dirty="0" smtClean="0"/>
              <a:t>				break;</a:t>
            </a:r>
          </a:p>
          <a:p>
            <a:pPr>
              <a:defRPr/>
            </a:pPr>
            <a:r>
              <a:rPr lang="en-US" altLang="zh-CN" dirty="0" smtClean="0"/>
              <a:t>			case PERSON:</a:t>
            </a:r>
          </a:p>
          <a:p>
            <a:pPr>
              <a:defRPr/>
            </a:pPr>
            <a:r>
              <a:rPr lang="en-US" altLang="zh-CN" dirty="0" smtClean="0"/>
              <a:t>				//</a:t>
            </a:r>
            <a:r>
              <a:rPr lang="zh-CN" altLang="en-US" dirty="0" smtClean="0"/>
              <a:t>下面的方法用于从</a:t>
            </a:r>
            <a:r>
              <a:rPr lang="en-US" altLang="zh-CN" dirty="0" smtClean="0"/>
              <a:t>URI</a:t>
            </a:r>
            <a:r>
              <a:rPr lang="zh-CN" altLang="en-US" dirty="0" smtClean="0"/>
              <a:t>中解析出</a:t>
            </a:r>
            <a:r>
              <a:rPr lang="en-US" altLang="zh-CN" dirty="0" smtClean="0"/>
              <a:t>id</a:t>
            </a:r>
            <a:r>
              <a:rPr lang="zh-CN" altLang="en-US" dirty="0" smtClean="0"/>
              <a:t>，对这样的路径</a:t>
            </a:r>
            <a:r>
              <a:rPr lang="en-US" altLang="zh-CN" dirty="0" smtClean="0"/>
              <a:t>content://cn.itcast.provider.personprovider/person/10 </a:t>
            </a:r>
            <a:r>
              <a:rPr lang="zh-CN" altLang="en-US" dirty="0" smtClean="0"/>
              <a:t>进行解析，返回值为</a:t>
            </a:r>
            <a:r>
              <a:rPr lang="en-US" altLang="zh-CN" dirty="0" smtClean="0"/>
              <a:t>10</a:t>
            </a:r>
          </a:p>
          <a:p>
            <a:pPr>
              <a:defRPr/>
            </a:pPr>
            <a:r>
              <a:rPr lang="en-US" altLang="zh-CN" dirty="0" smtClean="0"/>
              <a:t>				long personid = ContentUris.parseId(uri);</a:t>
            </a:r>
          </a:p>
          <a:p>
            <a:pPr>
              <a:defRPr/>
            </a:pPr>
            <a:r>
              <a:rPr lang="en-US" altLang="zh-CN" dirty="0" smtClean="0"/>
              <a:t>				String where = "personid="+ personid;//</a:t>
            </a:r>
            <a:r>
              <a:rPr lang="zh-CN" altLang="en-US" dirty="0" smtClean="0"/>
              <a:t>删除指定</a:t>
            </a:r>
            <a:r>
              <a:rPr lang="en-US" altLang="zh-CN" dirty="0" smtClean="0"/>
              <a:t>id</a:t>
            </a:r>
            <a:r>
              <a:rPr lang="zh-CN" altLang="en-US" dirty="0" smtClean="0"/>
              <a:t>的记录</a:t>
            </a:r>
          </a:p>
          <a:p>
            <a:pPr>
              <a:defRPr/>
            </a:pPr>
            <a:r>
              <a:rPr lang="zh-CN" altLang="en-US" dirty="0" smtClean="0"/>
              <a:t>				</a:t>
            </a:r>
            <a:r>
              <a:rPr lang="en-US" altLang="zh-CN" dirty="0" smtClean="0"/>
              <a:t>where += !TextUtils.isEmpty(selection) ? " and ("+ selection +")" : "";//</a:t>
            </a:r>
            <a:r>
              <a:rPr lang="zh-CN" altLang="en-US" dirty="0" smtClean="0"/>
              <a:t>把其它条件附加上</a:t>
            </a:r>
          </a:p>
          <a:p>
            <a:pPr>
              <a:defRPr/>
            </a:pPr>
            <a:r>
              <a:rPr lang="zh-CN" altLang="en-US" dirty="0" smtClean="0"/>
              <a:t>				</a:t>
            </a:r>
            <a:r>
              <a:rPr lang="en-US" altLang="zh-CN" dirty="0" smtClean="0"/>
              <a:t>count = db.delete("person", where, selectionArgs);</a:t>
            </a:r>
          </a:p>
          <a:p>
            <a:pPr>
              <a:defRPr/>
            </a:pPr>
            <a:r>
              <a:rPr lang="en-US" altLang="zh-CN" dirty="0" smtClean="0"/>
              <a:t>				break;</a:t>
            </a:r>
          </a:p>
          <a:p>
            <a:pPr>
              <a:defRPr/>
            </a:pPr>
            <a:r>
              <a:rPr lang="en-US" altLang="zh-CN" dirty="0" smtClean="0"/>
              <a:t>			default: </a:t>
            </a:r>
          </a:p>
          <a:p>
            <a:pPr>
              <a:defRPr/>
            </a:pPr>
            <a:r>
              <a:rPr lang="en-US" altLang="zh-CN" dirty="0" smtClean="0"/>
              <a:t>				throw new IllegalArgumentException("Unknown URI " + uri);  </a:t>
            </a:r>
          </a:p>
          <a:p>
            <a:pPr>
              <a:defRPr/>
            </a:pPr>
            <a:r>
              <a:rPr lang="en-US" altLang="zh-CN" dirty="0" smtClean="0"/>
              <a:t>		}</a:t>
            </a:r>
          </a:p>
          <a:p>
            <a:pPr>
              <a:defRPr/>
            </a:pPr>
            <a:r>
              <a:rPr lang="en-US" altLang="zh-CN" dirty="0" smtClean="0"/>
              <a:t>		db.close();</a:t>
            </a:r>
          </a:p>
          <a:p>
            <a:pPr>
              <a:defRPr/>
            </a:pPr>
            <a:r>
              <a:rPr lang="en-US" altLang="zh-CN" dirty="0" smtClean="0"/>
              <a:t>		return count;</a:t>
            </a:r>
          </a:p>
          <a:p>
            <a:pPr>
              <a:defRPr/>
            </a:pPr>
            <a:r>
              <a:rPr lang="en-US" altLang="zh-CN" dirty="0" smtClean="0"/>
              <a:t>	}</a:t>
            </a:r>
          </a:p>
          <a:p>
            <a:pPr>
              <a:defRPr/>
            </a:pPr>
            <a:endParaRPr lang="en-US" altLang="zh-CN" dirty="0" smtClean="0"/>
          </a:p>
          <a:p>
            <a:pPr>
              <a:defRPr/>
            </a:pPr>
            <a:r>
              <a:rPr lang="en-US" altLang="zh-CN" dirty="0" smtClean="0"/>
              <a:t>	@Override</a:t>
            </a:r>
          </a:p>
          <a:p>
            <a:pPr>
              <a:defRPr/>
            </a:pPr>
            <a:r>
              <a:rPr lang="en-US" altLang="zh-CN" dirty="0" smtClean="0"/>
              <a:t>	public int update(Uri uri, ContentValues values, String selection, String[] selectionArgs) {</a:t>
            </a:r>
          </a:p>
          <a:p>
            <a:pPr>
              <a:defRPr/>
            </a:pPr>
            <a:r>
              <a:rPr lang="en-US" altLang="zh-CN" dirty="0" smtClean="0"/>
              <a:t>		SQLiteDatabase db = databaseHelper.getWritableDatabase();</a:t>
            </a:r>
          </a:p>
          <a:p>
            <a:pPr>
              <a:defRPr/>
            </a:pPr>
            <a:r>
              <a:rPr lang="en-US" altLang="zh-CN" dirty="0" smtClean="0"/>
              <a:t>		int count = 0;</a:t>
            </a:r>
          </a:p>
          <a:p>
            <a:pPr>
              <a:defRPr/>
            </a:pPr>
            <a:r>
              <a:rPr lang="en-US" altLang="zh-CN" dirty="0" smtClean="0"/>
              <a:t>		switch (sMatcher.match(uri)) { </a:t>
            </a:r>
          </a:p>
          <a:p>
            <a:pPr>
              <a:defRPr/>
            </a:pPr>
            <a:r>
              <a:rPr lang="en-US" altLang="zh-CN" dirty="0" smtClean="0"/>
              <a:t>			case PERSONS:</a:t>
            </a:r>
          </a:p>
          <a:p>
            <a:pPr>
              <a:defRPr/>
            </a:pPr>
            <a:r>
              <a:rPr lang="en-US" altLang="zh-CN" dirty="0" smtClean="0"/>
              <a:t>				count = db.update("person", values, selection, selectionArgs);</a:t>
            </a:r>
          </a:p>
          <a:p>
            <a:pPr>
              <a:defRPr/>
            </a:pPr>
            <a:r>
              <a:rPr lang="en-US" altLang="zh-CN" dirty="0" smtClean="0"/>
              <a:t>				break;</a:t>
            </a:r>
          </a:p>
          <a:p>
            <a:pPr>
              <a:defRPr/>
            </a:pPr>
            <a:r>
              <a:rPr lang="en-US" altLang="zh-CN" dirty="0" smtClean="0"/>
              <a:t>			case PERSON:</a:t>
            </a:r>
          </a:p>
          <a:p>
            <a:pPr>
              <a:defRPr/>
            </a:pPr>
            <a:r>
              <a:rPr lang="en-US" altLang="zh-CN" dirty="0" smtClean="0"/>
              <a:t>				//</a:t>
            </a:r>
            <a:r>
              <a:rPr lang="zh-CN" altLang="en-US" dirty="0" smtClean="0"/>
              <a:t>下面的方法用于从</a:t>
            </a:r>
            <a:r>
              <a:rPr lang="en-US" altLang="zh-CN" dirty="0" smtClean="0"/>
              <a:t>URI</a:t>
            </a:r>
            <a:r>
              <a:rPr lang="zh-CN" altLang="en-US" dirty="0" smtClean="0"/>
              <a:t>中解析出</a:t>
            </a:r>
            <a:r>
              <a:rPr lang="en-US" altLang="zh-CN" dirty="0" smtClean="0"/>
              <a:t>id</a:t>
            </a:r>
            <a:r>
              <a:rPr lang="zh-CN" altLang="en-US" dirty="0" smtClean="0"/>
              <a:t>，对这样的路径</a:t>
            </a:r>
            <a:r>
              <a:rPr lang="en-US" altLang="zh-CN" dirty="0" smtClean="0"/>
              <a:t>content://cn.itcast.provider.personprovider/person/10 </a:t>
            </a:r>
            <a:r>
              <a:rPr lang="zh-CN" altLang="en-US" dirty="0" smtClean="0"/>
              <a:t>进行解析，返回值为</a:t>
            </a:r>
            <a:r>
              <a:rPr lang="en-US" altLang="zh-CN" dirty="0" smtClean="0"/>
              <a:t>10</a:t>
            </a:r>
          </a:p>
          <a:p>
            <a:pPr>
              <a:defRPr/>
            </a:pPr>
            <a:r>
              <a:rPr lang="en-US" altLang="zh-CN" dirty="0" smtClean="0"/>
              <a:t>				long personid = ContentUris.parseId(uri);</a:t>
            </a:r>
          </a:p>
          <a:p>
            <a:pPr>
              <a:defRPr/>
            </a:pPr>
            <a:r>
              <a:rPr lang="en-US" altLang="zh-CN" dirty="0" smtClean="0"/>
              <a:t>				String where = "personid="+ personid;//</a:t>
            </a:r>
            <a:r>
              <a:rPr lang="zh-CN" altLang="en-US" dirty="0" smtClean="0"/>
              <a:t>删除指定</a:t>
            </a:r>
            <a:r>
              <a:rPr lang="en-US" altLang="zh-CN" dirty="0" smtClean="0"/>
              <a:t>id</a:t>
            </a:r>
            <a:r>
              <a:rPr lang="zh-CN" altLang="en-US" dirty="0" smtClean="0"/>
              <a:t>的记录</a:t>
            </a:r>
          </a:p>
          <a:p>
            <a:pPr>
              <a:defRPr/>
            </a:pPr>
            <a:r>
              <a:rPr lang="zh-CN" altLang="en-US" dirty="0" smtClean="0"/>
              <a:t>				</a:t>
            </a:r>
            <a:r>
              <a:rPr lang="en-US" altLang="zh-CN" dirty="0" smtClean="0"/>
              <a:t>where += !TextUtils.isEmpty(selection) ? " and ("+ selection +")" : "";//</a:t>
            </a:r>
            <a:r>
              <a:rPr lang="zh-CN" altLang="en-US" dirty="0" smtClean="0"/>
              <a:t>把其它条件附加上</a:t>
            </a:r>
          </a:p>
          <a:p>
            <a:pPr>
              <a:defRPr/>
            </a:pPr>
            <a:r>
              <a:rPr lang="zh-CN" altLang="en-US" dirty="0" smtClean="0"/>
              <a:t>				</a:t>
            </a:r>
            <a:r>
              <a:rPr lang="en-US" altLang="zh-CN" dirty="0" smtClean="0"/>
              <a:t>count = db.update("person", values, where, selectionArgs);</a:t>
            </a:r>
          </a:p>
          <a:p>
            <a:pPr>
              <a:defRPr/>
            </a:pPr>
            <a:r>
              <a:rPr lang="en-US" altLang="zh-CN" dirty="0" smtClean="0"/>
              <a:t>				break;</a:t>
            </a:r>
          </a:p>
          <a:p>
            <a:pPr>
              <a:defRPr/>
            </a:pPr>
            <a:r>
              <a:rPr lang="en-US" altLang="zh-CN" dirty="0" smtClean="0"/>
              <a:t>			default: </a:t>
            </a:r>
          </a:p>
          <a:p>
            <a:pPr>
              <a:defRPr/>
            </a:pPr>
            <a:r>
              <a:rPr lang="en-US" altLang="zh-CN" dirty="0" smtClean="0"/>
              <a:t>				throw new IllegalArgumentException("Unknown URI " + uri);  </a:t>
            </a:r>
          </a:p>
          <a:p>
            <a:pPr>
              <a:defRPr/>
            </a:pPr>
            <a:r>
              <a:rPr lang="en-US" altLang="zh-CN" dirty="0" smtClean="0"/>
              <a:t>		}</a:t>
            </a:r>
          </a:p>
          <a:p>
            <a:pPr>
              <a:defRPr/>
            </a:pPr>
            <a:r>
              <a:rPr lang="en-US" altLang="zh-CN" dirty="0" smtClean="0"/>
              <a:t>		db.close();</a:t>
            </a:r>
          </a:p>
          <a:p>
            <a:pPr>
              <a:defRPr/>
            </a:pPr>
            <a:r>
              <a:rPr lang="en-US" altLang="zh-CN" dirty="0" smtClean="0"/>
              <a:t>		return count;</a:t>
            </a:r>
          </a:p>
          <a:p>
            <a:pPr>
              <a:defRPr/>
            </a:pPr>
            <a:r>
              <a:rPr lang="en-US" altLang="zh-CN" dirty="0" smtClean="0"/>
              <a:t>	}</a:t>
            </a:r>
          </a:p>
          <a:p>
            <a:pPr>
              <a:defRPr/>
            </a:pPr>
            <a:endParaRPr lang="en-US" altLang="zh-CN" dirty="0" smtClean="0"/>
          </a:p>
          <a:p>
            <a:pPr>
              <a:defRPr/>
            </a:pPr>
            <a:r>
              <a:rPr lang="en-US" altLang="zh-CN" dirty="0" smtClean="0"/>
              <a:t>	@Override</a:t>
            </a:r>
          </a:p>
          <a:p>
            <a:pPr>
              <a:defRPr/>
            </a:pPr>
            <a:r>
              <a:rPr lang="en-US" altLang="zh-CN" dirty="0" smtClean="0"/>
              <a:t>	public Cursor query(Uri uri, String[] projection, String selection, String[] selectionArgs, String sortOrder) {</a:t>
            </a:r>
          </a:p>
          <a:p>
            <a:pPr>
              <a:defRPr/>
            </a:pPr>
            <a:r>
              <a:rPr lang="en-US" altLang="zh-CN" dirty="0" smtClean="0"/>
              <a:t>		SQLiteDatabase db = databaseHelper.getReadableDatabase();</a:t>
            </a:r>
          </a:p>
          <a:p>
            <a:pPr>
              <a:defRPr/>
            </a:pPr>
            <a:r>
              <a:rPr lang="en-US" altLang="zh-CN" dirty="0" smtClean="0"/>
              <a:t>		Cursor cursor;</a:t>
            </a:r>
          </a:p>
          <a:p>
            <a:pPr>
              <a:defRPr/>
            </a:pPr>
            <a:r>
              <a:rPr lang="en-US" altLang="zh-CN" dirty="0" smtClean="0"/>
              <a:t>		</a:t>
            </a:r>
          </a:p>
          <a:p>
            <a:pPr>
              <a:defRPr/>
            </a:pPr>
            <a:r>
              <a:rPr lang="en-US" altLang="zh-CN" dirty="0" smtClean="0"/>
              <a:t>		switch (sMatcher.match(uri)) { </a:t>
            </a:r>
          </a:p>
          <a:p>
            <a:pPr>
              <a:defRPr/>
            </a:pPr>
            <a:r>
              <a:rPr lang="en-US" altLang="zh-CN" dirty="0" smtClean="0"/>
              <a:t>			case PERSONS:</a:t>
            </a:r>
          </a:p>
          <a:p>
            <a:pPr>
              <a:defRPr/>
            </a:pPr>
            <a:r>
              <a:rPr lang="en-US" altLang="zh-CN" dirty="0" smtClean="0"/>
              <a:t>				cursor = db.query("person", projection, selection, selectionArgs, null, null, sortOrder);</a:t>
            </a:r>
          </a:p>
          <a:p>
            <a:pPr>
              <a:defRPr/>
            </a:pPr>
            <a:r>
              <a:rPr lang="en-US" altLang="zh-CN" dirty="0" smtClean="0"/>
              <a:t>				break;</a:t>
            </a:r>
          </a:p>
          <a:p>
            <a:pPr>
              <a:defRPr/>
            </a:pPr>
            <a:r>
              <a:rPr lang="en-US" altLang="zh-CN" dirty="0" smtClean="0"/>
              <a:t>			case PERSON:</a:t>
            </a:r>
          </a:p>
          <a:p>
            <a:pPr>
              <a:defRPr/>
            </a:pPr>
            <a:r>
              <a:rPr lang="en-US" altLang="zh-CN" dirty="0" smtClean="0"/>
              <a:t>				//</a:t>
            </a:r>
            <a:r>
              <a:rPr lang="zh-CN" altLang="en-US" dirty="0" smtClean="0"/>
              <a:t>下面的方法用于从</a:t>
            </a:r>
            <a:r>
              <a:rPr lang="en-US" altLang="zh-CN" dirty="0" smtClean="0"/>
              <a:t>URI</a:t>
            </a:r>
            <a:r>
              <a:rPr lang="zh-CN" altLang="en-US" dirty="0" smtClean="0"/>
              <a:t>中解析出</a:t>
            </a:r>
            <a:r>
              <a:rPr lang="en-US" altLang="zh-CN" dirty="0" smtClean="0"/>
              <a:t>id</a:t>
            </a:r>
            <a:r>
              <a:rPr lang="zh-CN" altLang="en-US" dirty="0" smtClean="0"/>
              <a:t>，对这样的路径</a:t>
            </a:r>
            <a:r>
              <a:rPr lang="en-US" altLang="zh-CN" dirty="0" smtClean="0"/>
              <a:t>content://cn.itcast.provider.personprovider/person/10 </a:t>
            </a:r>
            <a:r>
              <a:rPr lang="zh-CN" altLang="en-US" dirty="0" smtClean="0"/>
              <a:t>进行解析，返回值为</a:t>
            </a:r>
            <a:r>
              <a:rPr lang="en-US" altLang="zh-CN" dirty="0" smtClean="0"/>
              <a:t>10</a:t>
            </a:r>
          </a:p>
          <a:p>
            <a:pPr>
              <a:defRPr/>
            </a:pPr>
            <a:r>
              <a:rPr lang="en-US" altLang="zh-CN" dirty="0" smtClean="0"/>
              <a:t>				long personid = ContentUris.parseId(uri);</a:t>
            </a:r>
          </a:p>
          <a:p>
            <a:pPr>
              <a:defRPr/>
            </a:pPr>
            <a:r>
              <a:rPr lang="en-US" altLang="zh-CN" dirty="0" smtClean="0"/>
              <a:t>				String where = "personid="+ personid;//</a:t>
            </a:r>
            <a:r>
              <a:rPr lang="zh-CN" altLang="en-US" dirty="0" smtClean="0"/>
              <a:t>删除指定</a:t>
            </a:r>
            <a:r>
              <a:rPr lang="en-US" altLang="zh-CN" dirty="0" smtClean="0"/>
              <a:t>id</a:t>
            </a:r>
            <a:r>
              <a:rPr lang="zh-CN" altLang="en-US" dirty="0" smtClean="0"/>
              <a:t>的记录</a:t>
            </a:r>
          </a:p>
          <a:p>
            <a:pPr>
              <a:defRPr/>
            </a:pPr>
            <a:r>
              <a:rPr lang="zh-CN" altLang="en-US" dirty="0" smtClean="0"/>
              <a:t>				</a:t>
            </a:r>
            <a:r>
              <a:rPr lang="en-US" altLang="zh-CN" dirty="0" smtClean="0"/>
              <a:t>where += !TextUtils.isEmpty(selection) ? " and ("+ selection +")" : "";//</a:t>
            </a:r>
            <a:r>
              <a:rPr lang="zh-CN" altLang="en-US" dirty="0" smtClean="0"/>
              <a:t>把其它条件附加上</a:t>
            </a:r>
          </a:p>
          <a:p>
            <a:pPr>
              <a:defRPr/>
            </a:pPr>
            <a:r>
              <a:rPr lang="zh-CN" altLang="en-US" dirty="0" smtClean="0"/>
              <a:t>				</a:t>
            </a:r>
            <a:r>
              <a:rPr lang="en-US" altLang="zh-CN" dirty="0" smtClean="0"/>
              <a:t>cursor = db.query("person", projection, where, selectionArgs, null, null, sortOrder);</a:t>
            </a:r>
          </a:p>
          <a:p>
            <a:pPr>
              <a:defRPr/>
            </a:pPr>
            <a:r>
              <a:rPr lang="en-US" altLang="zh-CN" dirty="0" smtClean="0"/>
              <a:t>				break;</a:t>
            </a:r>
          </a:p>
          <a:p>
            <a:pPr>
              <a:defRPr/>
            </a:pPr>
            <a:r>
              <a:rPr lang="en-US" altLang="zh-CN" dirty="0" smtClean="0"/>
              <a:t>			default: </a:t>
            </a:r>
          </a:p>
          <a:p>
            <a:pPr>
              <a:defRPr/>
            </a:pPr>
            <a:r>
              <a:rPr lang="en-US" altLang="zh-CN" dirty="0" smtClean="0"/>
              <a:t>				throw new IllegalArgumentException("Unknown URI " + uri);  </a:t>
            </a:r>
          </a:p>
          <a:p>
            <a:pPr>
              <a:defRPr/>
            </a:pPr>
            <a:r>
              <a:rPr lang="en-US" altLang="zh-CN" dirty="0" smtClean="0"/>
              <a:t>		}</a:t>
            </a:r>
          </a:p>
          <a:p>
            <a:pPr>
              <a:defRPr/>
            </a:pPr>
            <a:r>
              <a:rPr lang="en-US" altLang="zh-CN" dirty="0" smtClean="0"/>
              <a:t>		cursor.getCount();//</a:t>
            </a:r>
            <a:r>
              <a:rPr lang="zh-CN" altLang="en-US" dirty="0" smtClean="0"/>
              <a:t>在数据库关闭前获取所有数据</a:t>
            </a:r>
          </a:p>
          <a:p>
            <a:pPr>
              <a:defRPr/>
            </a:pPr>
            <a:r>
              <a:rPr lang="zh-CN" altLang="en-US" dirty="0" smtClean="0"/>
              <a:t>		</a:t>
            </a:r>
            <a:r>
              <a:rPr lang="en-US" altLang="zh-CN" dirty="0" smtClean="0"/>
              <a:t>db.close();</a:t>
            </a:r>
          </a:p>
          <a:p>
            <a:pPr>
              <a:defRPr/>
            </a:pPr>
            <a:r>
              <a:rPr lang="en-US" altLang="zh-CN" dirty="0" smtClean="0"/>
              <a:t>		return cursor;</a:t>
            </a:r>
          </a:p>
          <a:p>
            <a:pPr>
              <a:defRPr/>
            </a:pPr>
            <a:r>
              <a:rPr lang="en-US" altLang="zh-CN" dirty="0" smtClean="0"/>
              <a:t>	}</a:t>
            </a:r>
          </a:p>
          <a:p>
            <a:pPr>
              <a:defRPr/>
            </a:pPr>
            <a:r>
              <a:rPr lang="en-US" altLang="zh-CN" dirty="0" smtClean="0"/>
              <a:t>	</a:t>
            </a:r>
          </a:p>
          <a:p>
            <a:pPr>
              <a:defRPr/>
            </a:pPr>
            <a:r>
              <a:rPr lang="en-US" altLang="zh-CN" dirty="0" smtClean="0"/>
              <a:t>	@Override</a:t>
            </a:r>
          </a:p>
          <a:p>
            <a:pPr>
              <a:defRPr/>
            </a:pPr>
            <a:r>
              <a:rPr lang="en-US" altLang="zh-CN" dirty="0" smtClean="0"/>
              <a:t>	public String getType(Uri uri) {</a:t>
            </a:r>
          </a:p>
          <a:p>
            <a:pPr>
              <a:defRPr/>
            </a:pPr>
            <a:r>
              <a:rPr lang="en-US" altLang="zh-CN" dirty="0" smtClean="0"/>
              <a:t>		switch (sMatcher.match(uri)) { </a:t>
            </a:r>
          </a:p>
          <a:p>
            <a:pPr>
              <a:defRPr/>
            </a:pPr>
            <a:r>
              <a:rPr lang="en-US" altLang="zh-CN" dirty="0" smtClean="0"/>
              <a:t>			case PERSONS:</a:t>
            </a:r>
          </a:p>
          <a:p>
            <a:pPr>
              <a:defRPr/>
            </a:pPr>
            <a:r>
              <a:rPr lang="en-US" altLang="zh-CN" dirty="0" smtClean="0"/>
              <a:t>				return PERSONS_TYPE;</a:t>
            </a:r>
          </a:p>
          <a:p>
            <a:pPr>
              <a:defRPr/>
            </a:pPr>
            <a:r>
              <a:rPr lang="en-US" altLang="zh-CN" dirty="0" smtClean="0"/>
              <a:t>			case PERSON:</a:t>
            </a:r>
          </a:p>
          <a:p>
            <a:pPr>
              <a:defRPr/>
            </a:pPr>
            <a:r>
              <a:rPr lang="en-US" altLang="zh-CN" dirty="0" smtClean="0"/>
              <a:t>				return PERSONS_ITEM_TYPE;</a:t>
            </a:r>
          </a:p>
          <a:p>
            <a:pPr>
              <a:defRPr/>
            </a:pPr>
            <a:r>
              <a:rPr lang="en-US" altLang="zh-CN" dirty="0" smtClean="0"/>
              <a:t>			default: </a:t>
            </a:r>
          </a:p>
          <a:p>
            <a:pPr>
              <a:defRPr/>
            </a:pPr>
            <a:r>
              <a:rPr lang="en-US" altLang="zh-CN" dirty="0" smtClean="0"/>
              <a:t>				throw new IllegalArgumentException("Unknown URI " + uri);  </a:t>
            </a:r>
          </a:p>
          <a:p>
            <a:pPr>
              <a:defRPr/>
            </a:pPr>
            <a:r>
              <a:rPr lang="en-US" altLang="zh-CN" dirty="0" smtClean="0"/>
              <a:t>		}</a:t>
            </a:r>
          </a:p>
          <a:p>
            <a:pPr>
              <a:defRPr/>
            </a:pPr>
            <a:r>
              <a:rPr lang="en-US" altLang="zh-CN" dirty="0" smtClean="0"/>
              <a:t>	}</a:t>
            </a:r>
          </a:p>
          <a:p>
            <a:pPr>
              <a:defRPr/>
            </a:pPr>
            <a:endParaRPr lang="en-US" altLang="zh-CN" dirty="0" smtClean="0"/>
          </a:p>
          <a:p>
            <a:pPr>
              <a:defRPr/>
            </a:pPr>
            <a:r>
              <a:rPr lang="en-US" altLang="zh-CN" dirty="0" smtClean="0"/>
              <a:t>}</a:t>
            </a:r>
          </a:p>
          <a:p>
            <a:pPr>
              <a:defRPr/>
            </a:pPr>
            <a:endParaRPr lang="en-US" altLang="zh-CN" dirty="0" smtClean="0"/>
          </a:p>
          <a:p>
            <a:pPr>
              <a:defRPr/>
            </a:pPr>
            <a:endParaRPr lang="zh-CN" altLang="en-US" dirty="0"/>
          </a:p>
        </p:txBody>
      </p:sp>
      <p:sp>
        <p:nvSpPr>
          <p:cNvPr id="1136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0D4AD46E-DD7F-443D-AAC2-45F658709B85}" type="slidenum">
              <a:rPr lang="en-US" altLang="zh-CN" sz="1200" smtClean="0">
                <a:latin typeface="Times New Roman" pitchFamily="18" charset="0"/>
              </a:rPr>
              <a:pPr eaLnBrk="1" hangingPunct="1"/>
              <a:t>46</a:t>
            </a:fld>
            <a:endParaRPr lang="en-US" altLang="zh-CN" sz="120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55000" lnSpcReduction="20000"/>
          </a:bodyPr>
          <a:lstStyle/>
          <a:p>
            <a:pPr>
              <a:defRPr/>
            </a:pPr>
            <a:r>
              <a:rPr lang="en-US" altLang="zh-CN" dirty="0" smtClean="0"/>
              <a:t>&lt;uses-permission android:name=</a:t>
            </a:r>
            <a:r>
              <a:rPr lang="en-US" altLang="zh-CN" i="1" dirty="0" smtClean="0"/>
              <a:t>"android.permission.READ_CONTACTS"/&gt;</a:t>
            </a:r>
          </a:p>
          <a:p>
            <a:pPr>
              <a:defRPr/>
            </a:pPr>
            <a:endParaRPr lang="en-US" altLang="zh-CN" dirty="0" smtClean="0"/>
          </a:p>
          <a:p>
            <a:pPr>
              <a:defRPr/>
            </a:pPr>
            <a:r>
              <a:rPr lang="zh-CN" altLang="en-US" dirty="0" smtClean="0"/>
              <a:t>读取联系人信息</a:t>
            </a:r>
            <a:endParaRPr lang="en-US" altLang="zh-CN" dirty="0" smtClean="0"/>
          </a:p>
          <a:p>
            <a:pPr>
              <a:defRPr/>
            </a:pPr>
            <a:r>
              <a:rPr lang="en-US" altLang="zh-CN" dirty="0" smtClean="0"/>
              <a:t>Cursor cursor = getContentResolver().query(ContactsContract.Contacts.</a:t>
            </a:r>
            <a:r>
              <a:rPr lang="en-US" altLang="zh-CN" i="1" dirty="0" smtClean="0"/>
              <a:t>CONTENT_URI,  </a:t>
            </a:r>
          </a:p>
          <a:p>
            <a:pPr>
              <a:defRPr/>
            </a:pPr>
            <a:r>
              <a:rPr lang="en-US" altLang="zh-CN" dirty="0" smtClean="0"/>
              <a:t>    </a:t>
            </a:r>
            <a:r>
              <a:rPr lang="en-US" altLang="zh-CN" b="1" dirty="0" smtClean="0"/>
              <a:t>null, null, null, null);  </a:t>
            </a:r>
          </a:p>
          <a:p>
            <a:pPr>
              <a:defRPr/>
            </a:pPr>
            <a:r>
              <a:rPr lang="en-US" altLang="zh-CN" dirty="0" smtClean="0"/>
              <a:t>  </a:t>
            </a:r>
            <a:r>
              <a:rPr lang="en-US" altLang="zh-CN" b="1" dirty="0" smtClean="0"/>
              <a:t>while (cursor.moveToNext()) {  </a:t>
            </a:r>
          </a:p>
          <a:p>
            <a:pPr>
              <a:defRPr/>
            </a:pPr>
            <a:r>
              <a:rPr lang="en-US" altLang="zh-CN" dirty="0" smtClean="0"/>
              <a:t>   String contactId = cursor.getString(cursor.getColumnIndex(ContactsContract.Contacts.</a:t>
            </a:r>
            <a:r>
              <a:rPr lang="en-US" altLang="zh-CN" i="1" dirty="0" smtClean="0"/>
              <a:t>_ID));  </a:t>
            </a:r>
          </a:p>
          <a:p>
            <a:pPr>
              <a:defRPr/>
            </a:pPr>
            <a:r>
              <a:rPr lang="en-US" altLang="zh-CN" dirty="0" smtClean="0"/>
              <a:t>   Log.</a:t>
            </a:r>
            <a:r>
              <a:rPr lang="en-US" altLang="zh-CN" i="1" dirty="0" smtClean="0"/>
              <a:t>i("RongActivity", "contactId="+ contactId);</a:t>
            </a:r>
          </a:p>
          <a:p>
            <a:pPr>
              <a:defRPr/>
            </a:pPr>
            <a:r>
              <a:rPr lang="en-US" altLang="zh-CN" dirty="0" smtClean="0"/>
              <a:t>   String name = cursor.getString(cursor.getColumnIndex(ContactsContract.Contacts.</a:t>
            </a:r>
            <a:r>
              <a:rPr lang="en-US" altLang="zh-CN" i="1" dirty="0" smtClean="0"/>
              <a:t>DISPLAY_NAME));  </a:t>
            </a:r>
          </a:p>
          <a:p>
            <a:pPr>
              <a:defRPr/>
            </a:pPr>
            <a:r>
              <a:rPr lang="en-US" altLang="zh-CN" dirty="0" smtClean="0"/>
              <a:t>   Log.</a:t>
            </a:r>
            <a:r>
              <a:rPr lang="en-US" altLang="zh-CN" i="1" dirty="0" smtClean="0"/>
              <a:t>i("RongActivity", "name="+ name);</a:t>
            </a:r>
          </a:p>
          <a:p>
            <a:pPr>
              <a:defRPr/>
            </a:pPr>
            <a:r>
              <a:rPr lang="zh-CN" altLang="en-US" dirty="0" smtClean="0"/>
              <a:t>   </a:t>
            </a:r>
          </a:p>
          <a:p>
            <a:pPr>
              <a:defRPr/>
            </a:pPr>
            <a:r>
              <a:rPr lang="en-US" altLang="zh-CN" dirty="0" smtClean="0"/>
              <a:t>   Cursor phones = getContentResolver().query(ContactsContract.CommonDataKinds.Phone.</a:t>
            </a:r>
            <a:r>
              <a:rPr lang="en-US" altLang="zh-CN" i="1" dirty="0" smtClean="0"/>
              <a:t>CONTENT_URI,  </a:t>
            </a:r>
          </a:p>
          <a:p>
            <a:pPr>
              <a:defRPr/>
            </a:pPr>
            <a:r>
              <a:rPr lang="en-US" altLang="zh-CN" dirty="0" smtClean="0"/>
              <a:t>        </a:t>
            </a:r>
            <a:r>
              <a:rPr lang="en-US" altLang="zh-CN" b="1" dirty="0" smtClean="0"/>
              <a:t>null,  </a:t>
            </a:r>
          </a:p>
          <a:p>
            <a:pPr>
              <a:defRPr/>
            </a:pPr>
            <a:r>
              <a:rPr lang="en-US" altLang="zh-CN" dirty="0" smtClean="0"/>
              <a:t>        ContactsContract.CommonDataKinds.Phone.</a:t>
            </a:r>
            <a:r>
              <a:rPr lang="en-US" altLang="zh-CN" i="1" dirty="0" smtClean="0"/>
              <a:t>CONTACT_ID +" = "+ contactId,  </a:t>
            </a:r>
          </a:p>
          <a:p>
            <a:pPr>
              <a:defRPr/>
            </a:pPr>
            <a:r>
              <a:rPr lang="en-US" altLang="zh-CN" dirty="0" smtClean="0"/>
              <a:t>        </a:t>
            </a:r>
            <a:r>
              <a:rPr lang="en-US" altLang="zh-CN" b="1" dirty="0" smtClean="0"/>
              <a:t>null, null);  </a:t>
            </a:r>
          </a:p>
          <a:p>
            <a:pPr>
              <a:defRPr/>
            </a:pPr>
            <a:r>
              <a:rPr lang="en-US" altLang="zh-CN" dirty="0" smtClean="0"/>
              <a:t>    </a:t>
            </a:r>
            <a:r>
              <a:rPr lang="en-US" altLang="zh-CN" b="1" dirty="0" smtClean="0"/>
              <a:t>while (phones.moveToNext()) {  </a:t>
            </a:r>
          </a:p>
          <a:p>
            <a:pPr>
              <a:defRPr/>
            </a:pPr>
            <a:r>
              <a:rPr lang="en-US" altLang="zh-CN" dirty="0" smtClean="0"/>
              <a:t>     String phoneNumber = phones.getString(phones.getColumnIndex(  </a:t>
            </a:r>
          </a:p>
          <a:p>
            <a:pPr>
              <a:defRPr/>
            </a:pPr>
            <a:r>
              <a:rPr lang="en-US" altLang="zh-CN" dirty="0" smtClean="0"/>
              <a:t>         ContactsContract.CommonDataKinds.Phone.</a:t>
            </a:r>
            <a:r>
              <a:rPr lang="en-US" altLang="zh-CN" i="1" dirty="0" smtClean="0"/>
              <a:t>NUMBER));  </a:t>
            </a:r>
          </a:p>
          <a:p>
            <a:pPr>
              <a:defRPr/>
            </a:pPr>
            <a:r>
              <a:rPr lang="en-US" altLang="zh-CN" dirty="0" smtClean="0"/>
              <a:t>     Log.</a:t>
            </a:r>
            <a:r>
              <a:rPr lang="en-US" altLang="zh-CN" i="1" dirty="0" smtClean="0"/>
              <a:t>i("RongActivity", "phoneNumber="+phoneNumber);</a:t>
            </a:r>
          </a:p>
          <a:p>
            <a:pPr>
              <a:defRPr/>
            </a:pPr>
            <a:r>
              <a:rPr lang="zh-CN" altLang="en-US" dirty="0" smtClean="0"/>
              <a:t>    </a:t>
            </a:r>
            <a:r>
              <a:rPr lang="en-US" altLang="zh-CN" dirty="0" smtClean="0"/>
              <a:t>}  </a:t>
            </a:r>
          </a:p>
          <a:p>
            <a:pPr>
              <a:defRPr/>
            </a:pPr>
            <a:r>
              <a:rPr lang="en-US" altLang="zh-CN" dirty="0" smtClean="0"/>
              <a:t>    phones.close();  </a:t>
            </a:r>
          </a:p>
          <a:p>
            <a:pPr>
              <a:defRPr/>
            </a:pPr>
            <a:r>
              <a:rPr lang="zh-CN" altLang="en-US" dirty="0" smtClean="0"/>
              <a:t>   </a:t>
            </a:r>
          </a:p>
          <a:p>
            <a:pPr>
              <a:defRPr/>
            </a:pPr>
            <a:r>
              <a:rPr lang="en-US" altLang="zh-CN" dirty="0" smtClean="0"/>
              <a:t>       Cursor emails = getContentResolver().query(ContactsContract.CommonDataKinds.Email.</a:t>
            </a:r>
            <a:r>
              <a:rPr lang="en-US" altLang="zh-CN" i="1" dirty="0" smtClean="0"/>
              <a:t>CONTENT_URI,  </a:t>
            </a:r>
          </a:p>
          <a:p>
            <a:pPr>
              <a:defRPr/>
            </a:pPr>
            <a:r>
              <a:rPr lang="en-US" altLang="zh-CN" dirty="0" smtClean="0"/>
              <a:t>       </a:t>
            </a:r>
            <a:r>
              <a:rPr lang="en-US" altLang="zh-CN" b="1" dirty="0" smtClean="0"/>
              <a:t>null,  </a:t>
            </a:r>
          </a:p>
          <a:p>
            <a:pPr>
              <a:defRPr/>
            </a:pPr>
            <a:r>
              <a:rPr lang="en-US" altLang="zh-CN" dirty="0" smtClean="0"/>
              <a:t>       ContactsContract.CommonDataKinds.Email.</a:t>
            </a:r>
            <a:r>
              <a:rPr lang="en-US" altLang="zh-CN" i="1" dirty="0" smtClean="0"/>
              <a:t>CONTACT_ID + " = " + contactId,  </a:t>
            </a:r>
          </a:p>
          <a:p>
            <a:pPr>
              <a:defRPr/>
            </a:pPr>
            <a:r>
              <a:rPr lang="en-US" altLang="zh-CN" dirty="0" smtClean="0"/>
              <a:t>       </a:t>
            </a:r>
            <a:r>
              <a:rPr lang="en-US" altLang="zh-CN" b="1" dirty="0" smtClean="0"/>
              <a:t>null, null);  </a:t>
            </a:r>
          </a:p>
          <a:p>
            <a:pPr>
              <a:defRPr/>
            </a:pPr>
            <a:r>
              <a:rPr lang="en-US" altLang="zh-CN" dirty="0" smtClean="0"/>
              <a:t>       </a:t>
            </a:r>
            <a:r>
              <a:rPr lang="en-US" altLang="zh-CN" b="1" dirty="0" smtClean="0"/>
              <a:t>while (emails.moveToNext()) {  </a:t>
            </a:r>
          </a:p>
          <a:p>
            <a:pPr>
              <a:defRPr/>
            </a:pPr>
            <a:r>
              <a:rPr lang="en-US" altLang="zh-CN" dirty="0" smtClean="0"/>
              <a:t>        // This would allow you get several email addresses  </a:t>
            </a:r>
          </a:p>
          <a:p>
            <a:pPr>
              <a:defRPr/>
            </a:pPr>
            <a:r>
              <a:rPr lang="en-US" altLang="zh-CN" dirty="0" smtClean="0"/>
              <a:t>        String emailAddress = emails.getString(emails.getColumnIndex(ContactsContract.CommonDataKinds.Email.</a:t>
            </a:r>
            <a:r>
              <a:rPr lang="en-US" altLang="zh-CN" i="1" dirty="0" smtClean="0"/>
              <a:t>DATA));</a:t>
            </a:r>
          </a:p>
          <a:p>
            <a:pPr>
              <a:defRPr/>
            </a:pPr>
            <a:r>
              <a:rPr lang="en-US" altLang="zh-CN" dirty="0" smtClean="0"/>
              <a:t>        Log.</a:t>
            </a:r>
            <a:r>
              <a:rPr lang="en-US" altLang="zh-CN" i="1" dirty="0" smtClean="0"/>
              <a:t>i("RongActivity", "emailAddress="+ emailAddress);</a:t>
            </a:r>
          </a:p>
          <a:p>
            <a:pPr>
              <a:defRPr/>
            </a:pPr>
            <a:r>
              <a:rPr lang="zh-CN" altLang="en-US" dirty="0" smtClean="0"/>
              <a:t>       </a:t>
            </a:r>
            <a:r>
              <a:rPr lang="en-US" altLang="zh-CN" dirty="0" smtClean="0"/>
              <a:t>}  </a:t>
            </a:r>
          </a:p>
          <a:p>
            <a:pPr>
              <a:defRPr/>
            </a:pPr>
            <a:r>
              <a:rPr lang="en-US" altLang="zh-CN" dirty="0" smtClean="0"/>
              <a:t>       emails.close();  </a:t>
            </a:r>
          </a:p>
          <a:p>
            <a:pPr>
              <a:defRPr/>
            </a:pPr>
            <a:r>
              <a:rPr lang="zh-CN" altLang="en-US" dirty="0" smtClean="0"/>
              <a:t>  </a:t>
            </a:r>
            <a:r>
              <a:rPr lang="en-US" altLang="zh-CN" dirty="0" smtClean="0"/>
              <a:t>}  </a:t>
            </a:r>
          </a:p>
          <a:p>
            <a:pPr>
              <a:defRPr/>
            </a:pPr>
            <a:r>
              <a:rPr lang="en-US" altLang="zh-CN" dirty="0" smtClean="0"/>
              <a:t>  cursor.close(); </a:t>
            </a:r>
            <a:endParaRPr lang="zh-CN" altLang="en-US" dirty="0"/>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04977936-E700-49F9-9761-95C44FCDFEF6}" type="slidenum">
              <a:rPr lang="en-US" altLang="zh-CN" sz="1200" smtClean="0">
                <a:latin typeface="Times New Roman" pitchFamily="18" charset="0"/>
              </a:rPr>
              <a:pPr eaLnBrk="1" hangingPunct="1"/>
              <a:t>52</a:t>
            </a:fld>
            <a:endParaRPr lang="en-US" altLang="zh-CN" sz="120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57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AB8F5925-9D1D-46E9-B1C0-D001C7E56A5A}" type="slidenum">
              <a:rPr lang="en-US" altLang="zh-CN" sz="1200" smtClean="0">
                <a:latin typeface="Times New Roman" pitchFamily="18" charset="0"/>
              </a:rPr>
              <a:pPr eaLnBrk="1" hangingPunct="1"/>
              <a:t>53</a:t>
            </a:fld>
            <a:endParaRPr lang="en-US" altLang="zh-CN" sz="120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6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F0785197-9629-4686-9141-43A9D857314A}" type="slidenum">
              <a:rPr lang="en-US" altLang="zh-CN" sz="1200" smtClean="0">
                <a:latin typeface="Times New Roman" pitchFamily="18" charset="0"/>
              </a:rPr>
              <a:pPr eaLnBrk="1" hangingPunct="1"/>
              <a:t>57</a:t>
            </a:fld>
            <a:endParaRPr lang="en-US" altLang="zh-CN" sz="120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77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3A5F82A5-C954-4A5D-8786-FCADFEBD51DD}" type="slidenum">
              <a:rPr lang="en-US" altLang="zh-CN" sz="1200" smtClean="0">
                <a:latin typeface="Times New Roman" pitchFamily="18" charset="0"/>
              </a:rPr>
              <a:pPr eaLnBrk="1" hangingPunct="1"/>
              <a:t>58</a:t>
            </a:fld>
            <a:endParaRPr lang="en-US" altLang="zh-CN" sz="120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7E75313E-ED19-403A-B035-BF1EBF280DBE}" type="slidenum">
              <a:rPr lang="en-US" altLang="zh-CN" sz="1200" smtClean="0">
                <a:latin typeface="Times New Roman" pitchFamily="18" charset="0"/>
              </a:rPr>
              <a:pPr eaLnBrk="1" hangingPunct="1"/>
              <a:t>62</a:t>
            </a:fld>
            <a:endParaRPr lang="en-US" altLang="zh-CN" sz="1200"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9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F1BF6B90-B7A3-440B-A318-B909183F3D88}" type="slidenum">
              <a:rPr lang="en-US" altLang="zh-CN" sz="1200" smtClean="0">
                <a:latin typeface="Times New Roman" pitchFamily="18" charset="0"/>
              </a:rPr>
              <a:pPr eaLnBrk="1" hangingPunct="1"/>
              <a:t>63</a:t>
            </a:fld>
            <a:endParaRPr lang="en-US" altLang="zh-CN" sz="1200"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92500" lnSpcReduction="10000"/>
          </a:bodyPr>
          <a:lstStyle/>
          <a:p>
            <a:pPr>
              <a:defRPr/>
            </a:pPr>
            <a:r>
              <a:rPr lang="en-US" altLang="zh-CN" dirty="0" smtClean="0">
                <a:latin typeface="+mn-ea"/>
              </a:rPr>
              <a:t>Activity</a:t>
            </a:r>
            <a:r>
              <a:rPr lang="zh-CN" altLang="en-US" dirty="0" smtClean="0">
                <a:latin typeface="+mn-ea"/>
              </a:rPr>
              <a:t>的前台生命周期循环例子</a:t>
            </a:r>
            <a:r>
              <a:rPr lang="en-US" altLang="zh-CN" dirty="0" smtClean="0">
                <a:latin typeface="+mn-ea"/>
              </a:rPr>
              <a:t>:</a:t>
            </a:r>
          </a:p>
          <a:p>
            <a:pPr>
              <a:defRPr/>
            </a:pPr>
            <a:endParaRPr lang="en-US" altLang="zh-CN" dirty="0" smtClean="0"/>
          </a:p>
          <a:p>
            <a:pPr>
              <a:defRPr/>
            </a:pPr>
            <a:r>
              <a:rPr lang="en-US" altLang="zh-CN" dirty="0" smtClean="0"/>
              <a:t>1》</a:t>
            </a:r>
            <a:r>
              <a:rPr lang="zh-CN" altLang="en-US" dirty="0" smtClean="0"/>
              <a:t>创建一个</a:t>
            </a:r>
            <a:r>
              <a:rPr lang="en-US" altLang="zh-CN" dirty="0" smtClean="0"/>
              <a:t>Activity</a:t>
            </a:r>
            <a:r>
              <a:rPr lang="zh-CN" altLang="en-US" dirty="0" smtClean="0"/>
              <a:t>，添加七个</a:t>
            </a:r>
            <a:r>
              <a:rPr lang="zh-CN" altLang="en-US" dirty="0" smtClean="0">
                <a:latin typeface="+mn-ea"/>
              </a:rPr>
              <a:t>生命周期方法，方法内输出各个方法名称。再添加一个按钮用于打开下面新添加的</a:t>
            </a:r>
            <a:r>
              <a:rPr lang="en-US" altLang="zh-CN" dirty="0" smtClean="0"/>
              <a:t>Activity</a:t>
            </a:r>
            <a:r>
              <a:rPr lang="zh-CN" altLang="en-US" dirty="0" smtClean="0"/>
              <a:t>。</a:t>
            </a:r>
            <a:endParaRPr lang="en-US" altLang="zh-CN" dirty="0" smtClean="0"/>
          </a:p>
          <a:p>
            <a:pPr>
              <a:defRPr/>
            </a:pPr>
            <a:r>
              <a:rPr lang="en-US" altLang="zh-CN" dirty="0" smtClean="0"/>
              <a:t>    startActivity(new Intent(LifeActivity.this, CustomDialogActivity.class));</a:t>
            </a:r>
          </a:p>
          <a:p>
            <a:pPr>
              <a:defRPr/>
            </a:pPr>
            <a:endParaRPr lang="en-US" altLang="zh-CN" dirty="0" smtClean="0"/>
          </a:p>
          <a:p>
            <a:pPr>
              <a:defRPr/>
            </a:pPr>
            <a:r>
              <a:rPr lang="en-US" altLang="zh-CN" dirty="0" smtClean="0"/>
              <a:t>2》</a:t>
            </a:r>
            <a:r>
              <a:rPr lang="zh-CN" altLang="en-US" dirty="0" smtClean="0"/>
              <a:t>添加一个新</a:t>
            </a:r>
            <a:r>
              <a:rPr lang="en-US" altLang="zh-CN" dirty="0" smtClean="0"/>
              <a:t>Activity</a:t>
            </a:r>
            <a:r>
              <a:rPr lang="zh-CN" altLang="en-US" dirty="0" smtClean="0"/>
              <a:t>，代码如下：</a:t>
            </a:r>
            <a:endParaRPr lang="en-US" altLang="zh-CN" dirty="0" smtClean="0"/>
          </a:p>
          <a:p>
            <a:pPr>
              <a:defRPr/>
            </a:pPr>
            <a:r>
              <a:rPr lang="en-US" altLang="zh-CN" dirty="0" smtClean="0"/>
              <a:t>public class CustomDialogActivity extends Activity {</a:t>
            </a:r>
          </a:p>
          <a:p>
            <a:pPr>
              <a:defRPr/>
            </a:pPr>
            <a:r>
              <a:rPr lang="en-US" altLang="zh-CN" dirty="0" smtClean="0"/>
              <a:t>    @Override protected void onCreate(Bundle savedInstanceState) {</a:t>
            </a:r>
          </a:p>
          <a:p>
            <a:pPr>
              <a:defRPr/>
            </a:pPr>
            <a:r>
              <a:rPr lang="en-US" altLang="zh-CN" dirty="0" smtClean="0"/>
              <a:t>        super.onCreate(savedInstanceState);</a:t>
            </a:r>
          </a:p>
          <a:p>
            <a:pPr>
              <a:defRPr/>
            </a:pPr>
            <a:r>
              <a:rPr lang="en-US" altLang="zh-CN" dirty="0" smtClean="0"/>
              <a:t>        //</a:t>
            </a:r>
            <a:r>
              <a:rPr lang="zh-CN" altLang="en-US" dirty="0" smtClean="0"/>
              <a:t>必须在调用</a:t>
            </a:r>
            <a:r>
              <a:rPr lang="en-US" altLang="zh-CN" dirty="0" smtClean="0"/>
              <a:t>setContentView()</a:t>
            </a:r>
            <a:r>
              <a:rPr lang="zh-CN" altLang="en-US" dirty="0" smtClean="0"/>
              <a:t>之前调用</a:t>
            </a:r>
            <a:r>
              <a:rPr lang="en-US" altLang="zh-CN" dirty="0" smtClean="0"/>
              <a:t>requestWindowFeature()</a:t>
            </a:r>
          </a:p>
          <a:p>
            <a:pPr>
              <a:defRPr/>
            </a:pPr>
            <a:r>
              <a:rPr lang="en-US" altLang="zh-CN" dirty="0" smtClean="0"/>
              <a:t>        requestWindowFeature(Window.FEATURE_LEFT_ICON);//</a:t>
            </a:r>
            <a:r>
              <a:rPr lang="zh-CN" altLang="en-US" dirty="0" smtClean="0"/>
              <a:t>要标题栏显示图标</a:t>
            </a:r>
            <a:endParaRPr lang="en-US" altLang="zh-CN" dirty="0" smtClean="0"/>
          </a:p>
          <a:p>
            <a:pPr>
              <a:defRPr/>
            </a:pPr>
            <a:r>
              <a:rPr lang="en-US" altLang="zh-CN" dirty="0" smtClean="0"/>
              <a:t>        setContentView(R.layout.dialog_activity);       </a:t>
            </a:r>
          </a:p>
          <a:p>
            <a:pPr>
              <a:defRPr/>
            </a:pPr>
            <a:r>
              <a:rPr lang="en-US" altLang="zh-CN" dirty="0" smtClean="0"/>
              <a:t>        getWindow().setFeatureDrawableResource(Window.FEATURE_LEFT_ICON, android.R.drawable.ic_dialog_alert);//</a:t>
            </a:r>
            <a:r>
              <a:rPr lang="zh-CN" altLang="en-US" dirty="0" smtClean="0"/>
              <a:t>设置图标</a:t>
            </a:r>
            <a:endParaRPr lang="en-US" altLang="zh-CN" dirty="0" smtClean="0"/>
          </a:p>
          <a:p>
            <a:pPr>
              <a:defRPr/>
            </a:pPr>
            <a:r>
              <a:rPr lang="en-US" altLang="zh-CN" dirty="0" smtClean="0"/>
              <a:t>    }</a:t>
            </a:r>
          </a:p>
          <a:p>
            <a:pPr>
              <a:defRPr/>
            </a:pPr>
            <a:r>
              <a:rPr lang="en-US" altLang="zh-CN" dirty="0" smtClean="0"/>
              <a:t>}</a:t>
            </a:r>
          </a:p>
          <a:p>
            <a:pPr>
              <a:defRPr/>
            </a:pPr>
            <a:endParaRPr lang="en-US" altLang="zh-CN" dirty="0" smtClean="0"/>
          </a:p>
          <a:p>
            <a:pPr>
              <a:defRPr/>
            </a:pPr>
            <a:r>
              <a:rPr lang="en-US" altLang="zh-CN" dirty="0" smtClean="0"/>
              <a:t>3》</a:t>
            </a:r>
            <a:r>
              <a:rPr lang="zh-CN" altLang="en-US" dirty="0" smtClean="0"/>
              <a:t>在</a:t>
            </a:r>
            <a:r>
              <a:rPr lang="en-US" altLang="zh-CN" dirty="0" smtClean="0"/>
              <a:t>AndroidManifest.xml</a:t>
            </a:r>
            <a:r>
              <a:rPr lang="zh-CN" altLang="en-US" dirty="0" smtClean="0"/>
              <a:t>文件配置</a:t>
            </a:r>
            <a:r>
              <a:rPr lang="en-US" altLang="zh-CN" dirty="0" smtClean="0"/>
              <a:t>Activity</a:t>
            </a:r>
            <a:r>
              <a:rPr lang="zh-CN" altLang="en-US" dirty="0" smtClean="0"/>
              <a:t>，并且通过主题指定该</a:t>
            </a:r>
            <a:r>
              <a:rPr lang="en-US" altLang="zh-CN" dirty="0" smtClean="0"/>
              <a:t>Activity</a:t>
            </a:r>
            <a:r>
              <a:rPr lang="zh-CN" altLang="en-US" dirty="0" smtClean="0"/>
              <a:t>以对话框样式显示。</a:t>
            </a:r>
            <a:endParaRPr lang="en-US" altLang="zh-CN" dirty="0" smtClean="0"/>
          </a:p>
          <a:p>
            <a:pPr>
              <a:defRPr/>
            </a:pPr>
            <a:r>
              <a:rPr lang="en-US" altLang="zh-CN" dirty="0" smtClean="0"/>
              <a:t> &lt;application android:icon="@drawable/icon" android:label="@string/app_name" &gt;</a:t>
            </a:r>
          </a:p>
          <a:p>
            <a:pPr>
              <a:defRPr/>
            </a:pPr>
            <a:r>
              <a:rPr lang="en-US" altLang="zh-CN" dirty="0" smtClean="0"/>
              <a:t>        .....</a:t>
            </a:r>
          </a:p>
          <a:p>
            <a:pPr>
              <a:defRPr/>
            </a:pPr>
            <a:r>
              <a:rPr lang="en-US" altLang="zh-CN" dirty="0" smtClean="0"/>
              <a:t>        &lt;activity android:name=".CustomDialogActivity" android:label="</a:t>
            </a:r>
            <a:r>
              <a:rPr lang="zh-CN" altLang="en-US" dirty="0" smtClean="0"/>
              <a:t>对话框</a:t>
            </a:r>
            <a:r>
              <a:rPr lang="en-US" altLang="zh-CN" dirty="0" smtClean="0"/>
              <a:t>activity" </a:t>
            </a:r>
          </a:p>
          <a:p>
            <a:pPr>
              <a:defRPr/>
            </a:pPr>
            <a:r>
              <a:rPr lang="en-US" altLang="zh-CN" dirty="0" smtClean="0"/>
              <a:t>	android:theme="@android:style/Theme.Dialog"/&gt;</a:t>
            </a:r>
          </a:p>
          <a:p>
            <a:pPr>
              <a:defRPr/>
            </a:pPr>
            <a:r>
              <a:rPr lang="en-US" altLang="zh-CN" dirty="0" smtClean="0"/>
              <a:t> &lt;/application&gt;</a:t>
            </a:r>
          </a:p>
          <a:p>
            <a:pPr>
              <a:defRPr/>
            </a:pPr>
            <a:endParaRPr lang="zh-CN" altLang="en-US" dirty="0"/>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B675CB5C-25B3-4B7F-9BE3-FC51F1D79B28}" type="slidenum">
              <a:rPr lang="en-US" altLang="zh-CN" sz="1200" smtClean="0">
                <a:latin typeface="Times New Roman" pitchFamily="18" charset="0"/>
              </a:rPr>
              <a:pPr eaLnBrk="1" hangingPunct="1"/>
              <a:t>64</a:t>
            </a:fld>
            <a:endParaRPr lang="en-US" altLang="zh-CN" sz="1200"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smtClean="0"/>
              <a:t>界面设计：</a:t>
            </a:r>
            <a:endParaRPr lang="en-US" altLang="zh-CN" dirty="0" smtClean="0"/>
          </a:p>
          <a:p>
            <a:pPr>
              <a:defRPr/>
            </a:pPr>
            <a:r>
              <a:rPr lang="en-US" altLang="zh-CN" dirty="0" smtClean="0"/>
              <a:t>&lt;?xml version=</a:t>
            </a:r>
            <a:r>
              <a:rPr lang="en-US" altLang="zh-CN" i="1" dirty="0" smtClean="0"/>
              <a:t>"1.0" encoding="utf-8"?&gt;</a:t>
            </a:r>
          </a:p>
          <a:p>
            <a:pPr>
              <a:defRPr/>
            </a:pPr>
            <a:r>
              <a:rPr lang="en-US" altLang="zh-CN" dirty="0" smtClean="0"/>
              <a:t>&lt;LinearLayout xmlns:android=</a:t>
            </a:r>
            <a:r>
              <a:rPr lang="en-US" altLang="zh-CN" i="1" dirty="0" smtClean="0"/>
              <a:t>"http://schemas.android.com/apk/res/android"</a:t>
            </a:r>
          </a:p>
          <a:p>
            <a:pPr>
              <a:defRPr/>
            </a:pPr>
            <a:r>
              <a:rPr lang="en-US" altLang="zh-CN" dirty="0" smtClean="0"/>
              <a:t>    android:orientation=</a:t>
            </a:r>
            <a:r>
              <a:rPr lang="en-US" altLang="zh-CN" i="1" dirty="0" smtClean="0"/>
              <a:t>"vertical"</a:t>
            </a:r>
          </a:p>
          <a:p>
            <a:pPr>
              <a:defRPr/>
            </a:pPr>
            <a:r>
              <a:rPr lang="en-US" altLang="zh-CN" dirty="0" smtClean="0"/>
              <a:t>    android:layout_width=</a:t>
            </a:r>
            <a:r>
              <a:rPr lang="en-US" altLang="zh-CN" i="1" dirty="0" smtClean="0"/>
              <a:t>"fill_parent"</a:t>
            </a:r>
          </a:p>
          <a:p>
            <a:pPr>
              <a:defRPr/>
            </a:pPr>
            <a:r>
              <a:rPr lang="en-US" altLang="zh-CN" dirty="0" smtClean="0"/>
              <a:t>    android:layout_height=</a:t>
            </a:r>
            <a:r>
              <a:rPr lang="en-US" altLang="zh-CN" i="1" dirty="0" smtClean="0"/>
              <a:t>"fill_parent"</a:t>
            </a:r>
          </a:p>
          <a:p>
            <a:pPr>
              <a:defRPr/>
            </a:pPr>
            <a:r>
              <a:rPr lang="zh-CN" altLang="en-US" dirty="0" smtClean="0"/>
              <a:t>    </a:t>
            </a:r>
            <a:r>
              <a:rPr lang="en-US" altLang="zh-CN" dirty="0" smtClean="0"/>
              <a:t>&gt;</a:t>
            </a:r>
          </a:p>
          <a:p>
            <a:pPr>
              <a:defRPr/>
            </a:pPr>
            <a:r>
              <a:rPr lang="en-US" altLang="zh-CN" dirty="0" smtClean="0"/>
              <a:t>&lt;RadioGroup android:id=</a:t>
            </a:r>
            <a:r>
              <a:rPr lang="en-US" altLang="zh-CN" i="1" dirty="0" smtClean="0"/>
              <a:t>"@+id/radioGroup"</a:t>
            </a:r>
          </a:p>
          <a:p>
            <a:pPr>
              <a:defRPr/>
            </a:pPr>
            <a:r>
              <a:rPr lang="en-US" altLang="zh-CN" dirty="0" smtClean="0"/>
              <a:t>  xmlns:android=</a:t>
            </a:r>
            <a:r>
              <a:rPr lang="en-US" altLang="zh-CN" i="1" dirty="0" smtClean="0"/>
              <a:t>"http://schemas.android.com/apk/res/android"</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"wrap_content"&gt;</a:t>
            </a:r>
          </a:p>
          <a:p>
            <a:pPr>
              <a:defRPr/>
            </a:pPr>
            <a:r>
              <a:rPr lang="en-US" altLang="zh-CN" dirty="0" smtClean="0"/>
              <a:t>&lt;RadioButton android:id=</a:t>
            </a:r>
            <a:r>
              <a:rPr lang="en-US" altLang="zh-CN" i="1" dirty="0" smtClean="0"/>
              <a:t>"@+id/java"</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"java" /&gt;</a:t>
            </a:r>
          </a:p>
          <a:p>
            <a:pPr>
              <a:defRPr/>
            </a:pPr>
            <a:r>
              <a:rPr lang="en-US" altLang="zh-CN" dirty="0" smtClean="0"/>
              <a:t>    &lt;RadioButton android:id=</a:t>
            </a:r>
            <a:r>
              <a:rPr lang="en-US" altLang="zh-CN" i="1" dirty="0" smtClean="0"/>
              <a:t>"@+id/dotNet"</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"dotNet" /&gt;</a:t>
            </a:r>
          </a:p>
          <a:p>
            <a:pPr>
              <a:defRPr/>
            </a:pPr>
            <a:r>
              <a:rPr lang="en-US" altLang="zh-CN" dirty="0" smtClean="0"/>
              <a:t>    &lt;RadioButton android:id=</a:t>
            </a:r>
            <a:r>
              <a:rPr lang="en-US" altLang="zh-CN" i="1" dirty="0" smtClean="0"/>
              <a:t>"@+id/php"</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"PHP" /&gt;</a:t>
            </a:r>
          </a:p>
          <a:p>
            <a:pPr>
              <a:defRPr/>
            </a:pPr>
            <a:r>
              <a:rPr lang="en-US" altLang="zh-CN" dirty="0" smtClean="0"/>
              <a:t>&lt;/RadioGroup&gt;</a:t>
            </a:r>
          </a:p>
          <a:p>
            <a:pPr>
              <a:defRPr/>
            </a:pPr>
            <a:r>
              <a:rPr lang="en-US" altLang="zh-CN" dirty="0" smtClean="0"/>
              <a:t>&lt;/LinearLayout&gt;</a:t>
            </a:r>
          </a:p>
          <a:p>
            <a:pPr>
              <a:defRPr/>
            </a:pPr>
            <a:endParaRPr lang="en-US" altLang="zh-CN" dirty="0" smtClean="0"/>
          </a:p>
          <a:p>
            <a:pPr>
              <a:defRPr/>
            </a:pPr>
            <a:r>
              <a:rPr lang="zh-CN" altLang="en-US" dirty="0" smtClean="0"/>
              <a:t>处理程序：</a:t>
            </a:r>
            <a:endParaRPr lang="en-US" altLang="zh-CN" dirty="0" smtClean="0"/>
          </a:p>
          <a:p>
            <a:pPr>
              <a:defRPr/>
            </a:pPr>
            <a:r>
              <a:rPr lang="en-US" altLang="zh-CN" dirty="0" smtClean="0"/>
              <a:t>public void onCreate(Bundle savedInstanceState) {</a:t>
            </a:r>
          </a:p>
          <a:p>
            <a:pPr>
              <a:defRPr/>
            </a:pPr>
            <a:r>
              <a:rPr lang="en-US" altLang="zh-CN" dirty="0" smtClean="0"/>
              <a:t>       ......</a:t>
            </a:r>
          </a:p>
          <a:p>
            <a:pPr>
              <a:defRPr/>
            </a:pPr>
            <a:r>
              <a:rPr lang="en-US" altLang="zh-CN" dirty="0" smtClean="0"/>
              <a:t>        RadioGroup radioGroup = (RadioGroup) findViewById(R.id.radioGroup); </a:t>
            </a:r>
          </a:p>
          <a:p>
            <a:pPr>
              <a:defRPr/>
            </a:pPr>
            <a:r>
              <a:rPr lang="en-US" altLang="zh-CN" dirty="0" smtClean="0"/>
              <a:t>        radioGroup.setOnCheckedChangeListener(new RadioGroup.OnCheckedChangeListener() {</a:t>
            </a:r>
          </a:p>
          <a:p>
            <a:pPr>
              <a:defRPr/>
            </a:pPr>
            <a:r>
              <a:rPr lang="en-US" altLang="zh-CN" dirty="0" smtClean="0"/>
              <a:t>            public void onCheckedChanged(RadioGroup group, int checkedId) {</a:t>
            </a:r>
          </a:p>
          <a:p>
            <a:pPr>
              <a:defRPr/>
            </a:pPr>
            <a:r>
              <a:rPr lang="en-US" altLang="zh-CN" dirty="0" smtClean="0"/>
              <a:t>                RadioButton radioButton = (RadioButton) findViewById(checkedId);</a:t>
            </a:r>
          </a:p>
          <a:p>
            <a:pPr>
              <a:defRPr/>
            </a:pPr>
            <a:r>
              <a:rPr lang="en-US" altLang="zh-CN" dirty="0" smtClean="0"/>
              <a:t>                Log.i(TAG, String.valueOf(radioButton.getText()));</a:t>
            </a:r>
          </a:p>
          <a:p>
            <a:pPr>
              <a:defRPr/>
            </a:pPr>
            <a:r>
              <a:rPr lang="en-US" altLang="zh-CN" dirty="0" smtClean="0"/>
              <a:t>            }</a:t>
            </a:r>
          </a:p>
          <a:p>
            <a:pPr>
              <a:defRPr/>
            </a:pPr>
            <a:r>
              <a:rPr lang="en-US" altLang="zh-CN" dirty="0" smtClean="0"/>
              <a:t>        });</a:t>
            </a:r>
          </a:p>
          <a:p>
            <a:pPr>
              <a:defRPr/>
            </a:pPr>
            <a:r>
              <a:rPr lang="en-US" altLang="zh-CN" dirty="0" smtClean="0"/>
              <a:t>}</a:t>
            </a:r>
          </a:p>
          <a:p>
            <a:pPr>
              <a:defRPr/>
            </a:pPr>
            <a:endParaRPr lang="zh-CN" altLang="en-US" dirty="0"/>
          </a:p>
        </p:txBody>
      </p:sp>
      <p:sp>
        <p:nvSpPr>
          <p:cNvPr id="1218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6251ED8F-1A92-44FA-807B-6A78C0B35C8C}" type="slidenum">
              <a:rPr lang="en-US" altLang="zh-CN" sz="1200" smtClean="0">
                <a:latin typeface="Times New Roman" pitchFamily="18" charset="0"/>
              </a:rPr>
              <a:pPr eaLnBrk="1" hangingPunct="1"/>
              <a:t>86</a:t>
            </a:fld>
            <a:endParaRPr lang="en-US" altLang="zh-CN" sz="120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smtClean="0"/>
              <a:t>界面设计：</a:t>
            </a:r>
            <a:endParaRPr lang="en-US" altLang="zh-CN" dirty="0" smtClean="0"/>
          </a:p>
          <a:p>
            <a:pPr>
              <a:defRPr/>
            </a:pPr>
            <a:r>
              <a:rPr lang="en-US" altLang="zh-CN" dirty="0" smtClean="0"/>
              <a:t>&lt;?xml version=</a:t>
            </a:r>
            <a:r>
              <a:rPr lang="en-US" altLang="zh-CN" i="1" dirty="0" smtClean="0"/>
              <a:t>"1.0" encoding="utf-8"?&gt;</a:t>
            </a:r>
          </a:p>
          <a:p>
            <a:pPr>
              <a:defRPr/>
            </a:pPr>
            <a:r>
              <a:rPr lang="en-US" altLang="zh-CN" dirty="0" smtClean="0"/>
              <a:t>&lt;LinearLayout</a:t>
            </a:r>
          </a:p>
          <a:p>
            <a:pPr>
              <a:defRPr/>
            </a:pPr>
            <a:r>
              <a:rPr lang="en-US" altLang="zh-CN" dirty="0" smtClean="0"/>
              <a:t>  xmlns:android=</a:t>
            </a:r>
            <a:r>
              <a:rPr lang="en-US" altLang="zh-CN" i="1" dirty="0" smtClean="0"/>
              <a:t>"http://schemas.android.com/apk/res/android"</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"fill_parent"&gt;</a:t>
            </a:r>
          </a:p>
          <a:p>
            <a:pPr>
              <a:defRPr/>
            </a:pPr>
            <a:r>
              <a:rPr lang="en-US" altLang="zh-CN" dirty="0" smtClean="0"/>
              <a:t>  &lt;CheckBox android:id=</a:t>
            </a:r>
            <a:r>
              <a:rPr lang="en-US" altLang="zh-CN" i="1" dirty="0" smtClean="0"/>
              <a:t>"@+id/checkboxjava"</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"java" /&gt;</a:t>
            </a:r>
          </a:p>
          <a:p>
            <a:pPr>
              <a:defRPr/>
            </a:pPr>
            <a:r>
              <a:rPr lang="en-US" altLang="zh-CN" dirty="0" smtClean="0"/>
              <a:t>  &lt;CheckBox android:id=</a:t>
            </a:r>
            <a:r>
              <a:rPr lang="en-US" altLang="zh-CN" i="1" dirty="0" smtClean="0"/>
              <a:t>"@+id/checkboxdotNet"</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"dotNet" /&gt;</a:t>
            </a:r>
          </a:p>
          <a:p>
            <a:pPr>
              <a:defRPr/>
            </a:pPr>
            <a:r>
              <a:rPr lang="en-US" altLang="zh-CN" dirty="0" smtClean="0"/>
              <a:t>  &lt;CheckBox android:id=</a:t>
            </a:r>
            <a:r>
              <a:rPr lang="en-US" altLang="zh-CN" i="1" dirty="0" smtClean="0"/>
              <a:t>"@+id/checkboxphp"</a:t>
            </a:r>
          </a:p>
          <a:p>
            <a:pPr>
              <a:defRPr/>
            </a:pPr>
            <a:r>
              <a:rPr lang="en-US" altLang="zh-CN" dirty="0" smtClean="0"/>
              <a:t>    android:layout_width=</a:t>
            </a:r>
            <a:r>
              <a:rPr lang="en-US" altLang="zh-CN" i="1" dirty="0" smtClean="0"/>
              <a:t>"wrap_content"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"PHP" /&gt;</a:t>
            </a:r>
          </a:p>
          <a:p>
            <a:pPr>
              <a:defRPr/>
            </a:pPr>
            <a:r>
              <a:rPr lang="zh-CN" altLang="en-US" dirty="0" smtClean="0"/>
              <a:t>    </a:t>
            </a:r>
          </a:p>
          <a:p>
            <a:pPr>
              <a:defRPr/>
            </a:pPr>
            <a:r>
              <a:rPr lang="en-US" altLang="zh-CN" dirty="0" smtClean="0"/>
              <a:t>    &lt;Button android:id=</a:t>
            </a:r>
            <a:r>
              <a:rPr lang="en-US" altLang="zh-CN" i="1" dirty="0" smtClean="0"/>
              <a:t>"@+id/checkboxButton"</a:t>
            </a:r>
          </a:p>
          <a:p>
            <a:pPr>
              <a:defRPr/>
            </a:pPr>
            <a:r>
              <a:rPr lang="en-US" altLang="zh-CN" dirty="0" smtClean="0"/>
              <a:t>    android:layout_width=</a:t>
            </a:r>
            <a:r>
              <a:rPr lang="en-US" altLang="zh-CN" i="1" dirty="0" smtClean="0"/>
              <a:t>"fill_parent"</a:t>
            </a:r>
          </a:p>
          <a:p>
            <a:pPr>
              <a:defRPr/>
            </a:pPr>
            <a:r>
              <a:rPr lang="en-US" altLang="zh-CN" dirty="0" smtClean="0"/>
              <a:t>    android:layout_height=</a:t>
            </a:r>
            <a:r>
              <a:rPr lang="en-US" altLang="zh-CN" i="1" dirty="0" smtClean="0"/>
              <a:t>"wrap_content"</a:t>
            </a:r>
          </a:p>
          <a:p>
            <a:pPr>
              <a:defRPr/>
            </a:pPr>
            <a:r>
              <a:rPr lang="en-US" altLang="zh-CN" dirty="0" smtClean="0"/>
              <a:t>    android:text=</a:t>
            </a:r>
            <a:r>
              <a:rPr lang="en-US" altLang="zh-CN" i="1" dirty="0" smtClean="0"/>
              <a:t>"</a:t>
            </a:r>
            <a:r>
              <a:rPr lang="zh-CN" altLang="en-US" i="1" dirty="0" smtClean="0"/>
              <a:t>获取值</a:t>
            </a:r>
            <a:r>
              <a:rPr lang="en-US" altLang="zh-CN" i="1" dirty="0" smtClean="0"/>
              <a:t>" /&gt;</a:t>
            </a:r>
          </a:p>
          <a:p>
            <a:pPr>
              <a:defRPr/>
            </a:pPr>
            <a:r>
              <a:rPr lang="en-US" altLang="zh-CN" dirty="0" smtClean="0"/>
              <a:t>&lt;/LinearLayout&gt;</a:t>
            </a:r>
          </a:p>
          <a:p>
            <a:pPr>
              <a:defRPr/>
            </a:pPr>
            <a:endParaRPr lang="en-US" altLang="zh-CN" dirty="0" smtClean="0"/>
          </a:p>
          <a:p>
            <a:pPr>
              <a:defRPr/>
            </a:pPr>
            <a:r>
              <a:rPr lang="zh-CN" altLang="en-US" dirty="0" smtClean="0"/>
              <a:t>代码处理</a:t>
            </a:r>
            <a:r>
              <a:rPr lang="en-US" altLang="zh-CN" dirty="0" smtClean="0"/>
              <a:t>:</a:t>
            </a:r>
          </a:p>
          <a:p>
            <a:pPr>
              <a:defRPr/>
            </a:pPr>
            <a:r>
              <a:rPr lang="en-US" altLang="zh-CN" dirty="0" smtClean="0"/>
              <a:t>public class CheckBoxActivity extends Activity {</a:t>
            </a:r>
          </a:p>
          <a:p>
            <a:pPr>
              <a:defRPr/>
            </a:pPr>
            <a:r>
              <a:rPr lang="en-US" altLang="zh-CN" dirty="0" smtClean="0"/>
              <a:t>private static final String TAG = "CheckBoxActivity";</a:t>
            </a:r>
          </a:p>
          <a:p>
            <a:pPr>
              <a:defRPr/>
            </a:pPr>
            <a:r>
              <a:rPr lang="en-US" altLang="zh-CN" dirty="0" smtClean="0"/>
              <a:t>private List&lt;CheckBox&gt; checkboxs = new ArrayList&lt;CheckBox&gt;();</a:t>
            </a:r>
          </a:p>
          <a:p>
            <a:pPr>
              <a:defRPr/>
            </a:pPr>
            <a:r>
              <a:rPr lang="en-US" altLang="zh-CN" dirty="0" smtClean="0"/>
              <a:t>	</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setContentView(R.layout.checkbox); </a:t>
            </a:r>
          </a:p>
          <a:p>
            <a:pPr>
              <a:defRPr/>
            </a:pPr>
            <a:r>
              <a:rPr lang="en-US" altLang="zh-CN" dirty="0" smtClean="0"/>
              <a:t>        checkboxs.add((CheckBox) findViewById(R.id.checkboxdotNet)); </a:t>
            </a:r>
          </a:p>
          <a:p>
            <a:pPr>
              <a:defRPr/>
            </a:pPr>
            <a:r>
              <a:rPr lang="en-US" altLang="zh-CN" dirty="0" smtClean="0"/>
              <a:t>        checkboxs.add((CheckBox) findViewById(R.id.checkboxjava)); </a:t>
            </a:r>
          </a:p>
          <a:p>
            <a:pPr>
              <a:defRPr/>
            </a:pPr>
            <a:r>
              <a:rPr lang="en-US" altLang="zh-CN" dirty="0" smtClean="0"/>
              <a:t>        checkboxs.add((CheckBox) findViewById(R.id.checkboxphp)); </a:t>
            </a:r>
          </a:p>
          <a:p>
            <a:pPr>
              <a:defRPr/>
            </a:pPr>
            <a:r>
              <a:rPr lang="en-US" altLang="zh-CN" dirty="0" smtClean="0"/>
              <a:t>        checkboxs.get(1).setChecked(true);//</a:t>
            </a:r>
            <a:r>
              <a:rPr lang="zh-CN" altLang="en-US" dirty="0" smtClean="0"/>
              <a:t>设置成选中状态</a:t>
            </a:r>
          </a:p>
          <a:p>
            <a:pPr>
              <a:defRPr/>
            </a:pPr>
            <a:r>
              <a:rPr lang="zh-CN" altLang="en-US" dirty="0" smtClean="0"/>
              <a:t>        </a:t>
            </a:r>
            <a:r>
              <a:rPr lang="en-US" altLang="zh-CN" dirty="0" smtClean="0"/>
              <a:t>for(CheckBox box : checkboxs){</a:t>
            </a:r>
          </a:p>
          <a:p>
            <a:pPr>
              <a:defRPr/>
            </a:pPr>
            <a:r>
              <a:rPr lang="en-US" altLang="zh-CN" dirty="0" smtClean="0"/>
              <a:t>        	box.setOnCheckedChangeListener(listener);</a:t>
            </a:r>
          </a:p>
          <a:p>
            <a:pPr>
              <a:defRPr/>
            </a:pPr>
            <a:r>
              <a:rPr lang="en-US" altLang="zh-CN" dirty="0" smtClean="0"/>
              <a:t>        }</a:t>
            </a:r>
          </a:p>
          <a:p>
            <a:pPr>
              <a:defRPr/>
            </a:pPr>
            <a:r>
              <a:rPr lang="en-US" altLang="zh-CN" dirty="0" smtClean="0"/>
              <a:t>        Button button = (Button)findViewById(R.id.checkboxButton);</a:t>
            </a:r>
          </a:p>
          <a:p>
            <a:pPr>
              <a:defRPr/>
            </a:pPr>
            <a:r>
              <a:rPr lang="en-US" altLang="zh-CN" dirty="0" smtClean="0"/>
              <a:t>        button.setOnClickListener(new View.OnClickListener() {			</a:t>
            </a:r>
          </a:p>
          <a:p>
            <a:pPr>
              <a:defRPr/>
            </a:pPr>
            <a:r>
              <a:rPr lang="en-US" altLang="zh-CN" dirty="0" smtClean="0"/>
              <a:t>	@Override</a:t>
            </a:r>
          </a:p>
          <a:p>
            <a:pPr>
              <a:defRPr/>
            </a:pPr>
            <a:r>
              <a:rPr lang="en-US" altLang="zh-CN" dirty="0" smtClean="0"/>
              <a:t>	public void onClick(View v) {</a:t>
            </a:r>
          </a:p>
          <a:p>
            <a:pPr>
              <a:defRPr/>
            </a:pPr>
            <a:r>
              <a:rPr lang="en-US" altLang="zh-CN" dirty="0" smtClean="0"/>
              <a:t>		 List&lt;String&gt; values = new ArrayList&lt;String&gt;();</a:t>
            </a:r>
          </a:p>
          <a:p>
            <a:pPr>
              <a:defRPr/>
            </a:pPr>
            <a:r>
              <a:rPr lang="en-US" altLang="zh-CN" dirty="0" smtClean="0"/>
              <a:t>		 for(CheckBox box : checkboxs){</a:t>
            </a:r>
          </a:p>
          <a:p>
            <a:pPr>
              <a:defRPr/>
            </a:pPr>
            <a:r>
              <a:rPr lang="en-US" altLang="zh-CN" dirty="0" smtClean="0"/>
              <a:t>			if(box.isChecked()){</a:t>
            </a:r>
          </a:p>
          <a:p>
            <a:pPr>
              <a:defRPr/>
            </a:pPr>
            <a:r>
              <a:rPr lang="en-US" altLang="zh-CN" dirty="0" smtClean="0"/>
              <a:t>			    values.add(box.getText().toString());</a:t>
            </a:r>
          </a:p>
          <a:p>
            <a:pPr>
              <a:defRPr/>
            </a:pPr>
            <a:r>
              <a:rPr lang="en-US" altLang="zh-CN" dirty="0" smtClean="0"/>
              <a:t>			}</a:t>
            </a:r>
          </a:p>
          <a:p>
            <a:pPr>
              <a:defRPr/>
            </a:pPr>
            <a:r>
              <a:rPr lang="en-US" altLang="zh-CN" dirty="0" smtClean="0"/>
              <a:t>		 }</a:t>
            </a:r>
          </a:p>
          <a:p>
            <a:pPr>
              <a:defRPr/>
            </a:pPr>
            <a:r>
              <a:rPr lang="en-US" altLang="zh-CN" dirty="0" smtClean="0"/>
              <a:t>		 Toast.makeText(CheckBoxActivity.this, values.toString(), 1).show();</a:t>
            </a:r>
          </a:p>
          <a:p>
            <a:pPr>
              <a:defRPr/>
            </a:pPr>
            <a:r>
              <a:rPr lang="en-US" altLang="zh-CN" dirty="0" smtClean="0"/>
              <a:t>	}</a:t>
            </a:r>
          </a:p>
          <a:p>
            <a:pPr>
              <a:defRPr/>
            </a:pPr>
            <a:r>
              <a:rPr lang="en-US" altLang="zh-CN" dirty="0" smtClean="0"/>
              <a:t>	});</a:t>
            </a:r>
          </a:p>
          <a:p>
            <a:pPr>
              <a:defRPr/>
            </a:pPr>
            <a:r>
              <a:rPr lang="en-US" altLang="zh-CN" dirty="0" smtClean="0"/>
              <a:t>    }</a:t>
            </a:r>
          </a:p>
          <a:p>
            <a:pPr>
              <a:defRPr/>
            </a:pPr>
            <a:r>
              <a:rPr lang="en-US" altLang="zh-CN" dirty="0" smtClean="0"/>
              <a:t>    CompoundButton.OnCheckedChangeListener listener = new CompoundButton.OnCheckedChangeListener() {	@Override</a:t>
            </a:r>
          </a:p>
          <a:p>
            <a:pPr>
              <a:defRPr/>
            </a:pPr>
            <a:r>
              <a:rPr lang="en-US" altLang="zh-CN" dirty="0" smtClean="0"/>
              <a:t>	public void onCheckedChanged(CompoundButton buttonView, boolean isChecked) {</a:t>
            </a:r>
          </a:p>
          <a:p>
            <a:pPr>
              <a:defRPr/>
            </a:pPr>
            <a:r>
              <a:rPr lang="en-US" altLang="zh-CN" dirty="0" smtClean="0"/>
              <a:t>	CheckBox checkBox = (CheckBox) buttonView;</a:t>
            </a:r>
          </a:p>
          <a:p>
            <a:pPr>
              <a:defRPr/>
            </a:pPr>
            <a:r>
              <a:rPr lang="en-US" altLang="zh-CN" dirty="0" smtClean="0"/>
              <a:t>	Log.i(TAG, "isChecked="+ isChecked +",value="+ checkBox.getText());//</a:t>
            </a:r>
            <a:r>
              <a:rPr lang="zh-CN" altLang="en-US" dirty="0" smtClean="0"/>
              <a:t>输出单选框的值</a:t>
            </a:r>
          </a:p>
          <a:p>
            <a:pPr>
              <a:defRPr/>
            </a:pPr>
            <a:r>
              <a:rPr lang="zh-CN" altLang="en-US" dirty="0" smtClean="0"/>
              <a:t>	</a:t>
            </a:r>
            <a:r>
              <a:rPr lang="en-US" altLang="zh-CN" dirty="0" smtClean="0"/>
              <a:t>}</a:t>
            </a:r>
          </a:p>
          <a:p>
            <a:pPr>
              <a:defRPr/>
            </a:pPr>
            <a:r>
              <a:rPr lang="en-US" altLang="zh-CN" dirty="0" smtClean="0"/>
              <a:t>    };</a:t>
            </a:r>
          </a:p>
          <a:p>
            <a:pPr>
              <a:defRPr/>
            </a:pPr>
            <a:r>
              <a:rPr lang="en-US" altLang="zh-CN" dirty="0" smtClean="0"/>
              <a:t>}</a:t>
            </a:r>
          </a:p>
        </p:txBody>
      </p:sp>
      <p:sp>
        <p:nvSpPr>
          <p:cNvPr id="1228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19CA2DA6-3CB6-44C0-AC1C-936777849BCD}" type="slidenum">
              <a:rPr lang="en-US" altLang="zh-CN" sz="1200" smtClean="0">
                <a:latin typeface="Times New Roman" pitchFamily="18" charset="0"/>
              </a:rPr>
              <a:pPr eaLnBrk="1" hangingPunct="1"/>
              <a:t>87</a:t>
            </a:fld>
            <a:endParaRPr lang="en-US" altLang="zh-CN" sz="120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r>
              <a:rPr lang="en-US" altLang="zh-CN" dirty="0" smtClean="0">
                <a:solidFill>
                  <a:srgbClr val="0000FF"/>
                </a:solidFill>
              </a:rPr>
              <a:t>res/drawable</a:t>
            </a:r>
            <a:r>
              <a:rPr lang="en-US" altLang="zh-CN" dirty="0" smtClean="0"/>
              <a:t> </a:t>
            </a:r>
            <a:r>
              <a:rPr lang="zh-CN" altLang="en-US" dirty="0" smtClean="0"/>
              <a:t>专门存放</a:t>
            </a:r>
            <a:r>
              <a:rPr lang="en-US" altLang="zh-CN" dirty="0" smtClean="0"/>
              <a:t>png</a:t>
            </a:r>
            <a:r>
              <a:rPr lang="zh-CN" altLang="en-US" dirty="0" smtClean="0"/>
              <a:t>、</a:t>
            </a:r>
            <a:r>
              <a:rPr lang="en-US" altLang="zh-CN" dirty="0" smtClean="0"/>
              <a:t>jpg</a:t>
            </a:r>
            <a:r>
              <a:rPr lang="zh-CN" altLang="en-US" dirty="0" smtClean="0"/>
              <a:t>等图标文件。在代码中使用</a:t>
            </a:r>
            <a:r>
              <a:rPr lang="en-US" altLang="zh-CN" dirty="0" smtClean="0"/>
              <a:t>getResources().getDrawable(resourceId)</a:t>
            </a:r>
            <a:r>
              <a:rPr lang="zh-CN" altLang="en-US" dirty="0" smtClean="0"/>
              <a:t>获取该目录下的资源。</a:t>
            </a:r>
          </a:p>
          <a:p>
            <a:pPr>
              <a:buFont typeface="Wingdings" pitchFamily="2" charset="2"/>
              <a:buNone/>
              <a:defRPr/>
            </a:pPr>
            <a:r>
              <a:rPr lang="en-US" altLang="zh-CN" dirty="0" smtClean="0">
                <a:solidFill>
                  <a:srgbClr val="0000FF"/>
                </a:solidFill>
              </a:rPr>
              <a:t>res/layout</a:t>
            </a:r>
            <a:r>
              <a:rPr lang="en-US" altLang="zh-CN" dirty="0" smtClean="0"/>
              <a:t> </a:t>
            </a:r>
            <a:r>
              <a:rPr lang="zh-CN" altLang="en-US" dirty="0" smtClean="0"/>
              <a:t>专门存放</a:t>
            </a:r>
            <a:r>
              <a:rPr lang="en-US" altLang="zh-CN" dirty="0" smtClean="0"/>
              <a:t>xml</a:t>
            </a:r>
            <a:r>
              <a:rPr lang="zh-CN" altLang="en-US" dirty="0" smtClean="0"/>
              <a:t>界面文件，</a:t>
            </a:r>
            <a:r>
              <a:rPr lang="en-US" altLang="zh-CN" dirty="0" smtClean="0"/>
              <a:t>xml</a:t>
            </a:r>
            <a:r>
              <a:rPr lang="zh-CN" altLang="en-US" dirty="0" smtClean="0"/>
              <a:t>界面文件和</a:t>
            </a:r>
            <a:r>
              <a:rPr lang="en-US" altLang="zh-CN" dirty="0" smtClean="0"/>
              <a:t>HTML</a:t>
            </a:r>
            <a:r>
              <a:rPr lang="zh-CN" altLang="en-US" dirty="0" smtClean="0"/>
              <a:t>文件一样，主要用于显示用户操作界面。</a:t>
            </a:r>
          </a:p>
          <a:p>
            <a:pPr>
              <a:buFont typeface="Wingdings" pitchFamily="2" charset="2"/>
              <a:buNone/>
              <a:defRPr/>
            </a:pPr>
            <a:r>
              <a:rPr lang="en-US" altLang="zh-CN" dirty="0" smtClean="0">
                <a:solidFill>
                  <a:srgbClr val="0000FF"/>
                </a:solidFill>
              </a:rPr>
              <a:t>res/values </a:t>
            </a:r>
            <a:r>
              <a:rPr lang="zh-CN" altLang="en-US" dirty="0" smtClean="0"/>
              <a:t>专门存放应用使用到的各种类型数据。不同类型的数据存放在不同的文件中，如下：</a:t>
            </a:r>
            <a:endParaRPr lang="en-US" altLang="zh-CN" dirty="0" smtClean="0"/>
          </a:p>
          <a:p>
            <a:pPr lvl="1">
              <a:buFont typeface="Wingdings" pitchFamily="2" charset="2"/>
              <a:buNone/>
              <a:defRPr/>
            </a:pPr>
            <a:r>
              <a:rPr lang="en-US" altLang="zh-CN" dirty="0" smtClean="0"/>
              <a:t>· strings.xml </a:t>
            </a:r>
            <a:r>
              <a:rPr lang="zh-CN" altLang="en-US" dirty="0" smtClean="0"/>
              <a:t>定义字符串和数值，在</a:t>
            </a:r>
            <a:r>
              <a:rPr lang="en-US" altLang="zh-CN" dirty="0" smtClean="0"/>
              <a:t>Activity</a:t>
            </a:r>
            <a:r>
              <a:rPr lang="zh-CN" altLang="en-US" dirty="0" smtClean="0"/>
              <a:t>中使用</a:t>
            </a:r>
            <a:r>
              <a:rPr lang="en-US" altLang="zh-CN" dirty="0" smtClean="0"/>
              <a:t>getResources().getString(resourceId) </a:t>
            </a:r>
            <a:r>
              <a:rPr lang="zh-CN" altLang="en-US" dirty="0" smtClean="0"/>
              <a:t>或</a:t>
            </a:r>
            <a:r>
              <a:rPr lang="en-US" altLang="zh-CN" dirty="0" smtClean="0"/>
              <a:t>getResources().getText(resourceId)</a:t>
            </a:r>
            <a:r>
              <a:rPr lang="zh-CN" altLang="en-US" dirty="0" smtClean="0"/>
              <a:t>取得资源。它的作用和</a:t>
            </a:r>
            <a:r>
              <a:rPr lang="en-US" altLang="zh-CN" dirty="0" smtClean="0"/>
              <a:t>struts</a:t>
            </a:r>
            <a:r>
              <a:rPr lang="zh-CN" altLang="en-US" dirty="0" smtClean="0"/>
              <a:t>中的国际化资源文件一样。</a:t>
            </a:r>
            <a:endParaRPr lang="en-US" altLang="zh-CN" dirty="0" smtClean="0"/>
          </a:p>
          <a:p>
            <a:pPr lvl="2">
              <a:buFont typeface="Wingdings" pitchFamily="2" charset="2"/>
              <a:buNone/>
              <a:defRPr/>
            </a:pPr>
            <a:r>
              <a:rPr lang="en-US" altLang="zh-CN" dirty="0" smtClean="0"/>
              <a:t>&lt;?xml version="1.0" encoding="UTF-8"?&gt;</a:t>
            </a:r>
          </a:p>
          <a:p>
            <a:pPr lvl="2">
              <a:buFont typeface="Wingdings" pitchFamily="2" charset="2"/>
              <a:buNone/>
              <a:defRPr/>
            </a:pPr>
            <a:r>
              <a:rPr lang="en-US" altLang="zh-CN" dirty="0" smtClean="0"/>
              <a:t>&lt;resources&gt;</a:t>
            </a:r>
          </a:p>
          <a:p>
            <a:pPr lvl="2">
              <a:buFont typeface="Wingdings" pitchFamily="2" charset="2"/>
              <a:buNone/>
              <a:defRPr/>
            </a:pPr>
            <a:r>
              <a:rPr lang="en-US" altLang="zh-CN" dirty="0" smtClean="0"/>
              <a:t>  &lt;string name="itcast"&gt;</a:t>
            </a:r>
            <a:r>
              <a:rPr lang="zh-CN" altLang="en-US" dirty="0" smtClean="0"/>
              <a:t>传智播客</a:t>
            </a:r>
            <a:r>
              <a:rPr lang="en-US" altLang="zh-CN" dirty="0" smtClean="0"/>
              <a:t>&lt;/string&gt;</a:t>
            </a:r>
          </a:p>
          <a:p>
            <a:pPr lvl="2">
              <a:buFont typeface="Wingdings" pitchFamily="2" charset="2"/>
              <a:buNone/>
              <a:defRPr/>
            </a:pPr>
            <a:r>
              <a:rPr lang="en-US" altLang="zh-CN" dirty="0" smtClean="0"/>
              <a:t>&lt;/resources&gt;</a:t>
            </a:r>
          </a:p>
          <a:p>
            <a:pPr lvl="1">
              <a:buFont typeface="Wingdings" pitchFamily="2" charset="2"/>
              <a:buNone/>
              <a:defRPr/>
            </a:pPr>
            <a:endParaRPr lang="en-US" altLang="zh-CN" dirty="0" smtClean="0"/>
          </a:p>
          <a:p>
            <a:pPr lvl="1">
              <a:buFont typeface="Wingdings" pitchFamily="2" charset="2"/>
              <a:buNone/>
              <a:defRPr/>
            </a:pPr>
            <a:r>
              <a:rPr lang="en-US" altLang="zh-CN" dirty="0" smtClean="0"/>
              <a:t>· arrays.xml </a:t>
            </a:r>
            <a:r>
              <a:rPr lang="zh-CN" altLang="en-US" dirty="0" smtClean="0"/>
              <a:t>定义数组。</a:t>
            </a:r>
            <a:endParaRPr lang="en-US" altLang="zh-CN" dirty="0" smtClean="0"/>
          </a:p>
          <a:p>
            <a:pPr lvl="2">
              <a:buFont typeface="Wingdings" pitchFamily="2" charset="2"/>
              <a:buNone/>
              <a:defRPr/>
            </a:pPr>
            <a:r>
              <a:rPr lang="en-US" altLang="zh-CN" dirty="0" smtClean="0"/>
              <a:t>&lt;?xml version="1.0" encoding="utf-8"?&gt;</a:t>
            </a:r>
          </a:p>
          <a:p>
            <a:pPr lvl="2">
              <a:buFont typeface="Wingdings" pitchFamily="2" charset="2"/>
              <a:buNone/>
              <a:defRPr/>
            </a:pPr>
            <a:r>
              <a:rPr lang="en-US" altLang="zh-CN" dirty="0" smtClean="0"/>
              <a:t>&lt;resources&gt;</a:t>
            </a:r>
          </a:p>
          <a:p>
            <a:pPr lvl="2">
              <a:buFont typeface="Wingdings" pitchFamily="2" charset="2"/>
              <a:buNone/>
              <a:defRPr/>
            </a:pPr>
            <a:r>
              <a:rPr lang="en-US" altLang="zh-CN" dirty="0" smtClean="0"/>
              <a:t>	&lt;string-array name="colors"&gt;</a:t>
            </a:r>
          </a:p>
          <a:p>
            <a:pPr lvl="2">
              <a:buFont typeface="Wingdings" pitchFamily="2" charset="2"/>
              <a:buNone/>
              <a:defRPr/>
            </a:pPr>
            <a:r>
              <a:rPr lang="en-US" altLang="zh-CN" dirty="0" smtClean="0"/>
              <a:t>		&lt;item&gt;red&lt;/item&gt;</a:t>
            </a:r>
          </a:p>
          <a:p>
            <a:pPr lvl="2">
              <a:buFont typeface="Wingdings" pitchFamily="2" charset="2"/>
              <a:buNone/>
              <a:defRPr/>
            </a:pPr>
            <a:r>
              <a:rPr lang="en-US" altLang="zh-CN" dirty="0" smtClean="0"/>
              <a:t>		&lt;item&gt;yellow&lt;/item&gt;     </a:t>
            </a:r>
          </a:p>
          <a:p>
            <a:pPr lvl="2">
              <a:buFont typeface="Wingdings" pitchFamily="2" charset="2"/>
              <a:buNone/>
              <a:defRPr/>
            </a:pPr>
            <a:r>
              <a:rPr lang="en-US" altLang="zh-CN" dirty="0" smtClean="0"/>
              <a:t>		&lt;item&gt;green&lt;/item&gt;     </a:t>
            </a:r>
          </a:p>
          <a:p>
            <a:pPr lvl="2">
              <a:buFont typeface="Wingdings" pitchFamily="2" charset="2"/>
              <a:buNone/>
              <a:defRPr/>
            </a:pPr>
            <a:r>
              <a:rPr lang="en-US" altLang="zh-CN" dirty="0" smtClean="0"/>
              <a:t>		&lt;item&gt;blue&lt;/item&gt;   </a:t>
            </a:r>
          </a:p>
          <a:p>
            <a:pPr lvl="2">
              <a:buFont typeface="Wingdings" pitchFamily="2" charset="2"/>
              <a:buNone/>
              <a:defRPr/>
            </a:pPr>
            <a:r>
              <a:rPr lang="en-US" altLang="zh-CN" dirty="0" smtClean="0"/>
              <a:t>	&lt;/string-array&gt;</a:t>
            </a:r>
          </a:p>
          <a:p>
            <a:pPr lvl="2">
              <a:buFont typeface="Wingdings" pitchFamily="2" charset="2"/>
              <a:buNone/>
              <a:defRPr/>
            </a:pPr>
            <a:r>
              <a:rPr lang="en-US" altLang="zh-CN" dirty="0" smtClean="0"/>
              <a:t>&lt;/resources&gt;</a:t>
            </a:r>
          </a:p>
          <a:p>
            <a:pPr lvl="1">
              <a:buFont typeface="Wingdings" pitchFamily="2" charset="2"/>
              <a:buNone/>
              <a:defRPr/>
            </a:pPr>
            <a:endParaRPr lang="zh-CN" altLang="en-US" dirty="0" smtClean="0"/>
          </a:p>
          <a:p>
            <a:pPr lvl="1">
              <a:buFont typeface="Wingdings" pitchFamily="2" charset="2"/>
              <a:buNone/>
              <a:defRPr/>
            </a:pPr>
            <a:r>
              <a:rPr lang="en-US" altLang="zh-CN" dirty="0" smtClean="0"/>
              <a:t>· colors.xml </a:t>
            </a:r>
            <a:r>
              <a:rPr lang="zh-CN" altLang="en-US" dirty="0" smtClean="0"/>
              <a:t>定义颜色和颜色字串数值，你可以在</a:t>
            </a:r>
            <a:r>
              <a:rPr lang="en-US" altLang="zh-CN" dirty="0" smtClean="0"/>
              <a:t>Activity</a:t>
            </a:r>
            <a:r>
              <a:rPr lang="zh-CN" altLang="en-US" dirty="0" smtClean="0"/>
              <a:t>中使用</a:t>
            </a:r>
            <a:r>
              <a:rPr lang="en-US" altLang="zh-CN" dirty="0" smtClean="0"/>
              <a:t>getResources().getDrawable(resourceId) </a:t>
            </a:r>
            <a:r>
              <a:rPr lang="zh-CN" altLang="en-US" dirty="0" smtClean="0"/>
              <a:t>以及</a:t>
            </a:r>
            <a:r>
              <a:rPr lang="en-US" altLang="zh-CN" dirty="0" smtClean="0"/>
              <a:t>getResources().getColor(resourceId)</a:t>
            </a:r>
            <a:r>
              <a:rPr lang="zh-CN" altLang="en-US" dirty="0" smtClean="0"/>
              <a:t>取得这些资源。例子如下：</a:t>
            </a:r>
            <a:endParaRPr lang="en-US" altLang="zh-CN" dirty="0" smtClean="0"/>
          </a:p>
          <a:p>
            <a:pPr lvl="1">
              <a:buFont typeface="Wingdings" pitchFamily="2" charset="2"/>
              <a:buNone/>
              <a:defRPr/>
            </a:pPr>
            <a:r>
              <a:rPr lang="en-US" altLang="zh-CN" dirty="0" smtClean="0"/>
              <a:t>      &lt;?xml version="1.0" encoding="UTF-8"?&gt;</a:t>
            </a:r>
          </a:p>
          <a:p>
            <a:pPr lvl="2">
              <a:buFont typeface="Wingdings" pitchFamily="2" charset="2"/>
              <a:buNone/>
              <a:defRPr/>
            </a:pPr>
            <a:r>
              <a:rPr lang="en-US" altLang="zh-CN" dirty="0" smtClean="0"/>
              <a:t>&lt;resources&gt;</a:t>
            </a:r>
          </a:p>
          <a:p>
            <a:pPr lvl="2">
              <a:buFont typeface="Wingdings" pitchFamily="2" charset="2"/>
              <a:buNone/>
              <a:defRPr/>
            </a:pPr>
            <a:r>
              <a:rPr lang="en-US" altLang="zh-CN" dirty="0" smtClean="0"/>
              <a:t>  &lt;color name="contents_text"&gt;#ff000000&lt;/color&gt;</a:t>
            </a:r>
          </a:p>
          <a:p>
            <a:pPr lvl="2">
              <a:buFont typeface="Wingdings" pitchFamily="2" charset="2"/>
              <a:buNone/>
              <a:defRPr/>
            </a:pPr>
            <a:r>
              <a:rPr lang="en-US" altLang="zh-CN" dirty="0" smtClean="0"/>
              <a:t>&lt;/resources&gt;</a:t>
            </a:r>
          </a:p>
          <a:p>
            <a:pPr lvl="1">
              <a:buFont typeface="Wingdings" pitchFamily="2" charset="2"/>
              <a:buNone/>
              <a:defRPr/>
            </a:pPr>
            <a:endParaRPr lang="zh-CN" altLang="en-US" dirty="0" smtClean="0"/>
          </a:p>
          <a:p>
            <a:pPr lvl="1">
              <a:buFont typeface="Wingdings" pitchFamily="2" charset="2"/>
              <a:buNone/>
              <a:defRPr/>
            </a:pPr>
            <a:r>
              <a:rPr lang="en-US" altLang="zh-CN" dirty="0" smtClean="0"/>
              <a:t>· dimens.xml </a:t>
            </a:r>
            <a:r>
              <a:rPr lang="zh-CN" altLang="en-US" dirty="0" smtClean="0"/>
              <a:t>定义尺寸数据，在</a:t>
            </a:r>
            <a:r>
              <a:rPr lang="en-US" altLang="zh-CN" dirty="0" smtClean="0"/>
              <a:t>Activity</a:t>
            </a:r>
            <a:r>
              <a:rPr lang="zh-CN" altLang="en-US" dirty="0" smtClean="0"/>
              <a:t>中使用</a:t>
            </a:r>
            <a:r>
              <a:rPr lang="en-US" altLang="zh-CN" dirty="0" smtClean="0"/>
              <a:t>getResources().getDimension(resourceId) </a:t>
            </a:r>
            <a:r>
              <a:rPr lang="zh-CN" altLang="en-US" dirty="0" smtClean="0"/>
              <a:t>取得这些资源</a:t>
            </a:r>
            <a:endParaRPr lang="en-US" altLang="zh-CN" dirty="0" smtClean="0"/>
          </a:p>
          <a:p>
            <a:pPr lvl="1">
              <a:buFont typeface="Wingdings" pitchFamily="2" charset="2"/>
              <a:buNone/>
              <a:defRPr/>
            </a:pPr>
            <a:r>
              <a:rPr lang="en-US" altLang="zh-CN" dirty="0" smtClean="0"/>
              <a:t>      &lt;?xml version="1.0" encoding="UTF-8"?&gt;</a:t>
            </a:r>
          </a:p>
          <a:p>
            <a:pPr lvl="2">
              <a:buFont typeface="Wingdings" pitchFamily="2" charset="2"/>
              <a:buNone/>
              <a:defRPr/>
            </a:pPr>
            <a:r>
              <a:rPr lang="en-US" altLang="zh-CN" dirty="0" smtClean="0"/>
              <a:t>&lt;resources&gt;</a:t>
            </a:r>
          </a:p>
          <a:p>
            <a:pPr lvl="2">
              <a:buFont typeface="Wingdings" pitchFamily="2" charset="2"/>
              <a:buNone/>
              <a:defRPr/>
            </a:pPr>
            <a:r>
              <a:rPr lang="en-US" altLang="zh-CN" dirty="0" smtClean="0"/>
              <a:t>  </a:t>
            </a:r>
            <a:r>
              <a:rPr lang="en-US" dirty="0" smtClean="0"/>
              <a:t>&lt;dimen name="key_height"&gt;50dip&lt;/dimen&gt;</a:t>
            </a:r>
          </a:p>
          <a:p>
            <a:pPr lvl="2">
              <a:buFont typeface="Wingdings" pitchFamily="2" charset="2"/>
              <a:buNone/>
              <a:defRPr/>
            </a:pPr>
            <a:r>
              <a:rPr lang="en-US" altLang="zh-CN" dirty="0" smtClean="0"/>
              <a:t>&lt;/resources&gt;</a:t>
            </a:r>
          </a:p>
          <a:p>
            <a:pPr lvl="2">
              <a:buFont typeface="Wingdings" pitchFamily="2" charset="2"/>
              <a:buNone/>
              <a:defRPr/>
            </a:pPr>
            <a:endParaRPr lang="zh-CN" altLang="en-US" dirty="0" smtClean="0"/>
          </a:p>
          <a:p>
            <a:pPr lvl="1">
              <a:buFont typeface="Wingdings" pitchFamily="2" charset="2"/>
              <a:buNone/>
              <a:defRPr/>
            </a:pPr>
            <a:r>
              <a:rPr lang="en-US" altLang="zh-CN" dirty="0" smtClean="0"/>
              <a:t>· styles.xml </a:t>
            </a:r>
            <a:r>
              <a:rPr lang="zh-CN" altLang="en-US" dirty="0" smtClean="0"/>
              <a:t>定义样式。</a:t>
            </a:r>
            <a:endParaRPr lang="en-US" altLang="zh-CN" dirty="0" smtClean="0"/>
          </a:p>
          <a:p>
            <a:pPr lvl="2">
              <a:buFont typeface="Wingdings" pitchFamily="2" charset="2"/>
              <a:buNone/>
              <a:defRPr/>
            </a:pPr>
            <a:r>
              <a:rPr lang="en-US" altLang="zh-CN" dirty="0" smtClean="0"/>
              <a:t>&lt;?xml version="1.0" encoding="utf-8"?&gt;</a:t>
            </a:r>
          </a:p>
          <a:p>
            <a:pPr lvl="2">
              <a:buFont typeface="Wingdings" pitchFamily="2" charset="2"/>
              <a:buNone/>
              <a:defRPr/>
            </a:pPr>
            <a:r>
              <a:rPr lang="en-US" altLang="zh-CN" dirty="0" smtClean="0"/>
              <a:t>&lt;resources&gt;</a:t>
            </a:r>
          </a:p>
          <a:p>
            <a:pPr lvl="2">
              <a:buFont typeface="Wingdings" pitchFamily="2" charset="2"/>
              <a:buNone/>
              <a:defRPr/>
            </a:pPr>
            <a:r>
              <a:rPr lang="en-US" altLang="zh-CN" dirty="0" smtClean="0"/>
              <a:t>	&lt;style name="itcastText" parent="@style/Text"&gt;</a:t>
            </a:r>
          </a:p>
          <a:p>
            <a:pPr lvl="2">
              <a:buFont typeface="Wingdings" pitchFamily="2" charset="2"/>
              <a:buNone/>
              <a:defRPr/>
            </a:pPr>
            <a:r>
              <a:rPr lang="en-US" altLang="zh-CN" dirty="0" smtClean="0"/>
              <a:t>		&lt;item name="android:textSize"&gt;18px&lt;/item&gt;</a:t>
            </a:r>
          </a:p>
          <a:p>
            <a:pPr lvl="2">
              <a:buFont typeface="Wingdings" pitchFamily="2" charset="2"/>
              <a:buNone/>
              <a:defRPr/>
            </a:pPr>
            <a:r>
              <a:rPr lang="en-US" altLang="zh-CN" dirty="0" smtClean="0"/>
              <a:t>		&lt;item name="android:textColor"&gt;#008&lt;/item&gt;</a:t>
            </a:r>
          </a:p>
          <a:p>
            <a:pPr lvl="2">
              <a:buFont typeface="Wingdings" pitchFamily="2" charset="2"/>
              <a:buNone/>
              <a:defRPr/>
            </a:pPr>
            <a:r>
              <a:rPr lang="en-US" altLang="zh-CN" dirty="0" smtClean="0"/>
              <a:t>	&lt;/style&gt;</a:t>
            </a:r>
          </a:p>
          <a:p>
            <a:pPr lvl="2">
              <a:buFont typeface="Wingdings" pitchFamily="2" charset="2"/>
              <a:buNone/>
              <a:defRPr/>
            </a:pPr>
            <a:r>
              <a:rPr lang="en-US" altLang="zh-CN" dirty="0" smtClean="0"/>
              <a:t>&lt;/resources&gt; </a:t>
            </a:r>
          </a:p>
          <a:p>
            <a:pPr lvl="2">
              <a:buFont typeface="Wingdings" pitchFamily="2" charset="2"/>
              <a:buNone/>
              <a:defRPr/>
            </a:pPr>
            <a:endParaRPr lang="en-US" altLang="zh-CN" dirty="0" smtClean="0">
              <a:solidFill>
                <a:srgbClr val="0000FF"/>
              </a:solidFill>
            </a:endParaRPr>
          </a:p>
          <a:p>
            <a:pPr>
              <a:buFont typeface="Wingdings" pitchFamily="2" charset="2"/>
              <a:buNone/>
              <a:defRPr/>
            </a:pPr>
            <a:r>
              <a:rPr lang="en-US" dirty="0" smtClean="0"/>
              <a:t>res/anim/ </a:t>
            </a:r>
            <a:r>
              <a:rPr lang="zh-CN" altLang="en-US" dirty="0" smtClean="0"/>
              <a:t>编译成帧动画的</a:t>
            </a:r>
            <a:r>
              <a:rPr lang="en-US" dirty="0" smtClean="0"/>
              <a:t>XML</a:t>
            </a:r>
            <a:r>
              <a:rPr lang="zh-CN" altLang="en-US" dirty="0" smtClean="0"/>
              <a:t>文件。</a:t>
            </a:r>
            <a:endParaRPr lang="en-US" altLang="zh-CN" dirty="0" smtClean="0">
              <a:solidFill>
                <a:srgbClr val="0000FF"/>
              </a:solidFill>
            </a:endParaRPr>
          </a:p>
          <a:p>
            <a:pPr>
              <a:buFont typeface="Wingdings" pitchFamily="2" charset="2"/>
              <a:buNone/>
              <a:defRPr/>
            </a:pPr>
            <a:r>
              <a:rPr lang="en-US" altLang="zh-CN" dirty="0" smtClean="0"/>
              <a:t>res/xml/ </a:t>
            </a:r>
            <a:r>
              <a:rPr lang="zh-CN" altLang="en-US" dirty="0" smtClean="0"/>
              <a:t>在</a:t>
            </a:r>
            <a:r>
              <a:rPr lang="en-US" altLang="zh-CN" dirty="0" smtClean="0"/>
              <a:t>Activity</a:t>
            </a:r>
            <a:r>
              <a:rPr lang="zh-CN" altLang="en-US" dirty="0" smtClean="0"/>
              <a:t>中使用</a:t>
            </a:r>
            <a:r>
              <a:rPr lang="en-US" altLang="zh-CN" dirty="0" smtClean="0"/>
              <a:t>getResources().getXML()</a:t>
            </a:r>
            <a:r>
              <a:rPr lang="zh-CN" altLang="en-US" dirty="0" smtClean="0"/>
              <a:t>读取该目录下的</a:t>
            </a:r>
            <a:r>
              <a:rPr lang="en-US" altLang="zh-CN" dirty="0" smtClean="0"/>
              <a:t>XML</a:t>
            </a:r>
            <a:r>
              <a:rPr lang="zh-CN" altLang="en-US" dirty="0" smtClean="0"/>
              <a:t>资源文件。</a:t>
            </a:r>
            <a:endParaRPr lang="en-US" altLang="zh-CN" dirty="0" smtClean="0"/>
          </a:p>
          <a:p>
            <a:pPr>
              <a:defRPr/>
            </a:pPr>
            <a:r>
              <a:rPr lang="en-US" altLang="zh-CN" dirty="0" smtClean="0"/>
              <a:t>res/raw/ </a:t>
            </a:r>
            <a:r>
              <a:rPr lang="zh-CN" altLang="en-US" dirty="0" smtClean="0"/>
              <a:t>该目录下的文件将直接被复制到设备上。编译软件时，这些数据不会被编译，它们被直接加入到程序安装包里。 为了在程序中使用这些资源，你可以调用</a:t>
            </a:r>
            <a:r>
              <a:rPr lang="en-US" altLang="zh-CN" dirty="0" smtClean="0"/>
              <a:t>getResources().openRawResource(ID) , </a:t>
            </a:r>
            <a:r>
              <a:rPr lang="zh-CN" altLang="en-US" dirty="0" smtClean="0"/>
              <a:t>参数</a:t>
            </a:r>
            <a:r>
              <a:rPr lang="en-US" altLang="zh-CN" dirty="0" smtClean="0"/>
              <a:t>ID</a:t>
            </a:r>
            <a:r>
              <a:rPr lang="zh-CN" altLang="en-US" dirty="0" smtClean="0"/>
              <a:t>形式：</a:t>
            </a:r>
            <a:r>
              <a:rPr lang="en-US" altLang="zh-CN" dirty="0" smtClean="0"/>
              <a:t>R.raw.</a:t>
            </a:r>
            <a:r>
              <a:rPr lang="en-US" altLang="zh-CN" i="1" dirty="0" smtClean="0"/>
              <a:t>somefilename</a:t>
            </a:r>
            <a:r>
              <a:rPr lang="zh-CN" altLang="en-US" i="1" dirty="0" smtClean="0"/>
              <a:t>。</a:t>
            </a:r>
            <a:endParaRPr lang="en-US" altLang="zh-CN" i="1" dirty="0" smtClean="0"/>
          </a:p>
          <a:p>
            <a:pPr>
              <a:buFont typeface="Wingdings" pitchFamily="2" charset="2"/>
              <a:buNone/>
              <a:defRPr/>
            </a:pPr>
            <a:r>
              <a:rPr lang="zh-CN" altLang="en-US" dirty="0" smtClean="0"/>
              <a:t/>
            </a:r>
            <a:br>
              <a:rPr lang="zh-CN" altLang="en-US" dirty="0" smtClean="0"/>
            </a:br>
            <a:endParaRPr lang="en-US" altLang="zh-CN" dirty="0" smtClean="0"/>
          </a:p>
        </p:txBody>
      </p:sp>
      <p:sp>
        <p:nvSpPr>
          <p:cNvPr id="1054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95BBC388-160B-489A-A970-75D31C73BC66}" type="slidenum">
              <a:rPr lang="en-US" altLang="zh-CN" sz="1200" smtClean="0">
                <a:latin typeface="Times New Roman" pitchFamily="18" charset="0"/>
              </a:rPr>
              <a:pPr eaLnBrk="1" hangingPunct="1"/>
              <a:t>11</a:t>
            </a:fld>
            <a:endParaRPr lang="en-US" altLang="zh-CN" sz="1200"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smtClean="0"/>
              <a:t>界面设计：</a:t>
            </a:r>
            <a:endParaRPr lang="en-US" altLang="zh-CN" dirty="0" smtClean="0"/>
          </a:p>
          <a:p>
            <a:pPr>
              <a:defRPr/>
            </a:pPr>
            <a:r>
              <a:rPr lang="en-US" altLang="zh-CN" dirty="0" smtClean="0"/>
              <a:t>&lt;?xml version=</a:t>
            </a:r>
            <a:r>
              <a:rPr lang="en-US" altLang="zh-CN" i="1" dirty="0" smtClean="0"/>
              <a:t>"1.0" encoding="utf-8"?&gt;</a:t>
            </a:r>
          </a:p>
          <a:p>
            <a:pPr>
              <a:defRPr/>
            </a:pPr>
            <a:r>
              <a:rPr lang="en-US" altLang="zh-CN" dirty="0" smtClean="0"/>
              <a:t>&lt;LinearLayout</a:t>
            </a:r>
          </a:p>
          <a:p>
            <a:pPr>
              <a:defRPr/>
            </a:pPr>
            <a:r>
              <a:rPr lang="en-US" altLang="zh-CN" dirty="0" smtClean="0"/>
              <a:t>  xmlns:android=</a:t>
            </a:r>
            <a:r>
              <a:rPr lang="en-US" altLang="zh-CN" i="1" dirty="0" smtClean="0"/>
              <a:t>"http://schemas.android.com/apk/res/android"</a:t>
            </a:r>
          </a:p>
          <a:p>
            <a:pPr>
              <a:defRPr/>
            </a:pPr>
            <a:r>
              <a:rPr lang="en-US" altLang="zh-CN" dirty="0" smtClean="0"/>
              <a:t>  android:layout_width=</a:t>
            </a:r>
            <a:r>
              <a:rPr lang="en-US" altLang="zh-CN" i="1" dirty="0" smtClean="0"/>
              <a:t>"fill_parent"</a:t>
            </a:r>
          </a:p>
          <a:p>
            <a:pPr>
              <a:defRPr/>
            </a:pPr>
            <a:r>
              <a:rPr lang="en-US" altLang="zh-CN" dirty="0" smtClean="0"/>
              <a:t>  android:layout_height=</a:t>
            </a:r>
            <a:r>
              <a:rPr lang="en-US" altLang="zh-CN" i="1" dirty="0" smtClean="0"/>
              <a:t>"wrap_content"&gt;</a:t>
            </a:r>
          </a:p>
          <a:p>
            <a:pPr>
              <a:defRPr/>
            </a:pPr>
            <a:r>
              <a:rPr lang="en-US" altLang="zh-CN" dirty="0" smtClean="0"/>
              <a:t>  &lt;Spinner android:id=</a:t>
            </a:r>
            <a:r>
              <a:rPr lang="en-US" altLang="zh-CN" i="1" dirty="0" smtClean="0"/>
              <a:t>"@+id/spinner"</a:t>
            </a:r>
          </a:p>
          <a:p>
            <a:pPr>
              <a:defRPr/>
            </a:pPr>
            <a:r>
              <a:rPr lang="en-US" altLang="zh-CN" dirty="0" smtClean="0"/>
              <a:t>    android:layout_height=</a:t>
            </a:r>
            <a:r>
              <a:rPr lang="en-US" altLang="zh-CN" i="1" dirty="0" smtClean="0"/>
              <a:t>"wrap_content"</a:t>
            </a:r>
          </a:p>
          <a:p>
            <a:pPr>
              <a:defRPr/>
            </a:pPr>
            <a:r>
              <a:rPr lang="en-US" altLang="zh-CN" dirty="0" smtClean="0"/>
              <a:t>    android:layout_width=</a:t>
            </a:r>
            <a:r>
              <a:rPr lang="en-US" altLang="zh-CN" i="1" dirty="0" smtClean="0"/>
              <a:t>"fill_parent"/&gt;</a:t>
            </a:r>
          </a:p>
          <a:p>
            <a:pPr>
              <a:defRPr/>
            </a:pPr>
            <a:r>
              <a:rPr lang="en-US" altLang="zh-CN" dirty="0" smtClean="0"/>
              <a:t>&lt;/LinearLayout&gt;</a:t>
            </a:r>
          </a:p>
          <a:p>
            <a:pPr>
              <a:defRPr/>
            </a:pPr>
            <a:endParaRPr lang="en-US" altLang="zh-CN" dirty="0" smtClean="0"/>
          </a:p>
          <a:p>
            <a:pPr>
              <a:defRPr/>
            </a:pPr>
            <a:r>
              <a:rPr lang="zh-CN" altLang="en-US" dirty="0" smtClean="0"/>
              <a:t>代码处理</a:t>
            </a:r>
            <a:r>
              <a:rPr lang="en-US" altLang="zh-CN" dirty="0" smtClean="0"/>
              <a:t>:</a:t>
            </a:r>
          </a:p>
          <a:p>
            <a:pPr>
              <a:defRPr/>
            </a:pPr>
            <a:r>
              <a:rPr lang="en-US" altLang="zh-CN" dirty="0" smtClean="0"/>
              <a:t>public class SpinnerActivity extends Activity {</a:t>
            </a:r>
          </a:p>
          <a:p>
            <a:pPr>
              <a:defRPr/>
            </a:pPr>
            <a:r>
              <a:rPr lang="en-US" altLang="zh-CN" dirty="0" smtClean="0"/>
              <a:t>    private static final String TAG = "SpinnerActivity";</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setContentView(R.layout.spinner); </a:t>
            </a:r>
          </a:p>
          <a:p>
            <a:pPr>
              <a:defRPr/>
            </a:pPr>
            <a:r>
              <a:rPr lang="en-US" altLang="zh-CN" dirty="0" smtClean="0"/>
              <a:t>        //</a:t>
            </a:r>
            <a:r>
              <a:rPr lang="zh-CN" altLang="en-US" dirty="0" smtClean="0"/>
              <a:t>第二个参数为下拉列表框每一项的界面样式，该界面样式由</a:t>
            </a:r>
            <a:r>
              <a:rPr lang="en-US" altLang="zh-CN" dirty="0" smtClean="0"/>
              <a:t>Android</a:t>
            </a:r>
            <a:r>
              <a:rPr lang="zh-CN" altLang="en-US" dirty="0" smtClean="0"/>
              <a:t>系统提供，当然您也可以自定义</a:t>
            </a:r>
          </a:p>
          <a:p>
            <a:pPr>
              <a:defRPr/>
            </a:pPr>
            <a:r>
              <a:rPr lang="zh-CN" altLang="en-US" dirty="0" smtClean="0"/>
              <a:t>        </a:t>
            </a:r>
            <a:r>
              <a:rPr lang="en-US" altLang="zh-CN" dirty="0" smtClean="0"/>
              <a:t>ArrayAdapter&lt;String&gt; adapter = new ArrayAdapter&lt;String&gt;(this, android.R.layout.simple_spinner_item);</a:t>
            </a:r>
          </a:p>
          <a:p>
            <a:pPr>
              <a:defRPr/>
            </a:pPr>
            <a:r>
              <a:rPr lang="en-US" altLang="zh-CN" dirty="0" smtClean="0"/>
              <a:t>        adapter.setDropDownViewResource(android.R.layout.simple_spinner_dropdown_item);</a:t>
            </a:r>
          </a:p>
          <a:p>
            <a:pPr>
              <a:defRPr/>
            </a:pPr>
            <a:r>
              <a:rPr lang="en-US" altLang="zh-CN" dirty="0" smtClean="0"/>
              <a:t>        adapter.add("java");</a:t>
            </a:r>
          </a:p>
          <a:p>
            <a:pPr>
              <a:defRPr/>
            </a:pPr>
            <a:r>
              <a:rPr lang="en-US" altLang="zh-CN" dirty="0" smtClean="0"/>
              <a:t>        adapter.add("dotNet");</a:t>
            </a:r>
          </a:p>
          <a:p>
            <a:pPr>
              <a:defRPr/>
            </a:pPr>
            <a:r>
              <a:rPr lang="en-US" altLang="zh-CN" dirty="0" smtClean="0"/>
              <a:t>        adapter.add("php");</a:t>
            </a:r>
          </a:p>
          <a:p>
            <a:pPr>
              <a:defRPr/>
            </a:pPr>
            <a:r>
              <a:rPr lang="en-US" altLang="zh-CN" dirty="0" smtClean="0"/>
              <a:t>        Spinner spinner = (Spinner) findViewById(R.id.spinner);</a:t>
            </a:r>
          </a:p>
          <a:p>
            <a:pPr>
              <a:defRPr/>
            </a:pPr>
            <a:r>
              <a:rPr lang="en-US" altLang="zh-CN" dirty="0" smtClean="0"/>
              <a:t>        spinner.setAdapter(adapter);</a:t>
            </a:r>
          </a:p>
          <a:p>
            <a:pPr>
              <a:defRPr/>
            </a:pPr>
            <a:r>
              <a:rPr lang="en-US" altLang="zh-CN" dirty="0" smtClean="0"/>
              <a:t>        spinner.setOnItemSelectedListener(new AdapterView.OnItemSelectedListener() {</a:t>
            </a:r>
          </a:p>
          <a:p>
            <a:pPr>
              <a:defRPr/>
            </a:pPr>
            <a:r>
              <a:rPr lang="en-US" altLang="zh-CN" dirty="0" smtClean="0"/>
              <a:t>	@Override</a:t>
            </a:r>
          </a:p>
          <a:p>
            <a:pPr>
              <a:defRPr/>
            </a:pPr>
            <a:r>
              <a:rPr lang="en-US" altLang="zh-CN" dirty="0" smtClean="0"/>
              <a:t>	public void onItemSelected(AdapterView&lt;?&gt; adapterView, View view, int position, long id) {</a:t>
            </a:r>
          </a:p>
          <a:p>
            <a:pPr>
              <a:defRPr/>
            </a:pPr>
            <a:r>
              <a:rPr lang="en-US" altLang="zh-CN" dirty="0" smtClean="0"/>
              <a:t>		Spinner spinner = (Spinner)adapterView;</a:t>
            </a:r>
          </a:p>
          <a:p>
            <a:pPr>
              <a:defRPr/>
            </a:pPr>
            <a:r>
              <a:rPr lang="en-US" altLang="zh-CN" dirty="0" smtClean="0"/>
              <a:t>		String itemContent = (String)adapterView.getItemAtPosition(position);</a:t>
            </a:r>
          </a:p>
          <a:p>
            <a:pPr>
              <a:defRPr/>
            </a:pPr>
            <a:r>
              <a:rPr lang="en-US" altLang="zh-CN" dirty="0" smtClean="0"/>
              <a:t>	}</a:t>
            </a:r>
          </a:p>
          <a:p>
            <a:pPr>
              <a:defRPr/>
            </a:pPr>
            <a:r>
              <a:rPr lang="en-US" altLang="zh-CN" dirty="0" smtClean="0"/>
              <a:t>	@Override</a:t>
            </a:r>
          </a:p>
          <a:p>
            <a:pPr>
              <a:defRPr/>
            </a:pPr>
            <a:r>
              <a:rPr lang="en-US" altLang="zh-CN" dirty="0" smtClean="0"/>
              <a:t>	public void onNothingSelected(AdapterView&lt;?&gt; view) {</a:t>
            </a:r>
          </a:p>
          <a:p>
            <a:pPr>
              <a:defRPr/>
            </a:pPr>
            <a:r>
              <a:rPr lang="en-US" altLang="zh-CN" dirty="0" smtClean="0"/>
              <a:t>		Log.i(TAG,  view.getClass().getName());</a:t>
            </a:r>
          </a:p>
          <a:p>
            <a:pPr>
              <a:defRPr/>
            </a:pPr>
            <a:r>
              <a:rPr lang="en-US" altLang="zh-CN" dirty="0" smtClean="0"/>
              <a:t>	}</a:t>
            </a:r>
          </a:p>
          <a:p>
            <a:pPr>
              <a:defRPr/>
            </a:pPr>
            <a:r>
              <a:rPr lang="en-US" altLang="zh-CN" dirty="0" smtClean="0"/>
              <a:t>        });</a:t>
            </a:r>
          </a:p>
          <a:p>
            <a:pPr>
              <a:defRPr/>
            </a:pPr>
            <a:r>
              <a:rPr lang="en-US" altLang="zh-CN" dirty="0" smtClean="0"/>
              <a:t>    }</a:t>
            </a:r>
          </a:p>
          <a:p>
            <a:pPr>
              <a:defRPr/>
            </a:pPr>
            <a:r>
              <a:rPr lang="en-US" altLang="zh-CN" dirty="0" smtClean="0"/>
              <a:t>}</a:t>
            </a:r>
          </a:p>
        </p:txBody>
      </p:sp>
      <p:sp>
        <p:nvSpPr>
          <p:cNvPr id="1239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A386F19A-5FF7-4453-9BC8-C5445EC4AC7B}" type="slidenum">
              <a:rPr lang="en-US" altLang="zh-CN" sz="1200" smtClean="0">
                <a:latin typeface="Times New Roman" pitchFamily="18" charset="0"/>
              </a:rPr>
              <a:pPr eaLnBrk="1" hangingPunct="1"/>
              <a:t>88</a:t>
            </a:fld>
            <a:endParaRPr lang="en-US" altLang="zh-CN" sz="120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smtClean="0"/>
              <a:t>界面设计：</a:t>
            </a:r>
            <a:endParaRPr lang="en-US" altLang="zh-CN" dirty="0" smtClean="0"/>
          </a:p>
          <a:p>
            <a:pPr>
              <a:defRPr/>
            </a:pPr>
            <a:r>
              <a:rPr lang="en-US" altLang="zh-CN" dirty="0" smtClean="0"/>
              <a:t>&lt;?xml version=</a:t>
            </a:r>
            <a:r>
              <a:rPr lang="en-US" altLang="zh-CN" i="1" dirty="0" smtClean="0"/>
              <a:t>"1.0" encoding="utf-8"?&gt;</a:t>
            </a:r>
          </a:p>
          <a:p>
            <a:pPr>
              <a:defRPr/>
            </a:pPr>
            <a:r>
              <a:rPr lang="en-US" altLang="zh-CN" dirty="0" smtClean="0"/>
              <a:t>&lt;LinearLayout</a:t>
            </a:r>
          </a:p>
          <a:p>
            <a:pPr>
              <a:defRPr/>
            </a:pPr>
            <a:r>
              <a:rPr lang="en-US" altLang="zh-CN" dirty="0" smtClean="0"/>
              <a:t>  xmlns:android=</a:t>
            </a:r>
            <a:r>
              <a:rPr lang="en-US" altLang="zh-CN" i="1" dirty="0" smtClean="0"/>
              <a:t>"http://schemas.android.com/apk/res/android"</a:t>
            </a:r>
          </a:p>
          <a:p>
            <a:pPr>
              <a:defRPr/>
            </a:pPr>
            <a:r>
              <a:rPr lang="en-US" altLang="zh-CN" dirty="0" smtClean="0"/>
              <a:t>  android:layout_width=</a:t>
            </a:r>
            <a:r>
              <a:rPr lang="en-US" altLang="zh-CN" i="1" dirty="0" smtClean="0"/>
              <a:t>"fill_parent"</a:t>
            </a:r>
          </a:p>
          <a:p>
            <a:pPr>
              <a:defRPr/>
            </a:pPr>
            <a:r>
              <a:rPr lang="en-US" altLang="zh-CN" dirty="0" smtClean="0"/>
              <a:t>  android:layout_height=</a:t>
            </a:r>
            <a:r>
              <a:rPr lang="en-US" altLang="zh-CN" i="1" dirty="0" smtClean="0"/>
              <a:t>"wrap_content"&gt;</a:t>
            </a:r>
          </a:p>
          <a:p>
            <a:pPr>
              <a:defRPr/>
            </a:pPr>
            <a:r>
              <a:rPr lang="en-US" altLang="zh-CN" dirty="0" smtClean="0"/>
              <a:t>  &lt;Spinner android:id=</a:t>
            </a:r>
            <a:r>
              <a:rPr lang="en-US" altLang="zh-CN" i="1" dirty="0" smtClean="0"/>
              <a:t>"@+id/spinner"</a:t>
            </a:r>
          </a:p>
          <a:p>
            <a:pPr>
              <a:defRPr/>
            </a:pPr>
            <a:r>
              <a:rPr lang="en-US" altLang="zh-CN" dirty="0" smtClean="0"/>
              <a:t>    android:layout_height=</a:t>
            </a:r>
            <a:r>
              <a:rPr lang="en-US" altLang="zh-CN" i="1" dirty="0" smtClean="0"/>
              <a:t>"wrap_content"</a:t>
            </a:r>
          </a:p>
          <a:p>
            <a:pPr>
              <a:defRPr/>
            </a:pPr>
            <a:r>
              <a:rPr lang="en-US" altLang="zh-CN" dirty="0" smtClean="0"/>
              <a:t>    android:layout_width=</a:t>
            </a:r>
            <a:r>
              <a:rPr lang="en-US" altLang="zh-CN" i="1" dirty="0" smtClean="0"/>
              <a:t>"fill_parent"/&gt;</a:t>
            </a:r>
          </a:p>
          <a:p>
            <a:pPr>
              <a:defRPr/>
            </a:pPr>
            <a:r>
              <a:rPr lang="en-US" altLang="zh-CN" dirty="0" smtClean="0"/>
              <a:t>&lt;/LinearLayout&gt;</a:t>
            </a:r>
          </a:p>
          <a:p>
            <a:pPr>
              <a:defRPr/>
            </a:pPr>
            <a:endParaRPr lang="en-US" altLang="zh-CN" dirty="0" smtClean="0"/>
          </a:p>
          <a:p>
            <a:pPr>
              <a:defRPr/>
            </a:pPr>
            <a:r>
              <a:rPr lang="zh-CN" altLang="en-US" dirty="0" smtClean="0"/>
              <a:t>代码处理</a:t>
            </a:r>
            <a:r>
              <a:rPr lang="en-US" altLang="zh-CN" dirty="0" smtClean="0"/>
              <a:t>:</a:t>
            </a:r>
          </a:p>
          <a:p>
            <a:pPr>
              <a:defRPr/>
            </a:pPr>
            <a:r>
              <a:rPr lang="en-US" altLang="zh-CN" dirty="0" smtClean="0"/>
              <a:t>public class SpinnerActivity extends Activity {</a:t>
            </a:r>
          </a:p>
          <a:p>
            <a:pPr>
              <a:defRPr/>
            </a:pPr>
            <a:r>
              <a:rPr lang="en-US" altLang="zh-CN" dirty="0" smtClean="0"/>
              <a:t>    private static final String TAG = "SpinnerActivity";</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setContentView(R.layout.spinner); </a:t>
            </a:r>
          </a:p>
          <a:p>
            <a:pPr>
              <a:defRPr/>
            </a:pPr>
            <a:r>
              <a:rPr lang="en-US" altLang="zh-CN" dirty="0" smtClean="0"/>
              <a:t>        ArrayAdapter&lt;Person&gt; adapter = new ArrayAdapter&lt;Person&gt;(this, android.R.layout.simple_spinner_item);</a:t>
            </a:r>
          </a:p>
          <a:p>
            <a:pPr>
              <a:defRPr/>
            </a:pPr>
            <a:r>
              <a:rPr lang="en-US" altLang="zh-CN" dirty="0" smtClean="0"/>
              <a:t>        adapter.setDropDownViewResource(android.R.layout.simple_spinner_dropdown_item);</a:t>
            </a:r>
          </a:p>
          <a:p>
            <a:pPr>
              <a:defRPr/>
            </a:pPr>
            <a:r>
              <a:rPr lang="en-US" altLang="zh-CN" dirty="0" smtClean="0"/>
              <a:t>        adapter.add(new Person(12, "</a:t>
            </a:r>
            <a:r>
              <a:rPr lang="zh-CN" altLang="en-US" dirty="0" smtClean="0"/>
              <a:t>李明</a:t>
            </a:r>
            <a:r>
              <a:rPr lang="en-US" altLang="zh-CN" dirty="0" smtClean="0"/>
              <a:t>"));</a:t>
            </a:r>
          </a:p>
          <a:p>
            <a:pPr>
              <a:defRPr/>
            </a:pPr>
            <a:r>
              <a:rPr lang="en-US" altLang="zh-CN" dirty="0" smtClean="0"/>
              <a:t>        adapter.add(new Person(100, "</a:t>
            </a:r>
            <a:r>
              <a:rPr lang="zh-CN" altLang="en-US" dirty="0" smtClean="0"/>
              <a:t>李明</a:t>
            </a:r>
            <a:r>
              <a:rPr lang="en-US" altLang="zh-CN" dirty="0" smtClean="0"/>
              <a:t>"));</a:t>
            </a:r>
          </a:p>
          <a:p>
            <a:pPr>
              <a:defRPr/>
            </a:pPr>
            <a:r>
              <a:rPr lang="en-US" altLang="zh-CN" dirty="0" smtClean="0"/>
              <a:t>        adapter.add(new Person(62, "</a:t>
            </a:r>
            <a:r>
              <a:rPr lang="zh-CN" altLang="en-US" dirty="0" smtClean="0"/>
              <a:t>张天</a:t>
            </a:r>
            <a:r>
              <a:rPr lang="en-US" altLang="zh-CN" dirty="0" smtClean="0"/>
              <a:t>"));</a:t>
            </a:r>
          </a:p>
          <a:p>
            <a:pPr>
              <a:defRPr/>
            </a:pPr>
            <a:r>
              <a:rPr lang="en-US" altLang="zh-CN" dirty="0" smtClean="0"/>
              <a:t>        Spinner spinner = (Spinner) findViewById(R.id.spinner);</a:t>
            </a:r>
          </a:p>
          <a:p>
            <a:pPr>
              <a:defRPr/>
            </a:pPr>
            <a:r>
              <a:rPr lang="en-US" altLang="zh-CN" dirty="0" smtClean="0"/>
              <a:t>        spinner.setAdapter(adapter);</a:t>
            </a:r>
          </a:p>
          <a:p>
            <a:pPr>
              <a:defRPr/>
            </a:pPr>
            <a:r>
              <a:rPr lang="en-US" altLang="zh-CN" dirty="0" smtClean="0"/>
              <a:t>        spinner.setOnItemSelectedListener(new AdapterView.OnItemSelectedListener() {</a:t>
            </a:r>
          </a:p>
          <a:p>
            <a:pPr>
              <a:defRPr/>
            </a:pPr>
            <a:r>
              <a:rPr lang="en-US" altLang="zh-CN" dirty="0" smtClean="0"/>
              <a:t>	@Override</a:t>
            </a:r>
          </a:p>
          <a:p>
            <a:pPr>
              <a:defRPr/>
            </a:pPr>
            <a:r>
              <a:rPr lang="en-US" altLang="zh-CN" dirty="0" smtClean="0"/>
              <a:t>	public void onItemSelected(AdapterView&lt;?&gt; adapterView, View view, int position, long id) {</a:t>
            </a:r>
          </a:p>
          <a:p>
            <a:pPr>
              <a:defRPr/>
            </a:pPr>
            <a:r>
              <a:rPr lang="en-US" altLang="zh-CN" dirty="0" smtClean="0"/>
              <a:t>		Spinner spinner = (Spinner)adapterView;</a:t>
            </a:r>
          </a:p>
          <a:p>
            <a:pPr>
              <a:defRPr/>
            </a:pPr>
            <a:r>
              <a:rPr lang="en-US" altLang="zh-CN" dirty="0" smtClean="0"/>
              <a:t>		Person person = (Person)adapterView.getItemAtPosition(position);</a:t>
            </a:r>
          </a:p>
          <a:p>
            <a:pPr>
              <a:defRPr/>
            </a:pPr>
            <a:r>
              <a:rPr lang="en-US" altLang="zh-CN" dirty="0" smtClean="0"/>
              <a:t>	}</a:t>
            </a:r>
          </a:p>
          <a:p>
            <a:pPr>
              <a:defRPr/>
            </a:pPr>
            <a:r>
              <a:rPr lang="en-US" altLang="zh-CN" dirty="0" smtClean="0"/>
              <a:t>	@Override</a:t>
            </a:r>
          </a:p>
          <a:p>
            <a:pPr>
              <a:defRPr/>
            </a:pPr>
            <a:r>
              <a:rPr lang="en-US" altLang="zh-CN" dirty="0" smtClean="0"/>
              <a:t>	public void onNothingSelected(AdapterView&lt;?&gt; view) {</a:t>
            </a:r>
          </a:p>
          <a:p>
            <a:pPr>
              <a:defRPr/>
            </a:pPr>
            <a:r>
              <a:rPr lang="en-US" altLang="zh-CN" dirty="0" smtClean="0"/>
              <a:t>		Log.i(TAG,  view.getClass().getName());</a:t>
            </a:r>
          </a:p>
          <a:p>
            <a:pPr>
              <a:defRPr/>
            </a:pPr>
            <a:r>
              <a:rPr lang="en-US" altLang="zh-CN" dirty="0" smtClean="0"/>
              <a:t>	}</a:t>
            </a:r>
          </a:p>
          <a:p>
            <a:pPr>
              <a:defRPr/>
            </a:pPr>
            <a:r>
              <a:rPr lang="en-US" altLang="zh-CN" dirty="0" smtClean="0"/>
              <a:t>        });</a:t>
            </a:r>
          </a:p>
          <a:p>
            <a:pPr>
              <a:defRPr/>
            </a:pPr>
            <a:r>
              <a:rPr lang="en-US" altLang="zh-CN" dirty="0" smtClean="0"/>
              <a:t>    }</a:t>
            </a:r>
          </a:p>
          <a:p>
            <a:pPr>
              <a:defRPr/>
            </a:pPr>
            <a:r>
              <a:rPr lang="en-US" altLang="zh-CN" dirty="0" smtClean="0"/>
              <a:t>}</a:t>
            </a:r>
          </a:p>
          <a:p>
            <a:pPr>
              <a:defRPr/>
            </a:pPr>
            <a:endParaRPr lang="en-US" altLang="zh-CN" dirty="0" smtClean="0"/>
          </a:p>
          <a:p>
            <a:pPr>
              <a:defRPr/>
            </a:pPr>
            <a:r>
              <a:rPr lang="en-US" altLang="zh-CN" dirty="0" smtClean="0"/>
              <a:t>Person.java:</a:t>
            </a:r>
          </a:p>
          <a:p>
            <a:pPr>
              <a:defRPr/>
            </a:pPr>
            <a:r>
              <a:rPr lang="en-US" altLang="zh-CN" dirty="0" smtClean="0"/>
              <a:t>public class Person {</a:t>
            </a:r>
          </a:p>
          <a:p>
            <a:pPr>
              <a:defRPr/>
            </a:pPr>
            <a:r>
              <a:rPr lang="en-US" altLang="zh-CN" dirty="0" smtClean="0"/>
              <a:t>	private Integer id;</a:t>
            </a:r>
          </a:p>
          <a:p>
            <a:pPr>
              <a:defRPr/>
            </a:pPr>
            <a:r>
              <a:rPr lang="en-US" altLang="zh-CN" dirty="0" smtClean="0"/>
              <a:t>	private String name;</a:t>
            </a:r>
          </a:p>
          <a:p>
            <a:pPr>
              <a:defRPr/>
            </a:pPr>
            <a:r>
              <a:rPr lang="en-US" altLang="zh-CN" dirty="0" smtClean="0"/>
              <a:t>	</a:t>
            </a:r>
          </a:p>
          <a:p>
            <a:pPr>
              <a:defRPr/>
            </a:pPr>
            <a:r>
              <a:rPr lang="en-US" altLang="zh-CN" dirty="0" smtClean="0"/>
              <a:t>	public Person(Integer id, String name) {</a:t>
            </a:r>
          </a:p>
          <a:p>
            <a:pPr>
              <a:defRPr/>
            </a:pPr>
            <a:r>
              <a:rPr lang="en-US" altLang="zh-CN" dirty="0" smtClean="0"/>
              <a:t>		this.id = id;</a:t>
            </a:r>
          </a:p>
          <a:p>
            <a:pPr>
              <a:defRPr/>
            </a:pPr>
            <a:r>
              <a:rPr lang="en-US" altLang="zh-CN" dirty="0" smtClean="0"/>
              <a:t>		this.name = name;</a:t>
            </a:r>
          </a:p>
          <a:p>
            <a:pPr>
              <a:defRPr/>
            </a:pPr>
            <a:r>
              <a:rPr lang="en-US" altLang="zh-CN" dirty="0" smtClean="0"/>
              <a:t>	}</a:t>
            </a:r>
          </a:p>
          <a:p>
            <a:pPr>
              <a:defRPr/>
            </a:pPr>
            <a:r>
              <a:rPr lang="en-US" altLang="zh-CN" dirty="0" smtClean="0"/>
              <a:t>	public Integer getId() {</a:t>
            </a:r>
          </a:p>
          <a:p>
            <a:pPr>
              <a:defRPr/>
            </a:pPr>
            <a:r>
              <a:rPr lang="en-US" altLang="zh-CN" dirty="0" smtClean="0"/>
              <a:t>		return id;</a:t>
            </a:r>
          </a:p>
          <a:p>
            <a:pPr>
              <a:defRPr/>
            </a:pPr>
            <a:r>
              <a:rPr lang="en-US" altLang="zh-CN" dirty="0" smtClean="0"/>
              <a:t>	}</a:t>
            </a:r>
          </a:p>
          <a:p>
            <a:pPr>
              <a:defRPr/>
            </a:pPr>
            <a:r>
              <a:rPr lang="en-US" altLang="zh-CN" dirty="0" smtClean="0"/>
              <a:t>	public void setId(Integer id) {</a:t>
            </a:r>
          </a:p>
          <a:p>
            <a:pPr>
              <a:defRPr/>
            </a:pPr>
            <a:r>
              <a:rPr lang="en-US" altLang="zh-CN" dirty="0" smtClean="0"/>
              <a:t>		this.id = id;</a:t>
            </a:r>
          </a:p>
          <a:p>
            <a:pPr>
              <a:defRPr/>
            </a:pPr>
            <a:r>
              <a:rPr lang="en-US" altLang="zh-CN" dirty="0" smtClean="0"/>
              <a:t>	}</a:t>
            </a:r>
          </a:p>
          <a:p>
            <a:pPr>
              <a:defRPr/>
            </a:pPr>
            <a:r>
              <a:rPr lang="en-US" altLang="zh-CN" dirty="0" smtClean="0"/>
              <a:t>	public String getName() {</a:t>
            </a:r>
          </a:p>
          <a:p>
            <a:pPr>
              <a:defRPr/>
            </a:pPr>
            <a:r>
              <a:rPr lang="en-US" altLang="zh-CN" dirty="0" smtClean="0"/>
              <a:t>		return name;</a:t>
            </a:r>
          </a:p>
          <a:p>
            <a:pPr>
              <a:defRPr/>
            </a:pPr>
            <a:r>
              <a:rPr lang="en-US" altLang="zh-CN" dirty="0" smtClean="0"/>
              <a:t>	}</a:t>
            </a:r>
          </a:p>
          <a:p>
            <a:pPr>
              <a:defRPr/>
            </a:pPr>
            <a:r>
              <a:rPr lang="en-US" altLang="zh-CN" dirty="0" smtClean="0"/>
              <a:t>	public void setName(String name) {</a:t>
            </a:r>
          </a:p>
          <a:p>
            <a:pPr>
              <a:defRPr/>
            </a:pPr>
            <a:r>
              <a:rPr lang="en-US" altLang="zh-CN" dirty="0" smtClean="0"/>
              <a:t>		this.name = name;</a:t>
            </a:r>
          </a:p>
          <a:p>
            <a:pPr>
              <a:defRPr/>
            </a:pPr>
            <a:r>
              <a:rPr lang="en-US" altLang="zh-CN" dirty="0" smtClean="0"/>
              <a:t>	}</a:t>
            </a:r>
          </a:p>
          <a:p>
            <a:pPr>
              <a:defRPr/>
            </a:pPr>
            <a:r>
              <a:rPr lang="en-US" altLang="zh-CN" dirty="0" smtClean="0"/>
              <a:t>	@Override</a:t>
            </a:r>
          </a:p>
          <a:p>
            <a:pPr>
              <a:defRPr/>
            </a:pPr>
            <a:r>
              <a:rPr lang="en-US" altLang="zh-CN" dirty="0" smtClean="0"/>
              <a:t>	public String toString() {</a:t>
            </a:r>
          </a:p>
          <a:p>
            <a:pPr>
              <a:defRPr/>
            </a:pPr>
            <a:r>
              <a:rPr lang="en-US" altLang="zh-CN" dirty="0" smtClean="0"/>
              <a:t>		return name;</a:t>
            </a:r>
          </a:p>
          <a:p>
            <a:pPr>
              <a:defRPr/>
            </a:pPr>
            <a:r>
              <a:rPr lang="en-US" altLang="zh-CN" dirty="0" smtClean="0"/>
              <a:t>	}</a:t>
            </a:r>
          </a:p>
          <a:p>
            <a:pPr>
              <a:defRPr/>
            </a:pPr>
            <a:r>
              <a:rPr lang="en-US" altLang="zh-CN" dirty="0" smtClean="0"/>
              <a:t>}</a:t>
            </a:r>
          </a:p>
        </p:txBody>
      </p:sp>
      <p:sp>
        <p:nvSpPr>
          <p:cNvPr id="1249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2CA8FED7-A8C7-4474-956C-C9EFB2AB439D}" type="slidenum">
              <a:rPr lang="en-US" altLang="zh-CN" sz="1200" smtClean="0">
                <a:latin typeface="Times New Roman" pitchFamily="18" charset="0"/>
              </a:rPr>
              <a:pPr eaLnBrk="1" hangingPunct="1"/>
              <a:t>89</a:t>
            </a:fld>
            <a:endParaRPr lang="en-US" altLang="zh-CN" sz="120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smtClean="0"/>
              <a:t>主界面设计：</a:t>
            </a:r>
            <a:endParaRPr lang="en-US" altLang="zh-CN" dirty="0" smtClean="0"/>
          </a:p>
          <a:p>
            <a:pPr>
              <a:defRPr/>
            </a:pPr>
            <a:r>
              <a:rPr lang="en-US" altLang="zh-CN" dirty="0" smtClean="0"/>
              <a:t>&lt;?xml version=</a:t>
            </a:r>
            <a:r>
              <a:rPr lang="en-US" altLang="zh-CN" i="1" dirty="0" smtClean="0"/>
              <a:t>"1.0" encoding="utf-8"?&gt;</a:t>
            </a:r>
          </a:p>
          <a:p>
            <a:pPr>
              <a:defRPr/>
            </a:pPr>
            <a:r>
              <a:rPr lang="en-US" altLang="zh-CN" dirty="0" smtClean="0"/>
              <a:t>&lt;LinearLayout</a:t>
            </a:r>
          </a:p>
          <a:p>
            <a:pPr>
              <a:defRPr/>
            </a:pPr>
            <a:r>
              <a:rPr lang="en-US" altLang="zh-CN" dirty="0" smtClean="0"/>
              <a:t>  xmlns:android=</a:t>
            </a:r>
            <a:r>
              <a:rPr lang="en-US" altLang="zh-CN" i="1" dirty="0" smtClean="0"/>
              <a:t>"http://schemas.android.com/apk/res/android"</a:t>
            </a:r>
          </a:p>
          <a:p>
            <a:pPr>
              <a:defRPr/>
            </a:pPr>
            <a:r>
              <a:rPr lang="en-US" altLang="zh-CN" dirty="0" smtClean="0"/>
              <a:t>  android:layout_width=</a:t>
            </a:r>
            <a:r>
              <a:rPr lang="en-US" altLang="zh-CN" i="1" dirty="0" smtClean="0"/>
              <a:t>"fill_parent"</a:t>
            </a:r>
          </a:p>
          <a:p>
            <a:pPr>
              <a:defRPr/>
            </a:pPr>
            <a:r>
              <a:rPr lang="en-US" altLang="zh-CN" dirty="0" smtClean="0"/>
              <a:t>  android:layout_height=</a:t>
            </a:r>
            <a:r>
              <a:rPr lang="en-US" altLang="zh-CN" i="1" dirty="0" smtClean="0"/>
              <a:t>"wrap_content"&gt;</a:t>
            </a:r>
          </a:p>
          <a:p>
            <a:pPr>
              <a:defRPr/>
            </a:pPr>
            <a:r>
              <a:rPr lang="en-US" altLang="zh-CN" dirty="0" smtClean="0"/>
              <a:t>  &lt;Spinner android:id=</a:t>
            </a:r>
            <a:r>
              <a:rPr lang="en-US" altLang="zh-CN" i="1" dirty="0" smtClean="0"/>
              <a:t>"@+id/spinner"</a:t>
            </a:r>
          </a:p>
          <a:p>
            <a:pPr>
              <a:defRPr/>
            </a:pPr>
            <a:r>
              <a:rPr lang="en-US" altLang="zh-CN" dirty="0" smtClean="0"/>
              <a:t>    android:layout_height=</a:t>
            </a:r>
            <a:r>
              <a:rPr lang="en-US" altLang="zh-CN" i="1" dirty="0" smtClean="0"/>
              <a:t>"wrap_content"</a:t>
            </a:r>
          </a:p>
          <a:p>
            <a:pPr>
              <a:defRPr/>
            </a:pPr>
            <a:r>
              <a:rPr lang="en-US" altLang="zh-CN" dirty="0" smtClean="0"/>
              <a:t>    android:layout_width=</a:t>
            </a:r>
            <a:r>
              <a:rPr lang="en-US" altLang="zh-CN" i="1" dirty="0" smtClean="0"/>
              <a:t>"fill_parent"/&gt;</a:t>
            </a:r>
          </a:p>
          <a:p>
            <a:pPr>
              <a:defRPr/>
            </a:pPr>
            <a:r>
              <a:rPr lang="en-US" altLang="zh-CN" dirty="0" smtClean="0"/>
              <a:t>&lt;/LinearLayout&gt;</a:t>
            </a:r>
          </a:p>
          <a:p>
            <a:pPr>
              <a:defRPr/>
            </a:pPr>
            <a:endParaRPr lang="en-US" altLang="zh-CN" dirty="0" smtClean="0"/>
          </a:p>
          <a:p>
            <a:pPr>
              <a:defRPr/>
            </a:pPr>
            <a:r>
              <a:rPr lang="zh-CN" altLang="en-US" dirty="0" smtClean="0"/>
              <a:t>下拉列表框每一项的界面样式</a:t>
            </a:r>
            <a:r>
              <a:rPr lang="en-US" altLang="zh-CN" dirty="0" smtClean="0"/>
              <a:t>:stylespinner.xml</a:t>
            </a:r>
          </a:p>
          <a:p>
            <a:pPr>
              <a:defRPr/>
            </a:pPr>
            <a:r>
              <a:rPr lang="en-US" altLang="zh-CN" dirty="0" smtClean="0"/>
              <a:t>&lt;?xml version=</a:t>
            </a:r>
            <a:r>
              <a:rPr lang="en-US" altLang="zh-CN" i="1" dirty="0" smtClean="0"/>
              <a:t>"1.0" encoding="utf-8"?&gt;</a:t>
            </a:r>
          </a:p>
          <a:p>
            <a:pPr>
              <a:defRPr/>
            </a:pPr>
            <a:r>
              <a:rPr lang="en-US" altLang="zh-CN" dirty="0" smtClean="0"/>
              <a:t>&lt;TextView xmlns:android=</a:t>
            </a:r>
            <a:r>
              <a:rPr lang="en-US" altLang="zh-CN" i="1" dirty="0" smtClean="0"/>
              <a:t>"http://schemas.android.com/apk/res/android"</a:t>
            </a:r>
          </a:p>
          <a:p>
            <a:pPr>
              <a:defRPr/>
            </a:pPr>
            <a:r>
              <a:rPr lang="en-US" altLang="zh-CN" dirty="0" smtClean="0"/>
              <a:t>   android:id=</a:t>
            </a:r>
            <a:r>
              <a:rPr lang="en-US" altLang="zh-CN" i="1" dirty="0" smtClean="0"/>
              <a:t>"@+id/contentTextView"</a:t>
            </a:r>
          </a:p>
          <a:p>
            <a:pPr>
              <a:defRPr/>
            </a:pPr>
            <a:r>
              <a:rPr lang="en-US" altLang="zh-CN" dirty="0" smtClean="0"/>
              <a:t>    android:layout_width=</a:t>
            </a:r>
            <a:r>
              <a:rPr lang="en-US" altLang="zh-CN" i="1" dirty="0" smtClean="0"/>
              <a:t>"fill_parent" </a:t>
            </a:r>
          </a:p>
          <a:p>
            <a:pPr>
              <a:defRPr/>
            </a:pPr>
            <a:r>
              <a:rPr lang="en-US" altLang="zh-CN" dirty="0" smtClean="0"/>
              <a:t>    android:layout_height=</a:t>
            </a:r>
            <a:r>
              <a:rPr lang="en-US" altLang="zh-CN" i="1" dirty="0" smtClean="0"/>
              <a:t>"wrap_content" </a:t>
            </a:r>
          </a:p>
          <a:p>
            <a:pPr>
              <a:defRPr/>
            </a:pPr>
            <a:r>
              <a:rPr lang="en-US" altLang="zh-CN" dirty="0" smtClean="0"/>
              <a:t>    android:background=</a:t>
            </a:r>
            <a:r>
              <a:rPr lang="en-US" altLang="zh-CN" i="1" dirty="0" smtClean="0"/>
              <a:t>"#F4FDFF"</a:t>
            </a:r>
          </a:p>
          <a:p>
            <a:pPr>
              <a:defRPr/>
            </a:pPr>
            <a:r>
              <a:rPr lang="zh-CN" altLang="en-US" dirty="0" smtClean="0"/>
              <a:t>    </a:t>
            </a:r>
            <a:r>
              <a:rPr lang="en-US" altLang="zh-CN" dirty="0" smtClean="0"/>
              <a:t>/&gt;</a:t>
            </a:r>
          </a:p>
          <a:p>
            <a:pPr>
              <a:defRPr/>
            </a:pPr>
            <a:endParaRPr lang="en-US" altLang="zh-CN" dirty="0" smtClean="0"/>
          </a:p>
          <a:p>
            <a:pPr>
              <a:defRPr/>
            </a:pPr>
            <a:r>
              <a:rPr lang="zh-CN" altLang="en-US" dirty="0" smtClean="0"/>
              <a:t>代码处理</a:t>
            </a:r>
            <a:r>
              <a:rPr lang="en-US" altLang="zh-CN" dirty="0" smtClean="0"/>
              <a:t>:</a:t>
            </a:r>
          </a:p>
          <a:p>
            <a:pPr>
              <a:defRPr/>
            </a:pPr>
            <a:r>
              <a:rPr lang="en-US" altLang="zh-CN" dirty="0" smtClean="0"/>
              <a:t>public class SpinnerActivity extends Activity {</a:t>
            </a:r>
          </a:p>
          <a:p>
            <a:pPr>
              <a:defRPr/>
            </a:pPr>
            <a:r>
              <a:rPr lang="en-US" altLang="zh-CN" dirty="0" smtClean="0"/>
              <a:t>    private static final String TAG = "SpinnerActivity";</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setContentView(R.layout.spinner); </a:t>
            </a:r>
          </a:p>
          <a:p>
            <a:pPr>
              <a:defRPr/>
            </a:pPr>
            <a:r>
              <a:rPr lang="en-US" altLang="zh-CN" dirty="0" smtClean="0"/>
              <a:t>        </a:t>
            </a:r>
            <a:r>
              <a:rPr lang="zh-CN" altLang="en-US" dirty="0" smtClean="0"/>
              <a:t> </a:t>
            </a:r>
            <a:r>
              <a:rPr lang="en-US" altLang="zh-CN" dirty="0" smtClean="0"/>
              <a:t>//</a:t>
            </a:r>
            <a:r>
              <a:rPr lang="zh-CN" altLang="en-US" dirty="0" smtClean="0"/>
              <a:t>第二个参数为</a:t>
            </a:r>
            <a:r>
              <a:rPr lang="en-US" altLang="zh-CN" dirty="0" smtClean="0"/>
              <a:t>layout</a:t>
            </a:r>
            <a:r>
              <a:rPr lang="zh-CN" altLang="en-US" dirty="0" smtClean="0"/>
              <a:t>文件在</a:t>
            </a:r>
            <a:r>
              <a:rPr lang="en-US" altLang="zh-CN" dirty="0" smtClean="0"/>
              <a:t>R</a:t>
            </a:r>
            <a:r>
              <a:rPr lang="zh-CN" altLang="en-US" dirty="0" smtClean="0"/>
              <a:t>文件的</a:t>
            </a:r>
            <a:r>
              <a:rPr lang="en-US" altLang="zh-CN" dirty="0" smtClean="0"/>
              <a:t>id,</a:t>
            </a:r>
            <a:r>
              <a:rPr lang="zh-CN" altLang="en-US" dirty="0" smtClean="0"/>
              <a:t>第三个参数为</a:t>
            </a:r>
            <a:r>
              <a:rPr lang="en-US" altLang="zh-CN" dirty="0" smtClean="0"/>
              <a:t>TextView</a:t>
            </a:r>
            <a:r>
              <a:rPr lang="zh-CN" altLang="en-US" dirty="0" smtClean="0"/>
              <a:t>在</a:t>
            </a:r>
            <a:r>
              <a:rPr lang="en-US" altLang="zh-CN" dirty="0" smtClean="0"/>
              <a:t>layout</a:t>
            </a:r>
            <a:r>
              <a:rPr lang="zh-CN" altLang="en-US" dirty="0" smtClean="0"/>
              <a:t>文件的</a:t>
            </a:r>
            <a:r>
              <a:rPr lang="en-US" altLang="zh-CN" dirty="0" smtClean="0"/>
              <a:t>id</a:t>
            </a:r>
          </a:p>
          <a:p>
            <a:pPr>
              <a:defRPr/>
            </a:pPr>
            <a:r>
              <a:rPr lang="en-US" altLang="zh-CN" dirty="0" smtClean="0"/>
              <a:t>        ArrayAdapter&lt;String&gt; adapter = new ArrayAdapter&lt;String&gt;(this, R.layout.stylespinner, R.id.contentTextView);</a:t>
            </a:r>
          </a:p>
          <a:p>
            <a:pPr>
              <a:defRPr/>
            </a:pPr>
            <a:r>
              <a:rPr lang="en-US" altLang="zh-CN" dirty="0" smtClean="0"/>
              <a:t>        adapter.add("java");</a:t>
            </a:r>
          </a:p>
          <a:p>
            <a:pPr>
              <a:defRPr/>
            </a:pPr>
            <a:r>
              <a:rPr lang="en-US" altLang="zh-CN" dirty="0" smtClean="0"/>
              <a:t>        adapter.add("dotNet");</a:t>
            </a:r>
          </a:p>
          <a:p>
            <a:pPr>
              <a:defRPr/>
            </a:pPr>
            <a:r>
              <a:rPr lang="en-US" altLang="zh-CN" dirty="0" smtClean="0"/>
              <a:t>        adapter.add("php");</a:t>
            </a:r>
          </a:p>
          <a:p>
            <a:pPr>
              <a:defRPr/>
            </a:pPr>
            <a:r>
              <a:rPr lang="en-US" altLang="zh-CN" dirty="0" smtClean="0"/>
              <a:t>        Spinner spinner = (Spinner) findViewById(R.id.spinner);</a:t>
            </a:r>
          </a:p>
          <a:p>
            <a:pPr>
              <a:defRPr/>
            </a:pPr>
            <a:r>
              <a:rPr lang="en-US" altLang="zh-CN" dirty="0" smtClean="0"/>
              <a:t>        spinner.setAdapter(adapter);</a:t>
            </a:r>
          </a:p>
          <a:p>
            <a:pPr>
              <a:defRPr/>
            </a:pPr>
            <a:r>
              <a:rPr lang="en-US" altLang="zh-CN" dirty="0" smtClean="0"/>
              <a:t>        spinner.setOnItemSelectedListener(new AdapterView.OnItemSelectedListener() {</a:t>
            </a:r>
          </a:p>
          <a:p>
            <a:pPr>
              <a:defRPr/>
            </a:pPr>
            <a:r>
              <a:rPr lang="en-US" altLang="zh-CN" dirty="0" smtClean="0"/>
              <a:t>	@Override</a:t>
            </a:r>
          </a:p>
          <a:p>
            <a:pPr>
              <a:defRPr/>
            </a:pPr>
            <a:r>
              <a:rPr lang="en-US" altLang="zh-CN" dirty="0" smtClean="0"/>
              <a:t>	public void onItemSelected(AdapterView&lt;?&gt; adapterView, View view, int position, long id) {</a:t>
            </a:r>
          </a:p>
          <a:p>
            <a:pPr>
              <a:defRPr/>
            </a:pPr>
            <a:r>
              <a:rPr lang="en-US" altLang="zh-CN" dirty="0" smtClean="0"/>
              <a:t>		Spinner spinner = (Spinner)adapterView;</a:t>
            </a:r>
          </a:p>
          <a:p>
            <a:pPr>
              <a:defRPr/>
            </a:pPr>
            <a:r>
              <a:rPr lang="en-US" altLang="zh-CN" dirty="0" smtClean="0"/>
              <a:t>		String itemContent = (String)adapterView.getItemAtPosition(position);</a:t>
            </a:r>
          </a:p>
          <a:p>
            <a:pPr>
              <a:defRPr/>
            </a:pPr>
            <a:r>
              <a:rPr lang="en-US" altLang="zh-CN" dirty="0" smtClean="0"/>
              <a:t>	}</a:t>
            </a:r>
          </a:p>
          <a:p>
            <a:pPr>
              <a:defRPr/>
            </a:pPr>
            <a:r>
              <a:rPr lang="en-US" altLang="zh-CN" dirty="0" smtClean="0"/>
              <a:t>	@Override</a:t>
            </a:r>
          </a:p>
          <a:p>
            <a:pPr>
              <a:defRPr/>
            </a:pPr>
            <a:r>
              <a:rPr lang="en-US" altLang="zh-CN" dirty="0" smtClean="0"/>
              <a:t>	public void onNothingSelected(AdapterView&lt;?&gt; view) {</a:t>
            </a:r>
          </a:p>
          <a:p>
            <a:pPr>
              <a:defRPr/>
            </a:pPr>
            <a:r>
              <a:rPr lang="en-US" altLang="zh-CN" dirty="0" smtClean="0"/>
              <a:t>		Log.i(TAG,  view.getClass().getName());</a:t>
            </a:r>
          </a:p>
          <a:p>
            <a:pPr>
              <a:defRPr/>
            </a:pPr>
            <a:r>
              <a:rPr lang="en-US" altLang="zh-CN" dirty="0" smtClean="0"/>
              <a:t>	}</a:t>
            </a:r>
          </a:p>
          <a:p>
            <a:pPr>
              <a:defRPr/>
            </a:pPr>
            <a:r>
              <a:rPr lang="en-US" altLang="zh-CN" dirty="0" smtClean="0"/>
              <a:t>        });</a:t>
            </a:r>
          </a:p>
          <a:p>
            <a:pPr>
              <a:defRPr/>
            </a:pPr>
            <a:r>
              <a:rPr lang="en-US" altLang="zh-CN" dirty="0" smtClean="0"/>
              <a:t>    }</a:t>
            </a:r>
          </a:p>
          <a:p>
            <a:pPr>
              <a:defRPr/>
            </a:pPr>
            <a:r>
              <a:rPr lang="en-US" altLang="zh-CN" dirty="0" smtClean="0"/>
              <a:t>}</a:t>
            </a:r>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2ECF19B5-703B-483B-87F2-414B1F020A2B}" type="slidenum">
              <a:rPr lang="en-US" altLang="zh-CN" sz="1200" smtClean="0">
                <a:latin typeface="Times New Roman" pitchFamily="18" charset="0"/>
              </a:rPr>
              <a:pPr eaLnBrk="1" hangingPunct="1"/>
              <a:t>90</a:t>
            </a:fld>
            <a:endParaRPr lang="en-US" altLang="zh-CN" sz="1200"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dirty="0" smtClean="0"/>
              <a:t>主界面设计：</a:t>
            </a:r>
            <a:endParaRPr lang="en-US" altLang="zh-CN" dirty="0" smtClean="0"/>
          </a:p>
          <a:p>
            <a:pPr>
              <a:defRPr/>
            </a:pPr>
            <a:r>
              <a:rPr lang="en-US" altLang="zh-CN" dirty="0" smtClean="0"/>
              <a:t>&lt;?xml version=</a:t>
            </a:r>
            <a:r>
              <a:rPr lang="en-US" altLang="zh-CN" i="1" dirty="0" smtClean="0"/>
              <a:t>"1.0" encoding="utf-8"?&gt;</a:t>
            </a:r>
          </a:p>
          <a:p>
            <a:pPr>
              <a:defRPr/>
            </a:pPr>
            <a:r>
              <a:rPr lang="en-US" altLang="zh-CN" dirty="0" smtClean="0"/>
              <a:t>&lt;LinearLayout</a:t>
            </a:r>
          </a:p>
          <a:p>
            <a:pPr>
              <a:defRPr/>
            </a:pPr>
            <a:r>
              <a:rPr lang="en-US" altLang="zh-CN" dirty="0" smtClean="0"/>
              <a:t>  xmlns:android=</a:t>
            </a:r>
            <a:r>
              <a:rPr lang="en-US" altLang="zh-CN" i="1" dirty="0" smtClean="0"/>
              <a:t>"http://schemas.android.com/apk/res/android"</a:t>
            </a:r>
          </a:p>
          <a:p>
            <a:pPr>
              <a:defRPr/>
            </a:pPr>
            <a:r>
              <a:rPr lang="en-US" altLang="zh-CN" dirty="0" smtClean="0"/>
              <a:t>  android:layout_width=</a:t>
            </a:r>
            <a:r>
              <a:rPr lang="en-US" altLang="zh-CN" i="1" dirty="0" smtClean="0"/>
              <a:t>"fill_parent"</a:t>
            </a:r>
          </a:p>
          <a:p>
            <a:pPr>
              <a:defRPr/>
            </a:pPr>
            <a:r>
              <a:rPr lang="en-US" altLang="zh-CN" dirty="0" smtClean="0"/>
              <a:t>  android:layout_height=</a:t>
            </a:r>
            <a:r>
              <a:rPr lang="en-US" altLang="zh-CN" i="1" dirty="0" smtClean="0"/>
              <a:t>"fill_parent"</a:t>
            </a:r>
          </a:p>
          <a:p>
            <a:pPr>
              <a:defRPr/>
            </a:pPr>
            <a:r>
              <a:rPr lang="en-US" altLang="zh-CN" dirty="0" smtClean="0"/>
              <a:t>  android:orientation=</a:t>
            </a:r>
            <a:r>
              <a:rPr lang="en-US" altLang="zh-CN" i="1" dirty="0" smtClean="0"/>
              <a:t>"vertical"&gt;</a:t>
            </a:r>
          </a:p>
          <a:p>
            <a:pPr>
              <a:defRPr/>
            </a:pPr>
            <a:r>
              <a:rPr lang="en-US" altLang="zh-CN" dirty="0" smtClean="0"/>
              <a:t>  &lt;SeekBar</a:t>
            </a:r>
          </a:p>
          <a:p>
            <a:pPr>
              <a:defRPr/>
            </a:pPr>
            <a:r>
              <a:rPr lang="en-US" altLang="zh-CN" dirty="0" smtClean="0"/>
              <a:t>    android:id=</a:t>
            </a:r>
            <a:r>
              <a:rPr lang="en-US" altLang="zh-CN" i="1" dirty="0" smtClean="0"/>
              <a:t>"@+id/seekBar"</a:t>
            </a:r>
          </a:p>
          <a:p>
            <a:pPr>
              <a:defRPr/>
            </a:pPr>
            <a:r>
              <a:rPr lang="en-US" altLang="zh-CN" dirty="0" smtClean="0"/>
              <a:t>    android:layout_height=</a:t>
            </a:r>
            <a:r>
              <a:rPr lang="en-US" altLang="zh-CN" i="1" dirty="0" smtClean="0"/>
              <a:t>"wrap_content"</a:t>
            </a:r>
          </a:p>
          <a:p>
            <a:pPr>
              <a:defRPr/>
            </a:pPr>
            <a:r>
              <a:rPr lang="en-US" altLang="zh-CN" dirty="0" smtClean="0"/>
              <a:t>    android:layout_width=</a:t>
            </a:r>
            <a:r>
              <a:rPr lang="en-US" altLang="zh-CN" i="1" dirty="0" smtClean="0"/>
              <a:t>"fill_parent"/&gt;</a:t>
            </a:r>
          </a:p>
          <a:p>
            <a:pPr>
              <a:defRPr/>
            </a:pPr>
            <a:r>
              <a:rPr lang="zh-CN" altLang="en-US" dirty="0" smtClean="0"/>
              <a:t>    </a:t>
            </a:r>
          </a:p>
          <a:p>
            <a:pPr>
              <a:defRPr/>
            </a:pPr>
            <a:r>
              <a:rPr lang="en-US" altLang="zh-CN" dirty="0" smtClean="0"/>
              <a:t>    &lt;Button android:id=</a:t>
            </a:r>
            <a:r>
              <a:rPr lang="en-US" altLang="zh-CN" i="1" dirty="0" smtClean="0"/>
              <a:t>"@+id/seekBarButton"</a:t>
            </a:r>
          </a:p>
          <a:p>
            <a:pPr>
              <a:defRPr/>
            </a:pPr>
            <a:r>
              <a:rPr lang="en-US" altLang="zh-CN" dirty="0" smtClean="0"/>
              <a:t>    android:layout_height=</a:t>
            </a:r>
            <a:r>
              <a:rPr lang="en-US" altLang="zh-CN" i="1" dirty="0" smtClean="0"/>
              <a:t>"wrap_content"</a:t>
            </a:r>
          </a:p>
          <a:p>
            <a:pPr>
              <a:defRPr/>
            </a:pPr>
            <a:r>
              <a:rPr lang="en-US" altLang="zh-CN" dirty="0" smtClean="0"/>
              <a:t>    android:layout_width=</a:t>
            </a:r>
            <a:r>
              <a:rPr lang="en-US" altLang="zh-CN" i="1" dirty="0" smtClean="0"/>
              <a:t>"wrap_content"</a:t>
            </a:r>
          </a:p>
          <a:p>
            <a:pPr>
              <a:defRPr/>
            </a:pPr>
            <a:r>
              <a:rPr lang="en-US" altLang="zh-CN" dirty="0" smtClean="0"/>
              <a:t>    android:text=</a:t>
            </a:r>
            <a:r>
              <a:rPr lang="en-US" altLang="zh-CN" i="1" dirty="0" smtClean="0"/>
              <a:t>"</a:t>
            </a:r>
            <a:r>
              <a:rPr lang="zh-CN" altLang="en-US" i="1" dirty="0" smtClean="0"/>
              <a:t>获取值</a:t>
            </a:r>
            <a:r>
              <a:rPr lang="en-US" altLang="zh-CN" i="1" dirty="0" smtClean="0"/>
              <a:t>"</a:t>
            </a:r>
          </a:p>
          <a:p>
            <a:pPr>
              <a:defRPr/>
            </a:pPr>
            <a:r>
              <a:rPr lang="zh-CN" altLang="en-US" dirty="0" smtClean="0"/>
              <a:t>    </a:t>
            </a:r>
            <a:r>
              <a:rPr lang="en-US" altLang="zh-CN" dirty="0" smtClean="0"/>
              <a:t>/&gt;</a:t>
            </a:r>
          </a:p>
          <a:p>
            <a:pPr>
              <a:defRPr/>
            </a:pPr>
            <a:r>
              <a:rPr lang="en-US" altLang="zh-CN" smtClean="0"/>
              <a:t>&lt;/LinearLayout&gt;</a:t>
            </a:r>
          </a:p>
          <a:p>
            <a:pPr>
              <a:defRPr/>
            </a:pPr>
            <a:endParaRPr lang="en-US" altLang="zh-CN" dirty="0" smtClean="0"/>
          </a:p>
          <a:p>
            <a:pPr>
              <a:defRPr/>
            </a:pPr>
            <a:r>
              <a:rPr lang="zh-CN" altLang="en-US" dirty="0" smtClean="0"/>
              <a:t>代码处理</a:t>
            </a:r>
            <a:r>
              <a:rPr lang="en-US" altLang="zh-CN" dirty="0" smtClean="0"/>
              <a:t>:</a:t>
            </a:r>
          </a:p>
          <a:p>
            <a:pPr>
              <a:defRPr/>
            </a:pPr>
            <a:r>
              <a:rPr lang="en-US" altLang="zh-CN" dirty="0" smtClean="0"/>
              <a:t>public class SeekBarActivity extends Activity {</a:t>
            </a:r>
          </a:p>
          <a:p>
            <a:pPr>
              <a:defRPr/>
            </a:pPr>
            <a:r>
              <a:rPr lang="en-US" altLang="zh-CN" dirty="0" smtClean="0"/>
              <a:t>    private SeekBar seekBar;</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setContentView(R.layout.seekbar);</a:t>
            </a:r>
          </a:p>
          <a:p>
            <a:pPr>
              <a:defRPr/>
            </a:pPr>
            <a:r>
              <a:rPr lang="en-US" altLang="zh-CN" dirty="0" smtClean="0"/>
              <a:t>        seekBar = (SeekBar) findViewById(R.id.seekBar);</a:t>
            </a:r>
          </a:p>
          <a:p>
            <a:pPr>
              <a:defRPr/>
            </a:pPr>
            <a:r>
              <a:rPr lang="en-US" altLang="zh-CN" dirty="0" smtClean="0"/>
              <a:t>        seekBar.setMax(100);//</a:t>
            </a:r>
            <a:r>
              <a:rPr lang="zh-CN" altLang="en-US" dirty="0" smtClean="0"/>
              <a:t>设置最大刻度</a:t>
            </a:r>
          </a:p>
          <a:p>
            <a:pPr>
              <a:defRPr/>
            </a:pPr>
            <a:r>
              <a:rPr lang="zh-CN" altLang="en-US" dirty="0" smtClean="0"/>
              <a:t>        </a:t>
            </a:r>
            <a:r>
              <a:rPr lang="en-US" altLang="zh-CN" dirty="0" smtClean="0"/>
              <a:t>seekBar.setProgress(30);//</a:t>
            </a:r>
            <a:r>
              <a:rPr lang="zh-CN" altLang="en-US" dirty="0" smtClean="0"/>
              <a:t>设置当前刻度</a:t>
            </a:r>
          </a:p>
          <a:p>
            <a:pPr>
              <a:defRPr/>
            </a:pPr>
            <a:r>
              <a:rPr lang="zh-CN" altLang="en-US" dirty="0" smtClean="0"/>
              <a:t>        </a:t>
            </a:r>
            <a:r>
              <a:rPr lang="en-US" altLang="zh-CN" dirty="0" smtClean="0"/>
              <a:t>seekBar.setOnSeekBarChangeListener(new SeekBar.OnSeekBarChangeListener() {</a:t>
            </a:r>
          </a:p>
          <a:p>
            <a:pPr>
              <a:defRPr/>
            </a:pPr>
            <a:r>
              <a:rPr lang="en-US" altLang="zh-CN" dirty="0" smtClean="0"/>
              <a:t>            @Override</a:t>
            </a:r>
          </a:p>
          <a:p>
            <a:pPr>
              <a:defRPr/>
            </a:pPr>
            <a:r>
              <a:rPr lang="en-US" altLang="zh-CN" dirty="0" smtClean="0"/>
              <a:t>            public void onProgressChanged(SeekBar seekBar, int progress, boolean fromTouch) {</a:t>
            </a:r>
          </a:p>
          <a:p>
            <a:pPr>
              <a:defRPr/>
            </a:pPr>
            <a:r>
              <a:rPr lang="en-US" altLang="zh-CN" dirty="0" smtClean="0"/>
              <a:t>                Log.v("onProgressChanged()", String.valueOf(progress) + ", " + String.valueOf(fromTouch));</a:t>
            </a:r>
          </a:p>
          <a:p>
            <a:pPr>
              <a:defRPr/>
            </a:pPr>
            <a:r>
              <a:rPr lang="en-US" altLang="zh-CN" dirty="0" smtClean="0"/>
              <a:t>            }</a:t>
            </a:r>
          </a:p>
          <a:p>
            <a:pPr>
              <a:defRPr/>
            </a:pPr>
            <a:r>
              <a:rPr lang="en-US" altLang="zh-CN" dirty="0" smtClean="0"/>
              <a:t>            @Override</a:t>
            </a:r>
          </a:p>
          <a:p>
            <a:pPr>
              <a:defRPr/>
            </a:pPr>
            <a:r>
              <a:rPr lang="en-US" altLang="zh-CN" dirty="0" smtClean="0"/>
              <a:t>            public void onStartTrackingTouch(SeekBar seekBar) {//</a:t>
            </a:r>
            <a:r>
              <a:rPr lang="zh-CN" altLang="en-US" dirty="0" smtClean="0"/>
              <a:t>开始拖动</a:t>
            </a:r>
          </a:p>
          <a:p>
            <a:pPr>
              <a:defRPr/>
            </a:pPr>
            <a:r>
              <a:rPr lang="zh-CN" altLang="en-US" dirty="0" smtClean="0"/>
              <a:t>                </a:t>
            </a:r>
            <a:r>
              <a:rPr lang="en-US" altLang="zh-CN" dirty="0" smtClean="0"/>
              <a:t>Log.v("onStartTrackingTouch()", String.valueOf(seekBar.getProgress()));</a:t>
            </a:r>
          </a:p>
          <a:p>
            <a:pPr>
              <a:defRPr/>
            </a:pPr>
            <a:r>
              <a:rPr lang="en-US" altLang="zh-CN" dirty="0" smtClean="0"/>
              <a:t>            }</a:t>
            </a:r>
          </a:p>
          <a:p>
            <a:pPr>
              <a:defRPr/>
            </a:pPr>
            <a:r>
              <a:rPr lang="en-US" altLang="zh-CN" dirty="0" smtClean="0"/>
              <a:t>            @Override</a:t>
            </a:r>
          </a:p>
          <a:p>
            <a:pPr>
              <a:defRPr/>
            </a:pPr>
            <a:r>
              <a:rPr lang="en-US" altLang="zh-CN" dirty="0" smtClean="0"/>
              <a:t>            public void onStopTrackingTouch(SeekBar seekBar) {//</a:t>
            </a:r>
            <a:r>
              <a:rPr lang="zh-CN" altLang="en-US" dirty="0" smtClean="0"/>
              <a:t>结束拖动</a:t>
            </a:r>
          </a:p>
          <a:p>
            <a:pPr>
              <a:defRPr/>
            </a:pPr>
            <a:r>
              <a:rPr lang="zh-CN" altLang="en-US" dirty="0" smtClean="0"/>
              <a:t>                </a:t>
            </a:r>
            <a:r>
              <a:rPr lang="en-US" altLang="zh-CN" dirty="0" smtClean="0"/>
              <a:t>Log.v("onStopTrackingTouch()", String.valueOf(seekBar.getProgress()));</a:t>
            </a:r>
          </a:p>
          <a:p>
            <a:pPr>
              <a:defRPr/>
            </a:pPr>
            <a:r>
              <a:rPr lang="en-US" altLang="zh-CN" dirty="0" smtClean="0"/>
              <a:t>            }</a:t>
            </a:r>
          </a:p>
          <a:p>
            <a:pPr>
              <a:defRPr/>
            </a:pPr>
            <a:r>
              <a:rPr lang="en-US" altLang="zh-CN" dirty="0" smtClean="0"/>
              <a:t>        });</a:t>
            </a:r>
          </a:p>
          <a:p>
            <a:pPr>
              <a:defRPr/>
            </a:pPr>
            <a:r>
              <a:rPr lang="en-US" altLang="zh-CN" dirty="0" smtClean="0"/>
              <a:t>        Button button = (Button)this.findViewById(R.id.seekBarButton);</a:t>
            </a:r>
          </a:p>
          <a:p>
            <a:pPr>
              <a:defRPr/>
            </a:pPr>
            <a:r>
              <a:rPr lang="en-US" altLang="zh-CN" dirty="0" smtClean="0"/>
              <a:t>        button.setOnClickListener(new View.OnClickListener() {			</a:t>
            </a:r>
          </a:p>
          <a:p>
            <a:pPr>
              <a:defRPr/>
            </a:pPr>
            <a:r>
              <a:rPr lang="en-US" altLang="zh-CN" dirty="0" smtClean="0"/>
              <a:t>	@Override</a:t>
            </a:r>
          </a:p>
          <a:p>
            <a:pPr>
              <a:defRPr/>
            </a:pPr>
            <a:r>
              <a:rPr lang="en-US" altLang="zh-CN" dirty="0" smtClean="0"/>
              <a:t>	public void onClick(View v) {</a:t>
            </a:r>
          </a:p>
          <a:p>
            <a:pPr>
              <a:defRPr/>
            </a:pPr>
            <a:r>
              <a:rPr lang="en-US" altLang="zh-CN" dirty="0" smtClean="0"/>
              <a:t>	Toast.makeText(SeekBarActivity.this, String.valueOf(seekBar.getProgress()), 1).show();</a:t>
            </a:r>
          </a:p>
          <a:p>
            <a:pPr>
              <a:defRPr/>
            </a:pPr>
            <a:r>
              <a:rPr lang="en-US" altLang="zh-CN" dirty="0" smtClean="0"/>
              <a:t>	}</a:t>
            </a:r>
          </a:p>
          <a:p>
            <a:pPr>
              <a:defRPr/>
            </a:pPr>
            <a:r>
              <a:rPr lang="en-US" altLang="zh-CN" dirty="0" smtClean="0"/>
              <a:t>         });</a:t>
            </a:r>
          </a:p>
          <a:p>
            <a:pPr>
              <a:defRPr/>
            </a:pPr>
            <a:r>
              <a:rPr lang="en-US" altLang="zh-CN" dirty="0" smtClean="0"/>
              <a:t>    }</a:t>
            </a:r>
          </a:p>
          <a:p>
            <a:pPr>
              <a:defRPr/>
            </a:pPr>
            <a:r>
              <a:rPr lang="en-US" altLang="zh-CN" dirty="0" smtClean="0"/>
              <a:t>}</a:t>
            </a:r>
          </a:p>
        </p:txBody>
      </p:sp>
      <p:sp>
        <p:nvSpPr>
          <p:cNvPr id="1269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2C752401-889A-4B8E-B5DE-88A45ADD42D7}" type="slidenum">
              <a:rPr lang="en-US" altLang="zh-CN" sz="1200" smtClean="0">
                <a:latin typeface="Times New Roman" pitchFamily="18" charset="0"/>
              </a:rPr>
              <a:pPr eaLnBrk="1" hangingPunct="1"/>
              <a:t>91</a:t>
            </a:fld>
            <a:endParaRPr lang="en-US" altLang="zh-CN" sz="1200"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en-US" altLang="zh-CN" dirty="0" smtClean="0"/>
              <a:t>public class MenuActivity extends Activity {</a:t>
            </a:r>
          </a:p>
          <a:p>
            <a:pPr>
              <a:defRPr/>
            </a:pPr>
            <a:r>
              <a:rPr lang="en-US" altLang="zh-CN" dirty="0" smtClean="0"/>
              <a:t>private static final String TAG = "MenuActivity";</a:t>
            </a:r>
          </a:p>
          <a:p>
            <a:pPr>
              <a:defRPr/>
            </a:pPr>
            <a:r>
              <a:rPr lang="en-US" altLang="zh-CN" dirty="0" smtClean="0"/>
              <a:t>private static final int MENU_ADD = Menu.FIRST;</a:t>
            </a:r>
          </a:p>
          <a:p>
            <a:pPr>
              <a:defRPr/>
            </a:pPr>
            <a:r>
              <a:rPr lang="en-US" altLang="zh-CN" dirty="0" smtClean="0"/>
              <a:t>private static final int MENU_UPDATE = Menu.FIRST + 1;</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setContentView(R.layout.menu); </a:t>
            </a:r>
          </a:p>
          <a:p>
            <a:pPr>
              <a:defRPr/>
            </a:pPr>
            <a:r>
              <a:rPr lang="en-US" altLang="zh-CN" dirty="0" smtClean="0"/>
              <a:t>    }</a:t>
            </a:r>
          </a:p>
          <a:p>
            <a:pPr>
              <a:defRPr/>
            </a:pPr>
            <a:r>
              <a:rPr lang="en-US" altLang="zh-CN" dirty="0" smtClean="0"/>
              <a:t>    @Override</a:t>
            </a:r>
          </a:p>
          <a:p>
            <a:pPr>
              <a:defRPr/>
            </a:pPr>
            <a:r>
              <a:rPr lang="en-US" altLang="zh-CN" dirty="0" smtClean="0"/>
              <a:t>    public boolean onCreateOptionsMenu(Menu menu) {</a:t>
            </a:r>
          </a:p>
          <a:p>
            <a:pPr>
              <a:defRPr/>
            </a:pPr>
            <a:r>
              <a:rPr lang="en-US" altLang="zh-CN" dirty="0" smtClean="0"/>
              <a:t>	menu.add(Menu.NONE, MENU_ADD, Menu.NONE, "</a:t>
            </a:r>
            <a:r>
              <a:rPr lang="zh-CN" altLang="en-US" dirty="0" smtClean="0"/>
              <a:t>添加</a:t>
            </a:r>
            <a:r>
              <a:rPr lang="en-US" altLang="zh-CN" dirty="0" smtClean="0"/>
              <a:t>");  </a:t>
            </a:r>
          </a:p>
          <a:p>
            <a:pPr>
              <a:defRPr/>
            </a:pPr>
            <a:r>
              <a:rPr lang="en-US" altLang="zh-CN" dirty="0" smtClean="0"/>
              <a:t>	menu.add(Menu.NONE, MENU_UPDATE, Menu.NONE, "</a:t>
            </a:r>
            <a:r>
              <a:rPr lang="zh-CN" altLang="en-US" dirty="0" smtClean="0"/>
              <a:t>更新</a:t>
            </a:r>
            <a:r>
              <a:rPr lang="en-US" altLang="zh-CN" dirty="0" smtClean="0"/>
              <a:t>");</a:t>
            </a:r>
          </a:p>
          <a:p>
            <a:pPr>
              <a:defRPr/>
            </a:pPr>
            <a:r>
              <a:rPr lang="en-US" altLang="zh-CN" dirty="0" smtClean="0"/>
              <a:t>	return super.onCreateOptionsMenu(menu);</a:t>
            </a:r>
          </a:p>
          <a:p>
            <a:pPr>
              <a:defRPr/>
            </a:pPr>
            <a:r>
              <a:rPr lang="en-US" altLang="zh-CN" dirty="0" smtClean="0"/>
              <a:t>    }</a:t>
            </a:r>
          </a:p>
          <a:p>
            <a:pPr>
              <a:defRPr/>
            </a:pPr>
            <a:r>
              <a:rPr lang="en-US" altLang="zh-CN" dirty="0" smtClean="0"/>
              <a:t>    @Override</a:t>
            </a:r>
          </a:p>
          <a:p>
            <a:pPr>
              <a:defRPr/>
            </a:pPr>
            <a:r>
              <a:rPr lang="en-US" altLang="zh-CN" dirty="0" smtClean="0"/>
              <a:t>    public boolean onMenuItemSelected(int featureId, MenuItem item) {</a:t>
            </a:r>
          </a:p>
          <a:p>
            <a:pPr>
              <a:defRPr/>
            </a:pPr>
            <a:r>
              <a:rPr lang="en-US" altLang="zh-CN" dirty="0" smtClean="0"/>
              <a:t>	switch (item.getItemId()) {</a:t>
            </a:r>
          </a:p>
          <a:p>
            <a:pPr>
              <a:defRPr/>
            </a:pPr>
            <a:r>
              <a:rPr lang="en-US" altLang="zh-CN" dirty="0" smtClean="0"/>
              <a:t>	  case MENU_ADD:</a:t>
            </a:r>
          </a:p>
          <a:p>
            <a:pPr>
              <a:defRPr/>
            </a:pPr>
            <a:r>
              <a:rPr lang="en-US" altLang="zh-CN" dirty="0" smtClean="0"/>
              <a:t>	       Log.i(TAG, "add was selected");</a:t>
            </a:r>
          </a:p>
          <a:p>
            <a:pPr>
              <a:defRPr/>
            </a:pPr>
            <a:r>
              <a:rPr lang="en-US" altLang="zh-CN" dirty="0" smtClean="0"/>
              <a:t>	       return true;</a:t>
            </a:r>
          </a:p>
          <a:p>
            <a:pPr>
              <a:defRPr/>
            </a:pPr>
            <a:r>
              <a:rPr lang="en-US" altLang="zh-CN" dirty="0" smtClean="0"/>
              <a:t>	  case MENU_UPDATE:</a:t>
            </a:r>
          </a:p>
          <a:p>
            <a:pPr>
              <a:defRPr/>
            </a:pPr>
            <a:r>
              <a:rPr lang="en-US" altLang="zh-CN" dirty="0" smtClean="0"/>
              <a:t>	       Log.i(TAG, "update was selected");</a:t>
            </a:r>
          </a:p>
          <a:p>
            <a:pPr>
              <a:defRPr/>
            </a:pPr>
            <a:r>
              <a:rPr lang="en-US" altLang="zh-CN" dirty="0" smtClean="0"/>
              <a:t>	       return true;</a:t>
            </a:r>
          </a:p>
          <a:p>
            <a:pPr>
              <a:defRPr/>
            </a:pPr>
            <a:r>
              <a:rPr lang="en-US" altLang="zh-CN" dirty="0" smtClean="0"/>
              <a:t>	  default:</a:t>
            </a:r>
          </a:p>
          <a:p>
            <a:pPr>
              <a:defRPr/>
            </a:pPr>
            <a:r>
              <a:rPr lang="en-US" altLang="zh-CN" dirty="0" smtClean="0"/>
              <a:t>              return super.onMenuItemSelected(featureId, item);</a:t>
            </a:r>
          </a:p>
          <a:p>
            <a:pPr>
              <a:defRPr/>
            </a:pPr>
            <a:r>
              <a:rPr lang="en-US" altLang="zh-CN" dirty="0" smtClean="0"/>
              <a:t>	  }</a:t>
            </a:r>
          </a:p>
          <a:p>
            <a:pPr>
              <a:defRPr/>
            </a:pPr>
            <a:r>
              <a:rPr lang="en-US" altLang="zh-CN" dirty="0" smtClean="0"/>
              <a:t>    }	</a:t>
            </a:r>
          </a:p>
          <a:p>
            <a:pPr>
              <a:defRPr/>
            </a:pPr>
            <a:r>
              <a:rPr lang="en-US" altLang="zh-CN" dirty="0" smtClean="0"/>
              <a:t>}</a:t>
            </a:r>
          </a:p>
        </p:txBody>
      </p:sp>
      <p:sp>
        <p:nvSpPr>
          <p:cNvPr id="1280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17E6273F-8F52-4E2F-A1DA-3B484231704A}" type="slidenum">
              <a:rPr lang="en-US" altLang="zh-CN" sz="1200" smtClean="0">
                <a:latin typeface="Times New Roman" pitchFamily="18" charset="0"/>
              </a:rPr>
              <a:pPr eaLnBrk="1" hangingPunct="1"/>
              <a:t>92</a:t>
            </a:fld>
            <a:endParaRPr lang="en-US" altLang="zh-CN" sz="1200"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en-US" altLang="zh-CN" dirty="0" smtClean="0"/>
              <a:t>public class ProgressDialogActivity extends Activity {</a:t>
            </a:r>
          </a:p>
          <a:p>
            <a:pPr>
              <a:defRPr/>
            </a:pPr>
            <a:r>
              <a:rPr lang="en-US" altLang="zh-CN" dirty="0" smtClean="0"/>
              <a:t>private ProgressDialog progressDialog;</a:t>
            </a:r>
          </a:p>
          <a:p>
            <a:pPr>
              <a:defRPr/>
            </a:pPr>
            <a:r>
              <a:rPr lang="en-US" altLang="zh-CN" dirty="0" smtClean="0"/>
              <a:t>    @Override</a:t>
            </a:r>
          </a:p>
          <a:p>
            <a:pPr>
              <a:defRPr/>
            </a:pPr>
            <a:r>
              <a:rPr lang="en-US" altLang="zh-CN" dirty="0" smtClean="0"/>
              <a:t>    public void onCreate(Bundle savedInstanceState) {</a:t>
            </a:r>
          </a:p>
          <a:p>
            <a:pPr>
              <a:defRPr/>
            </a:pPr>
            <a:r>
              <a:rPr lang="en-US" altLang="zh-CN" dirty="0" smtClean="0"/>
              <a:t>        super.onCreate(savedInstanceState);</a:t>
            </a:r>
          </a:p>
          <a:p>
            <a:pPr>
              <a:defRPr/>
            </a:pPr>
            <a:r>
              <a:rPr lang="en-US" altLang="zh-CN" dirty="0" smtClean="0"/>
              <a:t>        setContentView(R.layout.menu); </a:t>
            </a:r>
          </a:p>
          <a:p>
            <a:pPr>
              <a:defRPr/>
            </a:pPr>
            <a:r>
              <a:rPr lang="en-US" altLang="zh-CN" dirty="0" smtClean="0"/>
              <a:t>        //</a:t>
            </a:r>
            <a:r>
              <a:rPr lang="zh-CN" altLang="en-US" dirty="0" smtClean="0"/>
              <a:t>开始一条专门处理耗时工作的线程</a:t>
            </a:r>
          </a:p>
          <a:p>
            <a:pPr>
              <a:defRPr/>
            </a:pPr>
            <a:r>
              <a:rPr lang="zh-CN" altLang="en-US" dirty="0" smtClean="0"/>
              <a:t>        </a:t>
            </a:r>
            <a:r>
              <a:rPr lang="en-US" altLang="zh-CN" dirty="0" smtClean="0"/>
              <a:t>new Thread(new Runnable(){</a:t>
            </a:r>
          </a:p>
          <a:p>
            <a:pPr>
              <a:defRPr/>
            </a:pPr>
            <a:r>
              <a:rPr lang="en-US" altLang="zh-CN" dirty="0" smtClean="0"/>
              <a:t>	        @Override</a:t>
            </a:r>
          </a:p>
          <a:p>
            <a:pPr>
              <a:defRPr/>
            </a:pPr>
            <a:r>
              <a:rPr lang="en-US" altLang="zh-CN" dirty="0" smtClean="0"/>
              <a:t>	        public void run() {</a:t>
            </a:r>
          </a:p>
          <a:p>
            <a:pPr>
              <a:defRPr/>
            </a:pPr>
            <a:r>
              <a:rPr lang="en-US" altLang="zh-CN" dirty="0" smtClean="0"/>
              <a:t>	           try {</a:t>
            </a:r>
          </a:p>
          <a:p>
            <a:pPr>
              <a:defRPr/>
            </a:pPr>
            <a:r>
              <a:rPr lang="en-US" altLang="zh-CN" dirty="0" smtClean="0"/>
              <a:t>			Thread.sleep(5*1000);//</a:t>
            </a:r>
            <a:r>
              <a:rPr lang="zh-CN" altLang="en-US" dirty="0" smtClean="0"/>
              <a:t>假设这项工作需要</a:t>
            </a:r>
            <a:r>
              <a:rPr lang="en-US" altLang="zh-CN" dirty="0" smtClean="0"/>
              <a:t>5</a:t>
            </a:r>
            <a:r>
              <a:rPr lang="zh-CN" altLang="en-US" dirty="0" smtClean="0"/>
              <a:t>秒才能完成</a:t>
            </a:r>
          </a:p>
          <a:p>
            <a:pPr>
              <a:defRPr/>
            </a:pPr>
            <a:r>
              <a:rPr lang="zh-CN" altLang="en-US" dirty="0" smtClean="0"/>
              <a:t>			</a:t>
            </a:r>
            <a:r>
              <a:rPr lang="en-US" altLang="zh-CN" dirty="0" smtClean="0"/>
              <a:t>progressDialog.dismiss();//</a:t>
            </a:r>
            <a:r>
              <a:rPr lang="zh-CN" altLang="en-US" dirty="0" smtClean="0"/>
              <a:t>关闭进程对话框</a:t>
            </a:r>
          </a:p>
          <a:p>
            <a:pPr>
              <a:defRPr/>
            </a:pPr>
            <a:r>
              <a:rPr lang="zh-CN" altLang="en-US" dirty="0" smtClean="0"/>
              <a:t>			</a:t>
            </a:r>
            <a:r>
              <a:rPr lang="en-US" altLang="zh-CN" dirty="0" smtClean="0"/>
              <a:t>//runOnUiThread(finishDialog);//</a:t>
            </a:r>
            <a:r>
              <a:rPr lang="zh-CN" altLang="en-US" dirty="0" smtClean="0"/>
              <a:t>要求运行在</a:t>
            </a:r>
            <a:r>
              <a:rPr lang="en-US" altLang="zh-CN" dirty="0" smtClean="0"/>
              <a:t>UI</a:t>
            </a:r>
            <a:r>
              <a:rPr lang="zh-CN" altLang="en-US" dirty="0" smtClean="0"/>
              <a:t>线程</a:t>
            </a:r>
          </a:p>
          <a:p>
            <a:pPr>
              <a:defRPr/>
            </a:pPr>
            <a:r>
              <a:rPr lang="zh-CN" altLang="en-US" dirty="0" smtClean="0"/>
              <a:t>		   </a:t>
            </a:r>
            <a:r>
              <a:rPr lang="en-US" altLang="zh-CN" dirty="0" smtClean="0"/>
              <a:t>} catch (InterruptedException e) {}</a:t>
            </a:r>
          </a:p>
          <a:p>
            <a:pPr>
              <a:defRPr/>
            </a:pPr>
            <a:r>
              <a:rPr lang="en-US" altLang="zh-CN" dirty="0" smtClean="0"/>
              <a:t>	        }</a:t>
            </a:r>
          </a:p>
          <a:p>
            <a:pPr>
              <a:defRPr/>
            </a:pPr>
            <a:r>
              <a:rPr lang="en-US" altLang="zh-CN" dirty="0" smtClean="0"/>
              <a:t>        }).start();        </a:t>
            </a:r>
          </a:p>
          <a:p>
            <a:pPr>
              <a:defRPr/>
            </a:pPr>
            <a:r>
              <a:rPr lang="en-US" altLang="zh-CN" dirty="0" smtClean="0"/>
              <a:t>        progressDialog = ProgressDialog.show(ProgressDialogActivity.this, "</a:t>
            </a:r>
            <a:r>
              <a:rPr lang="zh-CN" altLang="en-US" dirty="0" smtClean="0"/>
              <a:t>请稍等</a:t>
            </a:r>
            <a:r>
              <a:rPr lang="en-US" altLang="zh-CN" dirty="0" smtClean="0"/>
              <a:t>", "</a:t>
            </a:r>
            <a:r>
              <a:rPr lang="zh-CN" altLang="en-US" dirty="0" smtClean="0"/>
              <a:t>数据正在加载中</a:t>
            </a:r>
            <a:r>
              <a:rPr lang="en-US" altLang="zh-CN" dirty="0" smtClean="0"/>
              <a:t>...", true);</a:t>
            </a:r>
          </a:p>
          <a:p>
            <a:pPr>
              <a:defRPr/>
            </a:pPr>
            <a:r>
              <a:rPr lang="en-US" altLang="zh-CN" dirty="0" smtClean="0"/>
              <a:t>   }	</a:t>
            </a:r>
          </a:p>
          <a:p>
            <a:pPr>
              <a:defRPr/>
            </a:pPr>
            <a:r>
              <a:rPr lang="en-US" altLang="zh-CN" dirty="0" smtClean="0"/>
              <a:t>   private Runnable finishDialog = new Runnable() {</a:t>
            </a:r>
          </a:p>
          <a:p>
            <a:pPr>
              <a:defRPr/>
            </a:pPr>
            <a:r>
              <a:rPr lang="en-US" altLang="zh-CN" dirty="0" smtClean="0"/>
              <a:t>        @Override</a:t>
            </a:r>
          </a:p>
          <a:p>
            <a:pPr>
              <a:defRPr/>
            </a:pPr>
            <a:r>
              <a:rPr lang="en-US" altLang="zh-CN" dirty="0" smtClean="0"/>
              <a:t>        public void run() {           </a:t>
            </a:r>
          </a:p>
          <a:p>
            <a:pPr>
              <a:defRPr/>
            </a:pPr>
            <a:r>
              <a:rPr lang="en-US" altLang="zh-CN" dirty="0" smtClean="0"/>
              <a:t>        	progressDialog.dismiss();</a:t>
            </a:r>
          </a:p>
          <a:p>
            <a:pPr>
              <a:defRPr/>
            </a:pPr>
            <a:r>
              <a:rPr lang="en-US" altLang="zh-CN" dirty="0" smtClean="0"/>
              <a:t>        }</a:t>
            </a:r>
          </a:p>
          <a:p>
            <a:pPr>
              <a:defRPr/>
            </a:pPr>
            <a:r>
              <a:rPr lang="en-US" altLang="zh-CN" dirty="0" smtClean="0"/>
              <a:t>   };</a:t>
            </a:r>
          </a:p>
          <a:p>
            <a:pPr>
              <a:defRPr/>
            </a:pPr>
            <a:r>
              <a:rPr lang="en-US" altLang="zh-CN" dirty="0" smtClean="0"/>
              <a:t>}</a:t>
            </a:r>
          </a:p>
        </p:txBody>
      </p:sp>
      <p:sp>
        <p:nvSpPr>
          <p:cNvPr id="129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8BE3C415-D2B1-407F-BEC7-E6202D824552}" type="slidenum">
              <a:rPr lang="en-US" altLang="zh-CN" sz="1200" smtClean="0">
                <a:latin typeface="Times New Roman" pitchFamily="18" charset="0"/>
              </a:rPr>
              <a:pPr eaLnBrk="1" hangingPunct="1"/>
              <a:t>93</a:t>
            </a:fld>
            <a:endParaRPr lang="en-US" altLang="zh-CN" sz="120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宋体" charset="-122"/>
              </a:rPr>
              <a:t>public static String readInStream(FileInputStream inStream){</a:t>
            </a:r>
          </a:p>
          <a:p>
            <a:r>
              <a:rPr lang="en-US" altLang="zh-CN" smtClean="0">
                <a:ea typeface="宋体" charset="-122"/>
              </a:rPr>
              <a:t>	try {</a:t>
            </a:r>
          </a:p>
          <a:p>
            <a:r>
              <a:rPr lang="en-US" altLang="zh-CN" smtClean="0">
                <a:ea typeface="宋体" charset="-122"/>
              </a:rPr>
              <a:t>		ByteArrayOutputStream outStream = new ByteArrayOutputStream();</a:t>
            </a:r>
          </a:p>
          <a:p>
            <a:r>
              <a:rPr lang="en-US" altLang="zh-CN" smtClean="0">
                <a:ea typeface="宋体" charset="-122"/>
              </a:rPr>
              <a:t>		byte[] buffer = new byte[1024];</a:t>
            </a:r>
          </a:p>
          <a:p>
            <a:r>
              <a:rPr lang="en-US" altLang="zh-CN" smtClean="0">
                <a:ea typeface="宋体" charset="-122"/>
              </a:rPr>
              <a:t>		int length = -1;</a:t>
            </a:r>
          </a:p>
          <a:p>
            <a:r>
              <a:rPr lang="en-US" altLang="zh-CN" smtClean="0">
                <a:ea typeface="宋体" charset="-122"/>
              </a:rPr>
              <a:t>		while((length = inStream.read(buffer)) != -1 ){</a:t>
            </a:r>
          </a:p>
          <a:p>
            <a:r>
              <a:rPr lang="en-US" altLang="zh-CN" smtClean="0">
                <a:ea typeface="宋体" charset="-122"/>
              </a:rPr>
              <a:t>			outStream.write(buffer, 0, length);</a:t>
            </a:r>
          </a:p>
          <a:p>
            <a:r>
              <a:rPr lang="en-US" altLang="zh-CN" smtClean="0">
                <a:ea typeface="宋体" charset="-122"/>
              </a:rPr>
              <a:t>		}</a:t>
            </a:r>
          </a:p>
          <a:p>
            <a:r>
              <a:rPr lang="en-US" altLang="zh-CN" smtClean="0">
                <a:ea typeface="宋体" charset="-122"/>
              </a:rPr>
              <a:t>		outStream.close();</a:t>
            </a:r>
          </a:p>
          <a:p>
            <a:r>
              <a:rPr lang="en-US" altLang="zh-CN" smtClean="0">
                <a:ea typeface="宋体" charset="-122"/>
              </a:rPr>
              <a:t>		inStream.close();</a:t>
            </a:r>
          </a:p>
          <a:p>
            <a:r>
              <a:rPr lang="en-US" altLang="zh-CN" smtClean="0">
                <a:ea typeface="宋体" charset="-122"/>
              </a:rPr>
              <a:t>		return outStream.toString();</a:t>
            </a:r>
          </a:p>
          <a:p>
            <a:r>
              <a:rPr lang="en-US" altLang="zh-CN" smtClean="0">
                <a:ea typeface="宋体" charset="-122"/>
              </a:rPr>
              <a:t>	} catch (IOException e) {</a:t>
            </a:r>
          </a:p>
          <a:p>
            <a:r>
              <a:rPr lang="en-US" altLang="zh-CN" smtClean="0">
                <a:ea typeface="宋体" charset="-122"/>
              </a:rPr>
              <a:t>		Log.i("FileTest", e.getMessage());</a:t>
            </a:r>
          </a:p>
          <a:p>
            <a:r>
              <a:rPr lang="en-US" altLang="zh-CN" smtClean="0">
                <a:ea typeface="宋体" charset="-122"/>
              </a:rPr>
              <a:t>	}</a:t>
            </a:r>
          </a:p>
          <a:p>
            <a:r>
              <a:rPr lang="en-US" altLang="zh-CN" smtClean="0">
                <a:ea typeface="宋体" charset="-122"/>
              </a:rPr>
              <a:t>	return null;</a:t>
            </a:r>
          </a:p>
          <a:p>
            <a:r>
              <a:rPr lang="en-US" altLang="zh-CN" smtClean="0">
                <a:ea typeface="宋体" charset="-122"/>
              </a:rPr>
              <a:t>}</a:t>
            </a:r>
            <a:endParaRPr lang="zh-CN" altLang="en-US" smtClean="0">
              <a:ea typeface="宋体" charset="-122"/>
            </a:endParaRPr>
          </a:p>
        </p:txBody>
      </p:sp>
      <p:sp>
        <p:nvSpPr>
          <p:cNvPr id="106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18E0EE60-4712-4F80-BC44-922F58ED5CDD}" type="slidenum">
              <a:rPr lang="en-US" altLang="zh-CN" sz="1200" smtClean="0">
                <a:latin typeface="Times New Roman" pitchFamily="18" charset="0"/>
              </a:rPr>
              <a:pPr eaLnBrk="1" hangingPunct="1"/>
              <a:t>25</a:t>
            </a:fld>
            <a:endParaRPr lang="en-US" altLang="zh-CN" sz="1200"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en-US" altLang="zh-CN" dirty="0" smtClean="0"/>
              <a:t>public class Person {</a:t>
            </a:r>
          </a:p>
          <a:p>
            <a:pPr>
              <a:defRPr/>
            </a:pPr>
            <a:r>
              <a:rPr lang="en-US" altLang="zh-CN" dirty="0" smtClean="0"/>
              <a:t>	private Integer id;</a:t>
            </a:r>
          </a:p>
          <a:p>
            <a:pPr>
              <a:defRPr/>
            </a:pPr>
            <a:r>
              <a:rPr lang="en-US" altLang="zh-CN" dirty="0" smtClean="0"/>
              <a:t>	private String name;</a:t>
            </a:r>
          </a:p>
          <a:p>
            <a:pPr>
              <a:defRPr/>
            </a:pPr>
            <a:r>
              <a:rPr lang="en-US" altLang="zh-CN" dirty="0" smtClean="0"/>
              <a:t>	private Short age;</a:t>
            </a:r>
          </a:p>
          <a:p>
            <a:pPr>
              <a:defRPr/>
            </a:pPr>
            <a:r>
              <a:rPr lang="en-US" altLang="zh-CN" dirty="0" smtClean="0"/>
              <a:t>	</a:t>
            </a:r>
          </a:p>
          <a:p>
            <a:pPr>
              <a:defRPr/>
            </a:pPr>
            <a:r>
              <a:rPr lang="en-US" altLang="zh-CN" dirty="0" smtClean="0"/>
              <a:t>	public Integer getId() {</a:t>
            </a:r>
          </a:p>
          <a:p>
            <a:pPr>
              <a:defRPr/>
            </a:pPr>
            <a:r>
              <a:rPr lang="en-US" altLang="zh-CN" dirty="0" smtClean="0"/>
              <a:t>		return id;</a:t>
            </a:r>
          </a:p>
          <a:p>
            <a:pPr>
              <a:defRPr/>
            </a:pPr>
            <a:r>
              <a:rPr lang="en-US" altLang="zh-CN" dirty="0" smtClean="0"/>
              <a:t>	}</a:t>
            </a:r>
          </a:p>
          <a:p>
            <a:pPr>
              <a:defRPr/>
            </a:pPr>
            <a:r>
              <a:rPr lang="en-US" altLang="zh-CN" dirty="0" smtClean="0"/>
              <a:t>	public void setId(Integer id) {</a:t>
            </a:r>
          </a:p>
          <a:p>
            <a:pPr>
              <a:defRPr/>
            </a:pPr>
            <a:r>
              <a:rPr lang="en-US" altLang="zh-CN" dirty="0" smtClean="0"/>
              <a:t>		this.id = id;</a:t>
            </a:r>
          </a:p>
          <a:p>
            <a:pPr>
              <a:defRPr/>
            </a:pPr>
            <a:r>
              <a:rPr lang="en-US" altLang="zh-CN" dirty="0" smtClean="0"/>
              <a:t>	}</a:t>
            </a:r>
          </a:p>
          <a:p>
            <a:pPr>
              <a:defRPr/>
            </a:pPr>
            <a:r>
              <a:rPr lang="en-US" altLang="zh-CN" dirty="0" smtClean="0"/>
              <a:t>	public String getName() {</a:t>
            </a:r>
          </a:p>
          <a:p>
            <a:pPr>
              <a:defRPr/>
            </a:pPr>
            <a:r>
              <a:rPr lang="en-US" altLang="zh-CN" dirty="0" smtClean="0"/>
              <a:t>		return name;</a:t>
            </a:r>
          </a:p>
          <a:p>
            <a:pPr>
              <a:defRPr/>
            </a:pPr>
            <a:r>
              <a:rPr lang="en-US" altLang="zh-CN" dirty="0" smtClean="0"/>
              <a:t>	}</a:t>
            </a:r>
          </a:p>
          <a:p>
            <a:pPr>
              <a:defRPr/>
            </a:pPr>
            <a:r>
              <a:rPr lang="en-US" altLang="zh-CN" dirty="0" smtClean="0"/>
              <a:t>	public void setName(String name) {</a:t>
            </a:r>
          </a:p>
          <a:p>
            <a:pPr>
              <a:defRPr/>
            </a:pPr>
            <a:r>
              <a:rPr lang="en-US" altLang="zh-CN" dirty="0" smtClean="0"/>
              <a:t>		this.name = name;</a:t>
            </a:r>
          </a:p>
          <a:p>
            <a:pPr>
              <a:defRPr/>
            </a:pPr>
            <a:r>
              <a:rPr lang="en-US" altLang="zh-CN" dirty="0" smtClean="0"/>
              <a:t>	}</a:t>
            </a:r>
          </a:p>
          <a:p>
            <a:pPr>
              <a:defRPr/>
            </a:pPr>
            <a:r>
              <a:rPr lang="en-US" altLang="zh-CN" dirty="0" smtClean="0"/>
              <a:t>	public Short getAge() {</a:t>
            </a:r>
          </a:p>
          <a:p>
            <a:pPr>
              <a:defRPr/>
            </a:pPr>
            <a:r>
              <a:rPr lang="en-US" altLang="zh-CN" dirty="0" smtClean="0"/>
              <a:t>		return age;</a:t>
            </a:r>
          </a:p>
          <a:p>
            <a:pPr>
              <a:defRPr/>
            </a:pPr>
            <a:r>
              <a:rPr lang="en-US" altLang="zh-CN" dirty="0" smtClean="0"/>
              <a:t>	}</a:t>
            </a:r>
          </a:p>
          <a:p>
            <a:pPr>
              <a:defRPr/>
            </a:pPr>
            <a:r>
              <a:rPr lang="en-US" altLang="zh-CN" dirty="0" smtClean="0"/>
              <a:t>	public void setAge(Short age) {</a:t>
            </a:r>
          </a:p>
          <a:p>
            <a:pPr>
              <a:defRPr/>
            </a:pPr>
            <a:r>
              <a:rPr lang="en-US" altLang="zh-CN" dirty="0" smtClean="0"/>
              <a:t>		this.age = age;</a:t>
            </a:r>
          </a:p>
          <a:p>
            <a:pPr>
              <a:defRPr/>
            </a:pPr>
            <a:r>
              <a:rPr lang="en-US" altLang="zh-CN" dirty="0" smtClean="0"/>
              <a:t>	}	</a:t>
            </a:r>
          </a:p>
          <a:p>
            <a:pPr>
              <a:defRPr/>
            </a:pPr>
            <a:r>
              <a:rPr lang="en-US" altLang="zh-CN" dirty="0" smtClean="0"/>
              <a:t>}</a:t>
            </a:r>
            <a:endParaRPr lang="zh-CN" altLang="en-US" dirty="0"/>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6F3871BA-FF6D-4206-8960-5C72685597D4}" type="slidenum">
              <a:rPr lang="en-US" altLang="zh-CN" sz="1200" smtClean="0">
                <a:latin typeface="Times New Roman" pitchFamily="18" charset="0"/>
              </a:rPr>
              <a:pPr eaLnBrk="1" hangingPunct="1"/>
              <a:t>28</a:t>
            </a:fld>
            <a:endParaRPr lang="en-US" altLang="zh-CN" sz="1200"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en-US" altLang="zh-CN" dirty="0" smtClean="0">
                <a:solidFill>
                  <a:srgbClr val="0070C0"/>
                </a:solidFill>
              </a:rPr>
              <a:t>&lt;?xml version="1.0" encoding="UTF-8"?&gt;</a:t>
            </a:r>
          </a:p>
          <a:p>
            <a:pPr>
              <a:defRPr/>
            </a:pPr>
            <a:r>
              <a:rPr lang="en-US" altLang="zh-CN" dirty="0" smtClean="0">
                <a:solidFill>
                  <a:srgbClr val="0070C0"/>
                </a:solidFill>
              </a:rPr>
              <a:t>&lt;persons&gt;</a:t>
            </a:r>
          </a:p>
          <a:p>
            <a:pPr>
              <a:defRPr/>
            </a:pPr>
            <a:r>
              <a:rPr lang="en-US" altLang="zh-CN" dirty="0" smtClean="0">
                <a:solidFill>
                  <a:srgbClr val="0070C0"/>
                </a:solidFill>
              </a:rPr>
              <a:t>	&lt;person id="23"&gt;</a:t>
            </a:r>
          </a:p>
          <a:p>
            <a:pPr>
              <a:defRPr/>
            </a:pPr>
            <a:r>
              <a:rPr lang="en-US" altLang="zh-CN" dirty="0" smtClean="0">
                <a:solidFill>
                  <a:srgbClr val="0070C0"/>
                </a:solidFill>
              </a:rPr>
              <a:t>		&lt;name&gt;</a:t>
            </a:r>
            <a:r>
              <a:rPr lang="zh-CN" altLang="en-US" dirty="0" smtClean="0">
                <a:solidFill>
                  <a:srgbClr val="0070C0"/>
                </a:solidFill>
              </a:rPr>
              <a:t>李明</a:t>
            </a:r>
            <a:r>
              <a:rPr lang="en-US" altLang="zh-CN" dirty="0" smtClean="0">
                <a:solidFill>
                  <a:srgbClr val="0070C0"/>
                </a:solidFill>
              </a:rPr>
              <a:t>&lt;/name&gt;</a:t>
            </a:r>
          </a:p>
          <a:p>
            <a:pPr>
              <a:defRPr/>
            </a:pPr>
            <a:r>
              <a:rPr lang="en-US" altLang="zh-CN" dirty="0" smtClean="0">
                <a:solidFill>
                  <a:srgbClr val="0070C0"/>
                </a:solidFill>
              </a:rPr>
              <a:t>		&lt;age&gt;30&lt;/age&gt;</a:t>
            </a:r>
          </a:p>
          <a:p>
            <a:pPr>
              <a:defRPr/>
            </a:pPr>
            <a:r>
              <a:rPr lang="en-US" altLang="zh-CN" dirty="0" smtClean="0">
                <a:solidFill>
                  <a:srgbClr val="0070C0"/>
                </a:solidFill>
              </a:rPr>
              <a:t>	&lt;/person&gt;</a:t>
            </a:r>
          </a:p>
          <a:p>
            <a:pPr>
              <a:defRPr/>
            </a:pPr>
            <a:r>
              <a:rPr lang="en-US" altLang="zh-CN" dirty="0" smtClean="0">
                <a:solidFill>
                  <a:srgbClr val="0070C0"/>
                </a:solidFill>
              </a:rPr>
              <a:t>	&lt;person id="20"&gt;</a:t>
            </a:r>
          </a:p>
          <a:p>
            <a:pPr>
              <a:defRPr/>
            </a:pPr>
            <a:r>
              <a:rPr lang="en-US" altLang="zh-CN" dirty="0" smtClean="0">
                <a:solidFill>
                  <a:srgbClr val="0070C0"/>
                </a:solidFill>
              </a:rPr>
              <a:t>		&lt;name&gt;</a:t>
            </a:r>
            <a:r>
              <a:rPr lang="zh-CN" altLang="en-US" dirty="0" smtClean="0">
                <a:solidFill>
                  <a:srgbClr val="0070C0"/>
                </a:solidFill>
              </a:rPr>
              <a:t>李向梅</a:t>
            </a:r>
            <a:r>
              <a:rPr lang="en-US" altLang="zh-CN" dirty="0" smtClean="0">
                <a:solidFill>
                  <a:srgbClr val="0070C0"/>
                </a:solidFill>
              </a:rPr>
              <a:t>&lt;/name&gt;</a:t>
            </a:r>
          </a:p>
          <a:p>
            <a:pPr>
              <a:defRPr/>
            </a:pPr>
            <a:r>
              <a:rPr lang="en-US" altLang="zh-CN" dirty="0" smtClean="0">
                <a:solidFill>
                  <a:srgbClr val="0070C0"/>
                </a:solidFill>
              </a:rPr>
              <a:t>		&lt;age&gt;25&lt;/age&gt;</a:t>
            </a:r>
          </a:p>
          <a:p>
            <a:pPr>
              <a:defRPr/>
            </a:pPr>
            <a:r>
              <a:rPr lang="en-US" altLang="zh-CN" dirty="0" smtClean="0">
                <a:solidFill>
                  <a:srgbClr val="0070C0"/>
                </a:solidFill>
              </a:rPr>
              <a:t>	&lt;/person&gt;</a:t>
            </a:r>
          </a:p>
          <a:p>
            <a:pPr>
              <a:defRPr/>
            </a:pPr>
            <a:r>
              <a:rPr lang="en-US" altLang="zh-CN" dirty="0" smtClean="0">
                <a:solidFill>
                  <a:srgbClr val="0070C0"/>
                </a:solidFill>
              </a:rPr>
              <a:t>&lt;/persons&gt;</a:t>
            </a:r>
          </a:p>
          <a:p>
            <a:pPr>
              <a:defRPr/>
            </a:pPr>
            <a:r>
              <a:rPr lang="zh-CN" altLang="en-US" dirty="0" smtClean="0"/>
              <a:t>解析</a:t>
            </a:r>
            <a:r>
              <a:rPr lang="en-US" altLang="zh-CN" dirty="0" smtClean="0"/>
              <a:t>itcast.xml</a:t>
            </a:r>
            <a:r>
              <a:rPr lang="zh-CN" altLang="en-US" dirty="0" smtClean="0"/>
              <a:t>触发的事件为：</a:t>
            </a:r>
            <a:endParaRPr lang="en-US" altLang="zh-CN" dirty="0" smtClean="0"/>
          </a:p>
          <a:p>
            <a:pPr>
              <a:defRPr/>
            </a:pPr>
            <a:r>
              <a:rPr lang="zh-CN" altLang="en-US" dirty="0" smtClean="0"/>
              <a:t>读到的标签及内容       触发事件 </a:t>
            </a:r>
          </a:p>
          <a:p>
            <a:pPr>
              <a:defRPr/>
            </a:pPr>
            <a:r>
              <a:rPr lang="en-US" altLang="zh-CN" dirty="0" smtClean="0"/>
              <a:t>{</a:t>
            </a:r>
            <a:r>
              <a:rPr lang="zh-CN" altLang="en-US" dirty="0" smtClean="0"/>
              <a:t>文档开始</a:t>
            </a:r>
            <a:r>
              <a:rPr lang="en-US" altLang="zh-CN" dirty="0" smtClean="0"/>
              <a:t>}          startDocument() </a:t>
            </a:r>
          </a:p>
          <a:p>
            <a:pPr>
              <a:defRPr/>
            </a:pPr>
            <a:r>
              <a:rPr lang="en-US" altLang="zh-CN" dirty="0" smtClean="0"/>
              <a:t>&lt;persons&gt;           startElement(, "persons", null, "{Attributes}")</a:t>
            </a:r>
          </a:p>
          <a:p>
            <a:pPr>
              <a:defRPr/>
            </a:pPr>
            <a:r>
              <a:rPr lang="en-US" altLang="zh-CN" dirty="0" smtClean="0"/>
              <a:t>"\n\t"              characters("&lt;persons&gt;...&lt;/persons&gt;", "12", "2")</a:t>
            </a:r>
          </a:p>
          <a:p>
            <a:pPr>
              <a:defRPr/>
            </a:pPr>
            <a:r>
              <a:rPr lang="en-US" altLang="zh-CN" dirty="0" smtClean="0"/>
              <a:t>&lt;person&gt;            startElement(, "person", null, "{Attributes}")</a:t>
            </a:r>
          </a:p>
          <a:p>
            <a:pPr>
              <a:defRPr/>
            </a:pPr>
            <a:r>
              <a:rPr lang="en-US" altLang="zh-CN" dirty="0" smtClean="0"/>
              <a:t>"\n\t\t"            characters("&lt;persons&gt;...&lt;/persons&gt;", "31", "3")</a:t>
            </a:r>
          </a:p>
          <a:p>
            <a:pPr>
              <a:defRPr/>
            </a:pPr>
            <a:r>
              <a:rPr lang="en-US" altLang="zh-CN" dirty="0" smtClean="0"/>
              <a:t>&lt;name&gt;              startElement(, "name", null, "{Attributes}")</a:t>
            </a:r>
          </a:p>
          <a:p>
            <a:pPr>
              <a:defRPr/>
            </a:pPr>
            <a:r>
              <a:rPr lang="en-US" altLang="zh-CN" dirty="0" smtClean="0"/>
              <a:t>"</a:t>
            </a:r>
            <a:r>
              <a:rPr lang="zh-CN" altLang="en-US" dirty="0" smtClean="0"/>
              <a:t>李明</a:t>
            </a:r>
            <a:r>
              <a:rPr lang="en-US" altLang="zh-CN" dirty="0" smtClean="0"/>
              <a:t>"              characters("&lt;persons&gt;...&lt;/persons&gt;", "40", "2")</a:t>
            </a:r>
          </a:p>
          <a:p>
            <a:pPr>
              <a:defRPr/>
            </a:pPr>
            <a:r>
              <a:rPr lang="en-US" altLang="zh-CN" dirty="0" smtClean="0"/>
              <a:t>&lt;/name&gt;             endElement("", "name", null)</a:t>
            </a:r>
          </a:p>
          <a:p>
            <a:pPr>
              <a:defRPr/>
            </a:pPr>
            <a:r>
              <a:rPr lang="en-US" altLang="zh-CN" dirty="0" smtClean="0"/>
              <a:t>"\n\t\t"            characters("&lt;persons&gt;...&lt;/persons&gt;", "50", "3")</a:t>
            </a:r>
          </a:p>
          <a:p>
            <a:pPr>
              <a:defRPr/>
            </a:pPr>
            <a:r>
              <a:rPr lang="en-US" altLang="zh-CN" dirty="0" smtClean="0"/>
              <a:t>&lt;age&gt;               startElement(, "age", null, "{Attributes}")</a:t>
            </a:r>
          </a:p>
          <a:p>
            <a:pPr>
              <a:defRPr/>
            </a:pPr>
            <a:r>
              <a:rPr lang="en-US" altLang="zh-CN" dirty="0" smtClean="0"/>
              <a:t>"30"                characters("&lt;persons&gt;...&lt;/persons&gt;", "58", "2")</a:t>
            </a:r>
          </a:p>
          <a:p>
            <a:pPr>
              <a:defRPr/>
            </a:pPr>
            <a:r>
              <a:rPr lang="en-US" altLang="zh-CN" dirty="0" smtClean="0"/>
              <a:t>&lt;/age&gt;              endElement("", "age", null)</a:t>
            </a:r>
          </a:p>
          <a:p>
            <a:pPr>
              <a:defRPr/>
            </a:pPr>
            <a:r>
              <a:rPr lang="en-US" altLang="zh-CN" dirty="0" smtClean="0"/>
              <a:t>"\n\t"              characters("&lt;persons&gt;...&lt;/persons&gt;", "67", "2")</a:t>
            </a:r>
          </a:p>
          <a:p>
            <a:pPr>
              <a:defRPr/>
            </a:pPr>
            <a:r>
              <a:rPr lang="en-US" altLang="zh-CN" dirty="0" smtClean="0"/>
              <a:t>&lt;/person&gt;           endElement("", "person", null)</a:t>
            </a:r>
          </a:p>
          <a:p>
            <a:pPr>
              <a:defRPr/>
            </a:pPr>
            <a:r>
              <a:rPr lang="en-US" altLang="zh-CN" dirty="0" smtClean="0"/>
              <a:t>"\n\t"              characters("&lt;persons&gt;...&lt;/persons&gt;", "79", "2")</a:t>
            </a:r>
          </a:p>
          <a:p>
            <a:pPr>
              <a:defRPr/>
            </a:pPr>
            <a:r>
              <a:rPr lang="en-US" altLang="zh-CN" dirty="0" smtClean="0"/>
              <a:t>&lt;person&gt;            startElement(, "person", null, "{Attributes}")</a:t>
            </a:r>
          </a:p>
          <a:p>
            <a:pPr>
              <a:defRPr/>
            </a:pPr>
            <a:r>
              <a:rPr lang="en-US" altLang="zh-CN" dirty="0" smtClean="0"/>
              <a:t>"\n\t\t"            characters("&lt;persons&gt;...&lt;/persons&gt;", "98", "3")</a:t>
            </a:r>
          </a:p>
          <a:p>
            <a:pPr>
              <a:defRPr/>
            </a:pPr>
            <a:r>
              <a:rPr lang="en-US" altLang="zh-CN" dirty="0" smtClean="0"/>
              <a:t>&lt;name&gt;              startElement(, "name", null, "{Attributes}")</a:t>
            </a:r>
          </a:p>
          <a:p>
            <a:pPr>
              <a:defRPr/>
            </a:pPr>
            <a:r>
              <a:rPr lang="en-US" altLang="zh-CN" dirty="0" smtClean="0"/>
              <a:t>"</a:t>
            </a:r>
            <a:r>
              <a:rPr lang="zh-CN" altLang="en-US" dirty="0" smtClean="0"/>
              <a:t>李向梅</a:t>
            </a:r>
            <a:r>
              <a:rPr lang="en-US" altLang="zh-CN" dirty="0" smtClean="0"/>
              <a:t>"            characters("&lt;persons&gt;...&lt;/persons&gt;", "107", "3")</a:t>
            </a:r>
          </a:p>
          <a:p>
            <a:pPr>
              <a:defRPr/>
            </a:pPr>
            <a:r>
              <a:rPr lang="en-US" altLang="zh-CN" dirty="0" smtClean="0"/>
              <a:t>&lt;/name&gt;             endElement("", "name", null)</a:t>
            </a:r>
          </a:p>
          <a:p>
            <a:pPr>
              <a:defRPr/>
            </a:pPr>
            <a:r>
              <a:rPr lang="en-US" altLang="zh-CN" dirty="0" smtClean="0"/>
              <a:t>"\n\t\t"            characters("&lt;persons&gt;...&lt;/persons&gt;", "118", "3")</a:t>
            </a:r>
          </a:p>
          <a:p>
            <a:pPr>
              <a:defRPr/>
            </a:pPr>
            <a:r>
              <a:rPr lang="en-US" altLang="zh-CN" dirty="0" smtClean="0"/>
              <a:t>&lt;age&gt;               startElement(, "age", null, "{Attributes}")</a:t>
            </a:r>
          </a:p>
          <a:p>
            <a:pPr>
              <a:defRPr/>
            </a:pPr>
            <a:r>
              <a:rPr lang="en-US" altLang="zh-CN" dirty="0" smtClean="0"/>
              <a:t>"25"                characters("&lt;persons&gt;...&lt;/persons&gt;", "126", "2")</a:t>
            </a:r>
          </a:p>
          <a:p>
            <a:pPr>
              <a:defRPr/>
            </a:pPr>
            <a:r>
              <a:rPr lang="en-US" altLang="zh-CN" dirty="0" smtClean="0"/>
              <a:t>&lt;/age&gt;              endElement("", "age", null)</a:t>
            </a:r>
          </a:p>
          <a:p>
            <a:pPr>
              <a:defRPr/>
            </a:pPr>
            <a:r>
              <a:rPr lang="en-US" altLang="zh-CN" dirty="0" smtClean="0"/>
              <a:t>"\n\t"              characters("&lt;persons&gt;...&lt;/persons&gt;", "135", "2")</a:t>
            </a:r>
          </a:p>
          <a:p>
            <a:pPr>
              <a:defRPr/>
            </a:pPr>
            <a:r>
              <a:rPr lang="en-US" altLang="zh-CN" dirty="0" smtClean="0"/>
              <a:t>&lt;/person&gt;           endElement("", "person", null)</a:t>
            </a:r>
          </a:p>
          <a:p>
            <a:pPr>
              <a:defRPr/>
            </a:pPr>
            <a:r>
              <a:rPr lang="en-US" altLang="zh-CN" dirty="0" smtClean="0"/>
              <a:t>"\n"                characters("&lt;persons&gt;...&lt;/persons&gt;", "147", "1")</a:t>
            </a:r>
          </a:p>
          <a:p>
            <a:pPr>
              <a:defRPr/>
            </a:pPr>
            <a:r>
              <a:rPr lang="en-US" altLang="zh-CN" dirty="0" smtClean="0"/>
              <a:t>&lt;/persons&gt;          endElement("", "persons", null)</a:t>
            </a:r>
          </a:p>
          <a:p>
            <a:pPr>
              <a:defRPr/>
            </a:pPr>
            <a:r>
              <a:rPr lang="en-US" altLang="zh-CN" dirty="0" smtClean="0"/>
              <a:t>{</a:t>
            </a:r>
            <a:r>
              <a:rPr lang="zh-CN" altLang="en-US" dirty="0" smtClean="0"/>
              <a:t>文档结束</a:t>
            </a:r>
            <a:r>
              <a:rPr lang="en-US" altLang="zh-CN" dirty="0" smtClean="0"/>
              <a:t>}          endDocument() </a:t>
            </a:r>
            <a:endParaRPr lang="zh-CN" altLang="en-US" dirty="0"/>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78067BDF-586B-4A14-84A5-6D338551C97E}" type="slidenum">
              <a:rPr lang="en-US" altLang="zh-CN" sz="1200" smtClean="0">
                <a:latin typeface="Times New Roman" pitchFamily="18" charset="0"/>
              </a:rPr>
              <a:pPr eaLnBrk="1" hangingPunct="1"/>
              <a:t>29</a:t>
            </a:fld>
            <a:endParaRPr lang="en-US" altLang="zh-CN" sz="120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40000" lnSpcReduction="20000"/>
          </a:bodyPr>
          <a:lstStyle/>
          <a:p>
            <a:pPr>
              <a:defRPr/>
            </a:pPr>
            <a:r>
              <a:rPr lang="en-US" altLang="zh-CN" dirty="0" smtClean="0"/>
              <a:t>import java.util.ArrayList;</a:t>
            </a:r>
          </a:p>
          <a:p>
            <a:pPr>
              <a:defRPr/>
            </a:pPr>
            <a:r>
              <a:rPr lang="en-US" altLang="zh-CN" dirty="0" smtClean="0"/>
              <a:t>import java.util.List;</a:t>
            </a:r>
          </a:p>
          <a:p>
            <a:pPr>
              <a:defRPr/>
            </a:pPr>
            <a:endParaRPr lang="en-US" altLang="zh-CN" dirty="0" smtClean="0"/>
          </a:p>
          <a:p>
            <a:pPr>
              <a:defRPr/>
            </a:pPr>
            <a:r>
              <a:rPr lang="en-US" altLang="zh-CN" dirty="0" smtClean="0"/>
              <a:t>import org.xml.sax.Attributes;</a:t>
            </a:r>
          </a:p>
          <a:p>
            <a:pPr>
              <a:defRPr/>
            </a:pPr>
            <a:r>
              <a:rPr lang="en-US" altLang="zh-CN" dirty="0" smtClean="0"/>
              <a:t>import org.xml.sax.SAXException;</a:t>
            </a:r>
          </a:p>
          <a:p>
            <a:pPr>
              <a:defRPr/>
            </a:pPr>
            <a:r>
              <a:rPr lang="en-US" altLang="zh-CN" dirty="0" smtClean="0"/>
              <a:t>import org.xml.sax.helpers.DefaultHandler;</a:t>
            </a:r>
          </a:p>
          <a:p>
            <a:pPr>
              <a:defRPr/>
            </a:pPr>
            <a:endParaRPr lang="en-US" altLang="zh-CN" dirty="0" smtClean="0"/>
          </a:p>
          <a:p>
            <a:pPr>
              <a:defRPr/>
            </a:pPr>
            <a:r>
              <a:rPr lang="en-US" altLang="zh-CN" dirty="0" smtClean="0"/>
              <a:t>import cn.itcast.xml.domain.Person;</a:t>
            </a:r>
          </a:p>
          <a:p>
            <a:pPr>
              <a:defRPr/>
            </a:pPr>
            <a:endParaRPr lang="en-US" altLang="zh-CN" dirty="0" smtClean="0"/>
          </a:p>
          <a:p>
            <a:pPr>
              <a:defRPr/>
            </a:pPr>
            <a:r>
              <a:rPr lang="en-US" altLang="zh-CN" dirty="0" smtClean="0"/>
              <a:t>public class XMLContentHandler extends </a:t>
            </a:r>
            <a:r>
              <a:rPr lang="en-US" altLang="zh-CN" dirty="0" smtClean="0">
                <a:solidFill>
                  <a:srgbClr val="0000FF"/>
                </a:solidFill>
              </a:rPr>
              <a:t>DefaultHandler</a:t>
            </a:r>
            <a:r>
              <a:rPr lang="en-US" altLang="zh-CN" dirty="0" smtClean="0"/>
              <a:t> {</a:t>
            </a:r>
          </a:p>
          <a:p>
            <a:pPr>
              <a:defRPr/>
            </a:pPr>
            <a:r>
              <a:rPr lang="en-US" altLang="zh-CN" dirty="0" smtClean="0"/>
              <a:t>	private List&lt;Person&gt; persons = null;</a:t>
            </a:r>
          </a:p>
          <a:p>
            <a:pPr>
              <a:defRPr/>
            </a:pPr>
            <a:r>
              <a:rPr lang="en-US" altLang="zh-CN" dirty="0" smtClean="0"/>
              <a:t>	private Person currentPerson;</a:t>
            </a:r>
          </a:p>
          <a:p>
            <a:pPr>
              <a:defRPr/>
            </a:pPr>
            <a:r>
              <a:rPr lang="en-US" altLang="zh-CN" dirty="0" smtClean="0"/>
              <a:t>	private String tagName = null;//</a:t>
            </a:r>
            <a:r>
              <a:rPr lang="zh-CN" altLang="en-US" dirty="0" smtClean="0"/>
              <a:t>当前解析的元素标签</a:t>
            </a:r>
            <a:endParaRPr lang="en-US" altLang="zh-CN" dirty="0" smtClean="0"/>
          </a:p>
          <a:p>
            <a:pPr>
              <a:defRPr/>
            </a:pPr>
            <a:endParaRPr lang="en-US" altLang="zh-CN" dirty="0" smtClean="0"/>
          </a:p>
          <a:p>
            <a:pPr>
              <a:defRPr/>
            </a:pPr>
            <a:r>
              <a:rPr lang="en-US" altLang="zh-CN" dirty="0" smtClean="0"/>
              <a:t>	public List&lt;Person&gt; getPersons() {</a:t>
            </a:r>
          </a:p>
          <a:p>
            <a:pPr>
              <a:defRPr/>
            </a:pPr>
            <a:r>
              <a:rPr lang="en-US" altLang="zh-CN" dirty="0" smtClean="0"/>
              <a:t>		return persons;</a:t>
            </a:r>
          </a:p>
          <a:p>
            <a:pPr>
              <a:defRPr/>
            </a:pPr>
            <a:r>
              <a:rPr lang="en-US" altLang="zh-CN" dirty="0" smtClean="0"/>
              <a:t>	}</a:t>
            </a:r>
          </a:p>
          <a:p>
            <a:pPr>
              <a:defRPr/>
            </a:pPr>
            <a:r>
              <a:rPr lang="zh-CN" altLang="en-US" dirty="0" smtClean="0"/>
              <a:t>	</a:t>
            </a:r>
            <a:r>
              <a:rPr lang="en-US" altLang="zh-CN" dirty="0" smtClean="0"/>
              <a:t>/*</a:t>
            </a:r>
          </a:p>
          <a:p>
            <a:pPr>
              <a:defRPr/>
            </a:pPr>
            <a:r>
              <a:rPr lang="en-US" altLang="zh-CN" dirty="0" smtClean="0"/>
              <a:t>	 * </a:t>
            </a:r>
            <a:r>
              <a:rPr lang="zh-CN" altLang="en-US" dirty="0" smtClean="0"/>
              <a:t>接收文档的开始的通知。</a:t>
            </a:r>
          </a:p>
          <a:p>
            <a:pPr>
              <a:defRPr/>
            </a:pPr>
            <a:r>
              <a:rPr lang="zh-CN" altLang="en-US" dirty="0" smtClean="0"/>
              <a:t>	 *</a:t>
            </a:r>
            <a:r>
              <a:rPr lang="en-US" altLang="zh-CN" dirty="0" smtClean="0"/>
              <a:t>/</a:t>
            </a:r>
          </a:p>
          <a:p>
            <a:pPr>
              <a:defRPr/>
            </a:pPr>
            <a:r>
              <a:rPr lang="en-US" altLang="zh-CN" dirty="0" smtClean="0"/>
              <a:t>	@Override public void startDocument() throws SAXException {</a:t>
            </a:r>
          </a:p>
          <a:p>
            <a:pPr>
              <a:defRPr/>
            </a:pPr>
            <a:r>
              <a:rPr lang="en-US" altLang="zh-CN" dirty="0" smtClean="0"/>
              <a:t>		persons = new ArrayList&lt;Person&gt;();</a:t>
            </a:r>
          </a:p>
          <a:p>
            <a:pPr>
              <a:defRPr/>
            </a:pPr>
            <a:r>
              <a:rPr lang="en-US" altLang="zh-CN" dirty="0" smtClean="0"/>
              <a:t>	}</a:t>
            </a:r>
          </a:p>
          <a:p>
            <a:pPr>
              <a:defRPr/>
            </a:pPr>
            <a:r>
              <a:rPr lang="zh-CN" altLang="en-US" dirty="0" smtClean="0"/>
              <a:t>	</a:t>
            </a:r>
            <a:r>
              <a:rPr lang="en-US" altLang="zh-CN" dirty="0" smtClean="0"/>
              <a:t>/*</a:t>
            </a:r>
          </a:p>
          <a:p>
            <a:pPr>
              <a:defRPr/>
            </a:pPr>
            <a:r>
              <a:rPr lang="en-US" altLang="zh-CN" dirty="0" smtClean="0"/>
              <a:t>	 * </a:t>
            </a:r>
            <a:r>
              <a:rPr lang="zh-CN" altLang="en-US" dirty="0" smtClean="0"/>
              <a:t>接收字符数据的通知。</a:t>
            </a:r>
            <a:endParaRPr lang="en-US" altLang="zh-CN" dirty="0" smtClean="0"/>
          </a:p>
          <a:p>
            <a:pPr>
              <a:defRPr/>
            </a:pPr>
            <a:r>
              <a:rPr lang="zh-CN" altLang="en-US" dirty="0" smtClean="0"/>
              <a:t>	 *</a:t>
            </a:r>
            <a:r>
              <a:rPr lang="en-US" altLang="zh-CN" dirty="0" smtClean="0"/>
              <a:t>/</a:t>
            </a:r>
          </a:p>
          <a:p>
            <a:pPr>
              <a:defRPr/>
            </a:pPr>
            <a:r>
              <a:rPr lang="en-US" altLang="zh-CN" dirty="0" smtClean="0"/>
              <a:t>	@Override public void characters(char[] ch, int start, int length) throws SAXException {</a:t>
            </a:r>
          </a:p>
          <a:p>
            <a:pPr>
              <a:defRPr/>
            </a:pPr>
            <a:r>
              <a:rPr lang="en-US" altLang="zh-CN" dirty="0" smtClean="0"/>
              <a:t>		if(tagName!=null){</a:t>
            </a:r>
          </a:p>
          <a:p>
            <a:pPr>
              <a:defRPr/>
            </a:pPr>
            <a:r>
              <a:rPr lang="en-US" altLang="zh-CN" dirty="0" smtClean="0"/>
              <a:t>			String data = new String(ch, start, length);</a:t>
            </a:r>
          </a:p>
          <a:p>
            <a:pPr>
              <a:defRPr/>
            </a:pPr>
            <a:r>
              <a:rPr lang="en-US" altLang="zh-CN" dirty="0" smtClean="0"/>
              <a:t>			if(tagName.equals("name")){</a:t>
            </a:r>
          </a:p>
          <a:p>
            <a:pPr>
              <a:defRPr/>
            </a:pPr>
            <a:r>
              <a:rPr lang="en-US" altLang="zh-CN" dirty="0" smtClean="0"/>
              <a:t>				this.currentPerson.setName(data);</a:t>
            </a:r>
          </a:p>
          <a:p>
            <a:pPr>
              <a:defRPr/>
            </a:pPr>
            <a:r>
              <a:rPr lang="en-US" altLang="zh-CN" dirty="0" smtClean="0"/>
              <a:t>			}else if(tagName.equals("age")){</a:t>
            </a:r>
          </a:p>
          <a:p>
            <a:pPr>
              <a:defRPr/>
            </a:pPr>
            <a:r>
              <a:rPr lang="en-US" altLang="zh-CN" dirty="0" smtClean="0"/>
              <a:t>				this.currentPerson.setAge(Short.parseShort(data));</a:t>
            </a:r>
          </a:p>
          <a:p>
            <a:pPr>
              <a:defRPr/>
            </a:pPr>
            <a:r>
              <a:rPr lang="en-US" altLang="zh-CN" dirty="0" smtClean="0"/>
              <a:t>			}</a:t>
            </a:r>
          </a:p>
          <a:p>
            <a:pPr>
              <a:defRPr/>
            </a:pPr>
            <a:r>
              <a:rPr lang="en-US" altLang="zh-CN" dirty="0" smtClean="0"/>
              <a:t>		}</a:t>
            </a:r>
          </a:p>
          <a:p>
            <a:pPr>
              <a:defRPr/>
            </a:pPr>
            <a:r>
              <a:rPr lang="en-US" altLang="zh-CN" dirty="0" smtClean="0"/>
              <a:t>	}</a:t>
            </a:r>
          </a:p>
          <a:p>
            <a:pPr>
              <a:defRPr/>
            </a:pPr>
            <a:r>
              <a:rPr lang="zh-CN" altLang="en-US" dirty="0" smtClean="0"/>
              <a:t>	</a:t>
            </a:r>
            <a:r>
              <a:rPr lang="en-US" altLang="zh-CN" dirty="0" smtClean="0"/>
              <a:t>/*</a:t>
            </a:r>
          </a:p>
          <a:p>
            <a:pPr>
              <a:defRPr/>
            </a:pPr>
            <a:r>
              <a:rPr lang="en-US" altLang="zh-CN" dirty="0" smtClean="0"/>
              <a:t>	 * </a:t>
            </a:r>
            <a:r>
              <a:rPr lang="zh-CN" altLang="en-US" dirty="0" smtClean="0"/>
              <a:t>接收元素开始的通知。</a:t>
            </a:r>
          </a:p>
          <a:p>
            <a:pPr>
              <a:defRPr/>
            </a:pPr>
            <a:r>
              <a:rPr lang="zh-CN" altLang="en-US" dirty="0" smtClean="0"/>
              <a:t>	 * 参数意义如下：</a:t>
            </a:r>
          </a:p>
          <a:p>
            <a:pPr>
              <a:defRPr/>
            </a:pPr>
            <a:r>
              <a:rPr lang="zh-CN" altLang="en-US" dirty="0" smtClean="0"/>
              <a:t>	 * </a:t>
            </a:r>
            <a:r>
              <a:rPr lang="en-US" altLang="zh-CN" dirty="0" smtClean="0"/>
              <a:t>   namespaceURI</a:t>
            </a:r>
            <a:r>
              <a:rPr lang="zh-CN" altLang="en-US" dirty="0" smtClean="0"/>
              <a:t>：元素的命名空间</a:t>
            </a:r>
          </a:p>
          <a:p>
            <a:pPr>
              <a:defRPr/>
            </a:pPr>
            <a:r>
              <a:rPr lang="zh-CN" altLang="en-US" dirty="0" smtClean="0"/>
              <a:t>	 *    </a:t>
            </a:r>
            <a:r>
              <a:rPr lang="en-US" altLang="zh-CN" dirty="0" smtClean="0"/>
              <a:t>localName </a:t>
            </a:r>
            <a:r>
              <a:rPr lang="zh-CN" altLang="en-US" dirty="0" smtClean="0"/>
              <a:t>：元素的本地名称（不带前缀）</a:t>
            </a:r>
          </a:p>
          <a:p>
            <a:pPr>
              <a:defRPr/>
            </a:pPr>
            <a:r>
              <a:rPr lang="zh-CN" altLang="en-US" dirty="0" smtClean="0"/>
              <a:t>	 *    </a:t>
            </a:r>
            <a:r>
              <a:rPr lang="en-US" altLang="zh-CN" dirty="0" smtClean="0"/>
              <a:t>qName </a:t>
            </a:r>
            <a:r>
              <a:rPr lang="zh-CN" altLang="en-US" dirty="0" smtClean="0"/>
              <a:t>：元素的限定名（带前缀）</a:t>
            </a:r>
          </a:p>
          <a:p>
            <a:pPr>
              <a:defRPr/>
            </a:pPr>
            <a:r>
              <a:rPr lang="zh-CN" altLang="en-US" dirty="0" smtClean="0"/>
              <a:t>	 *    </a:t>
            </a:r>
            <a:r>
              <a:rPr lang="en-US" altLang="zh-CN" dirty="0" smtClean="0"/>
              <a:t>atts </a:t>
            </a:r>
            <a:r>
              <a:rPr lang="zh-CN" altLang="en-US" dirty="0" smtClean="0"/>
              <a:t>：元素的属性集合</a:t>
            </a:r>
          </a:p>
          <a:p>
            <a:pPr>
              <a:defRPr/>
            </a:pPr>
            <a:r>
              <a:rPr lang="zh-CN" altLang="en-US" dirty="0" smtClean="0"/>
              <a:t>	 *</a:t>
            </a:r>
            <a:r>
              <a:rPr lang="en-US" altLang="zh-CN" dirty="0" smtClean="0"/>
              <a:t>/</a:t>
            </a:r>
          </a:p>
          <a:p>
            <a:pPr>
              <a:defRPr/>
            </a:pPr>
            <a:r>
              <a:rPr lang="en-US" altLang="zh-CN" dirty="0" smtClean="0"/>
              <a:t>	@Override public void startElement(String namespaceURI, String localName, String qName, Attributes atts) throws SAXException {</a:t>
            </a:r>
          </a:p>
          <a:p>
            <a:pPr>
              <a:defRPr/>
            </a:pPr>
            <a:r>
              <a:rPr lang="en-US" altLang="zh-CN" dirty="0" smtClean="0"/>
              <a:t>		if(localName.equals("person")){</a:t>
            </a:r>
          </a:p>
          <a:p>
            <a:pPr>
              <a:defRPr/>
            </a:pPr>
            <a:r>
              <a:rPr lang="en-US" altLang="zh-CN" dirty="0" smtClean="0"/>
              <a:t>			currentPerson = new Person();</a:t>
            </a:r>
          </a:p>
          <a:p>
            <a:pPr>
              <a:defRPr/>
            </a:pPr>
            <a:r>
              <a:rPr lang="en-US" altLang="zh-CN" dirty="0" smtClean="0"/>
              <a:t>			currentPerson.setId(Integer.parseInt(atts.getValue("id")));</a:t>
            </a:r>
          </a:p>
          <a:p>
            <a:pPr>
              <a:defRPr/>
            </a:pPr>
            <a:r>
              <a:rPr lang="en-US" altLang="zh-CN" dirty="0" smtClean="0"/>
              <a:t>		}</a:t>
            </a:r>
          </a:p>
          <a:p>
            <a:pPr>
              <a:defRPr/>
            </a:pPr>
            <a:r>
              <a:rPr lang="en-US" altLang="zh-CN" dirty="0" smtClean="0"/>
              <a:t>		this.tagName = localName;</a:t>
            </a:r>
          </a:p>
          <a:p>
            <a:pPr>
              <a:defRPr/>
            </a:pPr>
            <a:r>
              <a:rPr lang="en-US" altLang="zh-CN" dirty="0" smtClean="0"/>
              <a:t>	}</a:t>
            </a:r>
          </a:p>
          <a:p>
            <a:pPr>
              <a:defRPr/>
            </a:pPr>
            <a:r>
              <a:rPr lang="zh-CN" altLang="en-US" dirty="0" smtClean="0"/>
              <a:t>	</a:t>
            </a:r>
            <a:r>
              <a:rPr lang="en-US" altLang="zh-CN" dirty="0" smtClean="0"/>
              <a:t>/*</a:t>
            </a:r>
          </a:p>
          <a:p>
            <a:pPr>
              <a:defRPr/>
            </a:pPr>
            <a:r>
              <a:rPr lang="en-US" altLang="zh-CN" dirty="0" smtClean="0"/>
              <a:t>	 * </a:t>
            </a:r>
            <a:r>
              <a:rPr lang="zh-CN" altLang="en-US" dirty="0" smtClean="0"/>
              <a:t>接收文档的结尾的通知。</a:t>
            </a:r>
          </a:p>
          <a:p>
            <a:pPr>
              <a:defRPr/>
            </a:pPr>
            <a:r>
              <a:rPr lang="zh-CN" altLang="en-US" dirty="0" smtClean="0"/>
              <a:t>	 * 参数意义如下：</a:t>
            </a:r>
          </a:p>
          <a:p>
            <a:pPr>
              <a:defRPr/>
            </a:pPr>
            <a:r>
              <a:rPr lang="zh-CN" altLang="en-US" dirty="0" smtClean="0"/>
              <a:t>	 *    </a:t>
            </a:r>
            <a:r>
              <a:rPr lang="en-US" altLang="zh-CN" dirty="0" smtClean="0"/>
              <a:t>uri </a:t>
            </a:r>
            <a:r>
              <a:rPr lang="zh-CN" altLang="en-US" dirty="0" smtClean="0"/>
              <a:t>：元素的命名空间</a:t>
            </a:r>
          </a:p>
          <a:p>
            <a:pPr>
              <a:defRPr/>
            </a:pPr>
            <a:r>
              <a:rPr lang="zh-CN" altLang="en-US" dirty="0" smtClean="0"/>
              <a:t>	 *    </a:t>
            </a:r>
            <a:r>
              <a:rPr lang="en-US" altLang="zh-CN" dirty="0" smtClean="0"/>
              <a:t>localName </a:t>
            </a:r>
            <a:r>
              <a:rPr lang="zh-CN" altLang="en-US" dirty="0" smtClean="0"/>
              <a:t>：元素的本地名称（不带前缀）</a:t>
            </a:r>
          </a:p>
          <a:p>
            <a:pPr>
              <a:defRPr/>
            </a:pPr>
            <a:r>
              <a:rPr lang="zh-CN" altLang="en-US" dirty="0" smtClean="0"/>
              <a:t>	 *    </a:t>
            </a:r>
            <a:r>
              <a:rPr lang="en-US" altLang="zh-CN" dirty="0" smtClean="0"/>
              <a:t>name </a:t>
            </a:r>
            <a:r>
              <a:rPr lang="zh-CN" altLang="en-US" dirty="0" smtClean="0"/>
              <a:t>：元素的限定名（带前缀）</a:t>
            </a:r>
          </a:p>
          <a:p>
            <a:pPr>
              <a:defRPr/>
            </a:pPr>
            <a:r>
              <a:rPr lang="zh-CN" altLang="en-US" dirty="0" smtClean="0"/>
              <a:t>	 * </a:t>
            </a:r>
          </a:p>
          <a:p>
            <a:pPr>
              <a:defRPr/>
            </a:pPr>
            <a:r>
              <a:rPr lang="zh-CN" altLang="en-US" dirty="0" smtClean="0"/>
              <a:t>	 *</a:t>
            </a:r>
            <a:r>
              <a:rPr lang="en-US" altLang="zh-CN" dirty="0" smtClean="0"/>
              <a:t>/</a:t>
            </a:r>
          </a:p>
          <a:p>
            <a:pPr>
              <a:defRPr/>
            </a:pPr>
            <a:r>
              <a:rPr lang="en-US" altLang="zh-CN" dirty="0" smtClean="0"/>
              <a:t>	@Override public void endElement(String uri, String localName, String name) throws SAXException {</a:t>
            </a:r>
          </a:p>
          <a:p>
            <a:pPr>
              <a:defRPr/>
            </a:pPr>
            <a:r>
              <a:rPr lang="en-US" altLang="zh-CN" dirty="0" smtClean="0"/>
              <a:t>		if(localName.equals("person")){</a:t>
            </a:r>
          </a:p>
          <a:p>
            <a:pPr>
              <a:defRPr/>
            </a:pPr>
            <a:r>
              <a:rPr lang="en-US" altLang="zh-CN" dirty="0" smtClean="0"/>
              <a:t>			persons.add(currentPerson);</a:t>
            </a:r>
          </a:p>
          <a:p>
            <a:pPr>
              <a:defRPr/>
            </a:pPr>
            <a:r>
              <a:rPr lang="en-US" altLang="zh-CN" dirty="0" smtClean="0"/>
              <a:t>			currentPerson = null;</a:t>
            </a:r>
          </a:p>
          <a:p>
            <a:pPr>
              <a:defRPr/>
            </a:pPr>
            <a:r>
              <a:rPr lang="en-US" altLang="zh-CN" dirty="0" smtClean="0"/>
              <a:t>		}</a:t>
            </a:r>
          </a:p>
          <a:p>
            <a:pPr>
              <a:defRPr/>
            </a:pPr>
            <a:r>
              <a:rPr lang="en-US" altLang="zh-CN" dirty="0" smtClean="0"/>
              <a:t>		this.tagName = null;</a:t>
            </a:r>
          </a:p>
          <a:p>
            <a:pPr>
              <a:defRPr/>
            </a:pPr>
            <a:r>
              <a:rPr lang="en-US" altLang="zh-CN" dirty="0" smtClean="0"/>
              <a:t>	}</a:t>
            </a:r>
          </a:p>
          <a:p>
            <a:pPr>
              <a:defRPr/>
            </a:pPr>
            <a:r>
              <a:rPr lang="en-US" altLang="zh-CN" dirty="0" smtClean="0"/>
              <a:t>}</a:t>
            </a:r>
            <a:endParaRPr lang="zh-CN" altLang="en-US" dirty="0"/>
          </a:p>
        </p:txBody>
      </p:sp>
      <p:sp>
        <p:nvSpPr>
          <p:cNvPr id="1095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6D23D03E-B1A9-4BE6-BFBC-ED9EBE37AC67}" type="slidenum">
              <a:rPr lang="en-US" altLang="zh-CN" sz="1200" smtClean="0">
                <a:latin typeface="Times New Roman" pitchFamily="18" charset="0"/>
              </a:rPr>
              <a:pPr eaLnBrk="1" hangingPunct="1"/>
              <a:t>30</a:t>
            </a:fld>
            <a:endParaRPr lang="en-US" altLang="zh-CN" sz="120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32500" lnSpcReduction="20000"/>
          </a:bodyPr>
          <a:lstStyle/>
          <a:p>
            <a:pPr>
              <a:defRPr/>
            </a:pPr>
            <a:r>
              <a:rPr lang="en-US" altLang="zh-CN" dirty="0" smtClean="0"/>
              <a:t>import java.io.InputStream;</a:t>
            </a:r>
          </a:p>
          <a:p>
            <a:pPr>
              <a:defRPr/>
            </a:pPr>
            <a:r>
              <a:rPr lang="en-US" altLang="zh-CN" dirty="0" smtClean="0"/>
              <a:t>import java.util.ArrayList;</a:t>
            </a:r>
          </a:p>
          <a:p>
            <a:pPr>
              <a:defRPr/>
            </a:pPr>
            <a:r>
              <a:rPr lang="en-US" altLang="zh-CN" dirty="0" smtClean="0"/>
              <a:t>import java.util.List;</a:t>
            </a:r>
          </a:p>
          <a:p>
            <a:pPr>
              <a:defRPr/>
            </a:pPr>
            <a:endParaRPr lang="en-US" altLang="zh-CN" dirty="0" smtClean="0"/>
          </a:p>
          <a:p>
            <a:pPr>
              <a:defRPr/>
            </a:pPr>
            <a:r>
              <a:rPr lang="en-US" altLang="zh-CN" dirty="0" smtClean="0"/>
              <a:t>import javax.xml.parsers.DocumentBuilder;</a:t>
            </a:r>
          </a:p>
          <a:p>
            <a:pPr>
              <a:defRPr/>
            </a:pPr>
            <a:r>
              <a:rPr lang="en-US" altLang="zh-CN" dirty="0" smtClean="0"/>
              <a:t>import javax.xml.parsers.DocumentBuilderFactory;</a:t>
            </a:r>
          </a:p>
          <a:p>
            <a:pPr>
              <a:defRPr/>
            </a:pPr>
            <a:endParaRPr lang="en-US" altLang="zh-CN" dirty="0" smtClean="0"/>
          </a:p>
          <a:p>
            <a:pPr>
              <a:defRPr/>
            </a:pPr>
            <a:r>
              <a:rPr lang="en-US" altLang="zh-CN" dirty="0" smtClean="0"/>
              <a:t>import org.w3c.dom.Document;</a:t>
            </a:r>
          </a:p>
          <a:p>
            <a:pPr>
              <a:defRPr/>
            </a:pPr>
            <a:r>
              <a:rPr lang="en-US" altLang="zh-CN" dirty="0" smtClean="0"/>
              <a:t>import org.w3c.dom.Element;</a:t>
            </a:r>
          </a:p>
          <a:p>
            <a:pPr>
              <a:defRPr/>
            </a:pPr>
            <a:r>
              <a:rPr lang="en-US" altLang="zh-CN" dirty="0" smtClean="0"/>
              <a:t>import org.w3c.dom.Node;</a:t>
            </a:r>
          </a:p>
          <a:p>
            <a:pPr>
              <a:defRPr/>
            </a:pPr>
            <a:r>
              <a:rPr lang="en-US" altLang="zh-CN" dirty="0" smtClean="0"/>
              <a:t>import org.w3c.dom.NodeList;</a:t>
            </a:r>
          </a:p>
          <a:p>
            <a:pPr>
              <a:defRPr/>
            </a:pPr>
            <a:endParaRPr lang="en-US" altLang="zh-CN" dirty="0" smtClean="0"/>
          </a:p>
          <a:p>
            <a:pPr>
              <a:defRPr/>
            </a:pPr>
            <a:r>
              <a:rPr lang="en-US" altLang="zh-CN" dirty="0" smtClean="0"/>
              <a:t>import cn.itcast.xml.domain.Person;</a:t>
            </a:r>
          </a:p>
          <a:p>
            <a:pPr>
              <a:defRPr/>
            </a:pPr>
            <a:r>
              <a:rPr lang="en-US" altLang="zh-CN" dirty="0" smtClean="0"/>
              <a:t>/**</a:t>
            </a:r>
          </a:p>
          <a:p>
            <a:pPr>
              <a:defRPr/>
            </a:pPr>
            <a:r>
              <a:rPr lang="en-US" altLang="zh-CN" dirty="0" smtClean="0"/>
              <a:t> * </a:t>
            </a:r>
            <a:r>
              <a:rPr lang="zh-CN" altLang="en-US" dirty="0" smtClean="0"/>
              <a:t>使用</a:t>
            </a:r>
            <a:r>
              <a:rPr lang="en-US" altLang="zh-CN" dirty="0" smtClean="0"/>
              <a:t>Dom</a:t>
            </a:r>
            <a:r>
              <a:rPr lang="zh-CN" altLang="en-US" dirty="0" smtClean="0"/>
              <a:t>解析</a:t>
            </a:r>
            <a:r>
              <a:rPr lang="en-US" altLang="zh-CN" dirty="0" smtClean="0"/>
              <a:t>xml</a:t>
            </a:r>
            <a:r>
              <a:rPr lang="zh-CN" altLang="en-US" dirty="0" smtClean="0"/>
              <a:t>文件</a:t>
            </a:r>
          </a:p>
          <a:p>
            <a:pPr>
              <a:defRPr/>
            </a:pPr>
            <a:r>
              <a:rPr lang="zh-CN" altLang="en-US" dirty="0" smtClean="0"/>
              <a:t> *</a:t>
            </a:r>
          </a:p>
          <a:p>
            <a:pPr>
              <a:defRPr/>
            </a:pPr>
            <a:r>
              <a:rPr lang="zh-CN" altLang="en-US" dirty="0" smtClean="0"/>
              <a:t> *</a:t>
            </a:r>
            <a:r>
              <a:rPr lang="en-US" altLang="zh-CN" dirty="0" smtClean="0"/>
              <a:t>/</a:t>
            </a:r>
          </a:p>
          <a:p>
            <a:pPr>
              <a:defRPr/>
            </a:pPr>
            <a:r>
              <a:rPr lang="en-US" altLang="zh-CN" dirty="0" smtClean="0"/>
              <a:t>public class DomXMLReader {</a:t>
            </a:r>
          </a:p>
          <a:p>
            <a:pPr>
              <a:defRPr/>
            </a:pPr>
            <a:endParaRPr lang="en-US" altLang="zh-CN" dirty="0" smtClean="0"/>
          </a:p>
          <a:p>
            <a:pPr>
              <a:defRPr/>
            </a:pPr>
            <a:r>
              <a:rPr lang="en-US" altLang="zh-CN" dirty="0" smtClean="0"/>
              <a:t>public static List&lt;Person&gt; readXML(InputStream inStream) {</a:t>
            </a:r>
          </a:p>
          <a:p>
            <a:pPr>
              <a:defRPr/>
            </a:pPr>
            <a:r>
              <a:rPr lang="en-US" altLang="zh-CN" dirty="0" smtClean="0"/>
              <a:t>	List&lt;Person&gt; persons = new ArrayList&lt;Person&gt;();</a:t>
            </a:r>
          </a:p>
          <a:p>
            <a:pPr>
              <a:defRPr/>
            </a:pPr>
            <a:r>
              <a:rPr lang="en-US" altLang="zh-CN" dirty="0" smtClean="0"/>
              <a:t>	DocumentBuilderFactory factory = DocumentBuilderFactory.newInstance();</a:t>
            </a:r>
          </a:p>
          <a:p>
            <a:pPr>
              <a:defRPr/>
            </a:pPr>
            <a:r>
              <a:rPr lang="en-US" altLang="zh-CN" dirty="0" smtClean="0"/>
              <a:t>	try {</a:t>
            </a:r>
          </a:p>
          <a:p>
            <a:pPr>
              <a:defRPr/>
            </a:pPr>
            <a:r>
              <a:rPr lang="en-US" altLang="zh-CN" dirty="0" smtClean="0"/>
              <a:t>		DocumentBuilder builder = factory.newDocumentBuilder();</a:t>
            </a:r>
          </a:p>
          <a:p>
            <a:pPr>
              <a:defRPr/>
            </a:pPr>
            <a:r>
              <a:rPr lang="en-US" altLang="zh-CN" dirty="0" smtClean="0"/>
              <a:t>		Document dom = builder.parse(inStream);</a:t>
            </a:r>
          </a:p>
          <a:p>
            <a:pPr>
              <a:defRPr/>
            </a:pPr>
            <a:r>
              <a:rPr lang="en-US" altLang="zh-CN" dirty="0" smtClean="0"/>
              <a:t>		Element root = dom.getDocumentElement();</a:t>
            </a:r>
          </a:p>
          <a:p>
            <a:pPr>
              <a:defRPr/>
            </a:pPr>
            <a:r>
              <a:rPr lang="en-US" altLang="zh-CN" dirty="0" smtClean="0"/>
              <a:t>		NodeList items = root.getElementsByTagName("person");//</a:t>
            </a:r>
            <a:r>
              <a:rPr lang="zh-CN" altLang="en-US" dirty="0" smtClean="0"/>
              <a:t>查找所有</a:t>
            </a:r>
            <a:r>
              <a:rPr lang="en-US" altLang="zh-CN" dirty="0" smtClean="0"/>
              <a:t>person</a:t>
            </a:r>
            <a:r>
              <a:rPr lang="zh-CN" altLang="en-US" dirty="0" smtClean="0"/>
              <a:t>节点</a:t>
            </a:r>
          </a:p>
          <a:p>
            <a:pPr>
              <a:defRPr/>
            </a:pPr>
            <a:r>
              <a:rPr lang="zh-CN" altLang="en-US" dirty="0" smtClean="0"/>
              <a:t>		</a:t>
            </a:r>
            <a:r>
              <a:rPr lang="en-US" altLang="zh-CN" dirty="0" smtClean="0"/>
              <a:t>for (int i = 0; i &lt; items.getLength(); i++) {</a:t>
            </a:r>
          </a:p>
          <a:p>
            <a:pPr>
              <a:defRPr/>
            </a:pPr>
            <a:r>
              <a:rPr lang="en-US" altLang="zh-CN" dirty="0" smtClean="0"/>
              <a:t>			Person person = new Person();</a:t>
            </a:r>
          </a:p>
          <a:p>
            <a:pPr>
              <a:defRPr/>
            </a:pPr>
            <a:r>
              <a:rPr lang="en-US" altLang="zh-CN" dirty="0" smtClean="0"/>
              <a:t>			//</a:t>
            </a:r>
            <a:r>
              <a:rPr lang="zh-CN" altLang="en-US" dirty="0" smtClean="0"/>
              <a:t>得到第一个</a:t>
            </a:r>
            <a:r>
              <a:rPr lang="en-US" altLang="zh-CN" dirty="0" smtClean="0"/>
              <a:t>person</a:t>
            </a:r>
            <a:r>
              <a:rPr lang="zh-CN" altLang="en-US" dirty="0" smtClean="0"/>
              <a:t>节点</a:t>
            </a:r>
            <a:endParaRPr lang="en-US" altLang="zh-CN" dirty="0" smtClean="0"/>
          </a:p>
          <a:p>
            <a:pPr>
              <a:defRPr/>
            </a:pPr>
            <a:r>
              <a:rPr lang="en-US" altLang="zh-CN" dirty="0" smtClean="0"/>
              <a:t>			Element personNode = (Element) items.item(i);</a:t>
            </a:r>
            <a:endParaRPr lang="zh-CN" altLang="en-US" dirty="0" smtClean="0"/>
          </a:p>
          <a:p>
            <a:pPr>
              <a:defRPr/>
            </a:pPr>
            <a:r>
              <a:rPr lang="zh-CN" altLang="en-US" dirty="0" smtClean="0"/>
              <a:t>			</a:t>
            </a:r>
            <a:r>
              <a:rPr lang="en-US" altLang="zh-CN" dirty="0" smtClean="0"/>
              <a:t>//</a:t>
            </a:r>
            <a:r>
              <a:rPr lang="zh-CN" altLang="en-US" dirty="0" smtClean="0"/>
              <a:t>获取</a:t>
            </a:r>
            <a:r>
              <a:rPr lang="en-US" altLang="zh-CN" dirty="0" smtClean="0"/>
              <a:t>person</a:t>
            </a:r>
            <a:r>
              <a:rPr lang="zh-CN" altLang="en-US" dirty="0" smtClean="0"/>
              <a:t>节点的</a:t>
            </a:r>
            <a:r>
              <a:rPr lang="en-US" altLang="zh-CN" dirty="0" smtClean="0"/>
              <a:t>id</a:t>
            </a:r>
            <a:r>
              <a:rPr lang="zh-CN" altLang="en-US" dirty="0" smtClean="0"/>
              <a:t>属性值</a:t>
            </a:r>
            <a:endParaRPr lang="en-US" altLang="zh-CN" dirty="0" smtClean="0"/>
          </a:p>
          <a:p>
            <a:pPr>
              <a:defRPr/>
            </a:pPr>
            <a:r>
              <a:rPr lang="en-US" altLang="zh-CN" dirty="0" smtClean="0"/>
              <a:t>			person.setId(new Integer(personNode.getAttribute("id")));</a:t>
            </a:r>
          </a:p>
          <a:p>
            <a:pPr>
              <a:defRPr/>
            </a:pPr>
            <a:r>
              <a:rPr lang="en-US" altLang="zh-CN" dirty="0" smtClean="0"/>
              <a:t>			//</a:t>
            </a:r>
            <a:r>
              <a:rPr lang="zh-CN" altLang="en-US" dirty="0" smtClean="0"/>
              <a:t>获取</a:t>
            </a:r>
            <a:r>
              <a:rPr lang="en-US" altLang="zh-CN" dirty="0" smtClean="0"/>
              <a:t>person</a:t>
            </a:r>
            <a:r>
              <a:rPr lang="zh-CN" altLang="en-US" dirty="0" smtClean="0"/>
              <a:t>节点下的所有子节点</a:t>
            </a:r>
            <a:r>
              <a:rPr lang="en-US" altLang="zh-CN" dirty="0" smtClean="0"/>
              <a:t>(</a:t>
            </a:r>
            <a:r>
              <a:rPr lang="zh-CN" altLang="en-US" dirty="0" smtClean="0"/>
              <a:t>标签之间的空白节点和</a:t>
            </a:r>
            <a:r>
              <a:rPr lang="en-US" altLang="zh-CN" dirty="0" smtClean="0"/>
              <a:t>name/age</a:t>
            </a:r>
            <a:r>
              <a:rPr lang="zh-CN" altLang="en-US" dirty="0" smtClean="0"/>
              <a:t>元素</a:t>
            </a:r>
            <a:r>
              <a:rPr lang="en-US" altLang="zh-CN" dirty="0" smtClean="0"/>
              <a:t>)</a:t>
            </a:r>
            <a:endParaRPr lang="zh-CN" altLang="en-US" dirty="0" smtClean="0"/>
          </a:p>
          <a:p>
            <a:pPr>
              <a:defRPr/>
            </a:pPr>
            <a:r>
              <a:rPr lang="zh-CN" altLang="en-US" dirty="0" smtClean="0"/>
              <a:t>			</a:t>
            </a:r>
            <a:r>
              <a:rPr lang="en-US" altLang="zh-CN" dirty="0" smtClean="0"/>
              <a:t>NodeList childsNodes = personNode.getChildNodes();</a:t>
            </a:r>
          </a:p>
          <a:p>
            <a:pPr>
              <a:defRPr/>
            </a:pPr>
            <a:r>
              <a:rPr lang="en-US" altLang="zh-CN" dirty="0" smtClean="0"/>
              <a:t>			for (int j = 0; j &lt; childsNodes.getLength(); j++) {</a:t>
            </a:r>
          </a:p>
          <a:p>
            <a:pPr>
              <a:defRPr/>
            </a:pPr>
            <a:r>
              <a:rPr lang="en-US" altLang="zh-CN" dirty="0" smtClean="0"/>
              <a:t>			Node node = (Node) childsNodes.item(j);</a:t>
            </a:r>
            <a:br>
              <a:rPr lang="en-US" altLang="zh-CN" dirty="0" smtClean="0"/>
            </a:br>
            <a:r>
              <a:rPr lang="en-US" altLang="zh-CN" dirty="0" smtClean="0"/>
              <a:t>			//</a:t>
            </a:r>
            <a:r>
              <a:rPr lang="zh-CN" altLang="en-US" dirty="0" smtClean="0"/>
              <a:t>判断是否为元素类型</a:t>
            </a:r>
            <a:endParaRPr lang="en-US" altLang="zh-CN" dirty="0" smtClean="0"/>
          </a:p>
          <a:p>
            <a:pPr>
              <a:defRPr/>
            </a:pPr>
            <a:r>
              <a:rPr lang="en-US" altLang="zh-CN" dirty="0" smtClean="0"/>
              <a:t>			if(node.getNodeType() == Node.ELEMENT_NODE){</a:t>
            </a:r>
            <a:r>
              <a:rPr lang="zh-CN" altLang="en-US" dirty="0" smtClean="0"/>
              <a:t>				</a:t>
            </a:r>
            <a:r>
              <a:rPr lang="en-US" altLang="zh-CN" dirty="0" smtClean="0"/>
              <a:t>	    Element childNode = (Element) node;</a:t>
            </a:r>
          </a:p>
          <a:p>
            <a:pPr>
              <a:defRPr/>
            </a:pPr>
            <a:r>
              <a:rPr lang="en-US" altLang="zh-CN" dirty="0" smtClean="0"/>
              <a:t>                                        //</a:t>
            </a:r>
            <a:r>
              <a:rPr lang="zh-CN" altLang="en-US" dirty="0" smtClean="0"/>
              <a:t>判断是否</a:t>
            </a:r>
            <a:r>
              <a:rPr lang="en-US" altLang="zh-CN" dirty="0" smtClean="0"/>
              <a:t>name</a:t>
            </a:r>
            <a:r>
              <a:rPr lang="zh-CN" altLang="en-US" dirty="0" smtClean="0"/>
              <a:t>元素</a:t>
            </a:r>
            <a:endParaRPr lang="en-US" altLang="zh-CN" dirty="0" smtClean="0"/>
          </a:p>
          <a:p>
            <a:pPr>
              <a:defRPr/>
            </a:pPr>
            <a:r>
              <a:rPr lang="en-US" altLang="zh-CN" dirty="0" smtClean="0"/>
              <a:t>			    if ("name".equals(childNode.getNodeName())) {</a:t>
            </a:r>
            <a:endParaRPr lang="zh-CN" altLang="en-US" dirty="0" smtClean="0"/>
          </a:p>
          <a:p>
            <a:pPr>
              <a:defRPr/>
            </a:pPr>
            <a:r>
              <a:rPr lang="en-US" altLang="zh-CN" dirty="0" smtClean="0"/>
              <a:t>			     //</a:t>
            </a:r>
            <a:r>
              <a:rPr lang="zh-CN" altLang="en-US" dirty="0" smtClean="0"/>
              <a:t>获取</a:t>
            </a:r>
            <a:r>
              <a:rPr lang="en-US" altLang="zh-CN" dirty="0" smtClean="0"/>
              <a:t>name</a:t>
            </a:r>
            <a:r>
              <a:rPr lang="zh-CN" altLang="en-US" dirty="0" smtClean="0"/>
              <a:t>元素下</a:t>
            </a:r>
            <a:r>
              <a:rPr lang="en-US" altLang="zh-CN" dirty="0" smtClean="0"/>
              <a:t>Text</a:t>
            </a:r>
            <a:r>
              <a:rPr lang="zh-CN" altLang="en-US" dirty="0" smtClean="0"/>
              <a:t>节点</a:t>
            </a:r>
            <a:r>
              <a:rPr lang="en-US" altLang="zh-CN" dirty="0" smtClean="0"/>
              <a:t>,</a:t>
            </a:r>
            <a:r>
              <a:rPr lang="zh-CN" altLang="en-US" dirty="0" smtClean="0"/>
              <a:t>然后从</a:t>
            </a:r>
            <a:r>
              <a:rPr lang="en-US" altLang="zh-CN" dirty="0" smtClean="0"/>
              <a:t>Text</a:t>
            </a:r>
            <a:r>
              <a:rPr lang="zh-CN" altLang="en-US" dirty="0" smtClean="0"/>
              <a:t>节点获取数据	    </a:t>
            </a:r>
            <a:r>
              <a:rPr lang="en-US" altLang="zh-CN" dirty="0" smtClean="0"/>
              <a:t>			     person.setName(childNode.getFirstChild().getNodeValue());</a:t>
            </a:r>
          </a:p>
          <a:p>
            <a:pPr>
              <a:defRPr/>
            </a:pPr>
            <a:r>
              <a:rPr lang="en-US" altLang="zh-CN" dirty="0" smtClean="0"/>
              <a:t>			    } else if (“age”.equals(childNode.getNodeName())) {</a:t>
            </a:r>
            <a:endParaRPr lang="zh-CN" altLang="en-US" dirty="0" smtClean="0"/>
          </a:p>
          <a:p>
            <a:pPr>
              <a:defRPr/>
            </a:pPr>
            <a:r>
              <a:rPr lang="zh-CN" altLang="en-US" dirty="0" smtClean="0"/>
              <a:t>			</a:t>
            </a:r>
            <a:r>
              <a:rPr lang="en-US" altLang="zh-CN" dirty="0" smtClean="0"/>
              <a:t>person.setAge(new Short(childNode.getFirstChild().getNodeValue()));</a:t>
            </a:r>
          </a:p>
          <a:p>
            <a:pPr>
              <a:defRPr/>
            </a:pPr>
            <a:r>
              <a:rPr lang="en-US" altLang="zh-CN" dirty="0" smtClean="0"/>
              <a:t>			    }</a:t>
            </a:r>
          </a:p>
          <a:p>
            <a:pPr>
              <a:defRPr/>
            </a:pPr>
            <a:r>
              <a:rPr lang="en-US" altLang="zh-CN" dirty="0" smtClean="0"/>
              <a:t>			}</a:t>
            </a:r>
          </a:p>
          <a:p>
            <a:pPr>
              <a:defRPr/>
            </a:pPr>
            <a:r>
              <a:rPr lang="en-US" altLang="zh-CN" dirty="0" smtClean="0"/>
              <a:t>		        }</a:t>
            </a:r>
          </a:p>
          <a:p>
            <a:pPr>
              <a:defRPr/>
            </a:pPr>
            <a:r>
              <a:rPr lang="en-US" altLang="zh-CN" dirty="0" smtClean="0"/>
              <a:t>		    persons.add(person);</a:t>
            </a:r>
          </a:p>
          <a:p>
            <a:pPr>
              <a:defRPr/>
            </a:pPr>
            <a:r>
              <a:rPr lang="en-US" altLang="zh-CN" dirty="0" smtClean="0"/>
              <a:t>		}</a:t>
            </a:r>
          </a:p>
          <a:p>
            <a:pPr>
              <a:defRPr/>
            </a:pPr>
            <a:r>
              <a:rPr lang="en-US" altLang="zh-CN" dirty="0" smtClean="0"/>
              <a:t>		inStream.close();</a:t>
            </a:r>
          </a:p>
          <a:p>
            <a:pPr>
              <a:defRPr/>
            </a:pPr>
            <a:r>
              <a:rPr lang="en-US" altLang="zh-CN" dirty="0" smtClean="0"/>
              <a:t>	} catch (Exception e) {</a:t>
            </a:r>
          </a:p>
          <a:p>
            <a:pPr>
              <a:defRPr/>
            </a:pPr>
            <a:r>
              <a:rPr lang="en-US" altLang="zh-CN" dirty="0" smtClean="0"/>
              <a:t>		e.printStackTrace();</a:t>
            </a:r>
          </a:p>
          <a:p>
            <a:pPr>
              <a:defRPr/>
            </a:pPr>
            <a:r>
              <a:rPr lang="en-US" altLang="zh-CN" dirty="0" smtClean="0"/>
              <a:t>	}</a:t>
            </a:r>
          </a:p>
          <a:p>
            <a:pPr>
              <a:defRPr/>
            </a:pPr>
            <a:r>
              <a:rPr lang="en-US" altLang="zh-CN" dirty="0" smtClean="0"/>
              <a:t>	return persons;</a:t>
            </a:r>
          </a:p>
          <a:p>
            <a:pPr>
              <a:defRPr/>
            </a:pPr>
            <a:r>
              <a:rPr lang="en-US" altLang="zh-CN" dirty="0" smtClean="0"/>
              <a:t>}</a:t>
            </a:r>
            <a:endParaRPr lang="zh-CN" altLang="en-US" dirty="0"/>
          </a:p>
        </p:txBody>
      </p:sp>
      <p:sp>
        <p:nvSpPr>
          <p:cNvPr id="1105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97A863FC-60D8-4510-8237-557326A76BEB}" type="slidenum">
              <a:rPr lang="en-US" altLang="zh-CN" sz="1200" smtClean="0">
                <a:latin typeface="Times New Roman" pitchFamily="18" charset="0"/>
              </a:rPr>
              <a:pPr eaLnBrk="1" hangingPunct="1"/>
              <a:t>31</a:t>
            </a:fld>
            <a:endParaRPr lang="en-US" altLang="zh-CN" sz="1200"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32500" lnSpcReduction="20000"/>
          </a:bodyPr>
          <a:lstStyle/>
          <a:p>
            <a:pPr>
              <a:defRPr/>
            </a:pPr>
            <a:r>
              <a:rPr lang="en-US" altLang="zh-CN" dirty="0" smtClean="0"/>
              <a:t>import org.xmlpull.v1.XmlPullParser;</a:t>
            </a:r>
          </a:p>
          <a:p>
            <a:pPr>
              <a:defRPr/>
            </a:pPr>
            <a:r>
              <a:rPr lang="en-US" altLang="zh-CN" dirty="0" smtClean="0"/>
              <a:t>import android.util.Xml;</a:t>
            </a:r>
          </a:p>
          <a:p>
            <a:pPr>
              <a:defRPr/>
            </a:pPr>
            <a:r>
              <a:rPr lang="en-US" altLang="zh-CN" dirty="0" smtClean="0"/>
              <a:t>import cn.itcast.xml.domain.Person;</a:t>
            </a:r>
          </a:p>
          <a:p>
            <a:pPr>
              <a:defRPr/>
            </a:pPr>
            <a:endParaRPr lang="en-US" altLang="zh-CN" dirty="0" smtClean="0"/>
          </a:p>
          <a:p>
            <a:pPr>
              <a:defRPr/>
            </a:pPr>
            <a:r>
              <a:rPr lang="en-US" altLang="zh-CN" dirty="0" smtClean="0"/>
              <a:t>public class PullXMLReader {</a:t>
            </a:r>
          </a:p>
          <a:p>
            <a:pPr>
              <a:defRPr/>
            </a:pPr>
            <a:endParaRPr lang="en-US" altLang="zh-CN" dirty="0" smtClean="0"/>
          </a:p>
          <a:p>
            <a:pPr>
              <a:defRPr/>
            </a:pPr>
            <a:r>
              <a:rPr lang="en-US" altLang="zh-CN" dirty="0" smtClean="0"/>
              <a:t>public static List&lt;Person&gt; readXML(InputStream inStream) {</a:t>
            </a:r>
          </a:p>
          <a:p>
            <a:pPr>
              <a:defRPr/>
            </a:pPr>
            <a:r>
              <a:rPr lang="en-US" altLang="zh-CN" dirty="0" smtClean="0"/>
              <a:t>	XmlPullParser parser = Xml.newPullParser();</a:t>
            </a:r>
          </a:p>
          <a:p>
            <a:pPr>
              <a:defRPr/>
            </a:pPr>
            <a:r>
              <a:rPr lang="en-US" altLang="zh-CN" dirty="0" smtClean="0"/>
              <a:t>	try {</a:t>
            </a:r>
          </a:p>
          <a:p>
            <a:pPr>
              <a:defRPr/>
            </a:pPr>
            <a:r>
              <a:rPr lang="en-US" altLang="zh-CN" dirty="0" smtClean="0"/>
              <a:t>	parser.setInput(inStream, "UTF-8");</a:t>
            </a:r>
          </a:p>
          <a:p>
            <a:pPr>
              <a:defRPr/>
            </a:pPr>
            <a:r>
              <a:rPr lang="en-US" altLang="zh-CN" dirty="0" smtClean="0"/>
              <a:t>	int eventType = parser.getEventType();</a:t>
            </a:r>
          </a:p>
          <a:p>
            <a:pPr>
              <a:defRPr/>
            </a:pPr>
            <a:r>
              <a:rPr lang="en-US" altLang="zh-CN" dirty="0" smtClean="0"/>
              <a:t>	Person currentPerson = null;</a:t>
            </a:r>
          </a:p>
          <a:p>
            <a:pPr>
              <a:defRPr/>
            </a:pPr>
            <a:r>
              <a:rPr lang="en-US" altLang="zh-CN" dirty="0" smtClean="0"/>
              <a:t>	List&lt;Person&gt; persons = null;</a:t>
            </a:r>
          </a:p>
          <a:p>
            <a:pPr>
              <a:defRPr/>
            </a:pPr>
            <a:r>
              <a:rPr lang="en-US" altLang="zh-CN" dirty="0" smtClean="0"/>
              <a:t>	while (eventType != XmlPullParser.END_DOCUMENT) {</a:t>
            </a:r>
          </a:p>
          <a:p>
            <a:pPr>
              <a:defRPr/>
            </a:pPr>
            <a:r>
              <a:rPr lang="en-US" altLang="zh-CN" dirty="0" smtClean="0"/>
              <a:t>		switch (eventType) {</a:t>
            </a:r>
          </a:p>
          <a:p>
            <a:pPr>
              <a:defRPr/>
            </a:pPr>
            <a:r>
              <a:rPr lang="en-US" altLang="zh-CN" dirty="0" smtClean="0"/>
              <a:t>		case XmlPullParser.START_DOCUMENT://</a:t>
            </a:r>
            <a:r>
              <a:rPr lang="zh-CN" altLang="en-US" dirty="0" smtClean="0"/>
              <a:t>文档开始事件</a:t>
            </a:r>
            <a:r>
              <a:rPr lang="en-US" altLang="zh-CN" dirty="0" smtClean="0"/>
              <a:t>,</a:t>
            </a:r>
            <a:r>
              <a:rPr lang="zh-CN" altLang="en-US" dirty="0" smtClean="0"/>
              <a:t>可以进行数据初始化处理</a:t>
            </a:r>
          </a:p>
          <a:p>
            <a:pPr>
              <a:defRPr/>
            </a:pPr>
            <a:r>
              <a:rPr lang="zh-CN" altLang="en-US" dirty="0" smtClean="0"/>
              <a:t>			</a:t>
            </a:r>
            <a:r>
              <a:rPr lang="en-US" altLang="zh-CN" dirty="0" smtClean="0"/>
              <a:t>persons = new ArrayList&lt;Person&gt;();</a:t>
            </a:r>
          </a:p>
          <a:p>
            <a:pPr>
              <a:defRPr/>
            </a:pPr>
            <a:r>
              <a:rPr lang="en-US" altLang="zh-CN" dirty="0" smtClean="0"/>
              <a:t>			break;</a:t>
            </a:r>
          </a:p>
          <a:p>
            <a:pPr>
              <a:defRPr/>
            </a:pPr>
            <a:r>
              <a:rPr lang="en-US" altLang="zh-CN" dirty="0" smtClean="0"/>
              <a:t>		case XmlPullParser.START_TAG://</a:t>
            </a:r>
            <a:r>
              <a:rPr lang="zh-CN" altLang="en-US" dirty="0" smtClean="0"/>
              <a:t>开始元素事件</a:t>
            </a:r>
          </a:p>
          <a:p>
            <a:pPr>
              <a:defRPr/>
            </a:pPr>
            <a:r>
              <a:rPr lang="zh-CN" altLang="en-US" dirty="0" smtClean="0"/>
              <a:t>			</a:t>
            </a:r>
            <a:r>
              <a:rPr lang="en-US" altLang="zh-CN" dirty="0" smtClean="0"/>
              <a:t>String name = parser.getName();</a:t>
            </a:r>
          </a:p>
          <a:p>
            <a:pPr>
              <a:defRPr/>
            </a:pPr>
            <a:r>
              <a:rPr lang="en-US" altLang="zh-CN" dirty="0" smtClean="0"/>
              <a:t>			if (name.equalsIgnoreCase("person")) {</a:t>
            </a:r>
          </a:p>
          <a:p>
            <a:pPr>
              <a:defRPr/>
            </a:pPr>
            <a:r>
              <a:rPr lang="en-US" altLang="zh-CN" dirty="0" smtClean="0"/>
              <a:t>				currentPerson = new Person();</a:t>
            </a:r>
          </a:p>
          <a:p>
            <a:pPr>
              <a:defRPr/>
            </a:pPr>
            <a:r>
              <a:rPr lang="en-US" altLang="zh-CN" dirty="0" smtClean="0"/>
              <a:t>				currentPerson.setId(new Integer(parser.getAttributeValue(null, "id")));</a:t>
            </a:r>
          </a:p>
          <a:p>
            <a:pPr>
              <a:defRPr/>
            </a:pPr>
            <a:r>
              <a:rPr lang="en-US" altLang="zh-CN" dirty="0" smtClean="0"/>
              <a:t>			} else if (currentPerson != null) {</a:t>
            </a:r>
          </a:p>
          <a:p>
            <a:pPr>
              <a:defRPr/>
            </a:pPr>
            <a:r>
              <a:rPr lang="en-US" altLang="zh-CN" dirty="0" smtClean="0"/>
              <a:t>				if (name.equalsIgnoreCase("name")) {</a:t>
            </a:r>
          </a:p>
          <a:p>
            <a:pPr>
              <a:defRPr/>
            </a:pPr>
            <a:r>
              <a:rPr lang="en-US" altLang="zh-CN" dirty="0" smtClean="0"/>
              <a:t>					currentPerson.setName(parser.nextText());// </a:t>
            </a:r>
            <a:r>
              <a:rPr lang="zh-CN" altLang="en-US" dirty="0" smtClean="0"/>
              <a:t>如果后面是</a:t>
            </a:r>
            <a:r>
              <a:rPr lang="en-US" altLang="zh-CN" dirty="0" smtClean="0"/>
              <a:t>Text</a:t>
            </a:r>
            <a:r>
              <a:rPr lang="zh-CN" altLang="en-US" dirty="0" smtClean="0"/>
              <a:t>元素</a:t>
            </a:r>
            <a:r>
              <a:rPr lang="en-US" altLang="zh-CN" dirty="0" smtClean="0"/>
              <a:t>,</a:t>
            </a:r>
            <a:r>
              <a:rPr lang="zh-CN" altLang="en-US" dirty="0" smtClean="0"/>
              <a:t>即返回它的值</a:t>
            </a:r>
          </a:p>
          <a:p>
            <a:pPr>
              <a:defRPr/>
            </a:pPr>
            <a:r>
              <a:rPr lang="zh-CN" altLang="en-US" dirty="0" smtClean="0"/>
              <a:t>				</a:t>
            </a:r>
            <a:r>
              <a:rPr lang="en-US" altLang="zh-CN" dirty="0" smtClean="0"/>
              <a:t>} else if (name.equalsIgnoreCase("age")) {</a:t>
            </a:r>
          </a:p>
          <a:p>
            <a:pPr>
              <a:defRPr/>
            </a:pPr>
            <a:r>
              <a:rPr lang="en-US" altLang="zh-CN" dirty="0" smtClean="0"/>
              <a:t>					currentPerson.setAge(new Short(parser.nextText()));</a:t>
            </a:r>
          </a:p>
          <a:p>
            <a:pPr>
              <a:defRPr/>
            </a:pPr>
            <a:r>
              <a:rPr lang="en-US" altLang="zh-CN" dirty="0" smtClean="0"/>
              <a:t>				}</a:t>
            </a:r>
          </a:p>
          <a:p>
            <a:pPr>
              <a:defRPr/>
            </a:pPr>
            <a:r>
              <a:rPr lang="en-US" altLang="zh-CN" dirty="0" smtClean="0"/>
              <a:t>			}</a:t>
            </a:r>
          </a:p>
          <a:p>
            <a:pPr>
              <a:defRPr/>
            </a:pPr>
            <a:r>
              <a:rPr lang="en-US" altLang="zh-CN" dirty="0" smtClean="0"/>
              <a:t>			break;</a:t>
            </a:r>
          </a:p>
          <a:p>
            <a:pPr>
              <a:defRPr/>
            </a:pPr>
            <a:r>
              <a:rPr lang="en-US" altLang="zh-CN" dirty="0" smtClean="0"/>
              <a:t>		case XmlPullParser.END_TAG://</a:t>
            </a:r>
            <a:r>
              <a:rPr lang="zh-CN" altLang="en-US" dirty="0" smtClean="0"/>
              <a:t>结束元素事件</a:t>
            </a:r>
          </a:p>
          <a:p>
            <a:pPr>
              <a:defRPr/>
            </a:pPr>
            <a:r>
              <a:rPr lang="zh-CN" altLang="en-US" dirty="0" smtClean="0"/>
              <a:t>			</a:t>
            </a:r>
            <a:r>
              <a:rPr lang="en-US" altLang="zh-CN" dirty="0" smtClean="0"/>
              <a:t>if (parser.getName().equalsIgnoreCase("person") &amp;&amp; currentPerson != null) {</a:t>
            </a:r>
          </a:p>
          <a:p>
            <a:pPr>
              <a:defRPr/>
            </a:pPr>
            <a:r>
              <a:rPr lang="en-US" altLang="zh-CN" dirty="0" smtClean="0"/>
              <a:t>				persons.add(currentPerson);</a:t>
            </a:r>
          </a:p>
          <a:p>
            <a:pPr>
              <a:defRPr/>
            </a:pPr>
            <a:r>
              <a:rPr lang="en-US" altLang="zh-CN" dirty="0" smtClean="0"/>
              <a:t>				currentPerson = null;</a:t>
            </a:r>
          </a:p>
          <a:p>
            <a:pPr>
              <a:defRPr/>
            </a:pPr>
            <a:r>
              <a:rPr lang="en-US" altLang="zh-CN" dirty="0" smtClean="0"/>
              <a:t>			}</a:t>
            </a:r>
          </a:p>
          <a:p>
            <a:pPr>
              <a:defRPr/>
            </a:pPr>
            <a:r>
              <a:rPr lang="en-US" altLang="zh-CN" dirty="0" smtClean="0"/>
              <a:t>			break;</a:t>
            </a:r>
          </a:p>
          <a:p>
            <a:pPr>
              <a:defRPr/>
            </a:pPr>
            <a:r>
              <a:rPr lang="en-US" altLang="zh-CN" dirty="0" smtClean="0"/>
              <a:t>		}</a:t>
            </a:r>
          </a:p>
          <a:p>
            <a:pPr>
              <a:defRPr/>
            </a:pPr>
            <a:r>
              <a:rPr lang="en-US" altLang="zh-CN" dirty="0" smtClean="0"/>
              <a:t>		eventType = parser.next();</a:t>
            </a:r>
          </a:p>
          <a:p>
            <a:pPr>
              <a:defRPr/>
            </a:pPr>
            <a:r>
              <a:rPr lang="en-US" altLang="zh-CN" dirty="0" smtClean="0"/>
              <a:t>	}</a:t>
            </a:r>
          </a:p>
          <a:p>
            <a:pPr>
              <a:defRPr/>
            </a:pPr>
            <a:r>
              <a:rPr lang="en-US" altLang="zh-CN" dirty="0" smtClean="0"/>
              <a:t>	inStream.close();</a:t>
            </a:r>
          </a:p>
          <a:p>
            <a:pPr>
              <a:defRPr/>
            </a:pPr>
            <a:r>
              <a:rPr lang="en-US" altLang="zh-CN" dirty="0" smtClean="0"/>
              <a:t>	return persons;</a:t>
            </a:r>
          </a:p>
          <a:p>
            <a:pPr>
              <a:defRPr/>
            </a:pPr>
            <a:r>
              <a:rPr lang="en-US" altLang="zh-CN" dirty="0" smtClean="0"/>
              <a:t>	} catch (Exception e) {</a:t>
            </a:r>
          </a:p>
          <a:p>
            <a:pPr>
              <a:defRPr/>
            </a:pPr>
            <a:r>
              <a:rPr lang="en-US" altLang="zh-CN" dirty="0" smtClean="0"/>
              <a:t>		e.printStackTrace();</a:t>
            </a:r>
          </a:p>
          <a:p>
            <a:pPr>
              <a:defRPr/>
            </a:pPr>
            <a:r>
              <a:rPr lang="en-US" altLang="zh-CN" dirty="0" smtClean="0"/>
              <a:t>	}</a:t>
            </a:r>
          </a:p>
          <a:p>
            <a:pPr>
              <a:defRPr/>
            </a:pPr>
            <a:r>
              <a:rPr lang="en-US" altLang="zh-CN" dirty="0" smtClean="0"/>
              <a:t>	return null;</a:t>
            </a:r>
          </a:p>
          <a:p>
            <a:pPr>
              <a:defRPr/>
            </a:pPr>
            <a:r>
              <a:rPr lang="en-US" altLang="zh-CN" dirty="0" smtClean="0"/>
              <a:t>}</a:t>
            </a:r>
          </a:p>
          <a:p>
            <a:pPr>
              <a:defRPr/>
            </a:pPr>
            <a:r>
              <a:rPr lang="en-US" altLang="zh-CN" dirty="0" smtClean="0"/>
              <a:t>}</a:t>
            </a:r>
            <a:endParaRPr lang="zh-CN" altLang="en-US" dirty="0"/>
          </a:p>
        </p:txBody>
      </p:sp>
      <p:sp>
        <p:nvSpPr>
          <p:cNvPr id="1116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3B26E1E7-43F8-47EB-97EA-C0ABD98BC762}" type="slidenum">
              <a:rPr lang="en-US" altLang="zh-CN" sz="1200" smtClean="0">
                <a:latin typeface="Times New Roman" pitchFamily="18" charset="0"/>
              </a:rPr>
              <a:pPr eaLnBrk="1" hangingPunct="1"/>
              <a:t>32</a:t>
            </a:fld>
            <a:endParaRPr lang="en-US" altLang="zh-CN" sz="1200"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32500" lnSpcReduction="20000"/>
          </a:bodyPr>
          <a:lstStyle/>
          <a:p>
            <a:pPr>
              <a:defRPr/>
            </a:pPr>
            <a:r>
              <a:rPr lang="en-US" altLang="zh-CN" dirty="0" smtClean="0"/>
              <a:t>public static String writeXML(List&lt;Person&gt; persons, Writer writer){</a:t>
            </a:r>
          </a:p>
          <a:p>
            <a:pPr>
              <a:defRPr/>
            </a:pPr>
            <a:r>
              <a:rPr lang="en-US" altLang="zh-CN" dirty="0" smtClean="0"/>
              <a:t>    XmlSerializer serializer = Xml.newSerializer();</a:t>
            </a:r>
          </a:p>
          <a:p>
            <a:pPr>
              <a:defRPr/>
            </a:pPr>
            <a:r>
              <a:rPr lang="en-US" altLang="zh-CN" dirty="0" smtClean="0"/>
              <a:t>    try {</a:t>
            </a:r>
          </a:p>
          <a:p>
            <a:pPr>
              <a:defRPr/>
            </a:pPr>
            <a:r>
              <a:rPr lang="en-US" altLang="zh-CN" dirty="0" smtClean="0"/>
              <a:t>        serializer.setOutput(writer);</a:t>
            </a:r>
          </a:p>
          <a:p>
            <a:pPr>
              <a:defRPr/>
            </a:pPr>
            <a:r>
              <a:rPr lang="en-US" altLang="zh-CN" dirty="0" smtClean="0"/>
              <a:t>        serializer.startDocument("UTF-8", true);</a:t>
            </a:r>
          </a:p>
          <a:p>
            <a:pPr>
              <a:defRPr/>
            </a:pPr>
            <a:r>
              <a:rPr lang="en-US" altLang="zh-CN" dirty="0" smtClean="0"/>
              <a:t>      //</a:t>
            </a:r>
            <a:r>
              <a:rPr lang="zh-CN" altLang="en-US" dirty="0" smtClean="0"/>
              <a:t>第一个参数为命名空间</a:t>
            </a:r>
            <a:r>
              <a:rPr lang="en-US" altLang="zh-CN" dirty="0" smtClean="0"/>
              <a:t>,</a:t>
            </a:r>
            <a:r>
              <a:rPr lang="zh-CN" altLang="en-US" dirty="0" smtClean="0"/>
              <a:t>如果不使用命名空间</a:t>
            </a:r>
            <a:r>
              <a:rPr lang="en-US" altLang="zh-CN" dirty="0" smtClean="0"/>
              <a:t>,</a:t>
            </a:r>
            <a:r>
              <a:rPr lang="zh-CN" altLang="en-US" dirty="0" smtClean="0"/>
              <a:t>可以设置为</a:t>
            </a:r>
            <a:r>
              <a:rPr lang="en-US" altLang="zh-CN" dirty="0" smtClean="0"/>
              <a:t>null</a:t>
            </a:r>
          </a:p>
          <a:p>
            <a:pPr>
              <a:defRPr/>
            </a:pPr>
            <a:r>
              <a:rPr lang="en-US" altLang="zh-CN" dirty="0" smtClean="0"/>
              <a:t>        serializer.startTag("", "persons");</a:t>
            </a:r>
          </a:p>
          <a:p>
            <a:pPr>
              <a:defRPr/>
            </a:pPr>
            <a:r>
              <a:rPr lang="en-US" altLang="zh-CN" dirty="0" smtClean="0"/>
              <a:t>        for (Person person : persons){</a:t>
            </a:r>
          </a:p>
          <a:p>
            <a:pPr>
              <a:defRPr/>
            </a:pPr>
            <a:r>
              <a:rPr lang="en-US" altLang="zh-CN" dirty="0" smtClean="0"/>
              <a:t>            serializer.startTag("", "person");</a:t>
            </a:r>
          </a:p>
          <a:p>
            <a:pPr>
              <a:defRPr/>
            </a:pPr>
            <a:r>
              <a:rPr lang="en-US" altLang="zh-CN" dirty="0" smtClean="0"/>
              <a:t>            serializer.attribute("", "id", person.getId().toString());</a:t>
            </a:r>
          </a:p>
          <a:p>
            <a:pPr>
              <a:defRPr/>
            </a:pPr>
            <a:r>
              <a:rPr lang="en-US" altLang="zh-CN" dirty="0" smtClean="0"/>
              <a:t>            serializer.startTag("", "name");</a:t>
            </a:r>
          </a:p>
          <a:p>
            <a:pPr>
              <a:defRPr/>
            </a:pPr>
            <a:r>
              <a:rPr lang="en-US" altLang="zh-CN" dirty="0" smtClean="0"/>
              <a:t>            serializer.text(person.getName());</a:t>
            </a:r>
          </a:p>
          <a:p>
            <a:pPr>
              <a:defRPr/>
            </a:pPr>
            <a:r>
              <a:rPr lang="en-US" altLang="zh-CN" dirty="0" smtClean="0"/>
              <a:t>            serializer.endTag("", "name");</a:t>
            </a:r>
          </a:p>
          <a:p>
            <a:pPr>
              <a:defRPr/>
            </a:pPr>
            <a:r>
              <a:rPr lang="en-US" altLang="zh-CN" dirty="0" smtClean="0"/>
              <a:t>            serializer.startTag("", "age");</a:t>
            </a:r>
          </a:p>
          <a:p>
            <a:pPr>
              <a:defRPr/>
            </a:pPr>
            <a:r>
              <a:rPr lang="en-US" altLang="zh-CN" dirty="0" smtClean="0"/>
              <a:t>            serializer.text(person.getAge().toString());</a:t>
            </a:r>
          </a:p>
          <a:p>
            <a:pPr>
              <a:defRPr/>
            </a:pPr>
            <a:r>
              <a:rPr lang="en-US" altLang="zh-CN" dirty="0" smtClean="0"/>
              <a:t>            serializer.endTag("", "age");</a:t>
            </a:r>
          </a:p>
          <a:p>
            <a:pPr>
              <a:defRPr/>
            </a:pPr>
            <a:r>
              <a:rPr lang="en-US" altLang="zh-CN" dirty="0" smtClean="0"/>
              <a:t>            serializer.endTag("", "person");</a:t>
            </a:r>
          </a:p>
          <a:p>
            <a:pPr>
              <a:defRPr/>
            </a:pPr>
            <a:r>
              <a:rPr lang="en-US" altLang="zh-CN" dirty="0" smtClean="0"/>
              <a:t>        }</a:t>
            </a:r>
          </a:p>
          <a:p>
            <a:pPr>
              <a:defRPr/>
            </a:pPr>
            <a:r>
              <a:rPr lang="en-US" altLang="zh-CN" dirty="0" smtClean="0"/>
              <a:t>        serializer.endTag("", "persons");</a:t>
            </a:r>
          </a:p>
          <a:p>
            <a:pPr>
              <a:defRPr/>
            </a:pPr>
            <a:r>
              <a:rPr lang="en-US" altLang="zh-CN" dirty="0" smtClean="0"/>
              <a:t>        serializer.endDocument();</a:t>
            </a:r>
          </a:p>
          <a:p>
            <a:pPr>
              <a:defRPr/>
            </a:pPr>
            <a:r>
              <a:rPr lang="en-US" altLang="zh-CN" dirty="0" smtClean="0"/>
              <a:t>        return writer.toString();</a:t>
            </a:r>
          </a:p>
          <a:p>
            <a:pPr>
              <a:defRPr/>
            </a:pPr>
            <a:r>
              <a:rPr lang="en-US" altLang="zh-CN" dirty="0" smtClean="0"/>
              <a:t>    } catch (Exception e) {</a:t>
            </a:r>
          </a:p>
          <a:p>
            <a:pPr>
              <a:defRPr/>
            </a:pPr>
            <a:r>
              <a:rPr lang="en-US" altLang="zh-CN" dirty="0" smtClean="0"/>
              <a:t>        e.printStackTrace();</a:t>
            </a:r>
          </a:p>
          <a:p>
            <a:pPr>
              <a:defRPr/>
            </a:pPr>
            <a:r>
              <a:rPr lang="en-US" altLang="zh-CN" dirty="0" smtClean="0"/>
              <a:t>    }</a:t>
            </a:r>
          </a:p>
          <a:p>
            <a:pPr>
              <a:defRPr/>
            </a:pPr>
            <a:r>
              <a:rPr lang="en-US" altLang="zh-CN" dirty="0" smtClean="0"/>
              <a:t>    return null;</a:t>
            </a:r>
          </a:p>
          <a:p>
            <a:pPr>
              <a:defRPr/>
            </a:pPr>
            <a:r>
              <a:rPr lang="en-US" altLang="zh-CN" dirty="0" smtClean="0"/>
              <a:t>}</a:t>
            </a:r>
            <a:endParaRPr lang="zh-CN" altLang="en-US" dirty="0"/>
          </a:p>
        </p:txBody>
      </p:sp>
      <p:sp>
        <p:nvSpPr>
          <p:cNvPr id="112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eaLnBrk="1" hangingPunct="1"/>
            <a:fld id="{F5F713EB-5B2A-4BAC-AD6E-56C71294E999}" type="slidenum">
              <a:rPr lang="en-US" altLang="zh-CN" sz="1200" smtClean="0">
                <a:latin typeface="Times New Roman" pitchFamily="18" charset="0"/>
              </a:rPr>
              <a:pPr eaLnBrk="1" hangingPunct="1"/>
              <a:t>33</a:t>
            </a:fld>
            <a:endParaRPr lang="en-US" altLang="zh-CN" sz="120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userDrawn="1"/>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B1C5A9E-82AD-4D2D-9B2E-6870A3C37CB8}" type="datetime1">
              <a:rPr lang="zh-CN" altLang="en-US" smtClean="0"/>
              <a:t>2013/10/31</a:t>
            </a:fld>
            <a:endParaRPr lang="zh-CN" alt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0C913308-F349-4B6D-A68A-DD1791B4A57B}" type="slidenum">
              <a:rPr lang="zh-CN" altLang="en-US" smtClean="0"/>
              <a:t>‹#›</a:t>
            </a:fld>
            <a:endParaRPr lang="zh-CN" alt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E4919B3-46F0-45F8-95DA-4BBA8E6B7E94}" type="datetime1">
              <a:rPr lang="zh-CN" altLang="en-US" smtClean="0"/>
              <a:t>2013/10/31</a:t>
            </a:fld>
            <a:endParaRPr lang="zh-CN" altLang="en-US"/>
          </a:p>
        </p:txBody>
      </p:sp>
      <p:sp>
        <p:nvSpPr>
          <p:cNvPr id="5" name="Footer Placeholder 4"/>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6407FA4-E0BB-4879-9BED-D3A87F8157E0}" type="datetime1">
              <a:rPr lang="zh-CN" altLang="en-US" smtClean="0"/>
              <a:t>2013/10/31</a:t>
            </a:fld>
            <a:endParaRPr lang="zh-CN" altLang="en-US"/>
          </a:p>
        </p:txBody>
      </p:sp>
      <p:sp>
        <p:nvSpPr>
          <p:cNvPr id="5" name="Footer Placeholder 4"/>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79D807F-961D-4CA9-B27D-D81DD384C7DE}" type="datetime1">
              <a:rPr lang="zh-CN" altLang="en-US" smtClean="0"/>
              <a:t>2013/10/31</a:t>
            </a:fld>
            <a:endParaRPr lang="zh-CN" altLang="en-US"/>
          </a:p>
        </p:txBody>
      </p:sp>
      <p:sp>
        <p:nvSpPr>
          <p:cNvPr id="5" name="Footer Placeholder 4"/>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5882113-4AB6-4224-8D64-F71FD7F78425}" type="datetime1">
              <a:rPr lang="zh-CN" altLang="en-US" smtClean="0"/>
              <a:t>2013/10/31</a:t>
            </a:fld>
            <a:endParaRPr lang="zh-CN" alt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zh-CN" altLang="en-US" smtClean="0"/>
              <a:t>单击此处编辑母版标题样式</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C27A13C-3FEE-41D8-ACBB-14054002812F}" type="datetime1">
              <a:rPr lang="zh-CN" altLang="en-US" smtClean="0"/>
              <a:t>2013/10/31</a:t>
            </a:fld>
            <a:endParaRPr lang="zh-CN" altLang="en-US"/>
          </a:p>
        </p:txBody>
      </p:sp>
      <p:sp>
        <p:nvSpPr>
          <p:cNvPr id="6" name="Footer Placeholder 5"/>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D4F7C1C-49D9-492E-B946-BE3F476BA059}" type="datetime1">
              <a:rPr lang="zh-CN" altLang="en-US" smtClean="0"/>
              <a:t>2013/10/31</a:t>
            </a:fld>
            <a:endParaRPr lang="zh-CN" altLang="en-US"/>
          </a:p>
        </p:txBody>
      </p:sp>
      <p:sp>
        <p:nvSpPr>
          <p:cNvPr id="8" name="Footer Placeholder 7"/>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FFCC1D08-0512-4B85-B019-FA6B4EFC525E}" type="datetime1">
              <a:rPr lang="zh-CN" altLang="en-US" smtClean="0"/>
              <a:t>2013/10/31</a:t>
            </a:fld>
            <a:endParaRPr lang="zh-CN" altLang="en-US"/>
          </a:p>
        </p:txBody>
      </p:sp>
      <p:sp>
        <p:nvSpPr>
          <p:cNvPr id="4" name="Footer Placeholder 3"/>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D6A216E-C8FB-4C2E-896A-1BCA548EC593}" type="datetime1">
              <a:rPr lang="zh-CN" altLang="en-US" smtClean="0"/>
              <a:t>2013/10/31</a:t>
            </a:fld>
            <a:endParaRPr lang="zh-CN" altLang="en-US"/>
          </a:p>
        </p:txBody>
      </p:sp>
      <p:sp>
        <p:nvSpPr>
          <p:cNvPr id="3" name="Footer Placeholder 2"/>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AB70BD39-D224-4E4D-98C4-8090062674DD}" type="datetime1">
              <a:rPr lang="zh-CN" altLang="en-US" smtClean="0"/>
              <a:t>2013/10/31</a:t>
            </a:fld>
            <a:endParaRPr lang="zh-CN" altLang="en-US"/>
          </a:p>
        </p:txBody>
      </p:sp>
      <p:sp>
        <p:nvSpPr>
          <p:cNvPr id="6" name="Footer Placeholder 5"/>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zh-CN" altLang="en-US" smtClean="0"/>
              <a:t>单击此处编辑母版标题样式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5" name="Date Placeholder 4"/>
          <p:cNvSpPr>
            <a:spLocks noGrp="1"/>
          </p:cNvSpPr>
          <p:nvPr>
            <p:ph type="dt" sz="half" idx="10"/>
          </p:nvPr>
        </p:nvSpPr>
        <p:spPr/>
        <p:txBody>
          <a:bodyPr/>
          <a:lstStyle/>
          <a:p>
            <a:fld id="{33C00E23-ED01-4E57-815F-30F9EA62EE83}" type="datetime1">
              <a:rPr lang="zh-CN" altLang="en-US" smtClean="0"/>
              <a:t>2013/10/31</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zh-CN" altLang="en-US" smtClean="0"/>
              <a:t>磁力网络工作室 </a:t>
            </a:r>
            <a:r>
              <a:rPr lang="en-US" altLang="zh-CN" smtClean="0"/>
              <a:t>http://www.cilinet.com</a:t>
            </a:r>
            <a:endParaRPr lang="zh-CN" altLang="en-US" dirty="0" smtClean="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zh-CN" altLang="en-US" smtClean="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A5DECC3-C472-4A15-9B91-0A2760140781}" type="datetime1">
              <a:rPr lang="zh-CN" altLang="en-US" smtClean="0"/>
              <a:t>2013/10/31</a:t>
            </a:fld>
            <a:endParaRPr lang="zh-CN" altLang="en-US"/>
          </a:p>
        </p:txBody>
      </p:sp>
      <p:sp>
        <p:nvSpPr>
          <p:cNvPr id="5" name="Footer Placeholder 4"/>
          <p:cNvSpPr>
            <a:spLocks noGrp="1"/>
          </p:cNvSpPr>
          <p:nvPr>
            <p:ph type="ftr" sz="quarter" idx="3"/>
          </p:nvPr>
        </p:nvSpPr>
        <p:spPr>
          <a:xfrm>
            <a:off x="2915816" y="6356350"/>
            <a:ext cx="3312368" cy="365125"/>
          </a:xfrm>
          <a:prstGeom prst="rect">
            <a:avLst/>
          </a:prstGeom>
        </p:spPr>
        <p:txBody>
          <a:bodyPr vert="horz" lIns="91440" tIns="45720" rIns="91440" bIns="45720" rtlCol="0" anchor="ctr"/>
          <a:lstStyle>
            <a:lvl1pPr algn="ctr">
              <a:defRPr sz="1200">
                <a:solidFill>
                  <a:schemeClr val="tx2"/>
                </a:solidFill>
              </a:defRPr>
            </a:lvl1pPr>
          </a:lstStyle>
          <a:p>
            <a:r>
              <a:rPr lang="zh-CN" altLang="en-US" smtClean="0"/>
              <a:t>磁力网络工作室 </a:t>
            </a:r>
            <a:r>
              <a:rPr lang="en-US" altLang="zh-CN" smtClean="0"/>
              <a:t>http://www.cilinet.com</a:t>
            </a:r>
            <a:endParaRPr lang="zh-CN" alt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0C913308-F349-4B6D-A68A-DD1791B4A57B}" type="slidenum">
              <a:rPr lang="zh-CN" altLang="en-US" smtClean="0"/>
              <a:t>‹#›</a:t>
            </a:fld>
            <a:endParaRPr lang="zh-CN" alt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zh-CN" altLang="en-US" dirty="0" smtClean="0"/>
              <a:t>主讲人：张湘鲁</a:t>
            </a:r>
            <a:endParaRPr lang="zh-CN" altLang="en-US" dirty="0"/>
          </a:p>
        </p:txBody>
      </p:sp>
      <p:sp>
        <p:nvSpPr>
          <p:cNvPr id="3075" name="Rectangle 6"/>
          <p:cNvSpPr>
            <a:spLocks noGrp="1" noChangeArrowheads="1"/>
          </p:cNvSpPr>
          <p:nvPr>
            <p:ph type="ctrTitle"/>
          </p:nvPr>
        </p:nvSpPr>
        <p:spPr>
          <a:noFill/>
        </p:spPr>
        <p:txBody>
          <a:bodyPr lIns="92075" tIns="46038" rIns="92075" bIns="46038" anchorCtr="0"/>
          <a:lstStyle/>
          <a:p>
            <a:pPr eaLnBrk="1" hangingPunct="1"/>
            <a:r>
              <a:rPr lang="en-US" altLang="zh-CN" sz="4800" b="1" i="0" dirty="0" smtClean="0">
                <a:latin typeface="黑体" pitchFamily="2" charset="-122"/>
                <a:ea typeface="黑体" pitchFamily="2" charset="-122"/>
              </a:rPr>
              <a:t>Android</a:t>
            </a:r>
            <a:r>
              <a:rPr lang="zh-CN" altLang="en-US" sz="4800" b="1" i="0" dirty="0" smtClean="0">
                <a:latin typeface="黑体" pitchFamily="2" charset="-122"/>
                <a:ea typeface="黑体" pitchFamily="2" charset="-122"/>
              </a:rPr>
              <a:t>应用程序开发</a:t>
            </a:r>
            <a:endParaRPr lang="zh-CN" altLang="en-US" sz="4800" i="0" dirty="0" smtClean="0">
              <a:latin typeface="黑体" pitchFamily="2" charset="-122"/>
              <a:ea typeface="黑体" pitchFamily="2" charset="-122"/>
            </a:endParaRPr>
          </a:p>
        </p:txBody>
      </p:sp>
    </p:spTree>
    <p:extLst>
      <p:ext uri="{BB962C8B-B14F-4D97-AF65-F5344CB8AC3E}">
        <p14:creationId xmlns:p14="http://schemas.microsoft.com/office/powerpoint/2010/main" val="34269384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zh-CN" altLang="en-US" sz="3600" dirty="0" smtClean="0"/>
              <a:t>开发第一个</a:t>
            </a:r>
            <a:r>
              <a:rPr lang="en-US" altLang="zh-CN" sz="3200" dirty="0" smtClean="0"/>
              <a:t>Android</a:t>
            </a:r>
            <a:r>
              <a:rPr lang="zh-CN" altLang="en-US" sz="3200" dirty="0" smtClean="0"/>
              <a:t>应用</a:t>
            </a:r>
            <a:endParaRPr lang="zh-CN" altLang="en-US" sz="3200" b="1" dirty="0" smtClean="0">
              <a:latin typeface="宋体" charset="-122"/>
            </a:endParaRPr>
          </a:p>
        </p:txBody>
      </p:sp>
      <p:sp>
        <p:nvSpPr>
          <p:cNvPr id="12292" name="TextBox 4"/>
          <p:cNvSpPr txBox="1">
            <a:spLocks noChangeArrowheads="1"/>
          </p:cNvSpPr>
          <p:nvPr/>
        </p:nvSpPr>
        <p:spPr bwMode="auto">
          <a:xfrm>
            <a:off x="642938" y="1857375"/>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t>在项目上右键点击</a:t>
            </a:r>
            <a:r>
              <a:rPr lang="en-US" altLang="zh-CN"/>
              <a:t>run as </a:t>
            </a:r>
            <a:r>
              <a:rPr lang="en-US" altLang="zh-CN">
                <a:sym typeface="Wingdings" pitchFamily="2" charset="2"/>
              </a:rPr>
              <a:t>Android application</a:t>
            </a:r>
            <a:r>
              <a:rPr lang="zh-CN" altLang="en-US">
                <a:sym typeface="Wingdings" pitchFamily="2" charset="2"/>
              </a:rPr>
              <a:t>，如下图</a:t>
            </a:r>
            <a:r>
              <a:rPr lang="zh-CN" altLang="en-US"/>
              <a:t>：</a:t>
            </a:r>
          </a:p>
        </p:txBody>
      </p:sp>
      <p:pic>
        <p:nvPicPr>
          <p:cNvPr id="12293" name="图片 6" descr="android-4.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714625"/>
            <a:ext cx="8501062"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12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eaLnBrk="1" hangingPunct="1"/>
            <a:r>
              <a:rPr lang="en-US" altLang="zh-CN" sz="3200" dirty="0" smtClean="0"/>
              <a:t>Android</a:t>
            </a:r>
            <a:r>
              <a:rPr lang="zh-CN" altLang="en-US" sz="3200" dirty="0" smtClean="0"/>
              <a:t>应用程序架构</a:t>
            </a:r>
            <a:endParaRPr lang="zh-CN" altLang="en-US" sz="3200" b="1" dirty="0" smtClean="0">
              <a:latin typeface="宋体" charset="-122"/>
            </a:endParaRPr>
          </a:p>
        </p:txBody>
      </p:sp>
      <p:sp>
        <p:nvSpPr>
          <p:cNvPr id="13316" name="TextBox 4"/>
          <p:cNvSpPr txBox="1">
            <a:spLocks noChangeArrowheads="1"/>
          </p:cNvSpPr>
          <p:nvPr/>
        </p:nvSpPr>
        <p:spPr bwMode="auto">
          <a:xfrm>
            <a:off x="642938" y="1857375"/>
            <a:ext cx="7786687"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b="1">
                <a:solidFill>
                  <a:srgbClr val="FF0000"/>
                </a:solidFill>
              </a:rPr>
              <a:t>src/</a:t>
            </a:r>
            <a:r>
              <a:rPr lang="en-US" altLang="zh-CN" sz="1400" b="1"/>
              <a:t>  java</a:t>
            </a:r>
            <a:r>
              <a:rPr lang="zh-CN" altLang="en-US" sz="1400" b="1"/>
              <a:t>原代码存放目录</a:t>
            </a:r>
          </a:p>
          <a:p>
            <a:pPr algn="l" eaLnBrk="1" hangingPunct="1">
              <a:buFont typeface="Wingdings" pitchFamily="2" charset="2"/>
              <a:buNone/>
            </a:pPr>
            <a:r>
              <a:rPr lang="en-US" altLang="zh-CN" sz="1400" b="1">
                <a:solidFill>
                  <a:srgbClr val="FF0000"/>
                </a:solidFill>
              </a:rPr>
              <a:t>gen/ </a:t>
            </a:r>
            <a:r>
              <a:rPr lang="zh-CN" altLang="en-US" sz="1400" b="1"/>
              <a:t>自动生成目录</a:t>
            </a:r>
          </a:p>
          <a:p>
            <a:pPr algn="l" eaLnBrk="1" hangingPunct="1">
              <a:buFont typeface="Wingdings" pitchFamily="2" charset="2"/>
              <a:buNone/>
            </a:pPr>
            <a:r>
              <a:rPr lang="en-US" altLang="zh-CN" sz="1400"/>
              <a:t>gen </a:t>
            </a:r>
            <a:r>
              <a:rPr lang="zh-CN" altLang="en-US" sz="1400"/>
              <a:t>目录中存放所有由</a:t>
            </a:r>
            <a:r>
              <a:rPr lang="en-US" altLang="zh-CN" sz="1400"/>
              <a:t>Android</a:t>
            </a:r>
            <a:r>
              <a:rPr lang="zh-CN" altLang="en-US" sz="1400"/>
              <a:t>开发工具自动生成的文件。目录中最重要的就是</a:t>
            </a:r>
            <a:r>
              <a:rPr lang="en-US" altLang="zh-CN" sz="1400"/>
              <a:t>R.java</a:t>
            </a:r>
            <a:r>
              <a:rPr lang="zh-CN" altLang="en-US" sz="1400"/>
              <a:t>文件。 这个文件由</a:t>
            </a:r>
            <a:r>
              <a:rPr lang="en-US" altLang="zh-CN" sz="1400"/>
              <a:t>Android</a:t>
            </a:r>
            <a:r>
              <a:rPr lang="zh-CN" altLang="en-US" sz="1400"/>
              <a:t>开发工具自动产生的。</a:t>
            </a:r>
            <a:r>
              <a:rPr lang="en-US" altLang="zh-CN" sz="1400"/>
              <a:t>Android</a:t>
            </a:r>
            <a:r>
              <a:rPr lang="zh-CN" altLang="en-US" sz="1400"/>
              <a:t>开发工具会自动根据你放入</a:t>
            </a:r>
            <a:r>
              <a:rPr lang="en-US" altLang="zh-CN" sz="1400"/>
              <a:t>res</a:t>
            </a:r>
            <a:r>
              <a:rPr lang="zh-CN" altLang="en-US" sz="1400"/>
              <a:t>目录的</a:t>
            </a:r>
            <a:r>
              <a:rPr lang="en-US" altLang="zh-CN" sz="1400"/>
              <a:t>xml</a:t>
            </a:r>
            <a:r>
              <a:rPr lang="zh-CN" altLang="en-US" sz="1400"/>
              <a:t>界面文件、图标与常量，同步更新修改</a:t>
            </a:r>
            <a:r>
              <a:rPr lang="en-US" altLang="zh-CN" sz="1400"/>
              <a:t>R.java</a:t>
            </a:r>
            <a:r>
              <a:rPr lang="zh-CN" altLang="en-US" sz="1400"/>
              <a:t>文件。正因为</a:t>
            </a:r>
            <a:r>
              <a:rPr lang="en-US" altLang="zh-CN" sz="1400"/>
              <a:t>R.java</a:t>
            </a:r>
            <a:r>
              <a:rPr lang="zh-CN" altLang="en-US" sz="1400"/>
              <a:t>文件是由开发工具自动生成的，所以我们应避免手工修改</a:t>
            </a:r>
            <a:r>
              <a:rPr lang="en-US" altLang="zh-CN" sz="1400"/>
              <a:t>R.java</a:t>
            </a:r>
            <a:r>
              <a:rPr lang="zh-CN" altLang="en-US" sz="1400"/>
              <a:t>。</a:t>
            </a:r>
            <a:r>
              <a:rPr lang="en-US" altLang="zh-CN" sz="1400"/>
              <a:t>R.java</a:t>
            </a:r>
            <a:r>
              <a:rPr lang="zh-CN" altLang="en-US" sz="1400"/>
              <a:t>在应用中起到了字典的作用，它包含了界面、图标、常量等各种资源的</a:t>
            </a:r>
            <a:r>
              <a:rPr lang="en-US" altLang="zh-CN" sz="1400"/>
              <a:t>id</a:t>
            </a:r>
            <a:r>
              <a:rPr lang="zh-CN" altLang="en-US" sz="1400"/>
              <a:t>，通过</a:t>
            </a:r>
            <a:r>
              <a:rPr lang="en-US" altLang="zh-CN" sz="1400"/>
              <a:t>R.java</a:t>
            </a:r>
            <a:r>
              <a:rPr lang="zh-CN" altLang="en-US" sz="1400"/>
              <a:t>，应用可以很方便地找到对应资源。另外编绎器也会检查</a:t>
            </a:r>
            <a:r>
              <a:rPr lang="en-US" altLang="zh-CN" sz="1400"/>
              <a:t>R.java</a:t>
            </a:r>
            <a:r>
              <a:rPr lang="zh-CN" altLang="en-US" sz="1400"/>
              <a:t>列表中的资源是否被使用到，没有被使用到的资源不会编绎进软件中，这样可以减少应用在手机占用的空间。</a:t>
            </a:r>
          </a:p>
          <a:p>
            <a:pPr algn="l" eaLnBrk="1" hangingPunct="1">
              <a:buFont typeface="Wingdings" pitchFamily="2" charset="2"/>
              <a:buNone/>
            </a:pPr>
            <a:r>
              <a:rPr lang="en-US" altLang="zh-CN" sz="1400" b="1">
                <a:solidFill>
                  <a:srgbClr val="FF0000"/>
                </a:solidFill>
              </a:rPr>
              <a:t>res</a:t>
            </a:r>
            <a:r>
              <a:rPr lang="en-US" altLang="zh-CN" sz="1400" b="1"/>
              <a:t>/ </a:t>
            </a:r>
            <a:r>
              <a:rPr lang="zh-CN" altLang="en-US" sz="1400" b="1"/>
              <a:t>资源</a:t>
            </a:r>
            <a:r>
              <a:rPr lang="en-US" altLang="zh-CN" sz="1400" b="1"/>
              <a:t>(Resource)</a:t>
            </a:r>
            <a:r>
              <a:rPr lang="zh-CN" altLang="en-US" sz="1400" b="1"/>
              <a:t>目录</a:t>
            </a:r>
          </a:p>
          <a:p>
            <a:pPr algn="l" eaLnBrk="1" hangingPunct="1">
              <a:buFont typeface="Wingdings" pitchFamily="2" charset="2"/>
              <a:buNone/>
            </a:pPr>
            <a:r>
              <a:rPr lang="zh-CN" altLang="en-US" sz="1400"/>
              <a:t>在这个目录中我们可以存放应用使用到的各种资源，如</a:t>
            </a:r>
            <a:r>
              <a:rPr lang="en-US" altLang="zh-CN" sz="1400"/>
              <a:t>xml</a:t>
            </a:r>
            <a:r>
              <a:rPr lang="zh-CN" altLang="en-US" sz="1400"/>
              <a:t>界面文件，图片或数据。具体请看</a:t>
            </a:r>
            <a:r>
              <a:rPr lang="en-US" altLang="zh-CN" sz="1400"/>
              <a:t>ppt</a:t>
            </a:r>
            <a:r>
              <a:rPr lang="zh-CN" altLang="en-US" sz="1400"/>
              <a:t>下方备注栏。</a:t>
            </a:r>
            <a:endParaRPr lang="en-US" altLang="zh-CN" sz="1400"/>
          </a:p>
          <a:p>
            <a:pPr algn="l" eaLnBrk="1" hangingPunct="1">
              <a:buFont typeface="Wingdings" pitchFamily="2" charset="2"/>
              <a:buNone/>
            </a:pPr>
            <a:r>
              <a:rPr lang="en-US" altLang="zh-CN" sz="1400" b="1">
                <a:solidFill>
                  <a:srgbClr val="FF0000"/>
                </a:solidFill>
              </a:rPr>
              <a:t>AndroidManifest.xml</a:t>
            </a:r>
            <a:r>
              <a:rPr lang="en-US" altLang="zh-CN" sz="1400" b="1"/>
              <a:t> </a:t>
            </a:r>
            <a:r>
              <a:rPr lang="zh-CN" altLang="en-US" sz="1400" b="1"/>
              <a:t>功能清单文件</a:t>
            </a:r>
          </a:p>
          <a:p>
            <a:pPr algn="l" eaLnBrk="1" hangingPunct="1">
              <a:buFont typeface="Wingdings" pitchFamily="2" charset="2"/>
              <a:buNone/>
            </a:pPr>
            <a:r>
              <a:rPr lang="zh-CN" altLang="en-US" sz="1400"/>
              <a:t> 这个文件列出了应用程序所提供的功能，在这个文件中，你可以指定应用程序使用到的服务</a:t>
            </a:r>
            <a:r>
              <a:rPr lang="en-US" altLang="zh-CN" sz="1400"/>
              <a:t>(</a:t>
            </a:r>
            <a:r>
              <a:rPr lang="zh-CN" altLang="en-US" sz="1400"/>
              <a:t>如电话服务、互联网服务、短信服务、</a:t>
            </a:r>
            <a:r>
              <a:rPr lang="en-US" altLang="zh-CN" sz="1400"/>
              <a:t>GPS</a:t>
            </a:r>
            <a:r>
              <a:rPr lang="zh-CN" altLang="en-US" sz="1400"/>
              <a:t>服务等等</a:t>
            </a:r>
            <a:r>
              <a:rPr lang="en-US" altLang="zh-CN" sz="1400"/>
              <a:t>)</a:t>
            </a:r>
            <a:r>
              <a:rPr lang="zh-CN" altLang="en-US" sz="1400"/>
              <a:t>。另外当你新添加一个</a:t>
            </a:r>
            <a:r>
              <a:rPr lang="en-US" altLang="zh-CN" sz="1400"/>
              <a:t>Activity</a:t>
            </a:r>
            <a:r>
              <a:rPr lang="zh-CN" altLang="en-US" sz="1400"/>
              <a:t>的时候，也需要在这个文件中进行相应配置，只有配置好后，才能调用此</a:t>
            </a:r>
            <a:r>
              <a:rPr lang="en-US" altLang="zh-CN" sz="1400"/>
              <a:t>Activity</a:t>
            </a:r>
            <a:r>
              <a:rPr lang="zh-CN" altLang="en-US" sz="1400"/>
              <a:t>。</a:t>
            </a:r>
            <a:endParaRPr lang="en-US" altLang="zh-CN" sz="1400"/>
          </a:p>
          <a:p>
            <a:pPr algn="l" eaLnBrk="1" hangingPunct="1">
              <a:buFont typeface="Wingdings" pitchFamily="2" charset="2"/>
              <a:buNone/>
            </a:pPr>
            <a:r>
              <a:rPr lang="en-US" altLang="zh-CN" sz="1400" b="1">
                <a:solidFill>
                  <a:srgbClr val="FF0000"/>
                </a:solidFill>
              </a:rPr>
              <a:t>default.properties</a:t>
            </a:r>
            <a:r>
              <a:rPr lang="en-US" altLang="zh-CN" sz="1400" b="1"/>
              <a:t> </a:t>
            </a:r>
            <a:r>
              <a:rPr lang="zh-CN" altLang="en-US" sz="1400" b="1"/>
              <a:t>项目环境信息</a:t>
            </a:r>
            <a:r>
              <a:rPr lang="zh-CN" altLang="en-US" sz="1400"/>
              <a:t>，一般是不需要修改此文件</a:t>
            </a:r>
          </a:p>
        </p:txBody>
      </p:sp>
    </p:spTree>
    <p:extLst>
      <p:ext uri="{BB962C8B-B14F-4D97-AF65-F5344CB8AC3E}">
        <p14:creationId xmlns:p14="http://schemas.microsoft.com/office/powerpoint/2010/main" val="1877240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zh-CN" altLang="en-US" sz="2900" dirty="0" smtClean="0"/>
              <a:t>电话拔号器</a:t>
            </a:r>
            <a:endParaRPr lang="zh-CN" altLang="en-US" sz="3200" b="1" dirty="0" smtClean="0">
              <a:latin typeface="宋体" charset="-122"/>
            </a:endParaRPr>
          </a:p>
        </p:txBody>
      </p:sp>
      <p:sp>
        <p:nvSpPr>
          <p:cNvPr id="14340" name="TextBox 4"/>
          <p:cNvSpPr txBox="1">
            <a:spLocks noChangeArrowheads="1"/>
          </p:cNvSpPr>
          <p:nvPr/>
        </p:nvSpPr>
        <p:spPr bwMode="auto">
          <a:xfrm>
            <a:off x="642938" y="1857375"/>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sym typeface="Wingdings" pitchFamily="2" charset="2"/>
              </a:rPr>
              <a:t>效果图</a:t>
            </a:r>
            <a:r>
              <a:rPr lang="zh-CN" altLang="en-US"/>
              <a:t>：</a:t>
            </a:r>
          </a:p>
        </p:txBody>
      </p:sp>
      <p:pic>
        <p:nvPicPr>
          <p:cNvPr id="14341" name="图片 6" descr="android-7.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2286000"/>
            <a:ext cx="494823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231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pPr eaLnBrk="1" hangingPunct="1"/>
            <a:r>
              <a:rPr lang="zh-CN" altLang="en-US" sz="2900" dirty="0" smtClean="0"/>
              <a:t>电话拔号器</a:t>
            </a:r>
            <a:endParaRPr lang="zh-CN" altLang="en-US" sz="3200" b="1" dirty="0" smtClean="0">
              <a:latin typeface="宋体" charset="-122"/>
            </a:endParaRPr>
          </a:p>
        </p:txBody>
      </p:sp>
      <p:sp>
        <p:nvSpPr>
          <p:cNvPr id="15364" name="TextBox 4"/>
          <p:cNvSpPr txBox="1">
            <a:spLocks noChangeArrowheads="1"/>
          </p:cNvSpPr>
          <p:nvPr/>
        </p:nvSpPr>
        <p:spPr bwMode="auto">
          <a:xfrm>
            <a:off x="642938" y="1857375"/>
            <a:ext cx="778668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t>因为应用要使用手机的电话服务，所以要在清单文件</a:t>
            </a:r>
            <a:r>
              <a:rPr lang="en-US" altLang="zh-CN"/>
              <a:t>AndroidManifest.xml</a:t>
            </a:r>
            <a:r>
              <a:rPr lang="zh-CN" altLang="en-US"/>
              <a:t>中添加电话服务权限</a:t>
            </a:r>
            <a:r>
              <a:rPr lang="en-US" altLang="zh-CN"/>
              <a:t>:</a:t>
            </a:r>
          </a:p>
          <a:p>
            <a:pPr algn="l" eaLnBrk="1" hangingPunct="1">
              <a:buFont typeface="Wingdings" pitchFamily="2" charset="2"/>
              <a:buNone/>
            </a:pPr>
            <a:endParaRPr lang="en-US" altLang="zh-CN"/>
          </a:p>
          <a:p>
            <a:pPr algn="l" eaLnBrk="1" hangingPunct="1">
              <a:buFont typeface="Wingdings" pitchFamily="2" charset="2"/>
              <a:buNone/>
            </a:pPr>
            <a:r>
              <a:rPr lang="en-US" altLang="zh-CN" sz="1400"/>
              <a:t>&lt;?xml version="1.0" encoding="utf-8"?&gt;</a:t>
            </a:r>
          </a:p>
          <a:p>
            <a:pPr algn="l" eaLnBrk="1" hangingPunct="1">
              <a:buFont typeface="Wingdings" pitchFamily="2" charset="2"/>
              <a:buNone/>
            </a:pPr>
            <a:r>
              <a:rPr lang="en-US" altLang="zh-CN" sz="1400"/>
              <a:t>&lt;manifest xmlns:android="http://schemas.android.com/apk/res/android"</a:t>
            </a:r>
          </a:p>
          <a:p>
            <a:pPr algn="l" eaLnBrk="1" hangingPunct="1">
              <a:buFont typeface="Wingdings" pitchFamily="2" charset="2"/>
              <a:buNone/>
            </a:pPr>
            <a:r>
              <a:rPr lang="en-US" altLang="zh-CN" sz="1400"/>
              <a:t>      package="cn.itcast.action"</a:t>
            </a:r>
          </a:p>
          <a:p>
            <a:pPr algn="l" eaLnBrk="1" hangingPunct="1">
              <a:buFont typeface="Wingdings" pitchFamily="2" charset="2"/>
              <a:buNone/>
            </a:pPr>
            <a:r>
              <a:rPr lang="en-US" altLang="zh-CN" sz="1400"/>
              <a:t>      android:versionCode="1"</a:t>
            </a:r>
          </a:p>
          <a:p>
            <a:pPr algn="l" eaLnBrk="1" hangingPunct="1">
              <a:buFont typeface="Wingdings" pitchFamily="2" charset="2"/>
              <a:buNone/>
            </a:pPr>
            <a:r>
              <a:rPr lang="en-US" altLang="zh-CN" sz="1400"/>
              <a:t>      android:versionName="1.0"&gt;</a:t>
            </a:r>
          </a:p>
          <a:p>
            <a:pPr algn="l" eaLnBrk="1" hangingPunct="1">
              <a:buFont typeface="Wingdings" pitchFamily="2" charset="2"/>
              <a:buNone/>
            </a:pPr>
            <a:r>
              <a:rPr lang="zh-CN" altLang="en-US" sz="1400"/>
              <a:t>      略</a:t>
            </a:r>
            <a:r>
              <a:rPr lang="en-US" altLang="zh-CN" sz="1400"/>
              <a:t>....</a:t>
            </a:r>
          </a:p>
          <a:p>
            <a:pPr algn="l" eaLnBrk="1" hangingPunct="1">
              <a:buFont typeface="Wingdings" pitchFamily="2" charset="2"/>
              <a:buNone/>
            </a:pPr>
            <a:r>
              <a:rPr lang="en-US" altLang="zh-CN" sz="1400"/>
              <a:t>    &lt;uses-sdk android:minSdkVersion=“6" /&gt;</a:t>
            </a:r>
          </a:p>
          <a:p>
            <a:pPr algn="l" eaLnBrk="1" hangingPunct="1">
              <a:buFont typeface="Wingdings" pitchFamily="2" charset="2"/>
              <a:buNone/>
            </a:pPr>
            <a:r>
              <a:rPr lang="en-US" altLang="zh-CN" sz="1400">
                <a:solidFill>
                  <a:srgbClr val="0000FF"/>
                </a:solidFill>
              </a:rPr>
              <a:t>    &lt;uses-permission android:name="android.permission.CALL_PHONE"/&gt;</a:t>
            </a:r>
          </a:p>
          <a:p>
            <a:pPr algn="l" eaLnBrk="1" hangingPunct="1">
              <a:buFont typeface="Wingdings" pitchFamily="2" charset="2"/>
              <a:buNone/>
            </a:pPr>
            <a:r>
              <a:rPr lang="en-US" altLang="zh-CN" sz="1400"/>
              <a:t>&lt;/manifest&gt;</a:t>
            </a:r>
          </a:p>
        </p:txBody>
      </p:sp>
    </p:spTree>
    <p:extLst>
      <p:ext uri="{BB962C8B-B14F-4D97-AF65-F5344CB8AC3E}">
        <p14:creationId xmlns:p14="http://schemas.microsoft.com/office/powerpoint/2010/main" val="1613947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a:bodyPr>
          <a:lstStyle/>
          <a:p>
            <a:pPr eaLnBrk="1" hangingPunct="1"/>
            <a:r>
              <a:rPr lang="zh-CN" altLang="en-US" sz="2900" dirty="0" smtClean="0"/>
              <a:t>电话拔号器</a:t>
            </a:r>
            <a:endParaRPr lang="zh-CN" altLang="en-US" sz="3200" b="1" dirty="0" smtClean="0">
              <a:latin typeface="宋体" charset="-122"/>
            </a:endParaRPr>
          </a:p>
        </p:txBody>
      </p:sp>
      <p:sp>
        <p:nvSpPr>
          <p:cNvPr id="12292" name="TextBox 4"/>
          <p:cNvSpPr txBox="1">
            <a:spLocks noChangeArrowheads="1"/>
          </p:cNvSpPr>
          <p:nvPr/>
        </p:nvSpPr>
        <p:spPr bwMode="auto">
          <a:xfrm>
            <a:off x="642938" y="1857375"/>
            <a:ext cx="7786687" cy="4252913"/>
          </a:xfrm>
          <a:prstGeom prst="rect">
            <a:avLst/>
          </a:prstGeom>
          <a:noFill/>
          <a:ln w="9525">
            <a:noFill/>
            <a:miter lim="800000"/>
            <a:headEnd/>
            <a:tailEnd/>
          </a:ln>
        </p:spPr>
        <p:txBody>
          <a:bodyPr>
            <a:spAutoFit/>
          </a:bodyPr>
          <a:lstStyle/>
          <a:p>
            <a:pPr algn="l">
              <a:buFont typeface="Wingdings" pitchFamily="2" charset="2"/>
              <a:buNone/>
              <a:defRPr/>
            </a:pPr>
            <a:r>
              <a:rPr lang="zh-CN" altLang="en-US" dirty="0">
                <a:ea typeface="宋体" pitchFamily="2" charset="-122"/>
              </a:rPr>
              <a:t>界面布局</a:t>
            </a:r>
            <a:r>
              <a:rPr lang="en-US" altLang="zh-CN" dirty="0">
                <a:ea typeface="宋体" pitchFamily="2" charset="-122"/>
              </a:rPr>
              <a:t>:</a:t>
            </a:r>
          </a:p>
          <a:p>
            <a:pPr algn="l">
              <a:buFont typeface="Wingdings" pitchFamily="2" charset="2"/>
              <a:buNone/>
              <a:defRPr/>
            </a:pPr>
            <a:r>
              <a:rPr lang="en-US" altLang="zh-CN" sz="1200" dirty="0">
                <a:ea typeface="宋体" pitchFamily="2" charset="-122"/>
              </a:rPr>
              <a:t>&lt;?xml version="1.0" encoding="utf-8"?&gt;</a:t>
            </a:r>
          </a:p>
          <a:p>
            <a:pPr algn="l">
              <a:buFont typeface="Wingdings" pitchFamily="2" charset="2"/>
              <a:buNone/>
              <a:defRPr/>
            </a:pPr>
            <a:r>
              <a:rPr lang="en-US" altLang="zh-CN" sz="1200" dirty="0">
                <a:ea typeface="宋体" pitchFamily="2" charset="-122"/>
              </a:rPr>
              <a:t>&lt;LinearLayout xmlns:android="http://schemas.android.com/apk/res/android"</a:t>
            </a:r>
          </a:p>
          <a:p>
            <a:pPr algn="l">
              <a:buFont typeface="Wingdings" pitchFamily="2" charset="2"/>
              <a:buNone/>
              <a:defRPr/>
            </a:pPr>
            <a:r>
              <a:rPr lang="en-US" altLang="zh-CN" sz="1200" dirty="0">
                <a:ea typeface="宋体" pitchFamily="2" charset="-122"/>
              </a:rPr>
              <a:t>    android:orientation="vertical"</a:t>
            </a:r>
          </a:p>
          <a:p>
            <a:pPr algn="l">
              <a:buFont typeface="Wingdings" pitchFamily="2" charset="2"/>
              <a:buNone/>
              <a:defRPr/>
            </a:pPr>
            <a:r>
              <a:rPr lang="en-US" altLang="zh-CN" sz="1200" dirty="0">
                <a:ea typeface="宋体" pitchFamily="2" charset="-122"/>
              </a:rPr>
              <a:t>    android:layout_width="fill_parent"</a:t>
            </a:r>
          </a:p>
          <a:p>
            <a:pPr algn="l">
              <a:buFont typeface="Wingdings" pitchFamily="2" charset="2"/>
              <a:buNone/>
              <a:defRPr/>
            </a:pPr>
            <a:r>
              <a:rPr lang="en-US" altLang="zh-CN" sz="1200" dirty="0">
                <a:ea typeface="宋体" pitchFamily="2" charset="-122"/>
              </a:rPr>
              <a:t>    android:layout_height="fill_parent" &gt;</a:t>
            </a:r>
          </a:p>
          <a:p>
            <a:pPr algn="l">
              <a:buFont typeface="Wingdings" pitchFamily="2" charset="2"/>
              <a:buNone/>
              <a:defRPr/>
            </a:pPr>
            <a:r>
              <a:rPr lang="en-US" altLang="zh-CN" sz="1200" dirty="0">
                <a:ea typeface="宋体" pitchFamily="2" charset="-122"/>
              </a:rPr>
              <a:t>    &lt;</a:t>
            </a:r>
            <a:r>
              <a:rPr lang="en-US" altLang="zh-CN" sz="1200" dirty="0">
                <a:solidFill>
                  <a:schemeClr val="accent5">
                    <a:lumMod val="50000"/>
                  </a:schemeClr>
                </a:solidFill>
                <a:ea typeface="宋体" pitchFamily="2" charset="-122"/>
              </a:rPr>
              <a:t>TextView  </a:t>
            </a:r>
          </a:p>
          <a:p>
            <a:pPr algn="l">
              <a:buFont typeface="Wingdings" pitchFamily="2" charset="2"/>
              <a:buNone/>
              <a:defRPr/>
            </a:pPr>
            <a:r>
              <a:rPr lang="en-US" altLang="zh-CN" sz="1200" dirty="0">
                <a:ea typeface="宋体" pitchFamily="2" charset="-122"/>
              </a:rPr>
              <a:t>    android:layout_width="fill_parent" android:layout_height="wrap_content" </a:t>
            </a:r>
          </a:p>
          <a:p>
            <a:pPr algn="l">
              <a:buFont typeface="Wingdings" pitchFamily="2" charset="2"/>
              <a:buNone/>
              <a:defRPr/>
            </a:pPr>
            <a:r>
              <a:rPr lang="en-US" altLang="zh-CN" sz="1200" dirty="0">
                <a:ea typeface="宋体" pitchFamily="2" charset="-122"/>
              </a:rPr>
              <a:t>    android:text="@string/inputmobile"/&gt;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&lt;</a:t>
            </a:r>
            <a:r>
              <a:rPr lang="en-US" altLang="zh-CN" sz="1200" dirty="0">
                <a:solidFill>
                  <a:schemeClr val="accent5">
                    <a:lumMod val="50000"/>
                  </a:schemeClr>
                </a:solidFill>
                <a:ea typeface="宋体" pitchFamily="2" charset="-122"/>
              </a:rPr>
              <a:t>EditText</a:t>
            </a:r>
            <a:r>
              <a:rPr lang="en-US" altLang="zh-CN" sz="1200" dirty="0">
                <a:ea typeface="宋体" pitchFamily="2" charset="-122"/>
              </a:rPr>
              <a:t> android:layout_width="fill_parent" android:layout_height="wrap_content"</a:t>
            </a:r>
          </a:p>
          <a:p>
            <a:pPr algn="l">
              <a:buFont typeface="Wingdings" pitchFamily="2" charset="2"/>
              <a:buNone/>
              <a:defRPr/>
            </a:pPr>
            <a:r>
              <a:rPr lang="en-US" altLang="zh-CN" sz="1200" dirty="0">
                <a:ea typeface="宋体" pitchFamily="2" charset="-122"/>
              </a:rPr>
              <a:t>    android:id="@+id/mobile"/&gt;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&lt;</a:t>
            </a:r>
            <a:r>
              <a:rPr lang="en-US" altLang="zh-CN" sz="1200" dirty="0">
                <a:solidFill>
                  <a:schemeClr val="accent5">
                    <a:lumMod val="50000"/>
                  </a:schemeClr>
                </a:solidFill>
                <a:ea typeface="宋体" pitchFamily="2" charset="-122"/>
              </a:rPr>
              <a:t>Button</a:t>
            </a:r>
            <a:r>
              <a:rPr lang="en-US" altLang="zh-CN" sz="1200" dirty="0">
                <a:ea typeface="宋体" pitchFamily="2" charset="-122"/>
              </a:rPr>
              <a:t> android:layout_width="wrap_content" android:layout_height="wrap_content"</a:t>
            </a:r>
          </a:p>
          <a:p>
            <a:pPr algn="l">
              <a:buFont typeface="Wingdings" pitchFamily="2" charset="2"/>
              <a:buNone/>
              <a:defRPr/>
            </a:pPr>
            <a:r>
              <a:rPr lang="en-US" altLang="zh-CN" sz="1200" dirty="0">
                <a:ea typeface="宋体" pitchFamily="2" charset="-122"/>
              </a:rPr>
              <a:t>    android:text="@string/button"</a:t>
            </a:r>
          </a:p>
          <a:p>
            <a:pPr algn="l">
              <a:buFont typeface="Wingdings" pitchFamily="2" charset="2"/>
              <a:buNone/>
              <a:defRPr/>
            </a:pPr>
            <a:r>
              <a:rPr lang="en-US" altLang="zh-CN" sz="1200" dirty="0">
                <a:ea typeface="宋体" pitchFamily="2" charset="-122"/>
              </a:rPr>
              <a:t>    android:id="@+id/button"/&gt;</a:t>
            </a:r>
          </a:p>
          <a:p>
            <a:pPr algn="l">
              <a:buFont typeface="Wingdings" pitchFamily="2" charset="2"/>
              <a:buNone/>
              <a:defRPr/>
            </a:pPr>
            <a:r>
              <a:rPr lang="en-US" altLang="zh-CN" sz="1200" dirty="0">
                <a:ea typeface="宋体" pitchFamily="2" charset="-122"/>
              </a:rPr>
              <a:t>&lt;/LinearLayout&gt;</a:t>
            </a:r>
          </a:p>
          <a:p>
            <a:pPr algn="l">
              <a:buFont typeface="Wingdings" pitchFamily="2" charset="2"/>
              <a:buNone/>
              <a:defRPr/>
            </a:pPr>
            <a:endParaRPr lang="en-US" altLang="zh-CN" sz="1200" dirty="0">
              <a:ea typeface="宋体" pitchFamily="2" charset="-122"/>
            </a:endParaRPr>
          </a:p>
          <a:p>
            <a:pPr algn="l">
              <a:buFont typeface="Wingdings" pitchFamily="2" charset="2"/>
              <a:buNone/>
              <a:defRPr/>
            </a:pPr>
            <a:r>
              <a:rPr lang="en-US" altLang="zh-CN" sz="1400" dirty="0">
                <a:ea typeface="宋体" pitchFamily="2" charset="-122"/>
              </a:rPr>
              <a:t>LinearLayout (</a:t>
            </a:r>
            <a:r>
              <a:rPr lang="zh-CN" altLang="en-US" sz="1400" dirty="0">
                <a:ea typeface="宋体" pitchFamily="2" charset="-122"/>
              </a:rPr>
              <a:t>线性布局</a:t>
            </a:r>
            <a:r>
              <a:rPr lang="en-US" altLang="zh-CN" sz="1400" dirty="0">
                <a:ea typeface="宋体" pitchFamily="2" charset="-122"/>
              </a:rPr>
              <a:t>)</a:t>
            </a:r>
            <a:r>
              <a:rPr lang="zh-CN" altLang="en-US" sz="1400" dirty="0">
                <a:ea typeface="宋体" pitchFamily="2" charset="-122"/>
              </a:rPr>
              <a:t>、</a:t>
            </a:r>
            <a:r>
              <a:rPr lang="en-US" altLang="zh-CN" sz="1400" dirty="0">
                <a:solidFill>
                  <a:srgbClr val="0000FF"/>
                </a:solidFill>
                <a:ea typeface="宋体" pitchFamily="2" charset="-122"/>
              </a:rPr>
              <a:t>AbsoluteLayout(</a:t>
            </a:r>
            <a:r>
              <a:rPr lang="zh-CN" altLang="en-US" sz="1400" dirty="0">
                <a:solidFill>
                  <a:srgbClr val="0000FF"/>
                </a:solidFill>
                <a:ea typeface="宋体" pitchFamily="2" charset="-122"/>
              </a:rPr>
              <a:t>绝对布局</a:t>
            </a:r>
            <a:r>
              <a:rPr lang="en-US" altLang="zh-CN" sz="1400" dirty="0">
                <a:solidFill>
                  <a:srgbClr val="0000FF"/>
                </a:solidFill>
                <a:ea typeface="宋体" pitchFamily="2" charset="-122"/>
              </a:rPr>
              <a:t>)</a:t>
            </a:r>
            <a:r>
              <a:rPr lang="zh-CN" altLang="en-US" sz="1400" dirty="0">
                <a:ea typeface="宋体" pitchFamily="2" charset="-122"/>
              </a:rPr>
              <a:t>、</a:t>
            </a:r>
            <a:r>
              <a:rPr lang="en-US" altLang="zh-CN" sz="1400" dirty="0">
                <a:ea typeface="宋体" pitchFamily="2" charset="-122"/>
              </a:rPr>
              <a:t>RelativeLayout(</a:t>
            </a:r>
            <a:r>
              <a:rPr lang="zh-CN" altLang="en-US" sz="1400" dirty="0">
                <a:ea typeface="宋体" pitchFamily="2" charset="-122"/>
              </a:rPr>
              <a:t>相对布局</a:t>
            </a:r>
            <a:r>
              <a:rPr lang="en-US" altLang="zh-CN" sz="1400" dirty="0">
                <a:ea typeface="宋体" pitchFamily="2" charset="-122"/>
              </a:rPr>
              <a:t>)</a:t>
            </a:r>
            <a:r>
              <a:rPr lang="zh-CN" altLang="en-US" sz="1400" dirty="0">
                <a:ea typeface="宋体" pitchFamily="2" charset="-122"/>
              </a:rPr>
              <a:t>、</a:t>
            </a:r>
            <a:r>
              <a:rPr lang="en-US" altLang="zh-CN" sz="1400" dirty="0">
                <a:ea typeface="宋体" pitchFamily="2" charset="-122"/>
              </a:rPr>
              <a:t>TableLayout(</a:t>
            </a:r>
            <a:r>
              <a:rPr lang="zh-CN" altLang="en-US" sz="1400" dirty="0">
                <a:ea typeface="宋体" pitchFamily="2" charset="-122"/>
              </a:rPr>
              <a:t>表格布局</a:t>
            </a:r>
            <a:r>
              <a:rPr lang="en-US" altLang="zh-CN" sz="1400" dirty="0">
                <a:ea typeface="宋体" pitchFamily="2" charset="-122"/>
              </a:rPr>
              <a:t>)</a:t>
            </a:r>
            <a:r>
              <a:rPr lang="zh-CN" altLang="en-US" sz="1400" dirty="0">
                <a:ea typeface="宋体" pitchFamily="2" charset="-122"/>
              </a:rPr>
              <a:t>、</a:t>
            </a:r>
            <a:r>
              <a:rPr lang="en-US" altLang="zh-CN" sz="1400" dirty="0">
                <a:ea typeface="宋体" pitchFamily="2" charset="-122"/>
              </a:rPr>
              <a:t>FrameLayout(</a:t>
            </a:r>
            <a:r>
              <a:rPr lang="zh-CN" altLang="en-US" sz="1400" dirty="0">
                <a:ea typeface="宋体" pitchFamily="2" charset="-122"/>
              </a:rPr>
              <a:t>帧布局</a:t>
            </a:r>
            <a:r>
              <a:rPr lang="en-US" altLang="zh-CN" sz="1400" dirty="0">
                <a:ea typeface="宋体" pitchFamily="2" charset="-122"/>
              </a:rPr>
              <a:t>)</a:t>
            </a:r>
            <a:endParaRPr lang="zh-CN" altLang="en-US" sz="1400" dirty="0">
              <a:ea typeface="宋体" pitchFamily="2" charset="-122"/>
            </a:endParaRPr>
          </a:p>
        </p:txBody>
      </p:sp>
    </p:spTree>
    <p:extLst>
      <p:ext uri="{BB962C8B-B14F-4D97-AF65-F5344CB8AC3E}">
        <p14:creationId xmlns:p14="http://schemas.microsoft.com/office/powerpoint/2010/main" val="673109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zh-CN" altLang="en-US" sz="2900" dirty="0" smtClean="0"/>
              <a:t>电话拔号器</a:t>
            </a:r>
            <a:endParaRPr lang="zh-CN" altLang="en-US" sz="3200" b="1" dirty="0" smtClean="0">
              <a:latin typeface="宋体" charset="-122"/>
            </a:endParaRPr>
          </a:p>
        </p:txBody>
      </p:sp>
      <p:sp>
        <p:nvSpPr>
          <p:cNvPr id="17412" name="TextBox 4"/>
          <p:cNvSpPr txBox="1">
            <a:spLocks noChangeArrowheads="1"/>
          </p:cNvSpPr>
          <p:nvPr/>
        </p:nvSpPr>
        <p:spPr bwMode="auto">
          <a:xfrm>
            <a:off x="642938" y="1857375"/>
            <a:ext cx="7786687"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a:t>Activity:</a:t>
            </a:r>
          </a:p>
          <a:p>
            <a:pPr algn="l" eaLnBrk="1" hangingPunct="1">
              <a:buFont typeface="Wingdings" pitchFamily="2" charset="2"/>
              <a:buNone/>
            </a:pPr>
            <a:r>
              <a:rPr lang="en-US" altLang="zh-CN" sz="1400"/>
              <a:t>public class DialerAction extends Activity {</a:t>
            </a:r>
          </a:p>
          <a:p>
            <a:pPr algn="l" eaLnBrk="1" hangingPunct="1">
              <a:buFont typeface="Wingdings" pitchFamily="2" charset="2"/>
              <a:buNone/>
            </a:pPr>
            <a:r>
              <a:rPr lang="en-US" altLang="zh-CN" sz="1400"/>
              <a:t>    @Override</a:t>
            </a:r>
          </a:p>
          <a:p>
            <a:pPr algn="l" eaLnBrk="1" hangingPunct="1">
              <a:buFont typeface="Wingdings" pitchFamily="2" charset="2"/>
              <a:buNone/>
            </a:pPr>
            <a:r>
              <a:rPr lang="en-US" altLang="zh-CN" sz="1400"/>
              <a:t>    public void onCreate(Bundle savedInstanceState) {</a:t>
            </a:r>
          </a:p>
          <a:p>
            <a:pPr algn="l" eaLnBrk="1" hangingPunct="1">
              <a:buFont typeface="Wingdings" pitchFamily="2" charset="2"/>
              <a:buNone/>
            </a:pPr>
            <a:r>
              <a:rPr lang="en-US" altLang="zh-CN" sz="1400"/>
              <a:t>        super.onCreate(savedInstanceState);</a:t>
            </a:r>
          </a:p>
          <a:p>
            <a:pPr algn="l" eaLnBrk="1" hangingPunct="1">
              <a:buFont typeface="Wingdings" pitchFamily="2" charset="2"/>
              <a:buNone/>
            </a:pPr>
            <a:r>
              <a:rPr lang="en-US" altLang="zh-CN" sz="1400"/>
              <a:t>        setContentView(R.layout.main);</a:t>
            </a:r>
          </a:p>
          <a:p>
            <a:pPr algn="l" eaLnBrk="1" hangingPunct="1">
              <a:buFont typeface="Wingdings" pitchFamily="2" charset="2"/>
              <a:buNone/>
            </a:pPr>
            <a:r>
              <a:rPr lang="en-US" altLang="zh-CN" sz="1400"/>
              <a:t>        Button button = (Button)findViewById(R.id.button);</a:t>
            </a:r>
          </a:p>
          <a:p>
            <a:pPr algn="l" eaLnBrk="1" hangingPunct="1">
              <a:buFont typeface="Wingdings" pitchFamily="2" charset="2"/>
              <a:buNone/>
            </a:pPr>
            <a:r>
              <a:rPr lang="en-US" altLang="zh-CN" sz="1400"/>
              <a:t>        button.setOnClickListener(new View.OnClickListener(){</a:t>
            </a:r>
          </a:p>
          <a:p>
            <a:pPr algn="l" eaLnBrk="1" hangingPunct="1">
              <a:buFont typeface="Wingdings" pitchFamily="2" charset="2"/>
              <a:buNone/>
            </a:pPr>
            <a:r>
              <a:rPr lang="en-US" altLang="zh-CN" sz="1400"/>
              <a:t>	public void onClick(View v) {</a:t>
            </a:r>
          </a:p>
          <a:p>
            <a:pPr algn="l" eaLnBrk="1" hangingPunct="1">
              <a:buFont typeface="Wingdings" pitchFamily="2" charset="2"/>
              <a:buNone/>
            </a:pPr>
            <a:r>
              <a:rPr lang="en-US" altLang="zh-CN" sz="1400"/>
              <a:t>	        EditText editText = (EditText)findViewById(R.id.mobile);</a:t>
            </a:r>
          </a:p>
          <a:p>
            <a:pPr algn="l" eaLnBrk="1" hangingPunct="1">
              <a:buFont typeface="Wingdings" pitchFamily="2" charset="2"/>
              <a:buNone/>
            </a:pPr>
            <a:r>
              <a:rPr lang="en-US" altLang="zh-CN" sz="1400"/>
              <a:t>	</a:t>
            </a:r>
            <a:r>
              <a:rPr lang="en-US" altLang="zh-CN" sz="1400">
                <a:solidFill>
                  <a:srgbClr val="C00000"/>
                </a:solidFill>
              </a:rPr>
              <a:t>        Intent intent = new Intent(</a:t>
            </a:r>
            <a:r>
              <a:rPr lang="en-US" altLang="zh-CN" sz="1400">
                <a:solidFill>
                  <a:srgbClr val="0000FF"/>
                </a:solidFill>
              </a:rPr>
              <a:t>Intent.ACTION_CALL</a:t>
            </a:r>
            <a:r>
              <a:rPr lang="en-US" altLang="zh-CN" sz="1400">
                <a:solidFill>
                  <a:srgbClr val="C00000"/>
                </a:solidFill>
              </a:rPr>
              <a:t>, Uri.parse("tel:"+ editText.getText()));</a:t>
            </a:r>
          </a:p>
          <a:p>
            <a:pPr algn="l" eaLnBrk="1" hangingPunct="1">
              <a:buFont typeface="Wingdings" pitchFamily="2" charset="2"/>
              <a:buNone/>
            </a:pPr>
            <a:r>
              <a:rPr lang="en-US" altLang="zh-CN" sz="1400">
                <a:solidFill>
                  <a:srgbClr val="C00000"/>
                </a:solidFill>
              </a:rPr>
              <a:t>	       DialerAction.this.startActivity(intent);</a:t>
            </a:r>
          </a:p>
          <a:p>
            <a:pPr algn="l" eaLnBrk="1" hangingPunct="1">
              <a:buFont typeface="Wingdings" pitchFamily="2" charset="2"/>
              <a:buNone/>
            </a:pPr>
            <a:r>
              <a:rPr lang="en-US" altLang="zh-CN" sz="1400"/>
              <a:t>	}</a:t>
            </a:r>
          </a:p>
          <a:p>
            <a:pPr algn="l" eaLnBrk="1" hangingPunct="1">
              <a:buFont typeface="Wingdings" pitchFamily="2" charset="2"/>
              <a:buNone/>
            </a:pPr>
            <a:r>
              <a:rPr lang="en-US" altLang="zh-CN" sz="1400"/>
              <a:t>        });</a:t>
            </a:r>
          </a:p>
          <a:p>
            <a:pPr algn="l" eaLnBrk="1" hangingPunct="1">
              <a:buFont typeface="Wingdings" pitchFamily="2" charset="2"/>
              <a:buNone/>
            </a:pPr>
            <a:r>
              <a:rPr lang="en-US" altLang="zh-CN" sz="1400"/>
              <a:t>    }</a:t>
            </a:r>
          </a:p>
          <a:p>
            <a:pPr algn="l" eaLnBrk="1" hangingPunct="1">
              <a:buFont typeface="Wingdings" pitchFamily="2" charset="2"/>
              <a:buNone/>
            </a:pPr>
            <a:r>
              <a:rPr lang="en-US" altLang="zh-CN" sz="1400"/>
              <a:t>}</a:t>
            </a:r>
          </a:p>
        </p:txBody>
      </p:sp>
    </p:spTree>
    <p:extLst>
      <p:ext uri="{BB962C8B-B14F-4D97-AF65-F5344CB8AC3E}">
        <p14:creationId xmlns:p14="http://schemas.microsoft.com/office/powerpoint/2010/main" val="79552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zh-CN" altLang="en-US" sz="2900" dirty="0" smtClean="0"/>
              <a:t>电话拔号器</a:t>
            </a:r>
            <a:endParaRPr lang="zh-CN" altLang="en-US" sz="3200" b="1" dirty="0" smtClean="0">
              <a:latin typeface="宋体" charset="-122"/>
            </a:endParaRPr>
          </a:p>
        </p:txBody>
      </p:sp>
      <p:sp>
        <p:nvSpPr>
          <p:cNvPr id="18436" name="TextBox 4"/>
          <p:cNvSpPr txBox="1">
            <a:spLocks noChangeArrowheads="1"/>
          </p:cNvSpPr>
          <p:nvPr/>
        </p:nvSpPr>
        <p:spPr bwMode="auto">
          <a:xfrm>
            <a:off x="642938" y="1857375"/>
            <a:ext cx="8143875"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测试步骤</a:t>
            </a:r>
            <a:r>
              <a:rPr lang="en-US" altLang="zh-CN" sz="1400"/>
              <a:t>:</a:t>
            </a:r>
          </a:p>
          <a:p>
            <a:pPr algn="l" eaLnBrk="1" hangingPunct="1">
              <a:buFont typeface="Wingdings" pitchFamily="2" charset="2"/>
              <a:buNone/>
            </a:pPr>
            <a:r>
              <a:rPr lang="en-US" altLang="zh-CN" sz="1400"/>
              <a:t> 1&gt;</a:t>
            </a:r>
            <a:r>
              <a:rPr lang="zh-CN" altLang="en-US" sz="1400"/>
              <a:t>在</a:t>
            </a:r>
            <a:r>
              <a:rPr lang="en-US" altLang="zh-CN" sz="1400"/>
              <a:t>Eclipse</a:t>
            </a:r>
            <a:r>
              <a:rPr lang="zh-CN" altLang="en-US" sz="1400"/>
              <a:t>中运行此应用</a:t>
            </a:r>
            <a:endParaRPr lang="en-US" altLang="zh-CN" sz="1400"/>
          </a:p>
          <a:p>
            <a:pPr algn="l" eaLnBrk="1" hangingPunct="1">
              <a:buFont typeface="Wingdings" pitchFamily="2" charset="2"/>
              <a:buNone/>
            </a:pPr>
            <a:r>
              <a:rPr lang="en-US" altLang="zh-CN" sz="1400"/>
              <a:t> 2&gt;</a:t>
            </a:r>
            <a:r>
              <a:rPr lang="zh-CN" altLang="en-US" sz="1400"/>
              <a:t>在</a:t>
            </a:r>
            <a:r>
              <a:rPr lang="en-US" altLang="zh-CN" sz="1400"/>
              <a:t>Dos</a:t>
            </a:r>
            <a:r>
              <a:rPr lang="zh-CN" altLang="en-US" sz="1400"/>
              <a:t>窗口中进入</a:t>
            </a:r>
            <a:r>
              <a:rPr lang="en-US" altLang="zh-CN" sz="1400"/>
              <a:t>android SDK</a:t>
            </a:r>
            <a:r>
              <a:rPr lang="zh-CN" altLang="en-US" sz="1400"/>
              <a:t>安装路径的</a:t>
            </a:r>
            <a:r>
              <a:rPr lang="en-US" altLang="zh-CN" sz="1400"/>
              <a:t>tools</a:t>
            </a:r>
            <a:r>
              <a:rPr lang="zh-CN" altLang="en-US" sz="1400"/>
              <a:t>目录</a:t>
            </a:r>
            <a:r>
              <a:rPr lang="en-US" altLang="zh-CN" sz="1400"/>
              <a:t>,</a:t>
            </a:r>
            <a:r>
              <a:rPr lang="zh-CN" altLang="en-US" sz="1400"/>
              <a:t>输入以下命令再开启一个</a:t>
            </a:r>
            <a:r>
              <a:rPr lang="en-US" altLang="zh-CN" sz="1400"/>
              <a:t>Android</a:t>
            </a:r>
            <a:r>
              <a:rPr lang="zh-CN" altLang="en-US" sz="1400"/>
              <a:t>模拟器</a:t>
            </a:r>
            <a:r>
              <a:rPr lang="en-US" altLang="zh-CN" sz="1400"/>
              <a:t>:</a:t>
            </a:r>
          </a:p>
          <a:p>
            <a:pPr algn="l" eaLnBrk="1" hangingPunct="1">
              <a:buFont typeface="Wingdings" pitchFamily="2" charset="2"/>
              <a:buNone/>
            </a:pPr>
            <a:r>
              <a:rPr lang="en-US" altLang="zh-CN" sz="1400"/>
              <a:t>  </a:t>
            </a:r>
            <a:r>
              <a:rPr lang="en-US" altLang="zh-CN" sz="1400">
                <a:solidFill>
                  <a:srgbClr val="0000FF"/>
                </a:solidFill>
              </a:rPr>
              <a:t>emulator -data itcast  </a:t>
            </a:r>
          </a:p>
          <a:p>
            <a:pPr algn="l" eaLnBrk="1" hangingPunct="1">
              <a:buFont typeface="Wingdings" pitchFamily="2" charset="2"/>
              <a:buNone/>
            </a:pPr>
            <a:r>
              <a:rPr lang="zh-CN" altLang="en-US" sz="1400"/>
              <a:t>   注：</a:t>
            </a:r>
            <a:r>
              <a:rPr lang="en-US" altLang="zh-CN" sz="1400"/>
              <a:t>itcast</a:t>
            </a:r>
            <a:r>
              <a:rPr lang="zh-CN" altLang="en-US" sz="1400"/>
              <a:t>为用户数据存取文件</a:t>
            </a:r>
            <a:r>
              <a:rPr lang="en-US" altLang="zh-CN" sz="1400"/>
              <a:t>，</a:t>
            </a:r>
            <a:r>
              <a:rPr lang="zh-CN" altLang="en-US" sz="1400"/>
              <a:t>如果该文件不存在</a:t>
            </a:r>
            <a:r>
              <a:rPr lang="en-US" altLang="zh-CN" sz="1400"/>
              <a:t>，</a:t>
            </a:r>
            <a:r>
              <a:rPr lang="zh-CN" altLang="en-US" sz="1400"/>
              <a:t>默认在</a:t>
            </a:r>
            <a:r>
              <a:rPr lang="en-US" altLang="zh-CN" sz="1400"/>
              <a:t>tools</a:t>
            </a:r>
            <a:r>
              <a:rPr lang="zh-CN" altLang="en-US" sz="1400"/>
              <a:t>目录创建该文件</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   </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3&gt;</a:t>
            </a:r>
            <a:r>
              <a:rPr lang="zh-CN" altLang="en-US" sz="1400"/>
              <a:t>在电话扰号器中输入上图现显的电话号码</a:t>
            </a:r>
            <a:endParaRPr lang="en-US" altLang="zh-CN" sz="1400"/>
          </a:p>
        </p:txBody>
      </p:sp>
      <p:pic>
        <p:nvPicPr>
          <p:cNvPr id="18437" name="图片 4" descr="android-8.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071813"/>
            <a:ext cx="57340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009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pPr eaLnBrk="1" hangingPunct="1"/>
            <a:r>
              <a:rPr lang="zh-CN" altLang="en-US" sz="2900" dirty="0" smtClean="0"/>
              <a:t>短信发送器</a:t>
            </a:r>
            <a:endParaRPr lang="zh-CN" altLang="en-US" sz="3200" b="1" dirty="0" smtClean="0">
              <a:latin typeface="宋体" charset="-122"/>
            </a:endParaRPr>
          </a:p>
        </p:txBody>
      </p:sp>
      <p:sp>
        <p:nvSpPr>
          <p:cNvPr id="19460" name="TextBox 4"/>
          <p:cNvSpPr txBox="1">
            <a:spLocks noChangeArrowheads="1"/>
          </p:cNvSpPr>
          <p:nvPr/>
        </p:nvSpPr>
        <p:spPr bwMode="auto">
          <a:xfrm>
            <a:off x="642938" y="1857375"/>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sym typeface="Wingdings" pitchFamily="2" charset="2"/>
              </a:rPr>
              <a:t>效果图</a:t>
            </a:r>
            <a:r>
              <a:rPr lang="zh-CN" altLang="en-US"/>
              <a:t>：</a:t>
            </a:r>
          </a:p>
        </p:txBody>
      </p:sp>
      <p:pic>
        <p:nvPicPr>
          <p:cNvPr id="19461" name="图片 5" descr="android-9.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2214563"/>
            <a:ext cx="451008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827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eaLnBrk="1" hangingPunct="1"/>
            <a:r>
              <a:rPr lang="zh-CN" altLang="en-US" sz="2900" dirty="0" smtClean="0"/>
              <a:t>短信发送器</a:t>
            </a:r>
            <a:endParaRPr lang="zh-CN" altLang="en-US" sz="3200" b="1" dirty="0" smtClean="0">
              <a:latin typeface="宋体" charset="-122"/>
            </a:endParaRPr>
          </a:p>
        </p:txBody>
      </p:sp>
      <p:sp>
        <p:nvSpPr>
          <p:cNvPr id="20484" name="TextBox 4"/>
          <p:cNvSpPr txBox="1">
            <a:spLocks noChangeArrowheads="1"/>
          </p:cNvSpPr>
          <p:nvPr/>
        </p:nvSpPr>
        <p:spPr bwMode="auto">
          <a:xfrm>
            <a:off x="642938" y="1857375"/>
            <a:ext cx="778668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t>因为应用要使用手机的短信服务，所以要在清单文件</a:t>
            </a:r>
            <a:r>
              <a:rPr lang="en-US" altLang="zh-CN"/>
              <a:t>AndroidManifest.xml</a:t>
            </a:r>
            <a:r>
              <a:rPr lang="zh-CN" altLang="en-US"/>
              <a:t>中添加短信服务权限</a:t>
            </a:r>
            <a:r>
              <a:rPr lang="en-US" altLang="zh-CN"/>
              <a:t>:</a:t>
            </a:r>
          </a:p>
          <a:p>
            <a:pPr algn="l" eaLnBrk="1" hangingPunct="1">
              <a:buFont typeface="Wingdings" pitchFamily="2" charset="2"/>
              <a:buNone/>
            </a:pPr>
            <a:endParaRPr lang="en-US" altLang="zh-CN"/>
          </a:p>
          <a:p>
            <a:pPr algn="l" eaLnBrk="1" hangingPunct="1">
              <a:buFont typeface="Wingdings" pitchFamily="2" charset="2"/>
              <a:buNone/>
            </a:pPr>
            <a:r>
              <a:rPr lang="en-US" altLang="zh-CN" sz="1400"/>
              <a:t>&lt;?xml version="1.0" encoding="utf-8"?&gt;</a:t>
            </a:r>
          </a:p>
          <a:p>
            <a:pPr algn="l" eaLnBrk="1" hangingPunct="1">
              <a:buFont typeface="Wingdings" pitchFamily="2" charset="2"/>
              <a:buNone/>
            </a:pPr>
            <a:r>
              <a:rPr lang="en-US" altLang="zh-CN" sz="1400"/>
              <a:t>&lt;manifest xmlns:android="http://schemas.android.com/apk/res/android"</a:t>
            </a:r>
          </a:p>
          <a:p>
            <a:pPr algn="l" eaLnBrk="1" hangingPunct="1">
              <a:buFont typeface="Wingdings" pitchFamily="2" charset="2"/>
              <a:buNone/>
            </a:pPr>
            <a:r>
              <a:rPr lang="en-US" altLang="zh-CN" sz="1400"/>
              <a:t>      package="cn.itcast.sms"</a:t>
            </a:r>
          </a:p>
          <a:p>
            <a:pPr algn="l" eaLnBrk="1" hangingPunct="1">
              <a:buFont typeface="Wingdings" pitchFamily="2" charset="2"/>
              <a:buNone/>
            </a:pPr>
            <a:r>
              <a:rPr lang="en-US" altLang="zh-CN" sz="1400"/>
              <a:t>      android:versionCode="1"</a:t>
            </a:r>
          </a:p>
          <a:p>
            <a:pPr algn="l" eaLnBrk="1" hangingPunct="1">
              <a:buFont typeface="Wingdings" pitchFamily="2" charset="2"/>
              <a:buNone/>
            </a:pPr>
            <a:r>
              <a:rPr lang="en-US" altLang="zh-CN" sz="1400"/>
              <a:t>      android:versionName="1.0"&gt;</a:t>
            </a:r>
          </a:p>
          <a:p>
            <a:pPr algn="l" eaLnBrk="1" hangingPunct="1">
              <a:buFont typeface="Wingdings" pitchFamily="2" charset="2"/>
              <a:buNone/>
            </a:pPr>
            <a:r>
              <a:rPr lang="en-US" altLang="zh-CN" sz="1400"/>
              <a:t>     </a:t>
            </a:r>
            <a:r>
              <a:rPr lang="zh-CN" altLang="en-US" sz="1400"/>
              <a:t>略</a:t>
            </a:r>
            <a:r>
              <a:rPr lang="en-US" altLang="zh-CN" sz="1400"/>
              <a:t>....</a:t>
            </a:r>
          </a:p>
          <a:p>
            <a:pPr algn="l" eaLnBrk="1" hangingPunct="1">
              <a:buFont typeface="Wingdings" pitchFamily="2" charset="2"/>
              <a:buNone/>
            </a:pPr>
            <a:r>
              <a:rPr lang="en-US" altLang="zh-CN" sz="1400"/>
              <a:t>     &lt;uses-sdk android:minSdkVersion=“4" /&gt;</a:t>
            </a:r>
          </a:p>
          <a:p>
            <a:pPr algn="l" eaLnBrk="1" hangingPunct="1">
              <a:buFont typeface="Wingdings" pitchFamily="2" charset="2"/>
              <a:buNone/>
            </a:pPr>
            <a:r>
              <a:rPr lang="en-US" altLang="zh-CN" sz="1400"/>
              <a:t>    </a:t>
            </a:r>
            <a:r>
              <a:rPr lang="en-US" altLang="zh-CN" sz="1400">
                <a:solidFill>
                  <a:srgbClr val="0000FF"/>
                </a:solidFill>
              </a:rPr>
              <a:t>&lt;uses-permission android:name="android.permission.SEND_SMS"/&gt;</a:t>
            </a:r>
          </a:p>
          <a:p>
            <a:pPr algn="l" eaLnBrk="1" hangingPunct="1">
              <a:buFont typeface="Wingdings" pitchFamily="2" charset="2"/>
              <a:buNone/>
            </a:pPr>
            <a:r>
              <a:rPr lang="en-US" altLang="zh-CN" sz="1400"/>
              <a:t>&lt;/manifest&gt;</a:t>
            </a:r>
          </a:p>
        </p:txBody>
      </p:sp>
    </p:spTree>
    <p:extLst>
      <p:ext uri="{BB962C8B-B14F-4D97-AF65-F5344CB8AC3E}">
        <p14:creationId xmlns:p14="http://schemas.microsoft.com/office/powerpoint/2010/main" val="1347084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zh-CN" altLang="en-US" sz="2900" dirty="0" smtClean="0"/>
              <a:t>短信发送器</a:t>
            </a:r>
            <a:endParaRPr lang="zh-CN" altLang="en-US" sz="3200" b="1" dirty="0" smtClean="0">
              <a:latin typeface="宋体" charset="-122"/>
            </a:endParaRPr>
          </a:p>
        </p:txBody>
      </p:sp>
      <p:sp>
        <p:nvSpPr>
          <p:cNvPr id="21508" name="TextBox 4"/>
          <p:cNvSpPr txBox="1">
            <a:spLocks noChangeArrowheads="1"/>
          </p:cNvSpPr>
          <p:nvPr/>
        </p:nvSpPr>
        <p:spPr bwMode="auto">
          <a:xfrm>
            <a:off x="642938" y="1857375"/>
            <a:ext cx="7786687"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t>界面布局</a:t>
            </a:r>
            <a:r>
              <a:rPr lang="en-US" altLang="zh-CN"/>
              <a:t>:</a:t>
            </a:r>
          </a:p>
          <a:p>
            <a:pPr algn="l" eaLnBrk="1" hangingPunct="1">
              <a:buFont typeface="Wingdings" pitchFamily="2" charset="2"/>
              <a:buNone/>
            </a:pPr>
            <a:r>
              <a:rPr lang="en-US" altLang="zh-CN" sz="1200"/>
              <a:t>&lt;?xml version="1.0" encoding="utf-8"?&gt;</a:t>
            </a:r>
          </a:p>
          <a:p>
            <a:pPr algn="l" eaLnBrk="1" hangingPunct="1">
              <a:buFont typeface="Wingdings" pitchFamily="2" charset="2"/>
              <a:buNone/>
            </a:pPr>
            <a:r>
              <a:rPr lang="en-US" altLang="zh-CN" sz="1200"/>
              <a:t>&lt;LinearLayout xmlns:android="http://schemas.android.com/apk/res/android"</a:t>
            </a:r>
          </a:p>
          <a:p>
            <a:pPr algn="l" eaLnBrk="1" hangingPunct="1">
              <a:buFont typeface="Wingdings" pitchFamily="2" charset="2"/>
              <a:buNone/>
            </a:pPr>
            <a:r>
              <a:rPr lang="en-US" altLang="zh-CN" sz="1200"/>
              <a:t>    android:orientation="vertical“ android:layout_width="fill_parent“ android:layout_height="fill_parent" &gt;</a:t>
            </a:r>
          </a:p>
          <a:p>
            <a:pPr algn="l" eaLnBrk="1" hangingPunct="1">
              <a:buFont typeface="Wingdings" pitchFamily="2" charset="2"/>
              <a:buNone/>
            </a:pPr>
            <a:r>
              <a:rPr lang="en-US" altLang="zh-CN" sz="1200"/>
              <a:t>    &lt;</a:t>
            </a:r>
            <a:r>
              <a:rPr lang="en-US" altLang="zh-CN" sz="1200">
                <a:solidFill>
                  <a:srgbClr val="FF0000"/>
                </a:solidFill>
              </a:rPr>
              <a:t>TextView </a:t>
            </a:r>
            <a:r>
              <a:rPr lang="en-US" altLang="zh-CN" sz="1200"/>
              <a:t>android:layout_width="fill_parent" android:layout_height="wrap_content" </a:t>
            </a:r>
          </a:p>
          <a:p>
            <a:pPr algn="l" eaLnBrk="1" hangingPunct="1">
              <a:buFont typeface="Wingdings" pitchFamily="2" charset="2"/>
              <a:buNone/>
            </a:pPr>
            <a:r>
              <a:rPr lang="en-US" altLang="zh-CN" sz="1200"/>
              <a:t>    android:text="@string/inputmobile"/&gt;</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&lt;</a:t>
            </a:r>
            <a:r>
              <a:rPr lang="en-US" altLang="zh-CN" sz="1200">
                <a:solidFill>
                  <a:srgbClr val="FF0000"/>
                </a:solidFill>
              </a:rPr>
              <a:t>EditText</a:t>
            </a:r>
            <a:r>
              <a:rPr lang="en-US" altLang="zh-CN" sz="1200"/>
              <a:t> android:layout_width="fill_parent" android:layout_height="wrap_content"</a:t>
            </a:r>
          </a:p>
          <a:p>
            <a:pPr algn="l" eaLnBrk="1" hangingPunct="1">
              <a:buFont typeface="Wingdings" pitchFamily="2" charset="2"/>
              <a:buNone/>
            </a:pPr>
            <a:r>
              <a:rPr lang="en-US" altLang="zh-CN" sz="1200"/>
              <a:t>    android:id="@+id/mobile"/&gt;</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&lt;</a:t>
            </a:r>
            <a:r>
              <a:rPr lang="en-US" altLang="zh-CN" sz="1200">
                <a:solidFill>
                  <a:srgbClr val="FF0000"/>
                </a:solidFill>
              </a:rPr>
              <a:t>TextView</a:t>
            </a:r>
            <a:r>
              <a:rPr lang="en-US" altLang="zh-CN" sz="1200"/>
              <a:t> android:layout_width="fill_parent" android:layout_height="wrap_content" </a:t>
            </a:r>
          </a:p>
          <a:p>
            <a:pPr algn="l" eaLnBrk="1" hangingPunct="1">
              <a:buFont typeface="Wingdings" pitchFamily="2" charset="2"/>
              <a:buNone/>
            </a:pPr>
            <a:r>
              <a:rPr lang="en-US" altLang="zh-CN" sz="1200"/>
              <a:t>    android:text="@string/content"/&gt;</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&lt;</a:t>
            </a:r>
            <a:r>
              <a:rPr lang="en-US" altLang="zh-CN" sz="1200">
                <a:solidFill>
                  <a:srgbClr val="FF0000"/>
                </a:solidFill>
              </a:rPr>
              <a:t>EditText</a:t>
            </a:r>
            <a:r>
              <a:rPr lang="en-US" altLang="zh-CN" sz="1200"/>
              <a:t> android:layout_width="fill_parent" android:layout_height="wrap_content"</a:t>
            </a:r>
          </a:p>
          <a:p>
            <a:pPr algn="l" eaLnBrk="1" hangingPunct="1">
              <a:buFont typeface="Wingdings" pitchFamily="2" charset="2"/>
              <a:buNone/>
            </a:pPr>
            <a:r>
              <a:rPr lang="en-US" altLang="zh-CN" sz="1200"/>
              <a:t>    android:minLines="3"</a:t>
            </a:r>
          </a:p>
          <a:p>
            <a:pPr algn="l" eaLnBrk="1" hangingPunct="1">
              <a:buFont typeface="Wingdings" pitchFamily="2" charset="2"/>
              <a:buNone/>
            </a:pPr>
            <a:r>
              <a:rPr lang="en-US" altLang="zh-CN" sz="1200"/>
              <a:t>    android:id="@+id/content"/&gt;</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&lt;</a:t>
            </a:r>
            <a:r>
              <a:rPr lang="en-US" altLang="zh-CN" sz="1200">
                <a:solidFill>
                  <a:srgbClr val="FF0000"/>
                </a:solidFill>
              </a:rPr>
              <a:t>Button</a:t>
            </a:r>
            <a:r>
              <a:rPr lang="en-US" altLang="zh-CN" sz="1200"/>
              <a:t> android:layout_width="wrap_content" android:layout_height="wrap_content"</a:t>
            </a:r>
          </a:p>
          <a:p>
            <a:pPr algn="l" eaLnBrk="1" hangingPunct="1">
              <a:buFont typeface="Wingdings" pitchFamily="2" charset="2"/>
              <a:buNone/>
            </a:pPr>
            <a:r>
              <a:rPr lang="en-US" altLang="zh-CN" sz="1200"/>
              <a:t>    android:text="@string/button"</a:t>
            </a:r>
          </a:p>
          <a:p>
            <a:pPr algn="l" eaLnBrk="1" hangingPunct="1">
              <a:buFont typeface="Wingdings" pitchFamily="2" charset="2"/>
              <a:buNone/>
            </a:pPr>
            <a:r>
              <a:rPr lang="en-US" altLang="zh-CN" sz="1200"/>
              <a:t>    android:id="@+id/button"/&gt;</a:t>
            </a:r>
          </a:p>
          <a:p>
            <a:pPr algn="l" eaLnBrk="1" hangingPunct="1">
              <a:buFont typeface="Wingdings" pitchFamily="2" charset="2"/>
              <a:buNone/>
            </a:pPr>
            <a:r>
              <a:rPr lang="en-US" altLang="zh-CN" sz="1200"/>
              <a:t>&lt;/LinearLayout&gt;</a:t>
            </a:r>
            <a:endParaRPr lang="zh-CN" altLang="en-US" sz="1200"/>
          </a:p>
        </p:txBody>
      </p:sp>
    </p:spTree>
    <p:extLst>
      <p:ext uri="{BB962C8B-B14F-4D97-AF65-F5344CB8AC3E}">
        <p14:creationId xmlns:p14="http://schemas.microsoft.com/office/powerpoint/2010/main" val="190805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a:bodyPr>
          <a:lstStyle/>
          <a:p>
            <a:pPr eaLnBrk="1" hangingPunct="1"/>
            <a:r>
              <a:rPr lang="zh-CN" altLang="en-US" sz="3200" dirty="0" smtClean="0"/>
              <a:t>什么是</a:t>
            </a:r>
            <a:r>
              <a:rPr lang="en-US" altLang="zh-CN" sz="3200" dirty="0" smtClean="0"/>
              <a:t>3G</a:t>
            </a:r>
            <a:endParaRPr lang="zh-CN" altLang="en-US" sz="3200" b="1" dirty="0" smtClean="0">
              <a:latin typeface="宋体" charset="-122"/>
            </a:endParaRPr>
          </a:p>
        </p:txBody>
      </p:sp>
      <p:sp>
        <p:nvSpPr>
          <p:cNvPr id="4100" name="TextBox 4"/>
          <p:cNvSpPr txBox="1">
            <a:spLocks noChangeArrowheads="1"/>
          </p:cNvSpPr>
          <p:nvPr/>
        </p:nvSpPr>
        <p:spPr bwMode="auto">
          <a:xfrm>
            <a:off x="642938" y="1857375"/>
            <a:ext cx="7786687" cy="419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lnSpc>
                <a:spcPct val="150000"/>
              </a:lnSpc>
              <a:buFont typeface="Wingdings" pitchFamily="2" charset="2"/>
              <a:buNone/>
            </a:pPr>
            <a:r>
              <a:rPr lang="en-US" altLang="zh-CN" sz="1800" dirty="0"/>
              <a:t>3G</a:t>
            </a:r>
            <a:r>
              <a:rPr lang="zh-CN" altLang="en-US" sz="1800" dirty="0"/>
              <a:t>，全称为</a:t>
            </a:r>
            <a:r>
              <a:rPr lang="en-US" altLang="zh-CN" sz="1800" dirty="0"/>
              <a:t>3rd Generation</a:t>
            </a:r>
            <a:r>
              <a:rPr lang="zh-CN" altLang="en-US" sz="1800" dirty="0"/>
              <a:t>，中文含义就是指第三代数字通信。</a:t>
            </a:r>
            <a:endParaRPr lang="en-US" altLang="zh-CN" sz="1800" dirty="0"/>
          </a:p>
          <a:p>
            <a:pPr algn="l" eaLnBrk="1" hangingPunct="1">
              <a:lnSpc>
                <a:spcPct val="150000"/>
              </a:lnSpc>
              <a:buFont typeface="Wingdings" pitchFamily="2" charset="2"/>
              <a:buNone/>
            </a:pPr>
            <a:r>
              <a:rPr lang="zh-CN" altLang="en-US" sz="1800" dirty="0"/>
              <a:t>所谓</a:t>
            </a:r>
            <a:r>
              <a:rPr lang="en-US" altLang="zh-CN" sz="1800" dirty="0"/>
              <a:t>3G</a:t>
            </a:r>
            <a:r>
              <a:rPr lang="zh-CN" altLang="en-US" sz="1800" dirty="0"/>
              <a:t>，是指将无线通信与</a:t>
            </a:r>
            <a:r>
              <a:rPr lang="zh-CN" altLang="en-US" sz="1800" dirty="0">
                <a:solidFill>
                  <a:srgbClr val="FF0000"/>
                </a:solidFill>
              </a:rPr>
              <a:t>国际互联网</a:t>
            </a:r>
            <a:r>
              <a:rPr lang="zh-CN" altLang="en-US" sz="1800" dirty="0"/>
              <a:t>等多媒体通信结合的新一代移动通信系统。</a:t>
            </a:r>
            <a:r>
              <a:rPr lang="en-US" altLang="zh-CN" sz="1800" dirty="0"/>
              <a:t> 3G</a:t>
            </a:r>
            <a:r>
              <a:rPr lang="zh-CN" altLang="en-US" sz="1800" dirty="0"/>
              <a:t>只是一种通信技术标准，符合这个标准的技术有</a:t>
            </a:r>
            <a:r>
              <a:rPr lang="en-US" altLang="zh-CN" sz="1800" dirty="0"/>
              <a:t>WCDMA</a:t>
            </a:r>
            <a:r>
              <a:rPr lang="zh-CN" altLang="en-US" sz="1800" dirty="0"/>
              <a:t>、</a:t>
            </a:r>
            <a:r>
              <a:rPr lang="en-US" altLang="zh-CN" sz="1800" dirty="0"/>
              <a:t>CDMA2000</a:t>
            </a:r>
            <a:r>
              <a:rPr lang="zh-CN" altLang="en-US" sz="1800" dirty="0"/>
              <a:t>、</a:t>
            </a:r>
            <a:r>
              <a:rPr lang="en-US" altLang="zh-CN" sz="1800" dirty="0"/>
              <a:t>TD-SCDMA</a:t>
            </a:r>
            <a:r>
              <a:rPr lang="zh-CN" altLang="en-US" sz="1800" dirty="0"/>
              <a:t>三种制式。中国联通使用的是</a:t>
            </a:r>
            <a:r>
              <a:rPr lang="en-US" altLang="zh-CN" sz="1800" dirty="0"/>
              <a:t>WCDMA</a:t>
            </a:r>
            <a:r>
              <a:rPr lang="zh-CN" altLang="en-US" sz="1800" dirty="0"/>
              <a:t>（世界上大部分</a:t>
            </a:r>
            <a:r>
              <a:rPr lang="en-US" altLang="zh-CN" sz="1800" dirty="0"/>
              <a:t>3G</a:t>
            </a:r>
            <a:r>
              <a:rPr lang="zh-CN" altLang="en-US" sz="1800" dirty="0"/>
              <a:t>网络都采用的是该标准）</a:t>
            </a:r>
            <a:r>
              <a:rPr lang="en-US" altLang="zh-CN" sz="1800" dirty="0"/>
              <a:t> </a:t>
            </a:r>
            <a:r>
              <a:rPr lang="zh-CN" altLang="en-US" sz="1800" dirty="0"/>
              <a:t>；中国电信使用的是</a:t>
            </a:r>
            <a:r>
              <a:rPr lang="en-US" altLang="zh-CN" sz="1800" dirty="0"/>
              <a:t>CDMA2000</a:t>
            </a:r>
            <a:r>
              <a:rPr lang="zh-CN" altLang="en-US" sz="1800" dirty="0"/>
              <a:t> （日、韩和北美使用）；中国移动使用的是具有自主知识产权的</a:t>
            </a:r>
            <a:r>
              <a:rPr lang="en-US" altLang="zh-CN" sz="1800" dirty="0"/>
              <a:t>TD-SCDMA（</a:t>
            </a:r>
            <a:r>
              <a:rPr lang="zh-CN" altLang="en-US" sz="1800" dirty="0"/>
              <a:t>只有中国才使用</a:t>
            </a:r>
            <a:r>
              <a:rPr lang="en-US" altLang="zh-CN" sz="1800" dirty="0"/>
              <a:t>）  </a:t>
            </a:r>
            <a:r>
              <a:rPr lang="zh-CN" altLang="en-US" sz="1800" dirty="0"/>
              <a:t>。相对第一代模拟制式手机</a:t>
            </a:r>
            <a:r>
              <a:rPr lang="en-US" altLang="zh-CN" sz="1800" dirty="0"/>
              <a:t>(1G)</a:t>
            </a:r>
            <a:r>
              <a:rPr lang="zh-CN" altLang="en-US" sz="1800" dirty="0"/>
              <a:t>和第二代</a:t>
            </a:r>
            <a:r>
              <a:rPr lang="en-US" altLang="zh-CN" sz="1800" dirty="0"/>
              <a:t>GSM</a:t>
            </a:r>
            <a:r>
              <a:rPr lang="zh-CN" altLang="en-US" sz="1800" dirty="0"/>
              <a:t>、</a:t>
            </a:r>
            <a:r>
              <a:rPr lang="en-US" altLang="zh-CN" sz="1800" dirty="0"/>
              <a:t>CDMA</a:t>
            </a:r>
            <a:r>
              <a:rPr lang="zh-CN" altLang="en-US" sz="1800" dirty="0"/>
              <a:t>等数字手机</a:t>
            </a:r>
            <a:r>
              <a:rPr lang="en-US" altLang="zh-CN" sz="1800" dirty="0"/>
              <a:t>(2G)</a:t>
            </a:r>
            <a:r>
              <a:rPr lang="zh-CN" altLang="en-US" sz="1800" dirty="0"/>
              <a:t>，</a:t>
            </a:r>
            <a:r>
              <a:rPr lang="en-US" altLang="zh-CN" sz="1800" dirty="0"/>
              <a:t>3G</a:t>
            </a:r>
            <a:r>
              <a:rPr lang="zh-CN" altLang="en-US" sz="1800" dirty="0"/>
              <a:t>网络能处理图像、音乐、视频等多种媒体形式，提供包括网页浏览、电话会议、电子商务等多种信息服务。第三代与前两代的主要区别是在传输声音和数据的</a:t>
            </a:r>
            <a:r>
              <a:rPr lang="zh-CN" altLang="en-US" sz="1800" dirty="0">
                <a:solidFill>
                  <a:srgbClr val="0000FF"/>
                </a:solidFill>
              </a:rPr>
              <a:t>速度上有很大的提升</a:t>
            </a:r>
            <a:r>
              <a:rPr lang="zh-CN" altLang="en-US" sz="1800" dirty="0" smtClean="0"/>
              <a:t>。 </a:t>
            </a:r>
            <a:endParaRPr lang="zh-CN" altLang="en-US" sz="1800" dirty="0"/>
          </a:p>
        </p:txBody>
      </p:sp>
    </p:spTree>
    <p:extLst>
      <p:ext uri="{BB962C8B-B14F-4D97-AF65-F5344CB8AC3E}">
        <p14:creationId xmlns:p14="http://schemas.microsoft.com/office/powerpoint/2010/main" val="3462219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t>短信发送器</a:t>
            </a:r>
            <a:endParaRPr lang="zh-CN" altLang="en-US" dirty="0" smtClean="0"/>
          </a:p>
        </p:txBody>
      </p:sp>
      <p:sp>
        <p:nvSpPr>
          <p:cNvPr id="16388" name="TextBox 4"/>
          <p:cNvSpPr txBox="1">
            <a:spLocks noChangeArrowheads="1"/>
          </p:cNvSpPr>
          <p:nvPr/>
        </p:nvSpPr>
        <p:spPr bwMode="auto">
          <a:xfrm>
            <a:off x="642938" y="1857375"/>
            <a:ext cx="7786687" cy="4219575"/>
          </a:xfrm>
          <a:prstGeom prst="rect">
            <a:avLst/>
          </a:prstGeom>
          <a:noFill/>
          <a:ln w="9525">
            <a:noFill/>
            <a:miter lim="800000"/>
            <a:headEnd/>
            <a:tailEnd/>
          </a:ln>
        </p:spPr>
        <p:txBody>
          <a:bodyPr>
            <a:spAutoFit/>
          </a:bodyPr>
          <a:lstStyle/>
          <a:p>
            <a:pPr algn="l">
              <a:buFont typeface="Wingdings" pitchFamily="2" charset="2"/>
              <a:buNone/>
              <a:defRPr/>
            </a:pPr>
            <a:r>
              <a:rPr lang="en-US" altLang="zh-CN" dirty="0">
                <a:ea typeface="宋体" pitchFamily="2" charset="-122"/>
              </a:rPr>
              <a:t>Activity</a:t>
            </a:r>
            <a:r>
              <a:rPr lang="zh-CN" altLang="en-US" dirty="0">
                <a:ea typeface="宋体" pitchFamily="2" charset="-122"/>
              </a:rPr>
              <a:t>主要代码</a:t>
            </a:r>
            <a:r>
              <a:rPr lang="en-US" altLang="zh-CN" dirty="0">
                <a:ea typeface="宋体" pitchFamily="2" charset="-122"/>
              </a:rPr>
              <a:t>:</a:t>
            </a:r>
          </a:p>
          <a:p>
            <a:pPr algn="l">
              <a:buFont typeface="Wingdings" pitchFamily="2" charset="2"/>
              <a:buNone/>
              <a:defRPr/>
            </a:pPr>
            <a:endParaRPr lang="en-US" altLang="zh-CN" dirty="0">
              <a:ea typeface="宋体" pitchFamily="2" charset="-122"/>
            </a:endParaRPr>
          </a:p>
          <a:p>
            <a:pPr algn="l">
              <a:buFont typeface="Wingdings" pitchFamily="2" charset="2"/>
              <a:buNone/>
              <a:defRPr/>
            </a:pPr>
            <a:r>
              <a:rPr lang="en-US" altLang="zh-CN" sz="1400" dirty="0">
                <a:ea typeface="宋体" pitchFamily="2" charset="-122"/>
              </a:rPr>
              <a:t>	String mobile = mobileView.getText().toString();</a:t>
            </a:r>
          </a:p>
          <a:p>
            <a:pPr algn="l">
              <a:buFont typeface="Wingdings" pitchFamily="2" charset="2"/>
              <a:buNone/>
              <a:defRPr/>
            </a:pPr>
            <a:r>
              <a:rPr lang="en-US" altLang="zh-CN" sz="1400" dirty="0">
                <a:ea typeface="宋体" pitchFamily="2" charset="-122"/>
              </a:rPr>
              <a:t>	String content = contentView.getText().toString();</a:t>
            </a:r>
          </a:p>
          <a:p>
            <a:pPr algn="l">
              <a:buFont typeface="Wingdings" pitchFamily="2" charset="2"/>
              <a:buNone/>
              <a:defRPr/>
            </a:pPr>
            <a:r>
              <a:rPr lang="en-US" altLang="zh-CN" sz="1400" dirty="0">
                <a:ea typeface="宋体" pitchFamily="2" charset="-122"/>
              </a:rPr>
              <a:t>	 SmsManager smsManager = SmsManager.getDefault();</a:t>
            </a:r>
          </a:p>
          <a:p>
            <a:pPr algn="l">
              <a:buFont typeface="Wingdings" pitchFamily="2" charset="2"/>
              <a:buNone/>
              <a:defRPr/>
            </a:pPr>
            <a:r>
              <a:rPr lang="en-US" altLang="zh-CN" sz="1400" dirty="0">
                <a:ea typeface="宋体" pitchFamily="2" charset="-122"/>
              </a:rPr>
              <a:t>	 PendingIntent sentIntent = PendingIntent.getBroadcast(SMSSender.this, 0, new Intent(), 0);</a:t>
            </a:r>
          </a:p>
          <a:p>
            <a:pPr algn="l">
              <a:buFont typeface="Wingdings" pitchFamily="2" charset="2"/>
              <a:buNone/>
              <a:defRPr/>
            </a:pPr>
            <a:r>
              <a:rPr lang="en-US" altLang="zh-CN" sz="1400" dirty="0">
                <a:ea typeface="宋体" pitchFamily="2" charset="-122"/>
              </a:rPr>
              <a:t>	if(content.length()&gt;70){//</a:t>
            </a:r>
            <a:r>
              <a:rPr lang="zh-CN" altLang="en-US" sz="1400" dirty="0">
                <a:ea typeface="宋体" pitchFamily="2" charset="-122"/>
              </a:rPr>
              <a:t>如果字数超过</a:t>
            </a:r>
            <a:r>
              <a:rPr lang="en-US" altLang="zh-CN" sz="1400" dirty="0">
                <a:ea typeface="宋体" pitchFamily="2" charset="-122"/>
              </a:rPr>
              <a:t>70,</a:t>
            </a:r>
            <a:r>
              <a:rPr lang="zh-CN" altLang="en-US" sz="1400" dirty="0">
                <a:ea typeface="宋体" pitchFamily="2" charset="-122"/>
              </a:rPr>
              <a:t>需拆分成多条短信发送</a:t>
            </a:r>
          </a:p>
          <a:p>
            <a:pPr algn="l">
              <a:buFont typeface="Wingdings" pitchFamily="2" charset="2"/>
              <a:buNone/>
              <a:defRPr/>
            </a:pPr>
            <a:r>
              <a:rPr lang="zh-CN" altLang="en-US" sz="1400" dirty="0">
                <a:ea typeface="宋体" pitchFamily="2" charset="-122"/>
              </a:rPr>
              <a:t>  	          </a:t>
            </a:r>
            <a:r>
              <a:rPr lang="en-US" altLang="zh-CN" sz="1400" dirty="0">
                <a:ea typeface="宋体" pitchFamily="2" charset="-122"/>
              </a:rPr>
              <a:t>List&lt;String&gt; msgs = smsManager.divideMessage(content);</a:t>
            </a:r>
          </a:p>
          <a:p>
            <a:pPr algn="l">
              <a:buFont typeface="Wingdings" pitchFamily="2" charset="2"/>
              <a:buNone/>
              <a:defRPr/>
            </a:pPr>
            <a:r>
              <a:rPr lang="en-US" altLang="zh-CN" sz="1400" dirty="0">
                <a:ea typeface="宋体" pitchFamily="2" charset="-122"/>
              </a:rPr>
              <a:t>	          for(String msg : msgs){</a:t>
            </a:r>
          </a:p>
          <a:p>
            <a:pPr algn="l">
              <a:buFont typeface="Wingdings" pitchFamily="2" charset="2"/>
              <a:buNone/>
              <a:defRPr/>
            </a:pPr>
            <a:r>
              <a:rPr lang="en-US" altLang="zh-CN" sz="1400" dirty="0">
                <a:ea typeface="宋体" pitchFamily="2" charset="-122"/>
              </a:rPr>
              <a:t>		    smsManager.sendTextMessage(mobile, null, msg, sentIntent, null);</a:t>
            </a:r>
          </a:p>
          <a:p>
            <a:pPr algn="l">
              <a:buFont typeface="Wingdings" pitchFamily="2" charset="2"/>
              <a:buNone/>
              <a:defRPr/>
            </a:pPr>
            <a:r>
              <a:rPr lang="en-US" altLang="zh-CN" sz="1400" dirty="0">
                <a:ea typeface="宋体" pitchFamily="2" charset="-122"/>
              </a:rPr>
              <a:t>	 </a:t>
            </a:r>
            <a:r>
              <a:rPr lang="en-US" altLang="zh-CN" sz="1200" dirty="0">
                <a:solidFill>
                  <a:schemeClr val="accent1">
                    <a:lumMod val="75000"/>
                  </a:schemeClr>
                </a:solidFill>
                <a:ea typeface="宋体" pitchFamily="2" charset="-122"/>
              </a:rPr>
              <a:t>//</a:t>
            </a:r>
            <a:r>
              <a:rPr lang="zh-CN" altLang="en-US" sz="1200" dirty="0">
                <a:solidFill>
                  <a:schemeClr val="accent1">
                    <a:lumMod val="75000"/>
                  </a:schemeClr>
                </a:solidFill>
                <a:ea typeface="宋体" pitchFamily="2" charset="-122"/>
              </a:rPr>
              <a:t>最后二个参数为短信已发送的广播意图</a:t>
            </a:r>
            <a:r>
              <a:rPr lang="en-US" altLang="zh-CN" sz="1200" dirty="0">
                <a:solidFill>
                  <a:schemeClr val="accent1">
                    <a:lumMod val="75000"/>
                  </a:schemeClr>
                </a:solidFill>
                <a:ea typeface="宋体" pitchFamily="2" charset="-122"/>
              </a:rPr>
              <a:t>,</a:t>
            </a:r>
            <a:r>
              <a:rPr lang="zh-CN" altLang="en-US" sz="1200" dirty="0">
                <a:solidFill>
                  <a:schemeClr val="accent1">
                    <a:lumMod val="75000"/>
                  </a:schemeClr>
                </a:solidFill>
                <a:ea typeface="宋体" pitchFamily="2" charset="-122"/>
              </a:rPr>
              <a:t>最后一个参数为短信对方已收到短信的广播意图</a:t>
            </a:r>
            <a:endParaRPr lang="en-US" altLang="zh-CN" sz="1200" dirty="0">
              <a:solidFill>
                <a:schemeClr val="accent1">
                  <a:lumMod val="75000"/>
                </a:schemeClr>
              </a:solidFill>
              <a:ea typeface="宋体" pitchFamily="2" charset="-122"/>
            </a:endParaRPr>
          </a:p>
          <a:p>
            <a:pPr algn="l">
              <a:buFont typeface="Wingdings" pitchFamily="2" charset="2"/>
              <a:buNone/>
              <a:defRPr/>
            </a:pPr>
            <a:r>
              <a:rPr lang="en-US" altLang="zh-CN" sz="1400" dirty="0">
                <a:ea typeface="宋体" pitchFamily="2" charset="-122"/>
              </a:rPr>
              <a:t>	           }</a:t>
            </a:r>
          </a:p>
          <a:p>
            <a:pPr algn="l">
              <a:buFont typeface="Wingdings" pitchFamily="2" charset="2"/>
              <a:buNone/>
              <a:defRPr/>
            </a:pPr>
            <a:r>
              <a:rPr lang="en-US" altLang="zh-CN" sz="1400" dirty="0">
                <a:ea typeface="宋体" pitchFamily="2" charset="-122"/>
              </a:rPr>
              <a:t>	}else{		        	</a:t>
            </a:r>
          </a:p>
          <a:p>
            <a:pPr algn="l">
              <a:buFont typeface="Wingdings" pitchFamily="2" charset="2"/>
              <a:buNone/>
              <a:defRPr/>
            </a:pPr>
            <a:r>
              <a:rPr lang="en-US" altLang="zh-CN" sz="1400" dirty="0">
                <a:ea typeface="宋体" pitchFamily="2" charset="-122"/>
              </a:rPr>
              <a:t>	           smsManager.sendTextMessage(mobile, null, content, sentIntent, null);</a:t>
            </a:r>
          </a:p>
          <a:p>
            <a:pPr algn="l">
              <a:buFont typeface="Wingdings" pitchFamily="2" charset="2"/>
              <a:buNone/>
              <a:defRPr/>
            </a:pPr>
            <a:r>
              <a:rPr lang="en-US" altLang="zh-CN" sz="1400" dirty="0">
                <a:ea typeface="宋体" pitchFamily="2" charset="-122"/>
              </a:rPr>
              <a:t>	}</a:t>
            </a:r>
          </a:p>
          <a:p>
            <a:pPr algn="l">
              <a:buFont typeface="Wingdings" pitchFamily="2" charset="2"/>
              <a:buNone/>
              <a:defRPr/>
            </a:pPr>
            <a:r>
              <a:rPr lang="en-US" altLang="zh-CN" sz="1400" dirty="0">
                <a:ea typeface="宋体" pitchFamily="2" charset="-122"/>
              </a:rPr>
              <a:t>	Toast.makeText(SMSSender.this, "</a:t>
            </a:r>
            <a:r>
              <a:rPr lang="zh-CN" altLang="en-US" sz="1400" dirty="0">
                <a:ea typeface="宋体" pitchFamily="2" charset="-122"/>
              </a:rPr>
              <a:t>短信发送完成</a:t>
            </a:r>
            <a:r>
              <a:rPr lang="en-US" altLang="zh-CN" sz="1400" dirty="0">
                <a:ea typeface="宋体" pitchFamily="2" charset="-122"/>
              </a:rPr>
              <a:t>", Toast.LENGTH_LONG).show();</a:t>
            </a:r>
          </a:p>
        </p:txBody>
      </p:sp>
    </p:spTree>
    <p:extLst>
      <p:ext uri="{BB962C8B-B14F-4D97-AF65-F5344CB8AC3E}">
        <p14:creationId xmlns:p14="http://schemas.microsoft.com/office/powerpoint/2010/main" val="91640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a:bodyPr>
          <a:lstStyle/>
          <a:p>
            <a:pPr eaLnBrk="1" hangingPunct="1"/>
            <a:r>
              <a:rPr lang="zh-CN" altLang="en-US" sz="2900" dirty="0" smtClean="0"/>
              <a:t>短信发送器</a:t>
            </a:r>
            <a:endParaRPr lang="zh-CN" altLang="en-US" sz="3200" b="1" dirty="0" smtClean="0">
              <a:latin typeface="宋体" charset="-122"/>
            </a:endParaRPr>
          </a:p>
        </p:txBody>
      </p:sp>
      <p:sp>
        <p:nvSpPr>
          <p:cNvPr id="23556" name="TextBox 4"/>
          <p:cNvSpPr txBox="1">
            <a:spLocks noChangeArrowheads="1"/>
          </p:cNvSpPr>
          <p:nvPr/>
        </p:nvSpPr>
        <p:spPr bwMode="auto">
          <a:xfrm>
            <a:off x="642938" y="1857375"/>
            <a:ext cx="814387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测试步骤</a:t>
            </a:r>
            <a:r>
              <a:rPr lang="en-US" altLang="zh-CN" sz="1400"/>
              <a:t>:</a:t>
            </a:r>
          </a:p>
          <a:p>
            <a:pPr algn="l" eaLnBrk="1" hangingPunct="1">
              <a:buFont typeface="Wingdings" pitchFamily="2" charset="2"/>
              <a:buNone/>
            </a:pPr>
            <a:r>
              <a:rPr lang="en-US" altLang="zh-CN" sz="1400"/>
              <a:t> 1&gt;</a:t>
            </a:r>
            <a:r>
              <a:rPr lang="zh-CN" altLang="en-US" sz="1400"/>
              <a:t>在</a:t>
            </a:r>
            <a:r>
              <a:rPr lang="en-US" altLang="zh-CN" sz="1400"/>
              <a:t>Eclipse</a:t>
            </a:r>
            <a:r>
              <a:rPr lang="zh-CN" altLang="en-US" sz="1400"/>
              <a:t>中运行此应用</a:t>
            </a:r>
            <a:endParaRPr lang="en-US" altLang="zh-CN" sz="1400"/>
          </a:p>
          <a:p>
            <a:pPr algn="l" eaLnBrk="1" hangingPunct="1">
              <a:buFont typeface="Wingdings" pitchFamily="2" charset="2"/>
              <a:buNone/>
            </a:pPr>
            <a:r>
              <a:rPr lang="en-US" altLang="zh-CN" sz="1400"/>
              <a:t> 2&gt;</a:t>
            </a:r>
            <a:r>
              <a:rPr lang="zh-CN" altLang="en-US" sz="1400"/>
              <a:t>在</a:t>
            </a:r>
            <a:r>
              <a:rPr lang="en-US" altLang="zh-CN" sz="1400"/>
              <a:t>Dos</a:t>
            </a:r>
            <a:r>
              <a:rPr lang="zh-CN" altLang="en-US" sz="1400"/>
              <a:t>窗口中进入</a:t>
            </a:r>
            <a:r>
              <a:rPr lang="en-US" altLang="zh-CN" sz="1400"/>
              <a:t>android SDK</a:t>
            </a:r>
            <a:r>
              <a:rPr lang="zh-CN" altLang="en-US" sz="1400"/>
              <a:t>安装路径的</a:t>
            </a:r>
            <a:r>
              <a:rPr lang="en-US" altLang="zh-CN" sz="1400"/>
              <a:t>tools</a:t>
            </a:r>
            <a:r>
              <a:rPr lang="zh-CN" altLang="en-US" sz="1400"/>
              <a:t>目录</a:t>
            </a:r>
            <a:r>
              <a:rPr lang="en-US" altLang="zh-CN" sz="1400"/>
              <a:t>,</a:t>
            </a:r>
            <a:r>
              <a:rPr lang="zh-CN" altLang="en-US" sz="1400"/>
              <a:t>输入以下命令再开启一个</a:t>
            </a:r>
            <a:r>
              <a:rPr lang="en-US" altLang="zh-CN" sz="1400"/>
              <a:t>Android</a:t>
            </a:r>
            <a:r>
              <a:rPr lang="zh-CN" altLang="en-US" sz="1400"/>
              <a:t>模拟器</a:t>
            </a:r>
            <a:r>
              <a:rPr lang="en-US" altLang="zh-CN" sz="1400"/>
              <a:t>:</a:t>
            </a:r>
          </a:p>
          <a:p>
            <a:pPr algn="l" eaLnBrk="1" hangingPunct="1">
              <a:buFont typeface="Wingdings" pitchFamily="2" charset="2"/>
              <a:buNone/>
            </a:pPr>
            <a:r>
              <a:rPr lang="en-US" altLang="zh-CN" sz="1400"/>
              <a:t>  </a:t>
            </a:r>
            <a:r>
              <a:rPr lang="en-US" altLang="zh-CN" sz="1400">
                <a:solidFill>
                  <a:srgbClr val="0000FF"/>
                </a:solidFill>
              </a:rPr>
              <a:t>emulator -data itcast  </a:t>
            </a:r>
          </a:p>
          <a:p>
            <a:pPr algn="l" eaLnBrk="1" hangingPunct="1">
              <a:buFont typeface="Wingdings" pitchFamily="2" charset="2"/>
              <a:buNone/>
            </a:pPr>
            <a:r>
              <a:rPr lang="zh-CN" altLang="en-US" sz="1400"/>
              <a:t>   注：</a:t>
            </a:r>
            <a:r>
              <a:rPr lang="en-US" altLang="zh-CN" sz="1400"/>
              <a:t>itcast</a:t>
            </a:r>
            <a:r>
              <a:rPr lang="zh-CN" altLang="en-US" sz="1400"/>
              <a:t>为用户数据存取文件</a:t>
            </a:r>
            <a:r>
              <a:rPr lang="en-US" altLang="zh-CN" sz="1400"/>
              <a:t>，</a:t>
            </a:r>
            <a:r>
              <a:rPr lang="zh-CN" altLang="en-US" sz="1400"/>
              <a:t>如果该文件不存在，默认在</a:t>
            </a:r>
            <a:r>
              <a:rPr lang="en-US" altLang="zh-CN" sz="1400"/>
              <a:t>tools</a:t>
            </a:r>
            <a:r>
              <a:rPr lang="zh-CN" altLang="en-US" sz="1400"/>
              <a:t>目录创建该文件</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   </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3&gt;</a:t>
            </a:r>
            <a:r>
              <a:rPr lang="zh-CN" altLang="en-US" sz="1400"/>
              <a:t>在短信发送器的手机号中输入上图现显的电话号码</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注：目前</a:t>
            </a:r>
            <a:r>
              <a:rPr lang="en-US" altLang="zh-CN" sz="1400"/>
              <a:t>Android</a:t>
            </a:r>
            <a:r>
              <a:rPr lang="zh-CN" altLang="en-US" sz="1400"/>
              <a:t>系统对中文短信尚未支持，所以发送中文短信会有乱码，这个问题日后会被解决的。</a:t>
            </a:r>
            <a:endParaRPr lang="en-US" altLang="zh-CN" sz="1400"/>
          </a:p>
        </p:txBody>
      </p:sp>
      <p:pic>
        <p:nvPicPr>
          <p:cNvPr id="23557" name="图片 4" descr="android-8.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071813"/>
            <a:ext cx="57340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4356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eaLnBrk="1" hangingPunct="1"/>
            <a:r>
              <a:rPr lang="zh-CN" altLang="en-US" sz="3600" dirty="0" smtClean="0"/>
              <a:t>数据存储与访问</a:t>
            </a:r>
            <a:endParaRPr lang="zh-CN" altLang="en-US" sz="3600" b="1" dirty="0" smtClean="0">
              <a:latin typeface="宋体" charset="-122"/>
            </a:endParaRPr>
          </a:p>
        </p:txBody>
      </p:sp>
      <p:sp>
        <p:nvSpPr>
          <p:cNvPr id="24580" name="TextBox 4"/>
          <p:cNvSpPr txBox="1">
            <a:spLocks noChangeArrowheads="1"/>
          </p:cNvSpPr>
          <p:nvPr/>
        </p:nvSpPr>
        <p:spPr bwMode="auto">
          <a:xfrm>
            <a:off x="642938" y="1857375"/>
            <a:ext cx="778668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dirty="0"/>
              <a:t>很多时候我们的软件需要对处理后的数据进行存储或再次访问。</a:t>
            </a:r>
            <a:r>
              <a:rPr lang="en-US" altLang="zh-CN" dirty="0"/>
              <a:t>Android</a:t>
            </a:r>
            <a:r>
              <a:rPr lang="zh-CN" altLang="en-US" dirty="0"/>
              <a:t>为数据存储提供了多种方式，分别有如下几种：</a:t>
            </a:r>
            <a:endParaRPr lang="en-US" altLang="zh-CN" dirty="0"/>
          </a:p>
          <a:p>
            <a:pPr marL="571500" indent="-571500" algn="l" eaLnBrk="1" hangingPunct="1">
              <a:buFont typeface="Arial" pitchFamily="34" charset="0"/>
              <a:buChar char="•"/>
            </a:pPr>
            <a:r>
              <a:rPr lang="zh-CN" altLang="en-US" sz="3600" dirty="0"/>
              <a:t>文件</a:t>
            </a:r>
            <a:endParaRPr lang="en-US" altLang="zh-CN" sz="3600" dirty="0"/>
          </a:p>
          <a:p>
            <a:pPr marL="571500" indent="-571500" algn="l" eaLnBrk="1" hangingPunct="1">
              <a:buFont typeface="Arial" pitchFamily="34" charset="0"/>
              <a:buChar char="•"/>
            </a:pPr>
            <a:r>
              <a:rPr lang="en-US" altLang="zh-CN" sz="3600" dirty="0" err="1"/>
              <a:t>SharedPreferences</a:t>
            </a:r>
            <a:endParaRPr lang="en-US" altLang="zh-CN" sz="3600" dirty="0"/>
          </a:p>
          <a:p>
            <a:pPr marL="571500" indent="-571500" algn="l" eaLnBrk="1" hangingPunct="1">
              <a:buFont typeface="Arial" pitchFamily="34" charset="0"/>
              <a:buChar char="•"/>
            </a:pPr>
            <a:r>
              <a:rPr lang="en-US" altLang="zh-CN" sz="3600" dirty="0"/>
              <a:t>SQLite</a:t>
            </a:r>
            <a:r>
              <a:rPr lang="zh-CN" altLang="en-US" sz="3600" dirty="0"/>
              <a:t>数据库</a:t>
            </a:r>
            <a:endParaRPr lang="en-US" altLang="zh-CN" sz="3600" dirty="0"/>
          </a:p>
          <a:p>
            <a:pPr marL="571500" indent="-571500" algn="l" eaLnBrk="1" hangingPunct="1">
              <a:buFont typeface="Arial" pitchFamily="34" charset="0"/>
              <a:buChar char="•"/>
            </a:pPr>
            <a:r>
              <a:rPr lang="zh-CN" altLang="en-US" sz="3600" dirty="0"/>
              <a:t>内容提供者（</a:t>
            </a:r>
            <a:r>
              <a:rPr lang="en-US" altLang="zh-CN" sz="3600" dirty="0"/>
              <a:t>Content provider</a:t>
            </a:r>
            <a:r>
              <a:rPr lang="zh-CN" altLang="en-US" sz="3600" dirty="0"/>
              <a:t>）</a:t>
            </a:r>
            <a:endParaRPr lang="en-US" altLang="zh-CN" sz="3600" dirty="0"/>
          </a:p>
          <a:p>
            <a:pPr marL="571500" indent="-571500" algn="l" eaLnBrk="1" hangingPunct="1">
              <a:buFont typeface="Arial" pitchFamily="34" charset="0"/>
              <a:buChar char="•"/>
            </a:pPr>
            <a:r>
              <a:rPr lang="zh-CN" altLang="en-US" sz="3600" dirty="0"/>
              <a:t>网络</a:t>
            </a:r>
            <a:endParaRPr lang="en-US" altLang="zh-CN" sz="3600" dirty="0"/>
          </a:p>
        </p:txBody>
      </p:sp>
    </p:spTree>
    <p:extLst>
      <p:ext uri="{BB962C8B-B14F-4D97-AF65-F5344CB8AC3E}">
        <p14:creationId xmlns:p14="http://schemas.microsoft.com/office/powerpoint/2010/main" val="1934358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eaLnBrk="1" hangingPunct="1"/>
            <a:r>
              <a:rPr lang="zh-CN" altLang="en-US" sz="3600" dirty="0" smtClean="0"/>
              <a:t>使用文件进行数据存储</a:t>
            </a:r>
            <a:endParaRPr lang="zh-CN" altLang="en-US" sz="3600" b="1" dirty="0" smtClean="0">
              <a:latin typeface="宋体" charset="-122"/>
            </a:endParaRPr>
          </a:p>
        </p:txBody>
      </p:sp>
      <p:sp>
        <p:nvSpPr>
          <p:cNvPr id="25604" name="TextBox 4"/>
          <p:cNvSpPr txBox="1">
            <a:spLocks noChangeArrowheads="1"/>
          </p:cNvSpPr>
          <p:nvPr/>
        </p:nvSpPr>
        <p:spPr bwMode="auto">
          <a:xfrm>
            <a:off x="642938" y="1857375"/>
            <a:ext cx="7786687"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首先给大家介绍使用文件如何对数据进行存储，</a:t>
            </a:r>
            <a:r>
              <a:rPr lang="en-US" altLang="zh-CN" sz="1400"/>
              <a:t>Activity</a:t>
            </a:r>
            <a:r>
              <a:rPr lang="zh-CN" altLang="en-US" sz="1400"/>
              <a:t>提供了</a:t>
            </a:r>
            <a:r>
              <a:rPr lang="en-US" altLang="zh-CN" sz="1400"/>
              <a:t>openFileOutput()</a:t>
            </a:r>
            <a:r>
              <a:rPr lang="zh-CN" altLang="en-US" sz="1400"/>
              <a:t>方法可以用于把数据输出到文件中，具体的实现过程与在</a:t>
            </a:r>
            <a:r>
              <a:rPr lang="en-US" altLang="zh-CN" sz="1400"/>
              <a:t>J2SE</a:t>
            </a:r>
            <a:r>
              <a:rPr lang="zh-CN" altLang="en-US" sz="1400"/>
              <a:t>环境中保存数据到文件中是一样的。</a:t>
            </a:r>
            <a:endParaRPr lang="en-US" altLang="zh-CN" sz="1400"/>
          </a:p>
          <a:p>
            <a:pPr algn="l" eaLnBrk="1" hangingPunct="1">
              <a:buFont typeface="Wingdings" pitchFamily="2" charset="2"/>
              <a:buNone/>
            </a:pPr>
            <a:r>
              <a:rPr lang="en-US" altLang="zh-CN" sz="1200"/>
              <a:t>public class FileActivity extends Activity {</a:t>
            </a:r>
          </a:p>
          <a:p>
            <a:pPr algn="l" eaLnBrk="1" hangingPunct="1">
              <a:buFont typeface="Wingdings" pitchFamily="2" charset="2"/>
              <a:buNone/>
            </a:pPr>
            <a:r>
              <a:rPr lang="en-US" altLang="zh-CN" sz="1200"/>
              <a:t>    @Override public void onCreate(Bundle savedInstanceState) {</a:t>
            </a:r>
          </a:p>
          <a:p>
            <a:pPr algn="l" eaLnBrk="1" hangingPunct="1">
              <a:buFont typeface="Wingdings" pitchFamily="2" charset="2"/>
              <a:buNone/>
            </a:pPr>
            <a:r>
              <a:rPr lang="en-US" altLang="zh-CN" sz="1200"/>
              <a:t>        ... </a:t>
            </a:r>
          </a:p>
          <a:p>
            <a:pPr algn="l" eaLnBrk="1" hangingPunct="1">
              <a:buFont typeface="Wingdings" pitchFamily="2" charset="2"/>
              <a:buNone/>
            </a:pPr>
            <a:r>
              <a:rPr lang="en-US" altLang="zh-CN" sz="1200">
                <a:solidFill>
                  <a:srgbClr val="0070C0"/>
                </a:solidFill>
              </a:rPr>
              <a:t>         FileOutputStream outStream = this.openFileOutput("itcast.txt", Context.MODE_PRIVATE);</a:t>
            </a:r>
          </a:p>
          <a:p>
            <a:pPr algn="l" eaLnBrk="1" hangingPunct="1">
              <a:buFont typeface="Wingdings" pitchFamily="2" charset="2"/>
              <a:buNone/>
            </a:pPr>
            <a:r>
              <a:rPr lang="en-US" altLang="zh-CN" sz="1200">
                <a:solidFill>
                  <a:srgbClr val="0070C0"/>
                </a:solidFill>
              </a:rPr>
              <a:t>         outStream.write("</a:t>
            </a:r>
            <a:r>
              <a:rPr lang="zh-CN" altLang="en-US" sz="1200">
                <a:solidFill>
                  <a:srgbClr val="0070C0"/>
                </a:solidFill>
              </a:rPr>
              <a:t>传智播客</a:t>
            </a:r>
            <a:r>
              <a:rPr lang="en-US" altLang="zh-CN" sz="1200">
                <a:solidFill>
                  <a:srgbClr val="0070C0"/>
                </a:solidFill>
              </a:rPr>
              <a:t>".getBytes());</a:t>
            </a:r>
          </a:p>
          <a:p>
            <a:pPr algn="l" eaLnBrk="1" hangingPunct="1">
              <a:buFont typeface="Wingdings" pitchFamily="2" charset="2"/>
              <a:buNone/>
            </a:pPr>
            <a:r>
              <a:rPr lang="en-US" altLang="zh-CN" sz="1200">
                <a:solidFill>
                  <a:srgbClr val="0070C0"/>
                </a:solidFill>
              </a:rPr>
              <a:t>         outStream.close();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p>
          <a:p>
            <a:pPr algn="l" eaLnBrk="1" hangingPunct="1">
              <a:buFont typeface="Wingdings" pitchFamily="2" charset="2"/>
              <a:buNone/>
            </a:pPr>
            <a:r>
              <a:rPr lang="en-US" altLang="zh-CN" sz="1400"/>
              <a:t>openFileOutput()</a:t>
            </a:r>
            <a:r>
              <a:rPr lang="zh-CN" altLang="en-US" sz="1400"/>
              <a:t>方法的第一参数用于指定文件名称，不能包含路径分隔符“</a:t>
            </a:r>
            <a:r>
              <a:rPr lang="en-US" altLang="zh-CN" sz="1400"/>
              <a:t>/” </a:t>
            </a:r>
            <a:r>
              <a:rPr lang="zh-CN" altLang="en-US" sz="1400"/>
              <a:t>，如果文件不存在，</a:t>
            </a:r>
            <a:r>
              <a:rPr lang="en-US" altLang="zh-CN" sz="1400"/>
              <a:t>Android </a:t>
            </a:r>
            <a:r>
              <a:rPr lang="zh-CN" altLang="en-US" sz="1400"/>
              <a:t>会自动创建它。创建的文件保存在</a:t>
            </a:r>
            <a:r>
              <a:rPr lang="en-US" altLang="zh-CN" sz="1400"/>
              <a:t>/data/data/&lt;package name&gt;/files</a:t>
            </a:r>
            <a:r>
              <a:rPr lang="zh-CN" altLang="en-US" sz="1400"/>
              <a:t>目录，如</a:t>
            </a:r>
            <a:r>
              <a:rPr lang="zh-CN" altLang="en-US" sz="1400">
                <a:solidFill>
                  <a:srgbClr val="0000FF"/>
                </a:solidFill>
              </a:rPr>
              <a:t>：</a:t>
            </a:r>
            <a:r>
              <a:rPr lang="en-US" altLang="zh-CN" sz="1400">
                <a:solidFill>
                  <a:srgbClr val="0000FF"/>
                </a:solidFill>
              </a:rPr>
              <a:t> /data/data/cn.itcast.action/files/itcast.txt</a:t>
            </a:r>
            <a:r>
              <a:rPr lang="en-US" altLang="zh-CN" sz="1400"/>
              <a:t> </a:t>
            </a:r>
            <a:r>
              <a:rPr lang="zh-CN" altLang="en-US" sz="1400"/>
              <a:t>，通过点击</a:t>
            </a:r>
            <a:r>
              <a:rPr lang="en-US" altLang="zh-CN" sz="1400"/>
              <a:t>Eclipse</a:t>
            </a:r>
            <a:r>
              <a:rPr lang="zh-CN" altLang="en-US" sz="1400"/>
              <a:t>菜单“</a:t>
            </a:r>
            <a:r>
              <a:rPr lang="en-US" altLang="zh-CN" sz="1400"/>
              <a:t>Window”-“Show View”-“Other”</a:t>
            </a:r>
            <a:r>
              <a:rPr lang="zh-CN" altLang="en-US" sz="1400"/>
              <a:t>，在对话窗口中展开</a:t>
            </a:r>
            <a:r>
              <a:rPr lang="en-US" altLang="zh-CN" sz="1400"/>
              <a:t>android</a:t>
            </a:r>
            <a:r>
              <a:rPr lang="zh-CN" altLang="en-US" sz="1400"/>
              <a:t>文件夹，选择下面的</a:t>
            </a:r>
            <a:r>
              <a:rPr lang="en-US" altLang="zh-CN" sz="1400"/>
              <a:t>File Explorer</a:t>
            </a:r>
            <a:r>
              <a:rPr lang="zh-CN" altLang="en-US" sz="1400"/>
              <a:t>视图，然后在</a:t>
            </a:r>
            <a:r>
              <a:rPr lang="en-US" altLang="zh-CN" sz="1400"/>
              <a:t>File Explorer</a:t>
            </a:r>
            <a:r>
              <a:rPr lang="zh-CN" altLang="en-US" sz="1400"/>
              <a:t>视图中展开</a:t>
            </a:r>
            <a:r>
              <a:rPr lang="en-US" altLang="zh-CN" sz="1400"/>
              <a:t>/data/data/&lt;package name&gt;/files</a:t>
            </a:r>
            <a:r>
              <a:rPr lang="zh-CN" altLang="en-US" sz="1400"/>
              <a:t>目录就可以看到该文件。</a:t>
            </a:r>
            <a:endParaRPr lang="en-US" altLang="zh-CN" sz="1400"/>
          </a:p>
          <a:p>
            <a:pPr algn="l" eaLnBrk="1" hangingPunct="1">
              <a:buFont typeface="Wingdings" pitchFamily="2" charset="2"/>
              <a:buNone/>
            </a:pPr>
            <a:r>
              <a:rPr lang="en-US" altLang="zh-CN" sz="1400"/>
              <a:t>openFileOutput()</a:t>
            </a:r>
            <a:r>
              <a:rPr lang="zh-CN" altLang="en-US" sz="1400"/>
              <a:t>方法的第二参数用于指定操作模式，有四种模式，分别为：</a:t>
            </a:r>
            <a:r>
              <a:rPr lang="en-US" altLang="zh-CN" sz="1400"/>
              <a:t> Context.MODE_PRIVATE   </a:t>
            </a:r>
            <a:r>
              <a:rPr lang="zh-CN" altLang="en-US" sz="1400"/>
              <a:t> </a:t>
            </a:r>
            <a:r>
              <a:rPr lang="en-US" altLang="zh-CN" sz="1400"/>
              <a:t>=  0</a:t>
            </a:r>
          </a:p>
          <a:p>
            <a:pPr algn="l" eaLnBrk="1" hangingPunct="1">
              <a:buFont typeface="Wingdings" pitchFamily="2" charset="2"/>
              <a:buNone/>
            </a:pPr>
            <a:r>
              <a:rPr lang="en-US" altLang="zh-CN" sz="1400"/>
              <a:t>Context.MODE_APPEND   </a:t>
            </a:r>
            <a:r>
              <a:rPr lang="zh-CN" altLang="en-US" sz="1400"/>
              <a:t> </a:t>
            </a:r>
            <a:r>
              <a:rPr lang="en-US" altLang="zh-CN" sz="1400"/>
              <a:t>=  32768</a:t>
            </a:r>
          </a:p>
          <a:p>
            <a:pPr algn="l" eaLnBrk="1" hangingPunct="1">
              <a:buFont typeface="Wingdings" pitchFamily="2" charset="2"/>
              <a:buNone/>
            </a:pPr>
            <a:r>
              <a:rPr lang="en-US" altLang="zh-CN" sz="1400"/>
              <a:t>Context.MODE_WORLD_READABLE =  1</a:t>
            </a:r>
          </a:p>
          <a:p>
            <a:pPr algn="l" eaLnBrk="1" hangingPunct="1">
              <a:buFont typeface="Wingdings" pitchFamily="2" charset="2"/>
              <a:buNone/>
            </a:pPr>
            <a:r>
              <a:rPr lang="en-US" altLang="zh-CN" sz="1400"/>
              <a:t>Context.MODE_WORLD_WRITEABLE =  2</a:t>
            </a:r>
          </a:p>
        </p:txBody>
      </p:sp>
    </p:spTree>
    <p:extLst>
      <p:ext uri="{BB962C8B-B14F-4D97-AF65-F5344CB8AC3E}">
        <p14:creationId xmlns:p14="http://schemas.microsoft.com/office/powerpoint/2010/main" val="3340585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pPr eaLnBrk="1" hangingPunct="1"/>
            <a:r>
              <a:rPr lang="zh-CN" altLang="en-US" sz="3600" dirty="0" smtClean="0"/>
              <a:t>使用文件进行数据存储</a:t>
            </a:r>
            <a:endParaRPr lang="zh-CN" altLang="en-US" sz="3600" b="1" dirty="0" smtClean="0">
              <a:latin typeface="宋体" charset="-122"/>
            </a:endParaRPr>
          </a:p>
        </p:txBody>
      </p:sp>
      <p:sp>
        <p:nvSpPr>
          <p:cNvPr id="26628" name="TextBox 4"/>
          <p:cNvSpPr txBox="1">
            <a:spLocks noChangeArrowheads="1"/>
          </p:cNvSpPr>
          <p:nvPr/>
        </p:nvSpPr>
        <p:spPr bwMode="auto">
          <a:xfrm>
            <a:off x="642938" y="1857375"/>
            <a:ext cx="7786687"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b="1"/>
              <a:t>Context.MODE_PRIVATE</a:t>
            </a:r>
            <a:r>
              <a:rPr lang="zh-CN" altLang="en-US" sz="1400"/>
              <a:t>：为默认操作模式，代表该文件是私有数据，只能被应用本身访问，在该模式下，写入的内容会覆盖原文件的内容，如果想把新写入的内容追加到原文件中。可以使用</a:t>
            </a:r>
            <a:r>
              <a:rPr lang="en-US" altLang="zh-CN" sz="1400"/>
              <a:t>Context.MODE_APPEND</a:t>
            </a:r>
          </a:p>
          <a:p>
            <a:pPr algn="l" eaLnBrk="1" hangingPunct="1">
              <a:buFont typeface="Wingdings" pitchFamily="2" charset="2"/>
              <a:buNone/>
            </a:pPr>
            <a:r>
              <a:rPr lang="en-US" altLang="zh-CN" sz="1400" b="1"/>
              <a:t>Context.MODE_APPEND</a:t>
            </a:r>
            <a:r>
              <a:rPr lang="en-US" altLang="zh-CN" sz="1400"/>
              <a:t>：</a:t>
            </a:r>
            <a:r>
              <a:rPr lang="zh-CN" altLang="en-US" sz="1400"/>
              <a:t>模式会检查文件是否存在，存在就往文件追加内容，否则就创建新文件。</a:t>
            </a:r>
            <a:endParaRPr lang="en-US" altLang="zh-CN" sz="1400"/>
          </a:p>
          <a:p>
            <a:pPr algn="l" eaLnBrk="1" hangingPunct="1">
              <a:buFont typeface="Wingdings" pitchFamily="2" charset="2"/>
              <a:buNone/>
            </a:pPr>
            <a:r>
              <a:rPr lang="en-US" altLang="zh-CN" sz="1400"/>
              <a:t>Context.MODE_WORLD_READABLE</a:t>
            </a:r>
            <a:r>
              <a:rPr lang="zh-CN" altLang="en-US" sz="1400"/>
              <a:t>和</a:t>
            </a:r>
            <a:r>
              <a:rPr lang="en-US" altLang="zh-CN" sz="1400"/>
              <a:t>Context.MODE_WORLD_WRITEABLE</a:t>
            </a:r>
            <a:r>
              <a:rPr lang="zh-CN" altLang="en-US" sz="1400"/>
              <a:t>用来控制其他应用是否有权限读写该文件。</a:t>
            </a:r>
            <a:endParaRPr lang="en-US" altLang="zh-CN" sz="1400"/>
          </a:p>
          <a:p>
            <a:pPr algn="l" eaLnBrk="1" hangingPunct="1">
              <a:buFont typeface="Wingdings" pitchFamily="2" charset="2"/>
              <a:buNone/>
            </a:pPr>
            <a:r>
              <a:rPr lang="en-US" altLang="zh-CN" sz="1400" b="1"/>
              <a:t>MODE_WORLD_READABLE</a:t>
            </a:r>
            <a:r>
              <a:rPr lang="en-US" altLang="zh-CN" sz="1400"/>
              <a:t>：</a:t>
            </a:r>
            <a:r>
              <a:rPr lang="zh-CN" altLang="en-US" sz="1400"/>
              <a:t>表示当前文件可以被其他应用读取；</a:t>
            </a:r>
            <a:r>
              <a:rPr lang="en-US" altLang="zh-CN" sz="1400" b="1"/>
              <a:t>MODE_WORLD_WRITEABLE</a:t>
            </a:r>
            <a:r>
              <a:rPr lang="en-US" altLang="zh-CN" sz="1400"/>
              <a:t>：</a:t>
            </a:r>
            <a:r>
              <a:rPr lang="zh-CN" altLang="en-US" sz="1400"/>
              <a:t>表示当前文件可以被其他应用写入。</a:t>
            </a:r>
            <a:endParaRPr lang="en-US" altLang="zh-CN" sz="1400"/>
          </a:p>
          <a:p>
            <a:pPr algn="l" eaLnBrk="1" hangingPunct="1">
              <a:buFont typeface="Wingdings" pitchFamily="2" charset="2"/>
              <a:buNone/>
            </a:pPr>
            <a:r>
              <a:rPr lang="zh-CN" altLang="en-US" sz="1400"/>
              <a:t>如果希望文件被其他应用读和写，可以传入：</a:t>
            </a:r>
            <a:r>
              <a:rPr lang="en-US" sz="1400"/>
              <a:t> </a:t>
            </a:r>
          </a:p>
          <a:p>
            <a:pPr algn="l" eaLnBrk="1" hangingPunct="1">
              <a:buFont typeface="Wingdings" pitchFamily="2" charset="2"/>
              <a:buNone/>
            </a:pPr>
            <a:r>
              <a:rPr lang="en-US" altLang="zh-CN" sz="1400"/>
              <a:t>openFileOutput("itcast.txt", </a:t>
            </a:r>
            <a:r>
              <a:rPr lang="en-US" altLang="zh-CN" sz="1400">
                <a:solidFill>
                  <a:srgbClr val="FF0000"/>
                </a:solidFill>
              </a:rPr>
              <a:t>Context.MODE_WORLD_READABLE + Context.MODE_WORLD_WRITEABLE</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android</a:t>
            </a:r>
            <a:r>
              <a:rPr lang="zh-CN" altLang="en-US" sz="1400"/>
              <a:t>有一套自己的安全模型，当应用程序</a:t>
            </a:r>
            <a:r>
              <a:rPr lang="en-US" altLang="zh-CN" sz="1400"/>
              <a:t>(.apk)</a:t>
            </a:r>
            <a:r>
              <a:rPr lang="zh-CN" altLang="en-US" sz="1400"/>
              <a:t>在安装时系统就会分配给他一个</a:t>
            </a:r>
            <a:r>
              <a:rPr lang="en-US" altLang="zh-CN" sz="1400"/>
              <a:t>userid</a:t>
            </a:r>
            <a:r>
              <a:rPr lang="zh-CN" altLang="en-US" sz="1400"/>
              <a:t>，当该应用要去访问其他资源比如文件的时候，就需要</a:t>
            </a:r>
            <a:r>
              <a:rPr lang="en-US" altLang="zh-CN" sz="1400"/>
              <a:t>userid</a:t>
            </a:r>
            <a:r>
              <a:rPr lang="zh-CN" altLang="en-US" sz="1400"/>
              <a:t>匹配。默认情况下，任何应用创建的文件，</a:t>
            </a:r>
            <a:r>
              <a:rPr lang="en-US" altLang="zh-CN" sz="1400"/>
              <a:t>sharedpreferences</a:t>
            </a:r>
            <a:r>
              <a:rPr lang="zh-CN" altLang="en-US" sz="1400"/>
              <a:t>，数据库都应该是私有的（位于</a:t>
            </a:r>
            <a:r>
              <a:rPr lang="en-US" altLang="zh-CN" sz="1400"/>
              <a:t>/data/data/&lt;package name&gt;/files</a:t>
            </a:r>
            <a:r>
              <a:rPr lang="zh-CN" altLang="en-US" sz="1400"/>
              <a:t>），其他程序无法访问。除非在创建时指定了</a:t>
            </a:r>
            <a:r>
              <a:rPr lang="en-US" altLang="zh-CN" sz="1400"/>
              <a:t>Context.MODE_WORLD_READABLE</a:t>
            </a:r>
            <a:r>
              <a:rPr lang="zh-CN" altLang="en-US" sz="1400"/>
              <a:t>或者</a:t>
            </a:r>
            <a:r>
              <a:rPr lang="en-US" altLang="zh-CN" sz="1400"/>
              <a:t>Context.MODE_WORLD_WRITEABLE </a:t>
            </a:r>
            <a:r>
              <a:rPr lang="zh-CN" altLang="en-US" sz="1400"/>
              <a:t>，只有这样其他程序才能正确访问。</a:t>
            </a:r>
            <a:endParaRPr lang="en-US" altLang="zh-CN" sz="1400"/>
          </a:p>
        </p:txBody>
      </p:sp>
    </p:spTree>
    <p:extLst>
      <p:ext uri="{BB962C8B-B14F-4D97-AF65-F5344CB8AC3E}">
        <p14:creationId xmlns:p14="http://schemas.microsoft.com/office/powerpoint/2010/main" val="865581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pPr eaLnBrk="1" hangingPunct="1"/>
            <a:r>
              <a:rPr lang="zh-CN" altLang="en-US" sz="3600" dirty="0" smtClean="0"/>
              <a:t>读取文件内容</a:t>
            </a:r>
            <a:endParaRPr lang="zh-CN" altLang="en-US" sz="3600" b="1" dirty="0" smtClean="0">
              <a:latin typeface="宋体" charset="-122"/>
            </a:endParaRPr>
          </a:p>
        </p:txBody>
      </p:sp>
      <p:sp>
        <p:nvSpPr>
          <p:cNvPr id="27652" name="TextBox 4"/>
          <p:cNvSpPr txBox="1">
            <a:spLocks noChangeArrowheads="1"/>
          </p:cNvSpPr>
          <p:nvPr/>
        </p:nvSpPr>
        <p:spPr bwMode="auto">
          <a:xfrm>
            <a:off x="642938" y="1857375"/>
            <a:ext cx="7786687"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如果要打开存放在</a:t>
            </a:r>
            <a:r>
              <a:rPr lang="en-US" altLang="zh-CN" sz="1400"/>
              <a:t>/data/data/&lt;package name&gt;/files</a:t>
            </a:r>
            <a:r>
              <a:rPr lang="zh-CN" altLang="en-US" sz="1400"/>
              <a:t>目录应用私有的文件，可以使用</a:t>
            </a:r>
            <a:r>
              <a:rPr lang="en-US" altLang="zh-CN" sz="1400"/>
              <a:t>Activity</a:t>
            </a:r>
            <a:r>
              <a:rPr lang="zh-CN" altLang="en-US" sz="1400"/>
              <a:t>提供</a:t>
            </a:r>
            <a:r>
              <a:rPr lang="en-US" altLang="zh-CN" sz="1400"/>
              <a:t>openFileInput()</a:t>
            </a:r>
            <a:r>
              <a:rPr lang="zh-CN" altLang="en-US" sz="1400"/>
              <a:t>方法。</a:t>
            </a:r>
            <a:endParaRPr lang="en-US" altLang="zh-CN" sz="1400"/>
          </a:p>
          <a:p>
            <a:pPr algn="l" eaLnBrk="1" hangingPunct="1">
              <a:buFont typeface="Wingdings" pitchFamily="2" charset="2"/>
              <a:buNone/>
            </a:pPr>
            <a:r>
              <a:rPr lang="en-US" altLang="zh-CN" sz="1400"/>
              <a:t>FileInputStream inStream = this.getContext().openFileInput("itcast.txt");</a:t>
            </a:r>
          </a:p>
          <a:p>
            <a:pPr algn="l" eaLnBrk="1" hangingPunct="1">
              <a:buFont typeface="Wingdings" pitchFamily="2" charset="2"/>
              <a:buNone/>
            </a:pPr>
            <a:r>
              <a:rPr lang="en-US" altLang="zh-CN" sz="1400"/>
              <a:t>Log.i("FileTest", readInStream(inStream));</a:t>
            </a:r>
          </a:p>
          <a:p>
            <a:pPr algn="l" eaLnBrk="1" hangingPunct="1">
              <a:buFont typeface="Wingdings" pitchFamily="2" charset="2"/>
              <a:buNone/>
            </a:pPr>
            <a:r>
              <a:rPr lang="en-US" altLang="zh-CN" sz="1400"/>
              <a:t>readInStream()</a:t>
            </a:r>
            <a:r>
              <a:rPr lang="zh-CN" altLang="en-US" sz="1400"/>
              <a:t>的方法请看本页下面备注。</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或者直接使用文件的绝对路径：</a:t>
            </a:r>
            <a:endParaRPr lang="en-US" altLang="zh-CN" sz="1400"/>
          </a:p>
          <a:p>
            <a:pPr algn="l" eaLnBrk="1" hangingPunct="1">
              <a:buFont typeface="Wingdings" pitchFamily="2" charset="2"/>
              <a:buNone/>
            </a:pPr>
            <a:r>
              <a:rPr lang="en-US" altLang="zh-CN" sz="1400"/>
              <a:t>File file = new File("/data/data/</a:t>
            </a:r>
            <a:r>
              <a:rPr lang="en-US" altLang="zh-CN" sz="1400">
                <a:solidFill>
                  <a:srgbClr val="0070C0"/>
                </a:solidFill>
              </a:rPr>
              <a:t>cn.itcast.action</a:t>
            </a:r>
            <a:r>
              <a:rPr lang="en-US" altLang="zh-CN" sz="1400"/>
              <a:t>/files/itcast.txt");</a:t>
            </a:r>
          </a:p>
          <a:p>
            <a:pPr algn="l" eaLnBrk="1" hangingPunct="1">
              <a:buFont typeface="Wingdings" pitchFamily="2" charset="2"/>
              <a:buNone/>
            </a:pPr>
            <a:r>
              <a:rPr lang="en-US" altLang="zh-CN" sz="1400"/>
              <a:t>FileInputStream inStream = new FileInputStream(file);</a:t>
            </a:r>
          </a:p>
          <a:p>
            <a:pPr algn="l" eaLnBrk="1" hangingPunct="1">
              <a:buFont typeface="Wingdings" pitchFamily="2" charset="2"/>
              <a:buNone/>
            </a:pPr>
            <a:r>
              <a:rPr lang="en-US" altLang="zh-CN" sz="1400"/>
              <a:t>Log.i("FileTest", readInStream(inStream));</a:t>
            </a:r>
          </a:p>
          <a:p>
            <a:pPr algn="l" eaLnBrk="1" hangingPunct="1">
              <a:buFont typeface="Wingdings" pitchFamily="2" charset="2"/>
              <a:buNone/>
            </a:pPr>
            <a:r>
              <a:rPr lang="zh-CN" altLang="en-US" sz="1400">
                <a:solidFill>
                  <a:srgbClr val="FF0000"/>
                </a:solidFill>
              </a:rPr>
              <a:t>注意：上面文件路径中的</a:t>
            </a:r>
            <a:r>
              <a:rPr lang="en-US" altLang="zh-CN" sz="1400">
                <a:solidFill>
                  <a:srgbClr val="FF0000"/>
                </a:solidFill>
              </a:rPr>
              <a:t>“cn.itcast.action”</a:t>
            </a:r>
            <a:r>
              <a:rPr lang="zh-CN" altLang="en-US" sz="1400">
                <a:solidFill>
                  <a:srgbClr val="FF0000"/>
                </a:solidFill>
              </a:rPr>
              <a:t>为应用所在包，当你在编写代码时应替换为你自己应用使用的包。</a:t>
            </a:r>
            <a:endParaRPr lang="en-US" altLang="zh-CN" sz="1400">
              <a:solidFill>
                <a:srgbClr val="FF0000"/>
              </a:solidFill>
            </a:endParaRPr>
          </a:p>
          <a:p>
            <a:pPr algn="l" eaLnBrk="1" hangingPunct="1">
              <a:buFont typeface="Wingdings" pitchFamily="2" charset="2"/>
              <a:buNone/>
            </a:pPr>
            <a:r>
              <a:rPr lang="zh-CN" altLang="en-US" sz="1400"/>
              <a:t>对于私有文件只能被创建该文件的应用访问，如果希望文件能被其他应用读和写，可以在创建文件时，指定</a:t>
            </a:r>
            <a:r>
              <a:rPr lang="en-US" altLang="zh-CN" sz="1400"/>
              <a:t>Context.MODE_WORLD_READABLE</a:t>
            </a:r>
            <a:r>
              <a:rPr lang="zh-CN" altLang="en-US" sz="1400"/>
              <a:t>和</a:t>
            </a:r>
            <a:r>
              <a:rPr lang="en-US" altLang="zh-CN" sz="1400"/>
              <a:t>Context.MODE_WORLD_WRITEABLE</a:t>
            </a:r>
            <a:r>
              <a:rPr lang="zh-CN" altLang="en-US" sz="1400"/>
              <a:t>权限。</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Activity</a:t>
            </a:r>
            <a:r>
              <a:rPr lang="zh-CN" altLang="en-US" sz="1400"/>
              <a:t>还提供了</a:t>
            </a:r>
            <a:r>
              <a:rPr lang="en-US" altLang="zh-CN" sz="1400"/>
              <a:t>getCacheDir()</a:t>
            </a:r>
            <a:r>
              <a:rPr lang="zh-CN" altLang="en-US" sz="1400"/>
              <a:t>和</a:t>
            </a:r>
            <a:r>
              <a:rPr lang="en-US" altLang="zh-CN" sz="1400"/>
              <a:t>getFilesDir()</a:t>
            </a:r>
            <a:r>
              <a:rPr lang="zh-CN" altLang="en-US" sz="1400"/>
              <a:t>方法：</a:t>
            </a:r>
            <a:endParaRPr lang="en-US" altLang="zh-CN" sz="1400"/>
          </a:p>
          <a:p>
            <a:pPr algn="l" eaLnBrk="1" hangingPunct="1">
              <a:buFont typeface="Wingdings" pitchFamily="2" charset="2"/>
              <a:buNone/>
            </a:pPr>
            <a:r>
              <a:rPr lang="en-US" altLang="zh-CN" sz="1400"/>
              <a:t>getCacheDir()</a:t>
            </a:r>
            <a:r>
              <a:rPr lang="zh-CN" altLang="en-US" sz="1400"/>
              <a:t>方法用于获取</a:t>
            </a:r>
            <a:r>
              <a:rPr lang="en-US" altLang="zh-CN" sz="1400"/>
              <a:t>/data/data/&lt;package name&gt;/cache</a:t>
            </a:r>
            <a:r>
              <a:rPr lang="zh-CN" altLang="en-US" sz="1400"/>
              <a:t>目录</a:t>
            </a:r>
          </a:p>
          <a:p>
            <a:pPr algn="l" eaLnBrk="1" hangingPunct="1">
              <a:buFont typeface="Wingdings" pitchFamily="2" charset="2"/>
              <a:buNone/>
            </a:pPr>
            <a:r>
              <a:rPr lang="en-US" altLang="zh-CN" sz="1400"/>
              <a:t>getFilesDir()</a:t>
            </a:r>
            <a:r>
              <a:rPr lang="zh-CN" altLang="en-US" sz="1400"/>
              <a:t>方法用于获取</a:t>
            </a:r>
            <a:r>
              <a:rPr lang="en-US" altLang="zh-CN" sz="1400"/>
              <a:t>/data/data/&lt;package name&gt;/files</a:t>
            </a:r>
            <a:r>
              <a:rPr lang="zh-CN" altLang="en-US" sz="1400"/>
              <a:t>目录</a:t>
            </a:r>
            <a:endParaRPr lang="en-US" altLang="zh-CN" sz="1400"/>
          </a:p>
          <a:p>
            <a:pPr algn="l" eaLnBrk="1" hangingPunct="1">
              <a:buFont typeface="Wingdings" pitchFamily="2" charset="2"/>
              <a:buNone/>
            </a:pPr>
            <a:endParaRPr lang="en-US" altLang="zh-CN" sz="1400"/>
          </a:p>
        </p:txBody>
      </p:sp>
    </p:spTree>
    <p:extLst>
      <p:ext uri="{BB962C8B-B14F-4D97-AF65-F5344CB8AC3E}">
        <p14:creationId xmlns:p14="http://schemas.microsoft.com/office/powerpoint/2010/main" val="2445737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pPr eaLnBrk="1" hangingPunct="1"/>
            <a:r>
              <a:rPr lang="zh-CN" altLang="en-US" sz="2900" dirty="0" smtClean="0"/>
              <a:t>把文件存放在</a:t>
            </a:r>
            <a:r>
              <a:rPr lang="en-US" altLang="zh-CN" sz="2900" dirty="0" err="1" smtClean="0"/>
              <a:t>SDCard</a:t>
            </a:r>
            <a:endParaRPr lang="zh-CN" altLang="en-US" sz="3200" b="1" dirty="0" smtClean="0">
              <a:latin typeface="宋体" charset="-122"/>
            </a:endParaRPr>
          </a:p>
        </p:txBody>
      </p:sp>
      <p:sp>
        <p:nvSpPr>
          <p:cNvPr id="28676" name="TextBox 4"/>
          <p:cNvSpPr txBox="1">
            <a:spLocks noChangeArrowheads="1"/>
          </p:cNvSpPr>
          <p:nvPr/>
        </p:nvSpPr>
        <p:spPr bwMode="auto">
          <a:xfrm>
            <a:off x="428625" y="1857375"/>
            <a:ext cx="8358188"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使用</a:t>
            </a:r>
            <a:r>
              <a:rPr lang="en-US" altLang="zh-CN" sz="1400"/>
              <a:t>Activity</a:t>
            </a:r>
            <a:r>
              <a:rPr lang="zh-CN" altLang="en-US" sz="1400"/>
              <a:t>的</a:t>
            </a:r>
            <a:r>
              <a:rPr lang="en-US" altLang="zh-CN" sz="1400"/>
              <a:t>openFileOutput()</a:t>
            </a:r>
            <a:r>
              <a:rPr lang="zh-CN" altLang="en-US" sz="1400"/>
              <a:t>方法保存文件，文件是存放在手机空间上，一般手机的存储空间不是很大，存放些小文件还行，如果要存放像视频这样的大文件，是不可行的。对于像视频这样的大文件，我们可以把它存放在</a:t>
            </a:r>
            <a:r>
              <a:rPr lang="en-US" altLang="zh-CN" sz="1400"/>
              <a:t>SDCard</a:t>
            </a:r>
            <a:r>
              <a:rPr lang="zh-CN" altLang="en-US" sz="1400"/>
              <a:t>。</a:t>
            </a:r>
            <a:r>
              <a:rPr lang="en-US" altLang="zh-CN" sz="1400"/>
              <a:t> SDCard</a:t>
            </a:r>
            <a:r>
              <a:rPr lang="zh-CN" altLang="en-US" sz="1400"/>
              <a:t>是干什么的？你可以把它看作是移动硬盘或</a:t>
            </a:r>
            <a:r>
              <a:rPr lang="en-US" altLang="zh-CN" sz="1400"/>
              <a:t>U</a:t>
            </a:r>
            <a:r>
              <a:rPr lang="zh-CN" altLang="en-US" sz="1400"/>
              <a:t>盘。</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在模拟器中使用</a:t>
            </a:r>
            <a:r>
              <a:rPr lang="en-US" altLang="zh-CN" sz="1400"/>
              <a:t>SDCard</a:t>
            </a:r>
            <a:r>
              <a:rPr lang="zh-CN" altLang="en-US" sz="1400"/>
              <a:t>，你需要先创建一张</a:t>
            </a:r>
            <a:r>
              <a:rPr lang="en-US" altLang="zh-CN" sz="1400"/>
              <a:t>SDCard</a:t>
            </a:r>
            <a:r>
              <a:rPr lang="zh-CN" altLang="en-US" sz="1400"/>
              <a:t>卡（当然不是真的</a:t>
            </a:r>
            <a:r>
              <a:rPr lang="en-US" altLang="zh-CN" sz="1400"/>
              <a:t>SDCard</a:t>
            </a:r>
            <a:r>
              <a:rPr lang="zh-CN" altLang="en-US" sz="1400"/>
              <a:t>，只是镜像文件）。创建</a:t>
            </a:r>
            <a:r>
              <a:rPr lang="en-US" altLang="zh-CN" sz="1400"/>
              <a:t>SDCard</a:t>
            </a:r>
            <a:r>
              <a:rPr lang="zh-CN" altLang="en-US" sz="1400"/>
              <a:t>可以在</a:t>
            </a:r>
            <a:r>
              <a:rPr lang="en-US" altLang="zh-CN" sz="1400"/>
              <a:t>Eclipse</a:t>
            </a:r>
            <a:r>
              <a:rPr lang="zh-CN" altLang="en-US" sz="1400"/>
              <a:t>创建模拟器时随同创建，也可以使用</a:t>
            </a:r>
            <a:r>
              <a:rPr lang="en-US" altLang="zh-CN" sz="1400"/>
              <a:t>DOS</a:t>
            </a:r>
            <a:r>
              <a:rPr lang="zh-CN" altLang="en-US" sz="1400"/>
              <a:t>命令进行创建，如下：</a:t>
            </a:r>
            <a:endParaRPr lang="en-US" altLang="zh-CN" sz="1400"/>
          </a:p>
          <a:p>
            <a:pPr algn="l" eaLnBrk="1" hangingPunct="1">
              <a:buFont typeface="Wingdings" pitchFamily="2" charset="2"/>
              <a:buNone/>
            </a:pPr>
            <a:r>
              <a:rPr lang="zh-CN" altLang="en-US" sz="1400"/>
              <a:t>在</a:t>
            </a:r>
            <a:r>
              <a:rPr lang="en-US" altLang="zh-CN" sz="1400"/>
              <a:t>Dos</a:t>
            </a:r>
            <a:r>
              <a:rPr lang="zh-CN" altLang="en-US" sz="1400"/>
              <a:t>窗口中进入</a:t>
            </a:r>
            <a:r>
              <a:rPr lang="en-US" altLang="zh-CN" sz="1400"/>
              <a:t>android SDK</a:t>
            </a:r>
            <a:r>
              <a:rPr lang="zh-CN" altLang="en-US" sz="1400"/>
              <a:t>安装路径的</a:t>
            </a:r>
            <a:r>
              <a:rPr lang="en-US" altLang="zh-CN" sz="1400"/>
              <a:t>tools</a:t>
            </a:r>
            <a:r>
              <a:rPr lang="zh-CN" altLang="en-US" sz="1400"/>
              <a:t>目录</a:t>
            </a:r>
            <a:r>
              <a:rPr lang="en-US" altLang="zh-CN" sz="1400"/>
              <a:t>，</a:t>
            </a:r>
            <a:r>
              <a:rPr lang="zh-CN" altLang="en-US" sz="1400"/>
              <a:t>输入以下命令创建一张容量为</a:t>
            </a:r>
            <a:r>
              <a:rPr lang="en-US" altLang="zh-CN" sz="1400"/>
              <a:t>2G</a:t>
            </a:r>
            <a:r>
              <a:rPr lang="zh-CN" altLang="en-US" sz="1400"/>
              <a:t>的</a:t>
            </a:r>
            <a:r>
              <a:rPr lang="en-US" altLang="zh-CN" sz="1400"/>
              <a:t>SDCard</a:t>
            </a:r>
            <a:r>
              <a:rPr lang="zh-CN" altLang="en-US" sz="1400"/>
              <a:t>，文件后缀可以随便取，建议使用</a:t>
            </a:r>
            <a:r>
              <a:rPr lang="en-US" altLang="zh-CN" sz="1400"/>
              <a:t>.img</a:t>
            </a:r>
            <a:r>
              <a:rPr lang="zh-CN" altLang="en-US" sz="1400"/>
              <a:t>：</a:t>
            </a:r>
            <a:endParaRPr lang="en-US" altLang="zh-CN" sz="1400"/>
          </a:p>
          <a:p>
            <a:pPr algn="l" eaLnBrk="1" hangingPunct="1">
              <a:buFont typeface="Wingdings" pitchFamily="2" charset="2"/>
              <a:buNone/>
            </a:pPr>
            <a:r>
              <a:rPr lang="en-US" altLang="zh-CN" sz="1400">
                <a:solidFill>
                  <a:srgbClr val="0000FF"/>
                </a:solidFill>
              </a:rPr>
              <a:t>mksdcard </a:t>
            </a:r>
            <a:r>
              <a:rPr lang="en-US" altLang="zh-CN" sz="1400">
                <a:solidFill>
                  <a:srgbClr val="FF0000"/>
                </a:solidFill>
              </a:rPr>
              <a:t>2048M</a:t>
            </a:r>
            <a:r>
              <a:rPr lang="en-US" altLang="zh-CN" sz="1400">
                <a:solidFill>
                  <a:srgbClr val="0000FF"/>
                </a:solidFill>
              </a:rPr>
              <a:t> </a:t>
            </a:r>
            <a:r>
              <a:rPr lang="en-US" altLang="zh-CN" sz="1400">
                <a:solidFill>
                  <a:srgbClr val="0070C0"/>
                </a:solidFill>
              </a:rPr>
              <a:t>D:\AndroidTool\sdcard.img</a:t>
            </a:r>
          </a:p>
          <a:p>
            <a:pPr algn="l" eaLnBrk="1" hangingPunct="1">
              <a:buFont typeface="Wingdings" pitchFamily="2" charset="2"/>
              <a:buNone/>
            </a:pPr>
            <a:endParaRPr lang="en-US" altLang="zh-CN" sz="1400">
              <a:solidFill>
                <a:srgbClr val="0070C0"/>
              </a:solidFill>
            </a:endParaRPr>
          </a:p>
          <a:p>
            <a:pPr algn="l" eaLnBrk="1" hangingPunct="1">
              <a:buFont typeface="Wingdings" pitchFamily="2" charset="2"/>
              <a:buNone/>
            </a:pPr>
            <a:endParaRPr lang="en-US" altLang="zh-CN" sz="1400">
              <a:solidFill>
                <a:srgbClr val="0070C0"/>
              </a:solidFill>
            </a:endParaRPr>
          </a:p>
          <a:p>
            <a:pPr algn="l" eaLnBrk="1" hangingPunct="1">
              <a:buFont typeface="Wingdings" pitchFamily="2" charset="2"/>
              <a:buNone/>
            </a:pPr>
            <a:endParaRPr lang="en-US" altLang="zh-CN" sz="1400">
              <a:solidFill>
                <a:srgbClr val="0070C0"/>
              </a:solidFill>
            </a:endParaRPr>
          </a:p>
          <a:p>
            <a:pPr algn="l" eaLnBrk="1" hangingPunct="1">
              <a:buFont typeface="Wingdings" pitchFamily="2" charset="2"/>
              <a:buNone/>
            </a:pPr>
            <a:endParaRPr lang="en-US" altLang="zh-CN" sz="1400">
              <a:solidFill>
                <a:srgbClr val="0070C0"/>
              </a:solidFill>
            </a:endParaRPr>
          </a:p>
          <a:p>
            <a:pPr algn="l" eaLnBrk="1" hangingPunct="1">
              <a:buFont typeface="Wingdings" pitchFamily="2" charset="2"/>
              <a:buNone/>
            </a:pPr>
            <a:r>
              <a:rPr lang="zh-CN" altLang="en-US" sz="1400" b="1"/>
              <a:t>在程序中访问</a:t>
            </a:r>
            <a:r>
              <a:rPr lang="en-US" altLang="zh-CN" sz="1400" b="1"/>
              <a:t>SDCard，</a:t>
            </a:r>
            <a:r>
              <a:rPr lang="zh-CN" altLang="en-US" sz="1400" b="1"/>
              <a:t>你需要申请访问</a:t>
            </a:r>
            <a:r>
              <a:rPr lang="en-US" altLang="zh-CN" sz="1400" b="1"/>
              <a:t>SDCard</a:t>
            </a:r>
            <a:r>
              <a:rPr lang="zh-CN" altLang="en-US" sz="1400" b="1"/>
              <a:t>的权限。</a:t>
            </a:r>
            <a:endParaRPr lang="en-US" altLang="zh-CN" sz="1400" b="1"/>
          </a:p>
          <a:p>
            <a:pPr algn="l" eaLnBrk="1" hangingPunct="1">
              <a:buFont typeface="Wingdings" pitchFamily="2" charset="2"/>
              <a:buNone/>
            </a:pPr>
            <a:r>
              <a:rPr lang="zh-CN" altLang="en-US" sz="1400"/>
              <a:t>在</a:t>
            </a:r>
            <a:r>
              <a:rPr lang="en-US" altLang="zh-CN" sz="1400"/>
              <a:t>AndroidManifest.xml</a:t>
            </a:r>
            <a:r>
              <a:rPr lang="zh-CN" altLang="en-US" sz="1400"/>
              <a:t>中加入访问</a:t>
            </a:r>
            <a:r>
              <a:rPr lang="en-US" altLang="zh-CN" sz="1400"/>
              <a:t>SDCard</a:t>
            </a:r>
            <a:r>
              <a:rPr lang="zh-CN" altLang="en-US" sz="1400"/>
              <a:t>的权限如下</a:t>
            </a:r>
            <a:r>
              <a:rPr lang="en-US" altLang="zh-CN" sz="1400"/>
              <a:t>:</a:t>
            </a:r>
          </a:p>
          <a:p>
            <a:pPr algn="l" eaLnBrk="1" hangingPunct="1">
              <a:buFont typeface="Wingdings" pitchFamily="2" charset="2"/>
              <a:buNone/>
            </a:pPr>
            <a:r>
              <a:rPr lang="en-US" altLang="zh-CN" sz="1400"/>
              <a:t>&lt;!-- </a:t>
            </a:r>
            <a:r>
              <a:rPr lang="zh-CN" altLang="en-US" sz="1400"/>
              <a:t>在</a:t>
            </a:r>
            <a:r>
              <a:rPr lang="en-US" altLang="zh-CN" sz="1400"/>
              <a:t>SDCard</a:t>
            </a:r>
            <a:r>
              <a:rPr lang="zh-CN" altLang="en-US" sz="1400"/>
              <a:t>中创建与删除文件权限 </a:t>
            </a:r>
            <a:r>
              <a:rPr lang="en-US" altLang="zh-CN" sz="1400"/>
              <a:t>--&gt;</a:t>
            </a:r>
          </a:p>
          <a:p>
            <a:pPr algn="l" eaLnBrk="1" hangingPunct="1">
              <a:buFont typeface="Wingdings" pitchFamily="2" charset="2"/>
              <a:buNone/>
            </a:pPr>
            <a:r>
              <a:rPr lang="en-US" altLang="zh-CN" sz="1400">
                <a:solidFill>
                  <a:srgbClr val="0070C0"/>
                </a:solidFill>
              </a:rPr>
              <a:t>&lt;uses-permission android:name="android.permission.MOUNT_UNMOUNT_FILESYSTEMS"/&gt;</a:t>
            </a:r>
          </a:p>
          <a:p>
            <a:pPr algn="l" eaLnBrk="1" hangingPunct="1">
              <a:buFont typeface="Wingdings" pitchFamily="2" charset="2"/>
              <a:buNone/>
            </a:pPr>
            <a:r>
              <a:rPr lang="en-US" altLang="zh-CN" sz="1400"/>
              <a:t>&lt;!-- </a:t>
            </a:r>
            <a:r>
              <a:rPr lang="zh-CN" altLang="en-US" sz="1400"/>
              <a:t>往</a:t>
            </a:r>
            <a:r>
              <a:rPr lang="en-US" altLang="zh-CN" sz="1400"/>
              <a:t>SDCard</a:t>
            </a:r>
            <a:r>
              <a:rPr lang="zh-CN" altLang="en-US" sz="1400"/>
              <a:t>写入数据权限 </a:t>
            </a:r>
            <a:r>
              <a:rPr lang="en-US" altLang="zh-CN" sz="1400"/>
              <a:t>--&gt;</a:t>
            </a:r>
          </a:p>
          <a:p>
            <a:pPr algn="l" eaLnBrk="1" hangingPunct="1">
              <a:buFont typeface="Wingdings" pitchFamily="2" charset="2"/>
              <a:buNone/>
            </a:pPr>
            <a:r>
              <a:rPr lang="en-US" altLang="zh-CN" sz="1400">
                <a:solidFill>
                  <a:srgbClr val="0070C0"/>
                </a:solidFill>
              </a:rPr>
              <a:t>&lt;uses-permission android:name="android.permission.WRITE_EXTERNAL_STORAGE"/&gt;</a:t>
            </a:r>
          </a:p>
        </p:txBody>
      </p:sp>
      <p:pic>
        <p:nvPicPr>
          <p:cNvPr id="28677" name="图片 7" descr="0014224225b108a20cd61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7938" y="3429000"/>
            <a:ext cx="157162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655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a:bodyPr>
          <a:lstStyle/>
          <a:p>
            <a:pPr eaLnBrk="1" hangingPunct="1"/>
            <a:r>
              <a:rPr lang="zh-CN" altLang="en-US" sz="2900" dirty="0" smtClean="0"/>
              <a:t>把文件存放在</a:t>
            </a:r>
            <a:r>
              <a:rPr lang="en-US" altLang="zh-CN" sz="2900" dirty="0" err="1" smtClean="0"/>
              <a:t>SDCard</a:t>
            </a:r>
            <a:endParaRPr lang="zh-CN" altLang="en-US" sz="3200" b="1" dirty="0" smtClean="0">
              <a:latin typeface="宋体" charset="-122"/>
            </a:endParaRPr>
          </a:p>
        </p:txBody>
      </p:sp>
      <p:sp>
        <p:nvSpPr>
          <p:cNvPr id="29700" name="TextBox 4"/>
          <p:cNvSpPr txBox="1">
            <a:spLocks noChangeArrowheads="1"/>
          </p:cNvSpPr>
          <p:nvPr/>
        </p:nvSpPr>
        <p:spPr bwMode="auto">
          <a:xfrm>
            <a:off x="642938" y="1857375"/>
            <a:ext cx="77866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要往</a:t>
            </a:r>
            <a:r>
              <a:rPr lang="en-US" altLang="zh-CN" sz="1400"/>
              <a:t>SDCard</a:t>
            </a:r>
            <a:r>
              <a:rPr lang="zh-CN" altLang="en-US" sz="1400"/>
              <a:t>存放文件，程序必须先判断手机是否装有</a:t>
            </a:r>
            <a:r>
              <a:rPr lang="en-US" altLang="zh-CN" sz="1400"/>
              <a:t>SDCard</a:t>
            </a:r>
            <a:r>
              <a:rPr lang="zh-CN" altLang="en-US" sz="1400"/>
              <a:t>，并且可以进行读写。</a:t>
            </a:r>
            <a:endParaRPr lang="en-US" altLang="zh-CN" sz="1400"/>
          </a:p>
          <a:p>
            <a:pPr algn="l" eaLnBrk="1" hangingPunct="1">
              <a:buFont typeface="Wingdings" pitchFamily="2" charset="2"/>
              <a:buNone/>
            </a:pPr>
            <a:r>
              <a:rPr lang="zh-CN" altLang="en-US" sz="1400">
                <a:solidFill>
                  <a:srgbClr val="FF0000"/>
                </a:solidFill>
              </a:rPr>
              <a:t>注意：访问</a:t>
            </a:r>
            <a:r>
              <a:rPr lang="en-US" altLang="zh-CN" sz="1400">
                <a:solidFill>
                  <a:srgbClr val="FF0000"/>
                </a:solidFill>
              </a:rPr>
              <a:t>SDCard</a:t>
            </a:r>
            <a:r>
              <a:rPr lang="zh-CN" altLang="en-US" sz="1400">
                <a:solidFill>
                  <a:srgbClr val="FF0000"/>
                </a:solidFill>
              </a:rPr>
              <a:t>必须在</a:t>
            </a:r>
            <a:r>
              <a:rPr lang="en-US" altLang="zh-CN" sz="1400">
                <a:solidFill>
                  <a:srgbClr val="FF0000"/>
                </a:solidFill>
              </a:rPr>
              <a:t>AndroidManifest.xml</a:t>
            </a:r>
            <a:r>
              <a:rPr lang="zh-CN" altLang="en-US" sz="1400">
                <a:solidFill>
                  <a:srgbClr val="FF0000"/>
                </a:solidFill>
              </a:rPr>
              <a:t>中加入访问</a:t>
            </a:r>
            <a:r>
              <a:rPr lang="en-US" altLang="zh-CN" sz="1400">
                <a:solidFill>
                  <a:srgbClr val="FF0000"/>
                </a:solidFill>
              </a:rPr>
              <a:t>SDCard</a:t>
            </a:r>
            <a:r>
              <a:rPr lang="zh-CN" altLang="en-US" sz="1400">
                <a:solidFill>
                  <a:srgbClr val="FF0000"/>
                </a:solidFill>
              </a:rPr>
              <a:t>的权限</a:t>
            </a:r>
          </a:p>
          <a:p>
            <a:pPr algn="l" eaLnBrk="1" hangingPunct="1">
              <a:buFont typeface="Wingdings" pitchFamily="2" charset="2"/>
              <a:buNone/>
            </a:pPr>
            <a:r>
              <a:rPr lang="en-US" altLang="zh-CN" sz="1400"/>
              <a:t>if(Environment.getExternalStorageState().equals(Environment.MEDIA_MOUNTED)){</a:t>
            </a:r>
          </a:p>
          <a:p>
            <a:pPr algn="l" eaLnBrk="1" hangingPunct="1">
              <a:buFont typeface="Wingdings" pitchFamily="2" charset="2"/>
              <a:buNone/>
            </a:pPr>
            <a:r>
              <a:rPr lang="en-US" altLang="zh-CN" sz="1400">
                <a:solidFill>
                  <a:srgbClr val="0070C0"/>
                </a:solidFill>
              </a:rPr>
              <a:t>         File sdCardDir = Environment.getExternalStorageDirectory();</a:t>
            </a:r>
            <a:r>
              <a:rPr lang="en-US" altLang="zh-CN" sz="1400">
                <a:solidFill>
                  <a:srgbClr val="00B050"/>
                </a:solidFill>
              </a:rPr>
              <a:t>//</a:t>
            </a:r>
            <a:r>
              <a:rPr lang="zh-CN" altLang="en-US" sz="1400">
                <a:solidFill>
                  <a:srgbClr val="00B050"/>
                </a:solidFill>
              </a:rPr>
              <a:t>获取</a:t>
            </a:r>
            <a:r>
              <a:rPr lang="en-US" altLang="zh-CN" sz="1400">
                <a:solidFill>
                  <a:srgbClr val="00B050"/>
                </a:solidFill>
              </a:rPr>
              <a:t>SDCard</a:t>
            </a:r>
            <a:r>
              <a:rPr lang="zh-CN" altLang="en-US" sz="1400">
                <a:solidFill>
                  <a:srgbClr val="00B050"/>
                </a:solidFill>
              </a:rPr>
              <a:t>目录</a:t>
            </a:r>
          </a:p>
          <a:p>
            <a:pPr algn="l" eaLnBrk="1" hangingPunct="1">
              <a:buFont typeface="Wingdings" pitchFamily="2" charset="2"/>
              <a:buNone/>
            </a:pPr>
            <a:r>
              <a:rPr lang="zh-CN" altLang="en-US" sz="1400">
                <a:solidFill>
                  <a:srgbClr val="0070C0"/>
                </a:solidFill>
              </a:rPr>
              <a:t>         </a:t>
            </a:r>
            <a:r>
              <a:rPr lang="en-US" altLang="zh-CN" sz="1400">
                <a:solidFill>
                  <a:srgbClr val="0070C0"/>
                </a:solidFill>
              </a:rPr>
              <a:t>File saveFile = new File(sdCardDir, “itcast.txt”);</a:t>
            </a:r>
          </a:p>
          <a:p>
            <a:pPr lvl="1" algn="l" eaLnBrk="1" hangingPunct="1">
              <a:buFont typeface="Wingdings" pitchFamily="2" charset="2"/>
              <a:buNone/>
            </a:pPr>
            <a:r>
              <a:rPr lang="en-US" altLang="zh-CN" sz="1400">
                <a:solidFill>
                  <a:srgbClr val="0070C0"/>
                </a:solidFill>
              </a:rPr>
              <a:t>FileOutputStream outStream = new FileOutputStream(saveFile);</a:t>
            </a:r>
          </a:p>
          <a:p>
            <a:pPr lvl="1" algn="l" eaLnBrk="1" hangingPunct="1">
              <a:buFont typeface="Wingdings" pitchFamily="2" charset="2"/>
              <a:buNone/>
            </a:pPr>
            <a:r>
              <a:rPr lang="en-US" altLang="zh-CN" sz="1400">
                <a:solidFill>
                  <a:srgbClr val="0070C0"/>
                </a:solidFill>
              </a:rPr>
              <a:t>outStream.write("</a:t>
            </a:r>
            <a:r>
              <a:rPr lang="zh-CN" altLang="en-US" sz="1400">
                <a:solidFill>
                  <a:srgbClr val="0070C0"/>
                </a:solidFill>
              </a:rPr>
              <a:t>传智播客</a:t>
            </a:r>
            <a:r>
              <a:rPr lang="en-US" altLang="zh-CN" sz="1400">
                <a:solidFill>
                  <a:srgbClr val="0070C0"/>
                </a:solidFill>
              </a:rPr>
              <a:t>".getBytes());</a:t>
            </a:r>
          </a:p>
          <a:p>
            <a:pPr lvl="1" algn="l" eaLnBrk="1" hangingPunct="1">
              <a:buFont typeface="Wingdings" pitchFamily="2" charset="2"/>
              <a:buNone/>
            </a:pPr>
            <a:r>
              <a:rPr lang="en-US" altLang="zh-CN" sz="1400">
                <a:solidFill>
                  <a:srgbClr val="0070C0"/>
                </a:solidFill>
              </a:rPr>
              <a:t>outStream.close();</a:t>
            </a:r>
          </a:p>
          <a:p>
            <a:pPr algn="l" eaLnBrk="1" hangingPunct="1">
              <a:buFont typeface="Wingdings" pitchFamily="2" charset="2"/>
              <a:buNone/>
            </a:pPr>
            <a:r>
              <a:rPr lang="en-US" altLang="zh-CN" sz="1400"/>
              <a:t>}</a:t>
            </a:r>
          </a:p>
          <a:p>
            <a:pPr algn="l" eaLnBrk="1" hangingPunct="1">
              <a:buFont typeface="Wingdings" pitchFamily="2" charset="2"/>
              <a:buNone/>
            </a:pPr>
            <a:r>
              <a:rPr lang="en-US" altLang="zh-CN" sz="1400"/>
              <a:t>Environment.getExternalStorageState()</a:t>
            </a:r>
            <a:r>
              <a:rPr lang="zh-CN" altLang="en-US" sz="1400"/>
              <a:t>方法用于获取</a:t>
            </a:r>
            <a:r>
              <a:rPr lang="en-US" altLang="zh-CN" sz="1400"/>
              <a:t>SDCard</a:t>
            </a:r>
            <a:r>
              <a:rPr lang="zh-CN" altLang="en-US" sz="1400"/>
              <a:t>的状态，如果手机装有</a:t>
            </a:r>
            <a:r>
              <a:rPr lang="en-US" altLang="zh-CN" sz="1400"/>
              <a:t>SDCard</a:t>
            </a:r>
            <a:r>
              <a:rPr lang="zh-CN" altLang="en-US" sz="1400"/>
              <a:t>，并且可以进行读写，那么方法返回的状态等于</a:t>
            </a:r>
            <a:r>
              <a:rPr lang="en-US" altLang="zh-CN" sz="1400"/>
              <a:t>Environment.MEDIA_MOUNTED</a:t>
            </a:r>
            <a:r>
              <a:rPr lang="zh-CN" altLang="en-US" sz="1400"/>
              <a:t>。</a:t>
            </a:r>
            <a:endParaRPr lang="en-US" altLang="zh-CN" sz="1400"/>
          </a:p>
          <a:p>
            <a:pPr algn="l" eaLnBrk="1" hangingPunct="1">
              <a:buFont typeface="Wingdings" pitchFamily="2" charset="2"/>
              <a:buNone/>
            </a:pPr>
            <a:r>
              <a:rPr lang="en-US" altLang="zh-CN" sz="1400"/>
              <a:t>Environment.getExternalStorageDirectory()</a:t>
            </a:r>
            <a:r>
              <a:rPr lang="zh-CN" altLang="en-US" sz="1400"/>
              <a:t>方法用于获取</a:t>
            </a:r>
            <a:r>
              <a:rPr lang="en-US" altLang="zh-CN" sz="1400"/>
              <a:t>SDCard</a:t>
            </a:r>
            <a:r>
              <a:rPr lang="zh-CN" altLang="en-US" sz="1400"/>
              <a:t>的目录，当然要获取</a:t>
            </a:r>
            <a:r>
              <a:rPr lang="en-US" altLang="zh-CN" sz="1400"/>
              <a:t>SDCard</a:t>
            </a:r>
            <a:r>
              <a:rPr lang="zh-CN" altLang="en-US" sz="1400"/>
              <a:t>的目录，你也可以这样写：</a:t>
            </a:r>
            <a:endParaRPr lang="en-US" altLang="zh-CN" sz="1400"/>
          </a:p>
          <a:p>
            <a:pPr algn="l" eaLnBrk="1" hangingPunct="1">
              <a:buFont typeface="Wingdings" pitchFamily="2" charset="2"/>
              <a:buNone/>
            </a:pPr>
            <a:r>
              <a:rPr lang="en-US" altLang="zh-CN" sz="1400">
                <a:solidFill>
                  <a:srgbClr val="0070C0"/>
                </a:solidFill>
              </a:rPr>
              <a:t>File sdCardDir = new File("/sdcard");</a:t>
            </a:r>
            <a:r>
              <a:rPr lang="en-US" altLang="zh-CN" sz="1400">
                <a:solidFill>
                  <a:srgbClr val="00B050"/>
                </a:solidFill>
              </a:rPr>
              <a:t> //</a:t>
            </a:r>
            <a:r>
              <a:rPr lang="zh-CN" altLang="en-US" sz="1400">
                <a:solidFill>
                  <a:srgbClr val="00B050"/>
                </a:solidFill>
              </a:rPr>
              <a:t>获取</a:t>
            </a:r>
            <a:r>
              <a:rPr lang="en-US" altLang="zh-CN" sz="1400">
                <a:solidFill>
                  <a:srgbClr val="00B050"/>
                </a:solidFill>
              </a:rPr>
              <a:t>SDCard</a:t>
            </a:r>
            <a:r>
              <a:rPr lang="zh-CN" altLang="en-US" sz="1400">
                <a:solidFill>
                  <a:srgbClr val="00B050"/>
                </a:solidFill>
              </a:rPr>
              <a:t>目录</a:t>
            </a:r>
            <a:endParaRPr lang="en-US" altLang="zh-CN" sz="1400">
              <a:solidFill>
                <a:srgbClr val="0070C0"/>
              </a:solidFill>
            </a:endParaRPr>
          </a:p>
          <a:p>
            <a:pPr algn="l" eaLnBrk="1" hangingPunct="1">
              <a:buFont typeface="Wingdings" pitchFamily="2" charset="2"/>
              <a:buNone/>
            </a:pPr>
            <a:r>
              <a:rPr lang="en-US" altLang="zh-CN" sz="1400">
                <a:solidFill>
                  <a:srgbClr val="0070C0"/>
                </a:solidFill>
              </a:rPr>
              <a:t>File saveFile = new File(sdCardDir, "itcast.txt");</a:t>
            </a:r>
            <a:r>
              <a:rPr lang="en-US" altLang="zh-CN" sz="1400">
                <a:solidFill>
                  <a:srgbClr val="00B050"/>
                </a:solidFill>
              </a:rPr>
              <a:t> </a:t>
            </a:r>
          </a:p>
          <a:p>
            <a:pPr algn="l" eaLnBrk="1" hangingPunct="1">
              <a:buFont typeface="Wingdings" pitchFamily="2" charset="2"/>
              <a:buNone/>
            </a:pPr>
            <a:r>
              <a:rPr lang="en-US" altLang="zh-CN" sz="1400">
                <a:solidFill>
                  <a:srgbClr val="00B050"/>
                </a:solidFill>
              </a:rPr>
              <a:t>//</a:t>
            </a:r>
            <a:r>
              <a:rPr lang="zh-CN" altLang="en-US" sz="1400">
                <a:solidFill>
                  <a:srgbClr val="00B050"/>
                </a:solidFill>
              </a:rPr>
              <a:t>上面两句代码可以合成一句：</a:t>
            </a:r>
            <a:r>
              <a:rPr lang="en-US" altLang="zh-CN" sz="1400">
                <a:solidFill>
                  <a:srgbClr val="00B050"/>
                </a:solidFill>
              </a:rPr>
              <a:t> File saveFile = new File("/sdcard/itcast.txt");</a:t>
            </a:r>
            <a:endParaRPr lang="en-US" altLang="zh-CN" sz="1400">
              <a:solidFill>
                <a:srgbClr val="0070C0"/>
              </a:solidFill>
            </a:endParaRPr>
          </a:p>
          <a:p>
            <a:pPr algn="l" eaLnBrk="1" hangingPunct="1">
              <a:buFont typeface="Wingdings" pitchFamily="2" charset="2"/>
              <a:buNone/>
            </a:pPr>
            <a:r>
              <a:rPr lang="en-US" altLang="zh-CN" sz="1400"/>
              <a:t>FileOutputStream outStream = new FileOutputStream(saveFile);</a:t>
            </a:r>
          </a:p>
          <a:p>
            <a:pPr algn="l" eaLnBrk="1" hangingPunct="1">
              <a:buFont typeface="Wingdings" pitchFamily="2" charset="2"/>
              <a:buNone/>
            </a:pPr>
            <a:r>
              <a:rPr lang="en-US" altLang="zh-CN" sz="1400"/>
              <a:t>outStream.write("</a:t>
            </a:r>
            <a:r>
              <a:rPr lang="zh-CN" altLang="en-US" sz="1400"/>
              <a:t>传智播客</a:t>
            </a:r>
            <a:r>
              <a:rPr lang="en-US" altLang="zh-CN" sz="1400"/>
              <a:t>test".getBytes());</a:t>
            </a:r>
          </a:p>
          <a:p>
            <a:pPr algn="l" eaLnBrk="1" hangingPunct="1">
              <a:buFont typeface="Wingdings" pitchFamily="2" charset="2"/>
              <a:buNone/>
            </a:pPr>
            <a:r>
              <a:rPr lang="en-US" altLang="zh-CN" sz="1400"/>
              <a:t>outStream.close();</a:t>
            </a:r>
          </a:p>
        </p:txBody>
      </p:sp>
    </p:spTree>
    <p:extLst>
      <p:ext uri="{BB962C8B-B14F-4D97-AF65-F5344CB8AC3E}">
        <p14:creationId xmlns:p14="http://schemas.microsoft.com/office/powerpoint/2010/main" val="3981189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2900" dirty="0" smtClean="0"/>
              <a:t>SAX</a:t>
            </a:r>
            <a:r>
              <a:rPr lang="zh-CN" altLang="en-US" sz="2900" dirty="0" smtClean="0"/>
              <a:t>或者</a:t>
            </a:r>
            <a:r>
              <a:rPr lang="en-US" altLang="zh-CN" sz="2900" dirty="0" smtClean="0"/>
              <a:t>DOM</a:t>
            </a:r>
            <a:r>
              <a:rPr lang="zh-CN" altLang="en-US" sz="2900" dirty="0" smtClean="0"/>
              <a:t>或者</a:t>
            </a:r>
            <a:r>
              <a:rPr lang="en-US" altLang="zh-CN" sz="3200" dirty="0" smtClean="0"/>
              <a:t>pull</a:t>
            </a:r>
            <a:r>
              <a:rPr lang="zh-CN" altLang="en-US" sz="2900" dirty="0" smtClean="0"/>
              <a:t>读取</a:t>
            </a:r>
            <a:r>
              <a:rPr lang="en-US" altLang="zh-CN" sz="2900" dirty="0" smtClean="0"/>
              <a:t>XML</a:t>
            </a:r>
            <a:r>
              <a:rPr lang="zh-CN" altLang="en-US" sz="2900" dirty="0" smtClean="0"/>
              <a:t>文件</a:t>
            </a:r>
            <a:endParaRPr lang="zh-CN" altLang="en-US" sz="2900" b="1" dirty="0" smtClean="0">
              <a:latin typeface="宋体" charset="-122"/>
            </a:endParaRPr>
          </a:p>
        </p:txBody>
      </p:sp>
      <p:sp>
        <p:nvSpPr>
          <p:cNvPr id="30724" name="TextBox 4"/>
          <p:cNvSpPr txBox="1">
            <a:spLocks noChangeArrowheads="1"/>
          </p:cNvSpPr>
          <p:nvPr/>
        </p:nvSpPr>
        <p:spPr bwMode="auto">
          <a:xfrm>
            <a:off x="428625" y="1857375"/>
            <a:ext cx="8501063"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在</a:t>
            </a:r>
            <a:r>
              <a:rPr lang="en-US" altLang="zh-CN" sz="1400"/>
              <a:t>Android</a:t>
            </a:r>
            <a:r>
              <a:rPr lang="zh-CN" altLang="en-US" sz="1400"/>
              <a:t>平台上可以使用</a:t>
            </a:r>
            <a:r>
              <a:rPr lang="en-US" altLang="zh-CN" sz="1400"/>
              <a:t>Simple API for XML(SAX) </a:t>
            </a:r>
            <a:r>
              <a:rPr lang="zh-CN" altLang="en-US" sz="1400"/>
              <a:t>、 </a:t>
            </a:r>
            <a:r>
              <a:rPr lang="en-US" altLang="zh-CN" sz="1400"/>
              <a:t>Document Object Model(DOM)</a:t>
            </a:r>
            <a:r>
              <a:rPr lang="zh-CN" altLang="en-US" sz="1400"/>
              <a:t>和</a:t>
            </a:r>
            <a:r>
              <a:rPr lang="en-US" altLang="zh-CN" sz="1400"/>
              <a:t>Android</a:t>
            </a:r>
            <a:r>
              <a:rPr lang="zh-CN" altLang="en-US" sz="1400"/>
              <a:t>附带的</a:t>
            </a:r>
            <a:r>
              <a:rPr lang="en-US" altLang="zh-CN" sz="1400"/>
              <a:t>pull</a:t>
            </a:r>
            <a:r>
              <a:rPr lang="zh-CN" altLang="en-US" sz="1400"/>
              <a:t>解析器解析</a:t>
            </a:r>
            <a:r>
              <a:rPr lang="en-US" altLang="zh-CN" sz="1400"/>
              <a:t>XML</a:t>
            </a:r>
            <a:r>
              <a:rPr lang="zh-CN" altLang="en-US" sz="1400"/>
              <a:t>文件。</a:t>
            </a:r>
            <a:r>
              <a:rPr lang="en-US" altLang="zh-CN" sz="1400"/>
              <a:t> </a:t>
            </a:r>
            <a:r>
              <a:rPr lang="zh-CN" altLang="en-US" sz="1400"/>
              <a:t>下面是本例子要解析的</a:t>
            </a:r>
            <a:r>
              <a:rPr lang="en-US" altLang="zh-CN" sz="1400"/>
              <a:t>XML</a:t>
            </a:r>
            <a:r>
              <a:rPr lang="zh-CN" altLang="en-US" sz="1400"/>
              <a:t>文件：</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文件名称：</a:t>
            </a:r>
            <a:r>
              <a:rPr lang="en-US" altLang="zh-CN" sz="1400"/>
              <a:t>itcast.xml</a:t>
            </a:r>
          </a:p>
          <a:p>
            <a:pPr algn="l" eaLnBrk="1" hangingPunct="1">
              <a:buFont typeface="Wingdings" pitchFamily="2" charset="2"/>
              <a:buNone/>
            </a:pPr>
            <a:r>
              <a:rPr lang="en-US" altLang="zh-CN" sz="1400">
                <a:solidFill>
                  <a:srgbClr val="0070C0"/>
                </a:solidFill>
              </a:rPr>
              <a:t>&lt;?xml version="1.0" encoding="UTF-8"?&gt;</a:t>
            </a:r>
          </a:p>
          <a:p>
            <a:pPr algn="l" eaLnBrk="1" hangingPunct="1">
              <a:buFont typeface="Wingdings" pitchFamily="2" charset="2"/>
              <a:buNone/>
            </a:pPr>
            <a:r>
              <a:rPr lang="en-US" altLang="zh-CN" sz="1400">
                <a:solidFill>
                  <a:srgbClr val="0070C0"/>
                </a:solidFill>
              </a:rPr>
              <a:t>&lt;persons&gt;</a:t>
            </a:r>
          </a:p>
          <a:p>
            <a:pPr algn="l" eaLnBrk="1" hangingPunct="1">
              <a:buFont typeface="Wingdings" pitchFamily="2" charset="2"/>
              <a:buNone/>
            </a:pPr>
            <a:r>
              <a:rPr lang="en-US" altLang="zh-CN" sz="1400">
                <a:solidFill>
                  <a:srgbClr val="0070C0"/>
                </a:solidFill>
              </a:rPr>
              <a:t>	&lt;person id="23"&gt;</a:t>
            </a:r>
          </a:p>
          <a:p>
            <a:pPr algn="l" eaLnBrk="1" hangingPunct="1">
              <a:buFont typeface="Wingdings" pitchFamily="2" charset="2"/>
              <a:buNone/>
            </a:pPr>
            <a:r>
              <a:rPr lang="en-US" altLang="zh-CN" sz="1400">
                <a:solidFill>
                  <a:srgbClr val="0070C0"/>
                </a:solidFill>
              </a:rPr>
              <a:t>		&lt;name&gt;</a:t>
            </a:r>
            <a:r>
              <a:rPr lang="zh-CN" altLang="en-US" sz="1400">
                <a:solidFill>
                  <a:srgbClr val="0070C0"/>
                </a:solidFill>
              </a:rPr>
              <a:t>李明</a:t>
            </a:r>
            <a:r>
              <a:rPr lang="en-US" altLang="zh-CN" sz="1400">
                <a:solidFill>
                  <a:srgbClr val="0070C0"/>
                </a:solidFill>
              </a:rPr>
              <a:t>&lt;/name&gt;</a:t>
            </a:r>
          </a:p>
          <a:p>
            <a:pPr algn="l" eaLnBrk="1" hangingPunct="1">
              <a:buFont typeface="Wingdings" pitchFamily="2" charset="2"/>
              <a:buNone/>
            </a:pPr>
            <a:r>
              <a:rPr lang="en-US" altLang="zh-CN" sz="1400">
                <a:solidFill>
                  <a:srgbClr val="0070C0"/>
                </a:solidFill>
              </a:rPr>
              <a:t>		&lt;age&gt;30&lt;/age&gt;</a:t>
            </a:r>
          </a:p>
          <a:p>
            <a:pPr algn="l" eaLnBrk="1" hangingPunct="1">
              <a:buFont typeface="Wingdings" pitchFamily="2" charset="2"/>
              <a:buNone/>
            </a:pPr>
            <a:r>
              <a:rPr lang="en-US" altLang="zh-CN" sz="1400">
                <a:solidFill>
                  <a:srgbClr val="0070C0"/>
                </a:solidFill>
              </a:rPr>
              <a:t>	&lt;/person&gt;</a:t>
            </a:r>
          </a:p>
          <a:p>
            <a:pPr algn="l" eaLnBrk="1" hangingPunct="1">
              <a:buFont typeface="Wingdings" pitchFamily="2" charset="2"/>
              <a:buNone/>
            </a:pPr>
            <a:r>
              <a:rPr lang="en-US" altLang="zh-CN" sz="1400">
                <a:solidFill>
                  <a:srgbClr val="0070C0"/>
                </a:solidFill>
              </a:rPr>
              <a:t>	&lt;person id="20"&gt;</a:t>
            </a:r>
          </a:p>
          <a:p>
            <a:pPr algn="l" eaLnBrk="1" hangingPunct="1">
              <a:buFont typeface="Wingdings" pitchFamily="2" charset="2"/>
              <a:buNone/>
            </a:pPr>
            <a:r>
              <a:rPr lang="en-US" altLang="zh-CN" sz="1400">
                <a:solidFill>
                  <a:srgbClr val="0070C0"/>
                </a:solidFill>
              </a:rPr>
              <a:t>		&lt;name&gt;</a:t>
            </a:r>
            <a:r>
              <a:rPr lang="zh-CN" altLang="en-US" sz="1400">
                <a:solidFill>
                  <a:srgbClr val="0070C0"/>
                </a:solidFill>
              </a:rPr>
              <a:t>李向梅</a:t>
            </a:r>
            <a:r>
              <a:rPr lang="en-US" altLang="zh-CN" sz="1400">
                <a:solidFill>
                  <a:srgbClr val="0070C0"/>
                </a:solidFill>
              </a:rPr>
              <a:t>&lt;/name&gt;</a:t>
            </a:r>
          </a:p>
          <a:p>
            <a:pPr algn="l" eaLnBrk="1" hangingPunct="1">
              <a:buFont typeface="Wingdings" pitchFamily="2" charset="2"/>
              <a:buNone/>
            </a:pPr>
            <a:r>
              <a:rPr lang="en-US" altLang="zh-CN" sz="1400">
                <a:solidFill>
                  <a:srgbClr val="0070C0"/>
                </a:solidFill>
              </a:rPr>
              <a:t>		&lt;age&gt;25&lt;/age&gt;</a:t>
            </a:r>
          </a:p>
          <a:p>
            <a:pPr algn="l" eaLnBrk="1" hangingPunct="1">
              <a:buFont typeface="Wingdings" pitchFamily="2" charset="2"/>
              <a:buNone/>
            </a:pPr>
            <a:r>
              <a:rPr lang="en-US" altLang="zh-CN" sz="1400">
                <a:solidFill>
                  <a:srgbClr val="0070C0"/>
                </a:solidFill>
              </a:rPr>
              <a:t>	&lt;/person&gt;</a:t>
            </a:r>
          </a:p>
          <a:p>
            <a:pPr algn="l" eaLnBrk="1" hangingPunct="1">
              <a:buFont typeface="Wingdings" pitchFamily="2" charset="2"/>
              <a:buNone/>
            </a:pPr>
            <a:r>
              <a:rPr lang="en-US" altLang="zh-CN" sz="1400">
                <a:solidFill>
                  <a:srgbClr val="0070C0"/>
                </a:solidFill>
              </a:rPr>
              <a:t>&lt;/persons&gt;</a:t>
            </a:r>
          </a:p>
          <a:p>
            <a:pPr algn="l" eaLnBrk="1" hangingPunct="1">
              <a:buFont typeface="Wingdings" pitchFamily="2" charset="2"/>
              <a:buNone/>
            </a:pPr>
            <a:endParaRPr lang="en-US" altLang="zh-CN" sz="1400">
              <a:solidFill>
                <a:srgbClr val="0070C0"/>
              </a:solidFill>
            </a:endParaRPr>
          </a:p>
          <a:p>
            <a:pPr algn="l" eaLnBrk="1" hangingPunct="1">
              <a:buFont typeface="Wingdings" pitchFamily="2" charset="2"/>
              <a:buNone/>
            </a:pPr>
            <a:r>
              <a:rPr lang="zh-CN" altLang="en-US" sz="1400"/>
              <a:t>例子定义了一个</a:t>
            </a:r>
            <a:r>
              <a:rPr lang="en-US" altLang="zh-CN" sz="1400"/>
              <a:t>javabean</a:t>
            </a:r>
            <a:r>
              <a:rPr lang="zh-CN" altLang="en-US" sz="1400"/>
              <a:t>用于存放上面解析出来的</a:t>
            </a:r>
            <a:r>
              <a:rPr lang="en-US" altLang="zh-CN" sz="1400"/>
              <a:t>xml</a:t>
            </a:r>
            <a:r>
              <a:rPr lang="zh-CN" altLang="en-US" sz="1400"/>
              <a:t>内容，</a:t>
            </a:r>
            <a:r>
              <a:rPr lang="en-US" altLang="zh-CN" sz="1400"/>
              <a:t> </a:t>
            </a:r>
            <a:r>
              <a:rPr lang="zh-CN" altLang="en-US" sz="1400"/>
              <a:t>这个</a:t>
            </a:r>
            <a:r>
              <a:rPr lang="en-US" altLang="zh-CN" sz="1400"/>
              <a:t>javabean</a:t>
            </a:r>
            <a:r>
              <a:rPr lang="zh-CN" altLang="en-US" sz="1400"/>
              <a:t>为</a:t>
            </a:r>
            <a:r>
              <a:rPr lang="en-US" altLang="zh-CN" sz="1400"/>
              <a:t>Person，</a:t>
            </a:r>
            <a:r>
              <a:rPr lang="zh-CN" altLang="en-US" sz="1400"/>
              <a:t>代码请见本页下面备注：</a:t>
            </a:r>
            <a:endParaRPr lang="en-US" altLang="zh-CN" sz="1400"/>
          </a:p>
        </p:txBody>
      </p:sp>
    </p:spTree>
    <p:extLst>
      <p:ext uri="{BB962C8B-B14F-4D97-AF65-F5344CB8AC3E}">
        <p14:creationId xmlns:p14="http://schemas.microsoft.com/office/powerpoint/2010/main" val="1228879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2900" dirty="0" smtClean="0"/>
              <a:t>SAX</a:t>
            </a:r>
            <a:r>
              <a:rPr lang="zh-CN" altLang="en-US" sz="2900" dirty="0" smtClean="0"/>
              <a:t>读取</a:t>
            </a:r>
            <a:r>
              <a:rPr lang="en-US" altLang="zh-CN" sz="2900" dirty="0" smtClean="0"/>
              <a:t>XML</a:t>
            </a:r>
            <a:r>
              <a:rPr lang="zh-CN" altLang="en-US" sz="2900" dirty="0" smtClean="0"/>
              <a:t>文件</a:t>
            </a:r>
            <a:endParaRPr lang="zh-CN" altLang="en-US" sz="2900" b="1" dirty="0" smtClean="0">
              <a:latin typeface="宋体" charset="-122"/>
            </a:endParaRPr>
          </a:p>
        </p:txBody>
      </p:sp>
      <p:sp>
        <p:nvSpPr>
          <p:cNvPr id="31748" name="TextBox 4"/>
          <p:cNvSpPr txBox="1">
            <a:spLocks noChangeArrowheads="1"/>
          </p:cNvSpPr>
          <p:nvPr/>
        </p:nvSpPr>
        <p:spPr bwMode="auto">
          <a:xfrm>
            <a:off x="285750" y="1905000"/>
            <a:ext cx="8643938"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SAX</a:t>
            </a:r>
            <a:r>
              <a:rPr lang="zh-CN" altLang="en-US" sz="1400"/>
              <a:t>是一个解析速度快并且占用内存少的</a:t>
            </a:r>
            <a:r>
              <a:rPr lang="en-US" altLang="zh-CN" sz="1400"/>
              <a:t>xml</a:t>
            </a:r>
            <a:r>
              <a:rPr lang="zh-CN" altLang="en-US" sz="1400"/>
              <a:t>解析器，非常适合用于</a:t>
            </a:r>
            <a:r>
              <a:rPr lang="en-US" altLang="zh-CN" sz="1400"/>
              <a:t>Android</a:t>
            </a:r>
            <a:r>
              <a:rPr lang="zh-CN" altLang="en-US" sz="1400"/>
              <a:t>等移动设备。 </a:t>
            </a:r>
            <a:r>
              <a:rPr lang="en-US" altLang="zh-CN" sz="1400"/>
              <a:t>SAX</a:t>
            </a:r>
            <a:r>
              <a:rPr lang="zh-CN" altLang="en-US" sz="1400"/>
              <a:t>解析</a:t>
            </a:r>
            <a:r>
              <a:rPr lang="en-US" altLang="zh-CN" sz="1400"/>
              <a:t>XML</a:t>
            </a:r>
            <a:r>
              <a:rPr lang="zh-CN" altLang="en-US" sz="1400"/>
              <a:t>文件采用的是事件驱动，也就是说，它并不需要解析完整个文档，在按内容顺序解析文档的过程中，</a:t>
            </a:r>
            <a:r>
              <a:rPr lang="en-US" altLang="zh-CN" sz="1400"/>
              <a:t>SAX</a:t>
            </a:r>
            <a:r>
              <a:rPr lang="zh-CN" altLang="en-US" sz="1400"/>
              <a:t>会判断当前读到的字符是否合法</a:t>
            </a:r>
            <a:r>
              <a:rPr lang="en-US" altLang="zh-CN" sz="1400"/>
              <a:t>XML</a:t>
            </a:r>
            <a:r>
              <a:rPr lang="zh-CN" altLang="en-US" sz="1400"/>
              <a:t>语法中的某部分，如果符合就会触发事件。所谓事件，其实就是一些回调（</a:t>
            </a:r>
            <a:r>
              <a:rPr lang="en-US" altLang="zh-CN" sz="1400"/>
              <a:t>callback</a:t>
            </a:r>
            <a:r>
              <a:rPr lang="zh-CN" altLang="en-US" sz="1400"/>
              <a:t>）方法，这些方法</a:t>
            </a:r>
            <a:r>
              <a:rPr lang="en-US" altLang="zh-CN" sz="1400"/>
              <a:t>(</a:t>
            </a:r>
            <a:r>
              <a:rPr lang="zh-CN" altLang="en-US" sz="1400"/>
              <a:t>事件</a:t>
            </a:r>
            <a:r>
              <a:rPr lang="en-US" altLang="zh-CN" sz="1400"/>
              <a:t>)</a:t>
            </a:r>
            <a:r>
              <a:rPr lang="zh-CN" altLang="en-US" sz="1400"/>
              <a:t>定义在</a:t>
            </a:r>
            <a:r>
              <a:rPr lang="en-US" altLang="zh-CN" sz="1400"/>
              <a:t>ContentHandler</a:t>
            </a:r>
            <a:r>
              <a:rPr lang="zh-CN" altLang="en-US" sz="1400"/>
              <a:t>接口。下面是一些</a:t>
            </a:r>
            <a:r>
              <a:rPr lang="en-US" altLang="zh-CN" sz="1400"/>
              <a:t>ContentHandler</a:t>
            </a:r>
            <a:r>
              <a:rPr lang="zh-CN" altLang="en-US" sz="1400"/>
              <a:t>接口常用的方法：</a:t>
            </a:r>
          </a:p>
          <a:p>
            <a:pPr algn="l" eaLnBrk="1" hangingPunct="1">
              <a:buFont typeface="Wingdings" pitchFamily="2" charset="2"/>
              <a:buNone/>
            </a:pPr>
            <a:r>
              <a:rPr lang="en-US" altLang="zh-CN" sz="1400" b="1"/>
              <a:t>startDocument()</a:t>
            </a:r>
          </a:p>
          <a:p>
            <a:pPr algn="l" eaLnBrk="1" hangingPunct="1">
              <a:buFont typeface="Wingdings" pitchFamily="2" charset="2"/>
              <a:buNone/>
            </a:pPr>
            <a:r>
              <a:rPr lang="zh-CN" altLang="en-US" sz="1400"/>
              <a:t>当遇到文档的开头的时候，调用这个方法，可以在其中做一些预处理的工作。</a:t>
            </a:r>
          </a:p>
          <a:p>
            <a:pPr algn="l" eaLnBrk="1" hangingPunct="1">
              <a:buFont typeface="Wingdings" pitchFamily="2" charset="2"/>
              <a:buNone/>
            </a:pPr>
            <a:r>
              <a:rPr lang="en-US" altLang="zh-CN" sz="1400" b="1"/>
              <a:t>endDocument()</a:t>
            </a:r>
          </a:p>
          <a:p>
            <a:pPr algn="l" eaLnBrk="1" hangingPunct="1">
              <a:buFont typeface="Wingdings" pitchFamily="2" charset="2"/>
              <a:buNone/>
            </a:pPr>
            <a:r>
              <a:rPr lang="zh-CN" altLang="en-US" sz="1400"/>
              <a:t>和上面的方法相对应，当文档结束的时候，调用这个方法，可以在其中做一些善后的工作。 </a:t>
            </a:r>
          </a:p>
          <a:p>
            <a:pPr algn="l" eaLnBrk="1" hangingPunct="1">
              <a:buFont typeface="Wingdings" pitchFamily="2" charset="2"/>
              <a:buNone/>
            </a:pPr>
            <a:r>
              <a:rPr lang="en-US" altLang="zh-CN" sz="1400" b="1"/>
              <a:t>startElement(String namespaceURI, String localName, String qName, Attributes atts) </a:t>
            </a:r>
          </a:p>
          <a:p>
            <a:pPr algn="l" eaLnBrk="1" hangingPunct="1">
              <a:buFont typeface="Wingdings" pitchFamily="2" charset="2"/>
              <a:buNone/>
            </a:pPr>
            <a:r>
              <a:rPr lang="zh-CN" altLang="en-US" sz="1400"/>
              <a:t>当读到一个开始标签的时候，会触发这个方法。</a:t>
            </a:r>
            <a:r>
              <a:rPr lang="en-US" altLang="zh-CN" sz="1400"/>
              <a:t>namespaceURI</a:t>
            </a:r>
            <a:r>
              <a:rPr lang="zh-CN" altLang="en-US" sz="1400"/>
              <a:t>就是命名空间，</a:t>
            </a:r>
            <a:r>
              <a:rPr lang="en-US" altLang="zh-CN" sz="1400"/>
              <a:t>localName</a:t>
            </a:r>
            <a:r>
              <a:rPr lang="zh-CN" altLang="en-US" sz="1400"/>
              <a:t>是不带命名空间前缀的标签名，</a:t>
            </a:r>
            <a:r>
              <a:rPr lang="en-US" altLang="zh-CN" sz="1400"/>
              <a:t>qName</a:t>
            </a:r>
            <a:r>
              <a:rPr lang="zh-CN" altLang="en-US" sz="1400"/>
              <a:t>是带命名空间前缀的标签名。通过</a:t>
            </a:r>
            <a:r>
              <a:rPr lang="en-US" altLang="zh-CN" sz="1400"/>
              <a:t>atts</a:t>
            </a:r>
            <a:r>
              <a:rPr lang="zh-CN" altLang="en-US" sz="1400"/>
              <a:t>可以得到所有的属性名和相应的值。要注意的是</a:t>
            </a:r>
            <a:r>
              <a:rPr lang="en-US" altLang="zh-CN" sz="1400"/>
              <a:t>SAX</a:t>
            </a:r>
            <a:r>
              <a:rPr lang="zh-CN" altLang="en-US" sz="1400"/>
              <a:t>中一个重要的特点就是它的流式处理，当遇到一个标签的时候，它并不会纪录下以前所碰到的标签，也就是说，在</a:t>
            </a:r>
            <a:r>
              <a:rPr lang="en-US" altLang="zh-CN" sz="1400"/>
              <a:t>startElement()</a:t>
            </a:r>
            <a:r>
              <a:rPr lang="zh-CN" altLang="en-US" sz="1400"/>
              <a:t>方法中，所有你所知道的信息，就是标签的名字和属性，至于标签的嵌套结构，上层标签的名字，是否有子元属等等其它与结构相关的信息，都是不得而知的，都需要你的程序来完成。这使得</a:t>
            </a:r>
            <a:r>
              <a:rPr lang="en-US" altLang="zh-CN" sz="1400"/>
              <a:t>SAX</a:t>
            </a:r>
            <a:r>
              <a:rPr lang="zh-CN" altLang="en-US" sz="1400"/>
              <a:t>在编程处理上没有</a:t>
            </a:r>
            <a:r>
              <a:rPr lang="en-US" altLang="zh-CN" sz="1400"/>
              <a:t>DOM</a:t>
            </a:r>
            <a:r>
              <a:rPr lang="zh-CN" altLang="en-US" sz="1400"/>
              <a:t>来得那么方便。</a:t>
            </a:r>
          </a:p>
          <a:p>
            <a:pPr algn="l" eaLnBrk="1" hangingPunct="1">
              <a:buFont typeface="Wingdings" pitchFamily="2" charset="2"/>
              <a:buNone/>
            </a:pPr>
            <a:r>
              <a:rPr lang="en-US" altLang="zh-CN" sz="1400" b="1"/>
              <a:t>endElement(String uri, String localName, String name)</a:t>
            </a:r>
          </a:p>
          <a:p>
            <a:pPr algn="l" eaLnBrk="1" hangingPunct="1">
              <a:buFont typeface="Wingdings" pitchFamily="2" charset="2"/>
              <a:buNone/>
            </a:pPr>
            <a:r>
              <a:rPr lang="zh-CN" altLang="en-US" sz="1400"/>
              <a:t>这个方法和上面的方法相对应，在遇到结束标签的时候，调用这个方法。</a:t>
            </a:r>
          </a:p>
          <a:p>
            <a:pPr algn="l" eaLnBrk="1" hangingPunct="1">
              <a:buFont typeface="Wingdings" pitchFamily="2" charset="2"/>
              <a:buNone/>
            </a:pPr>
            <a:r>
              <a:rPr lang="en-US" altLang="zh-CN" sz="1400" b="1"/>
              <a:t>characters(char[] ch, int start, int length) </a:t>
            </a:r>
          </a:p>
          <a:p>
            <a:pPr algn="l" eaLnBrk="1" hangingPunct="1">
              <a:buFont typeface="Wingdings" pitchFamily="2" charset="2"/>
              <a:buNone/>
            </a:pPr>
            <a:r>
              <a:rPr lang="zh-CN" altLang="en-US" sz="1400"/>
              <a:t>这个方法用来处理在</a:t>
            </a:r>
            <a:r>
              <a:rPr lang="en-US" altLang="zh-CN" sz="1400"/>
              <a:t>XML</a:t>
            </a:r>
            <a:r>
              <a:rPr lang="zh-CN" altLang="en-US" sz="1400"/>
              <a:t>文件中读到的内容，第一个参数用于存放文件的内容，后面两个参数是读到的字符串在这个数组中的起始位置和长度，使用</a:t>
            </a:r>
            <a:r>
              <a:rPr lang="en-US" altLang="zh-CN" sz="1400"/>
              <a:t>new String(ch,start,length)</a:t>
            </a:r>
            <a:r>
              <a:rPr lang="zh-CN" altLang="en-US" sz="1400"/>
              <a:t>就可以获取内容。</a:t>
            </a:r>
            <a:endParaRPr lang="en-US" altLang="zh-CN" sz="1400"/>
          </a:p>
        </p:txBody>
      </p:sp>
    </p:spTree>
    <p:extLst>
      <p:ext uri="{BB962C8B-B14F-4D97-AF65-F5344CB8AC3E}">
        <p14:creationId xmlns:p14="http://schemas.microsoft.com/office/powerpoint/2010/main" val="2539392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zh-CN" altLang="en-US" sz="3200" dirty="0" smtClean="0"/>
              <a:t>智能手机软件平台</a:t>
            </a:r>
            <a:endParaRPr lang="zh-CN" altLang="en-US" sz="3200" b="1" dirty="0" smtClean="0">
              <a:latin typeface="宋体" charset="-122"/>
            </a:endParaRPr>
          </a:p>
        </p:txBody>
      </p:sp>
      <p:sp>
        <p:nvSpPr>
          <p:cNvPr id="5124" name="TextBox 4"/>
          <p:cNvSpPr txBox="1">
            <a:spLocks noChangeArrowheads="1"/>
          </p:cNvSpPr>
          <p:nvPr/>
        </p:nvSpPr>
        <p:spPr bwMode="auto">
          <a:xfrm>
            <a:off x="642938" y="1857375"/>
            <a:ext cx="778668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dirty="0"/>
              <a:t>智能手机软件平台有：</a:t>
            </a:r>
            <a:endParaRPr lang="en-US" altLang="zh-CN" dirty="0"/>
          </a:p>
          <a:p>
            <a:pPr algn="l" eaLnBrk="1" hangingPunct="1">
              <a:buFont typeface="Wingdings" pitchFamily="2" charset="2"/>
              <a:buNone/>
            </a:pPr>
            <a:r>
              <a:rPr lang="en-US" altLang="zh-CN" dirty="0"/>
              <a:t>Symbian, Windows Mobile, RIM BlackBerry, Android, iPhone, Palm, Brew, Java/J2ME</a:t>
            </a:r>
            <a:r>
              <a:rPr lang="zh-CN" altLang="en-US" dirty="0" smtClean="0"/>
              <a:t>。</a:t>
            </a:r>
          </a:p>
          <a:p>
            <a:pPr algn="l" eaLnBrk="1" hangingPunct="1">
              <a:buFont typeface="Wingdings" pitchFamily="2" charset="2"/>
              <a:buNone/>
            </a:pPr>
            <a:endParaRPr lang="en-US" altLang="zh-CN" dirty="0" smtClean="0"/>
          </a:p>
          <a:p>
            <a:pPr algn="l" eaLnBrk="1" hangingPunct="1">
              <a:buFont typeface="Wingdings" pitchFamily="2" charset="2"/>
              <a:buNone/>
            </a:pPr>
            <a:r>
              <a:rPr lang="en-US" altLang="zh-CN" dirty="0" smtClean="0"/>
              <a:t>2013</a:t>
            </a:r>
            <a:r>
              <a:rPr lang="zh-CN" altLang="en-US" dirty="0" smtClean="0"/>
              <a:t>年市场份额</a:t>
            </a:r>
            <a:r>
              <a:rPr lang="en-US" altLang="zh-CN" dirty="0" smtClean="0"/>
              <a:t>:</a:t>
            </a:r>
          </a:p>
          <a:p>
            <a:pPr algn="l" eaLnBrk="1" hangingPunct="1">
              <a:buFont typeface="Wingdings" pitchFamily="2" charset="2"/>
              <a:buNone/>
            </a:pPr>
            <a:r>
              <a:rPr lang="en-US" altLang="zh-CN" dirty="0"/>
              <a:t> </a:t>
            </a:r>
            <a:r>
              <a:rPr lang="en-US" altLang="zh-CN" dirty="0" smtClean="0"/>
              <a:t>    Symbian 51%</a:t>
            </a:r>
          </a:p>
          <a:p>
            <a:pPr algn="l" eaLnBrk="1" hangingPunct="1">
              <a:buFont typeface="Wingdings" pitchFamily="2" charset="2"/>
              <a:buNone/>
            </a:pPr>
            <a:r>
              <a:rPr lang="en-US" altLang="zh-CN" dirty="0" smtClean="0"/>
              <a:t>     RIM BlackBerry 18%</a:t>
            </a:r>
          </a:p>
          <a:p>
            <a:pPr algn="l" eaLnBrk="1" hangingPunct="1">
              <a:buFont typeface="Wingdings" pitchFamily="2" charset="2"/>
              <a:buNone/>
            </a:pPr>
            <a:r>
              <a:rPr lang="en-US" altLang="zh-CN" dirty="0" smtClean="0"/>
              <a:t>     iPhone 13.3</a:t>
            </a:r>
          </a:p>
          <a:p>
            <a:pPr algn="l" eaLnBrk="1" hangingPunct="1">
              <a:buFont typeface="Wingdings" pitchFamily="2" charset="2"/>
              <a:buNone/>
            </a:pPr>
            <a:r>
              <a:rPr lang="en-US" altLang="zh-CN" dirty="0" smtClean="0"/>
              <a:t>     windows Mobile   9.3%</a:t>
            </a:r>
          </a:p>
          <a:p>
            <a:pPr algn="l" eaLnBrk="1" hangingPunct="1">
              <a:buFont typeface="Wingdings" pitchFamily="2" charset="2"/>
              <a:buNone/>
            </a:pPr>
            <a:r>
              <a:rPr lang="en-US" altLang="zh-CN" dirty="0" smtClean="0"/>
              <a:t>     </a:t>
            </a:r>
            <a:r>
              <a:rPr lang="en-US" altLang="zh-CN" dirty="0" err="1" smtClean="0"/>
              <a:t>linux</a:t>
            </a:r>
            <a:r>
              <a:rPr lang="en-US" altLang="zh-CN" dirty="0" smtClean="0"/>
              <a:t>   4.6%</a:t>
            </a:r>
          </a:p>
          <a:p>
            <a:pPr algn="l" eaLnBrk="1" hangingPunct="1">
              <a:buFont typeface="Wingdings" pitchFamily="2" charset="2"/>
              <a:buNone/>
            </a:pPr>
            <a:r>
              <a:rPr lang="en-US" altLang="zh-CN" dirty="0" smtClean="0"/>
              <a:t>     Android 74%~75%</a:t>
            </a:r>
            <a:endParaRPr lang="en-US" altLang="zh-CN" dirty="0"/>
          </a:p>
        </p:txBody>
      </p:sp>
    </p:spTree>
    <p:extLst>
      <p:ext uri="{BB962C8B-B14F-4D97-AF65-F5344CB8AC3E}">
        <p14:creationId xmlns:p14="http://schemas.microsoft.com/office/powerpoint/2010/main" val="1266916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2900" dirty="0" smtClean="0"/>
              <a:t>SAX</a:t>
            </a:r>
            <a:r>
              <a:rPr lang="zh-CN" altLang="en-US" sz="2900" dirty="0" smtClean="0"/>
              <a:t>读取</a:t>
            </a:r>
            <a:r>
              <a:rPr lang="en-US" altLang="zh-CN" sz="2900" dirty="0" smtClean="0"/>
              <a:t>XML</a:t>
            </a:r>
            <a:r>
              <a:rPr lang="zh-CN" altLang="en-US" sz="2900" dirty="0" smtClean="0"/>
              <a:t>文件</a:t>
            </a:r>
            <a:endParaRPr lang="zh-CN" altLang="en-US" sz="2900" b="1" dirty="0" smtClean="0">
              <a:latin typeface="宋体" charset="-122"/>
            </a:endParaRPr>
          </a:p>
        </p:txBody>
      </p:sp>
      <p:sp>
        <p:nvSpPr>
          <p:cNvPr id="32772" name="TextBox 4"/>
          <p:cNvSpPr txBox="1">
            <a:spLocks noChangeArrowheads="1"/>
          </p:cNvSpPr>
          <p:nvPr/>
        </p:nvSpPr>
        <p:spPr bwMode="auto">
          <a:xfrm>
            <a:off x="428625" y="1857375"/>
            <a:ext cx="8501063"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只要为</a:t>
            </a:r>
            <a:r>
              <a:rPr lang="en-US" altLang="zh-CN" sz="1400"/>
              <a:t>SAX</a:t>
            </a:r>
            <a:r>
              <a:rPr lang="zh-CN" altLang="en-US" sz="1400"/>
              <a:t>提供实现</a:t>
            </a:r>
            <a:r>
              <a:rPr lang="en-US" altLang="zh-CN" sz="1400"/>
              <a:t>ContentHandler</a:t>
            </a:r>
            <a:r>
              <a:rPr lang="zh-CN" altLang="en-US" sz="1400"/>
              <a:t>接口的类，那么该类就可以得到通知事件（实际上就是</a:t>
            </a:r>
            <a:r>
              <a:rPr lang="en-US" altLang="zh-CN" sz="1400"/>
              <a:t>SAX</a:t>
            </a:r>
            <a:r>
              <a:rPr lang="zh-CN" altLang="en-US" sz="1400"/>
              <a:t>调用了该类中的回调方法）。因为</a:t>
            </a:r>
            <a:r>
              <a:rPr lang="en-US" altLang="zh-CN" sz="1400"/>
              <a:t>ContentHandler</a:t>
            </a:r>
            <a:r>
              <a:rPr lang="zh-CN" altLang="en-US" sz="1400"/>
              <a:t>是一个接口，在使用的时候可能会有些不方便，因此，</a:t>
            </a:r>
            <a:r>
              <a:rPr lang="en-US" altLang="zh-CN" sz="1400"/>
              <a:t>SAX</a:t>
            </a:r>
            <a:r>
              <a:rPr lang="zh-CN" altLang="en-US" sz="1400"/>
              <a:t>还为其制定了一个</a:t>
            </a:r>
            <a:r>
              <a:rPr lang="en-US" altLang="zh-CN" sz="1400"/>
              <a:t>Helper</a:t>
            </a:r>
            <a:r>
              <a:rPr lang="zh-CN" altLang="en-US" sz="1400"/>
              <a:t>类：</a:t>
            </a:r>
            <a:r>
              <a:rPr lang="en-US" altLang="zh-CN" sz="1400"/>
              <a:t>DefaultHandler</a:t>
            </a:r>
            <a:r>
              <a:rPr lang="zh-CN" altLang="en-US" sz="1400"/>
              <a:t>，它实现了这个接口，但是其所有的方法体都为空，在实现的时候，你只需要继承这个类，然后重载相应的方法即可。使用</a:t>
            </a:r>
            <a:r>
              <a:rPr lang="en-US" altLang="zh-CN" sz="1400"/>
              <a:t>SAX</a:t>
            </a:r>
            <a:r>
              <a:rPr lang="zh-CN" altLang="en-US" sz="1400"/>
              <a:t>解析</a:t>
            </a:r>
            <a:r>
              <a:rPr lang="en-US" altLang="zh-CN" sz="1400"/>
              <a:t>itcast.xml</a:t>
            </a:r>
            <a:r>
              <a:rPr lang="zh-CN" altLang="en-US" sz="1400"/>
              <a:t>的代码如下：</a:t>
            </a:r>
            <a:endParaRPr lang="en-US" altLang="zh-CN" sz="1400"/>
          </a:p>
          <a:p>
            <a:pPr algn="l" eaLnBrk="1" hangingPunct="1">
              <a:buFont typeface="Wingdings" pitchFamily="2" charset="2"/>
              <a:buNone/>
            </a:pPr>
            <a:r>
              <a:rPr lang="en-US" altLang="zh-CN" sz="1200"/>
              <a:t>public static List&lt;Person&gt; readXML(InputStream inStream) {</a:t>
            </a:r>
          </a:p>
          <a:p>
            <a:pPr algn="l" eaLnBrk="1" hangingPunct="1">
              <a:buFont typeface="Wingdings" pitchFamily="2" charset="2"/>
              <a:buNone/>
            </a:pPr>
            <a:r>
              <a:rPr lang="en-US" altLang="zh-CN" sz="1200">
                <a:solidFill>
                  <a:srgbClr val="0070C0"/>
                </a:solidFill>
              </a:rPr>
              <a:t>   try {</a:t>
            </a:r>
          </a:p>
          <a:p>
            <a:pPr algn="l" eaLnBrk="1" hangingPunct="1">
              <a:buFont typeface="Wingdings" pitchFamily="2" charset="2"/>
              <a:buNone/>
            </a:pPr>
            <a:r>
              <a:rPr lang="en-US" altLang="zh-CN" sz="1200">
                <a:solidFill>
                  <a:srgbClr val="0070C0"/>
                </a:solidFill>
              </a:rPr>
              <a:t>	SAXParserFactory spf = SAXParserFactory.newInstance();</a:t>
            </a:r>
          </a:p>
          <a:p>
            <a:pPr algn="l" eaLnBrk="1" hangingPunct="1">
              <a:buFont typeface="Wingdings" pitchFamily="2" charset="2"/>
              <a:buNone/>
            </a:pPr>
            <a:r>
              <a:rPr lang="en-US" altLang="zh-CN" sz="1200">
                <a:solidFill>
                  <a:srgbClr val="0070C0"/>
                </a:solidFill>
              </a:rPr>
              <a:t>	SAXParser saxParser = spf.newSAXParser(); </a:t>
            </a:r>
            <a:r>
              <a:rPr lang="en-US" altLang="zh-CN" sz="1200">
                <a:solidFill>
                  <a:srgbClr val="00B050"/>
                </a:solidFill>
              </a:rPr>
              <a:t>//</a:t>
            </a:r>
            <a:r>
              <a:rPr lang="zh-CN" altLang="en-US" sz="1200">
                <a:solidFill>
                  <a:srgbClr val="00B050"/>
                </a:solidFill>
              </a:rPr>
              <a:t>创建解析器</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a:t>
            </a:r>
            <a:r>
              <a:rPr lang="en-US" altLang="zh-CN" sz="1200">
                <a:solidFill>
                  <a:srgbClr val="00B050"/>
                </a:solidFill>
              </a:rPr>
              <a:t>//</a:t>
            </a:r>
            <a:r>
              <a:rPr lang="zh-CN" altLang="en-US" sz="1200">
                <a:solidFill>
                  <a:srgbClr val="00B050"/>
                </a:solidFill>
              </a:rPr>
              <a:t>设置解析器的相关特性，</a:t>
            </a:r>
            <a:r>
              <a:rPr lang="en-US" altLang="zh-CN" sz="1200">
                <a:solidFill>
                  <a:srgbClr val="00B050"/>
                </a:solidFill>
              </a:rPr>
              <a:t>http://xml.org/sax/features/namespaces = true </a:t>
            </a:r>
            <a:r>
              <a:rPr lang="zh-CN" altLang="en-US" sz="1200">
                <a:solidFill>
                  <a:srgbClr val="00B050"/>
                </a:solidFill>
              </a:rPr>
              <a:t>表示开启命名空间特性  </a:t>
            </a:r>
          </a:p>
          <a:p>
            <a:pPr algn="l" eaLnBrk="1" hangingPunct="1">
              <a:buFont typeface="Wingdings" pitchFamily="2" charset="2"/>
              <a:buNone/>
            </a:pPr>
            <a:r>
              <a:rPr lang="zh-CN" altLang="en-US" sz="1200">
                <a:solidFill>
                  <a:srgbClr val="0070C0"/>
                </a:solidFill>
              </a:rPr>
              <a:t>	</a:t>
            </a:r>
            <a:r>
              <a:rPr lang="en-US" altLang="zh-CN" sz="1200">
                <a:solidFill>
                  <a:srgbClr val="0070C0"/>
                </a:solidFill>
              </a:rPr>
              <a:t>saxParser.setProperty("http://xml.org/sax/features/namespaces",true);</a:t>
            </a:r>
          </a:p>
          <a:p>
            <a:pPr algn="l" eaLnBrk="1" hangingPunct="1">
              <a:buFont typeface="Wingdings" pitchFamily="2" charset="2"/>
              <a:buNone/>
            </a:pPr>
            <a:r>
              <a:rPr lang="en-US" altLang="zh-CN" sz="1200">
                <a:solidFill>
                  <a:srgbClr val="0070C0"/>
                </a:solidFill>
              </a:rPr>
              <a:t>	</a:t>
            </a:r>
            <a:r>
              <a:rPr lang="en-US" altLang="zh-CN" sz="1200">
                <a:solidFill>
                  <a:srgbClr val="FF0000"/>
                </a:solidFill>
              </a:rPr>
              <a:t>XMLContentHandler handler = new XMLContentHandler();</a:t>
            </a:r>
          </a:p>
          <a:p>
            <a:pPr algn="l" eaLnBrk="1" hangingPunct="1">
              <a:buFont typeface="Wingdings" pitchFamily="2" charset="2"/>
              <a:buNone/>
            </a:pPr>
            <a:r>
              <a:rPr lang="en-US" altLang="zh-CN" sz="1200">
                <a:solidFill>
                  <a:srgbClr val="FF0000"/>
                </a:solidFill>
              </a:rPr>
              <a:t>	saxParser.parse(inStream, handler);</a:t>
            </a:r>
          </a:p>
          <a:p>
            <a:pPr algn="l" eaLnBrk="1" hangingPunct="1">
              <a:buFont typeface="Wingdings" pitchFamily="2" charset="2"/>
              <a:buNone/>
            </a:pPr>
            <a:r>
              <a:rPr lang="en-US" altLang="zh-CN" sz="1200">
                <a:solidFill>
                  <a:srgbClr val="0070C0"/>
                </a:solidFill>
              </a:rPr>
              <a:t>	inStream.close();</a:t>
            </a:r>
          </a:p>
          <a:p>
            <a:pPr algn="l" eaLnBrk="1" hangingPunct="1">
              <a:buFont typeface="Wingdings" pitchFamily="2" charset="2"/>
              <a:buNone/>
            </a:pPr>
            <a:r>
              <a:rPr lang="en-US" altLang="zh-CN" sz="1200">
                <a:solidFill>
                  <a:srgbClr val="0070C0"/>
                </a:solidFill>
              </a:rPr>
              <a:t>	return handler.getPersons();</a:t>
            </a:r>
          </a:p>
          <a:p>
            <a:pPr algn="l" eaLnBrk="1" hangingPunct="1">
              <a:buFont typeface="Wingdings" pitchFamily="2" charset="2"/>
              <a:buNone/>
            </a:pPr>
            <a:r>
              <a:rPr lang="en-US" altLang="zh-CN" sz="1200">
                <a:solidFill>
                  <a:srgbClr val="0070C0"/>
                </a:solidFill>
              </a:rPr>
              <a:t>   } catch (Exception e) {</a:t>
            </a:r>
          </a:p>
          <a:p>
            <a:pPr algn="l" eaLnBrk="1" hangingPunct="1">
              <a:buFont typeface="Wingdings" pitchFamily="2" charset="2"/>
              <a:buNone/>
            </a:pPr>
            <a:r>
              <a:rPr lang="en-US" altLang="zh-CN" sz="1200">
                <a:solidFill>
                  <a:srgbClr val="0070C0"/>
                </a:solidFill>
              </a:rPr>
              <a:t>	e.printStackTrace();</a:t>
            </a:r>
          </a:p>
          <a:p>
            <a:pPr algn="l" eaLnBrk="1" hangingPunct="1">
              <a:buFont typeface="Wingdings" pitchFamily="2" charset="2"/>
              <a:buNone/>
            </a:pPr>
            <a:r>
              <a:rPr lang="en-US" altLang="zh-CN" sz="1200">
                <a:solidFill>
                  <a:srgbClr val="0070C0"/>
                </a:solidFill>
              </a:rPr>
              <a:t>   }</a:t>
            </a:r>
          </a:p>
          <a:p>
            <a:pPr algn="l" eaLnBrk="1" hangingPunct="1">
              <a:buFont typeface="Wingdings" pitchFamily="2" charset="2"/>
              <a:buNone/>
            </a:pPr>
            <a:r>
              <a:rPr lang="en-US" altLang="zh-CN" sz="1200">
                <a:solidFill>
                  <a:srgbClr val="0070C0"/>
                </a:solidFill>
              </a:rPr>
              <a:t>  return null;</a:t>
            </a:r>
          </a:p>
          <a:p>
            <a:pPr algn="l" eaLnBrk="1" hangingPunct="1">
              <a:buFont typeface="Wingdings" pitchFamily="2" charset="2"/>
              <a:buNone/>
            </a:pPr>
            <a:r>
              <a:rPr lang="en-US" altLang="zh-CN" sz="1200"/>
              <a:t>}</a:t>
            </a:r>
          </a:p>
          <a:p>
            <a:pPr algn="l" eaLnBrk="1" hangingPunct="1">
              <a:buFont typeface="Wingdings" pitchFamily="2" charset="2"/>
              <a:buNone/>
            </a:pPr>
            <a:r>
              <a:rPr lang="en-US" altLang="zh-CN" sz="1400"/>
              <a:t>SAX </a:t>
            </a:r>
            <a:r>
              <a:rPr lang="zh-CN" altLang="en-US" sz="1400"/>
              <a:t>支持已内置到</a:t>
            </a:r>
            <a:r>
              <a:rPr lang="en-US" altLang="zh-CN" sz="1400"/>
              <a:t>JDK1.5</a:t>
            </a:r>
            <a:r>
              <a:rPr lang="zh-CN" altLang="en-US" sz="1400"/>
              <a:t>中，你无需添加任何的</a:t>
            </a:r>
            <a:r>
              <a:rPr lang="en-US" altLang="zh-CN" sz="1400"/>
              <a:t>jar</a:t>
            </a:r>
            <a:r>
              <a:rPr lang="zh-CN" altLang="en-US" sz="1400"/>
              <a:t>文件。关于</a:t>
            </a:r>
            <a:r>
              <a:rPr lang="en-US" altLang="zh-CN" sz="1400"/>
              <a:t>XMLContentHandler</a:t>
            </a:r>
            <a:r>
              <a:rPr lang="zh-CN" altLang="en-US" sz="1400"/>
              <a:t>的代码实现请看本页下面备注。</a:t>
            </a:r>
            <a:endParaRPr lang="en-US" altLang="zh-CN" sz="1400"/>
          </a:p>
        </p:txBody>
      </p:sp>
    </p:spTree>
    <p:extLst>
      <p:ext uri="{BB962C8B-B14F-4D97-AF65-F5344CB8AC3E}">
        <p14:creationId xmlns:p14="http://schemas.microsoft.com/office/powerpoint/2010/main" val="285416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2900" dirty="0" smtClean="0"/>
              <a:t>DOM</a:t>
            </a:r>
            <a:r>
              <a:rPr lang="zh-CN" altLang="en-US" sz="2900" dirty="0" smtClean="0"/>
              <a:t>读取</a:t>
            </a:r>
            <a:r>
              <a:rPr lang="en-US" altLang="zh-CN" sz="2900" dirty="0" smtClean="0"/>
              <a:t>XML</a:t>
            </a:r>
            <a:r>
              <a:rPr lang="zh-CN" altLang="en-US" sz="2900" dirty="0" smtClean="0"/>
              <a:t>文件</a:t>
            </a:r>
            <a:endParaRPr lang="zh-CN" altLang="en-US" sz="2900" b="1" dirty="0" smtClean="0">
              <a:latin typeface="宋体" charset="-122"/>
            </a:endParaRPr>
          </a:p>
        </p:txBody>
      </p:sp>
      <p:sp>
        <p:nvSpPr>
          <p:cNvPr id="33796" name="TextBox 4"/>
          <p:cNvSpPr txBox="1">
            <a:spLocks noChangeArrowheads="1"/>
          </p:cNvSpPr>
          <p:nvPr/>
        </p:nvSpPr>
        <p:spPr bwMode="auto">
          <a:xfrm>
            <a:off x="428625" y="1857375"/>
            <a:ext cx="8501063"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除了可以使用 </a:t>
            </a:r>
            <a:r>
              <a:rPr lang="en-US" altLang="zh-CN" sz="1400"/>
              <a:t>SAX</a:t>
            </a:r>
            <a:r>
              <a:rPr lang="zh-CN" altLang="en-US" sz="1400"/>
              <a:t>解析</a:t>
            </a:r>
            <a:r>
              <a:rPr lang="en-US" altLang="zh-CN" sz="1400"/>
              <a:t>XML</a:t>
            </a:r>
            <a:r>
              <a:rPr lang="zh-CN" altLang="en-US" sz="1400"/>
              <a:t>文件</a:t>
            </a:r>
            <a:r>
              <a:rPr lang="en-US" altLang="zh-CN" sz="1400"/>
              <a:t>，</a:t>
            </a:r>
            <a:r>
              <a:rPr lang="zh-CN" altLang="en-US" sz="1400"/>
              <a:t>大家也可以使用熟悉的</a:t>
            </a:r>
            <a:r>
              <a:rPr lang="en-US" altLang="zh-CN" sz="1400"/>
              <a:t>DOM</a:t>
            </a:r>
            <a:r>
              <a:rPr lang="zh-CN" altLang="en-US" sz="1400"/>
              <a:t>来解析</a:t>
            </a:r>
            <a:r>
              <a:rPr lang="en-US" altLang="zh-CN" sz="1400"/>
              <a:t>XML</a:t>
            </a:r>
            <a:r>
              <a:rPr lang="zh-CN" altLang="en-US" sz="1400"/>
              <a:t>文件。</a:t>
            </a:r>
            <a:r>
              <a:rPr lang="en-US" altLang="zh-CN" sz="1400"/>
              <a:t> DOM</a:t>
            </a:r>
            <a:r>
              <a:rPr lang="zh-CN" altLang="en-US" sz="1400"/>
              <a:t>解析</a:t>
            </a:r>
            <a:r>
              <a:rPr lang="en-US" altLang="zh-CN" sz="1400"/>
              <a:t>XML</a:t>
            </a:r>
            <a:r>
              <a:rPr lang="zh-CN" altLang="en-US" sz="1400"/>
              <a:t>文件时，会将</a:t>
            </a:r>
            <a:r>
              <a:rPr lang="en-US" altLang="zh-CN" sz="1400"/>
              <a:t>XML</a:t>
            </a:r>
            <a:r>
              <a:rPr lang="zh-CN" altLang="en-US" sz="1400"/>
              <a:t>文件的所有内容读取到内存中，然后允许您使用</a:t>
            </a:r>
            <a:r>
              <a:rPr lang="en-US" altLang="zh-CN" sz="1400"/>
              <a:t>DOM API</a:t>
            </a:r>
            <a:r>
              <a:rPr lang="zh-CN" altLang="en-US" sz="1400"/>
              <a:t>遍历</a:t>
            </a:r>
            <a:r>
              <a:rPr lang="en-US" altLang="zh-CN" sz="1400"/>
              <a:t>XML</a:t>
            </a:r>
            <a:r>
              <a:rPr lang="zh-CN" altLang="en-US" sz="1400"/>
              <a:t>树、检索所需的数据。使用</a:t>
            </a:r>
            <a:r>
              <a:rPr lang="en-US" altLang="zh-CN" sz="1400"/>
              <a:t>DOM</a:t>
            </a:r>
            <a:r>
              <a:rPr lang="zh-CN" altLang="en-US" sz="1400"/>
              <a:t>操作</a:t>
            </a:r>
            <a:r>
              <a:rPr lang="en-US" altLang="zh-CN" sz="1400"/>
              <a:t>XML</a:t>
            </a:r>
            <a:r>
              <a:rPr lang="zh-CN" altLang="en-US" sz="1400"/>
              <a:t>的代码看起来比较直观，并且，在某些方面比基于</a:t>
            </a:r>
            <a:r>
              <a:rPr lang="en-US" altLang="zh-CN" sz="1400"/>
              <a:t>SAX</a:t>
            </a:r>
            <a:r>
              <a:rPr lang="zh-CN" altLang="en-US" sz="1400"/>
              <a:t>的实现更加简单。但是，因为</a:t>
            </a:r>
            <a:r>
              <a:rPr lang="en-US" altLang="zh-CN" sz="1400"/>
              <a:t>DOM</a:t>
            </a:r>
            <a:r>
              <a:rPr lang="zh-CN" altLang="en-US" sz="1400"/>
              <a:t>需要将</a:t>
            </a:r>
            <a:r>
              <a:rPr lang="en-US" altLang="zh-CN" sz="1400"/>
              <a:t>XML</a:t>
            </a:r>
            <a:r>
              <a:rPr lang="zh-CN" altLang="en-US" sz="1400"/>
              <a:t>文件的所有内容读取到内存中，所以内存的消耗比较大，特别对于运行</a:t>
            </a:r>
            <a:r>
              <a:rPr lang="en-US" altLang="zh-CN" sz="1400"/>
              <a:t>Android</a:t>
            </a:r>
            <a:r>
              <a:rPr lang="zh-CN" altLang="en-US" sz="1400"/>
              <a:t>的移动设备来说，因为设备的资源比较宝贵，所以建议还是采用</a:t>
            </a:r>
            <a:r>
              <a:rPr lang="en-US" altLang="zh-CN" sz="1400"/>
              <a:t>SAX</a:t>
            </a:r>
            <a:r>
              <a:rPr lang="zh-CN" altLang="en-US" sz="1400"/>
              <a:t>来解析</a:t>
            </a:r>
            <a:r>
              <a:rPr lang="en-US" altLang="zh-CN" sz="1400"/>
              <a:t>XML</a:t>
            </a:r>
            <a:r>
              <a:rPr lang="zh-CN" altLang="en-US" sz="1400"/>
              <a:t>文件，当然，如果</a:t>
            </a:r>
            <a:r>
              <a:rPr lang="en-US" altLang="zh-CN" sz="1400"/>
              <a:t>XML</a:t>
            </a:r>
            <a:r>
              <a:rPr lang="zh-CN" altLang="en-US" sz="1400"/>
              <a:t>文件的内容比较小采用</a:t>
            </a:r>
            <a:r>
              <a:rPr lang="en-US" altLang="zh-CN" sz="1400"/>
              <a:t>DOM</a:t>
            </a:r>
            <a:r>
              <a:rPr lang="zh-CN" altLang="en-US" sz="1400"/>
              <a:t>是可行的。</a:t>
            </a:r>
            <a:endParaRPr lang="en-US" altLang="zh-CN" sz="1400"/>
          </a:p>
          <a:p>
            <a:pPr algn="l" eaLnBrk="1" hangingPunct="1">
              <a:buFont typeface="Wingdings" pitchFamily="2" charset="2"/>
              <a:buNone/>
            </a:pPr>
            <a:endParaRPr lang="en-US" altLang="zh-CN" sz="1000"/>
          </a:p>
          <a:p>
            <a:pPr algn="l" eaLnBrk="1" hangingPunct="1">
              <a:buFont typeface="Wingdings" pitchFamily="2" charset="2"/>
              <a:buNone/>
            </a:pPr>
            <a:r>
              <a:rPr lang="zh-CN" altLang="en-US" sz="1400"/>
              <a:t>代码请看本页下方备注</a:t>
            </a:r>
            <a:endParaRPr lang="en-US" altLang="zh-CN" sz="1400"/>
          </a:p>
        </p:txBody>
      </p:sp>
    </p:spTree>
    <p:extLst>
      <p:ext uri="{BB962C8B-B14F-4D97-AF65-F5344CB8AC3E}">
        <p14:creationId xmlns:p14="http://schemas.microsoft.com/office/powerpoint/2010/main" val="4247591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a:bodyPr>
          <a:lstStyle/>
          <a:p>
            <a:pPr eaLnBrk="1" hangingPunct="1"/>
            <a:r>
              <a:rPr lang="zh-CN" altLang="en-US" sz="3600" dirty="0" smtClean="0"/>
              <a:t>使用</a:t>
            </a:r>
            <a:r>
              <a:rPr lang="en-US" altLang="zh-CN" sz="3600" dirty="0" smtClean="0"/>
              <a:t>Pull</a:t>
            </a:r>
            <a:r>
              <a:rPr lang="zh-CN" altLang="en-US" sz="3600" dirty="0" smtClean="0"/>
              <a:t>解析器读取</a:t>
            </a:r>
            <a:r>
              <a:rPr lang="en-US" altLang="zh-CN" sz="3600" dirty="0" smtClean="0"/>
              <a:t>XML</a:t>
            </a:r>
            <a:r>
              <a:rPr lang="zh-CN" altLang="en-US" sz="3600" dirty="0" smtClean="0"/>
              <a:t>文件</a:t>
            </a:r>
            <a:endParaRPr lang="zh-CN" altLang="en-US" sz="3600" b="1" dirty="0" smtClean="0">
              <a:latin typeface="宋体" charset="-122"/>
            </a:endParaRPr>
          </a:p>
        </p:txBody>
      </p:sp>
      <p:sp>
        <p:nvSpPr>
          <p:cNvPr id="34820" name="TextBox 4"/>
          <p:cNvSpPr txBox="1">
            <a:spLocks noChangeArrowheads="1"/>
          </p:cNvSpPr>
          <p:nvPr/>
        </p:nvSpPr>
        <p:spPr bwMode="auto">
          <a:xfrm>
            <a:off x="428625" y="1857375"/>
            <a:ext cx="8501063"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除了可以使用 </a:t>
            </a:r>
            <a:r>
              <a:rPr lang="en-US" altLang="zh-CN" sz="1400"/>
              <a:t>SAX</a:t>
            </a:r>
            <a:r>
              <a:rPr lang="zh-CN" altLang="en-US" sz="1400"/>
              <a:t>和</a:t>
            </a:r>
            <a:r>
              <a:rPr lang="en-US" altLang="zh-CN" sz="1400"/>
              <a:t>DOM</a:t>
            </a:r>
            <a:r>
              <a:rPr lang="zh-CN" altLang="en-US" sz="1400"/>
              <a:t>解析</a:t>
            </a:r>
            <a:r>
              <a:rPr lang="en-US" altLang="zh-CN" sz="1400"/>
              <a:t>XML</a:t>
            </a:r>
            <a:r>
              <a:rPr lang="zh-CN" altLang="en-US" sz="1400"/>
              <a:t>文件</a:t>
            </a:r>
            <a:r>
              <a:rPr lang="en-US" altLang="zh-CN" sz="1400"/>
              <a:t>，</a:t>
            </a:r>
            <a:r>
              <a:rPr lang="zh-CN" altLang="en-US" sz="1400"/>
              <a:t>大家也可以使用</a:t>
            </a:r>
            <a:r>
              <a:rPr lang="en-US" altLang="zh-CN" sz="1400"/>
              <a:t>Android</a:t>
            </a:r>
            <a:r>
              <a:rPr lang="zh-CN" altLang="en-US" sz="1400"/>
              <a:t>内置的</a:t>
            </a:r>
            <a:r>
              <a:rPr lang="en-US" altLang="zh-CN" sz="1400"/>
              <a:t>Pull</a:t>
            </a:r>
            <a:r>
              <a:rPr lang="zh-CN" altLang="en-US" sz="1400"/>
              <a:t>解析器解析</a:t>
            </a:r>
            <a:r>
              <a:rPr lang="en-US" altLang="zh-CN" sz="1400"/>
              <a:t>XML</a:t>
            </a:r>
            <a:r>
              <a:rPr lang="zh-CN" altLang="en-US" sz="1400"/>
              <a:t>文件。</a:t>
            </a:r>
            <a:r>
              <a:rPr lang="en-US" altLang="zh-CN" sz="1400"/>
              <a:t> Pull</a:t>
            </a:r>
            <a:r>
              <a:rPr lang="zh-CN" altLang="en-US" sz="1400"/>
              <a:t>解析器的运行方式与 </a:t>
            </a:r>
            <a:r>
              <a:rPr lang="en-US" altLang="zh-CN" sz="1400"/>
              <a:t>SAX </a:t>
            </a:r>
            <a:r>
              <a:rPr lang="zh-CN" altLang="en-US" sz="1400"/>
              <a:t>解析器相似。它提供了类似的事件，如：开始元素和结束元素事件，使用</a:t>
            </a:r>
            <a:r>
              <a:rPr lang="en-US" altLang="zh-CN" sz="1400"/>
              <a:t>parser.next()</a:t>
            </a:r>
            <a:r>
              <a:rPr lang="zh-CN" altLang="en-US" sz="1400"/>
              <a:t>可以进入下一个元素并触发相应事件。事件将作为数值代码被发送，因此可以使用一个</a:t>
            </a:r>
            <a:r>
              <a:rPr lang="en-US" altLang="zh-CN" sz="1400"/>
              <a:t>switch</a:t>
            </a:r>
            <a:r>
              <a:rPr lang="zh-CN" altLang="en-US" sz="1400"/>
              <a:t>对感兴趣的事件进行处理。当元素开始解析时，调用</a:t>
            </a:r>
            <a:r>
              <a:rPr lang="en-US" altLang="zh-CN" sz="1400"/>
              <a:t>parser.nextText()</a:t>
            </a:r>
            <a:r>
              <a:rPr lang="zh-CN" altLang="en-US" sz="1400"/>
              <a:t>方法可以获取下一个</a:t>
            </a:r>
            <a:r>
              <a:rPr lang="en-US" altLang="zh-CN" sz="1400"/>
              <a:t>Text</a:t>
            </a:r>
            <a:r>
              <a:rPr lang="zh-CN" altLang="en-US" sz="1400"/>
              <a:t>类型元素的值。</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使用</a:t>
            </a:r>
            <a:r>
              <a:rPr lang="en-US" altLang="zh-CN" sz="1400"/>
              <a:t>Pull</a:t>
            </a:r>
            <a:r>
              <a:rPr lang="zh-CN" altLang="en-US" sz="1400"/>
              <a:t>解析器读取</a:t>
            </a:r>
            <a:r>
              <a:rPr lang="en-US" altLang="zh-CN" sz="1400"/>
              <a:t>itcast.xml</a:t>
            </a:r>
            <a:r>
              <a:rPr lang="zh-CN" altLang="en-US" sz="1400"/>
              <a:t>的代码在本页下方备注</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Pull</a:t>
            </a:r>
            <a:r>
              <a:rPr lang="zh-CN" altLang="en-US" sz="1400"/>
              <a:t>解析器的源码及文档下载网址：</a:t>
            </a:r>
            <a:r>
              <a:rPr lang="en-US" altLang="zh-CN" sz="1400"/>
              <a:t>http://www.xmlpull.org/</a:t>
            </a:r>
          </a:p>
        </p:txBody>
      </p:sp>
    </p:spTree>
    <p:extLst>
      <p:ext uri="{BB962C8B-B14F-4D97-AF65-F5344CB8AC3E}">
        <p14:creationId xmlns:p14="http://schemas.microsoft.com/office/powerpoint/2010/main" val="1914816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pPr eaLnBrk="1" hangingPunct="1"/>
            <a:r>
              <a:rPr lang="zh-CN" altLang="en-US" sz="3600" dirty="0" smtClean="0"/>
              <a:t>使用</a:t>
            </a:r>
            <a:r>
              <a:rPr lang="en-US" altLang="zh-CN" sz="3600" dirty="0" smtClean="0"/>
              <a:t>Pull</a:t>
            </a:r>
            <a:r>
              <a:rPr lang="zh-CN" altLang="en-US" sz="3600" dirty="0" smtClean="0"/>
              <a:t>解析器生成</a:t>
            </a:r>
            <a:r>
              <a:rPr lang="en-US" altLang="zh-CN" sz="3600" dirty="0" smtClean="0"/>
              <a:t>XML</a:t>
            </a:r>
            <a:r>
              <a:rPr lang="zh-CN" altLang="en-US" sz="3600" dirty="0" smtClean="0"/>
              <a:t>文件</a:t>
            </a:r>
            <a:endParaRPr lang="zh-CN" altLang="en-US" sz="3600" b="1" dirty="0" smtClean="0">
              <a:latin typeface="宋体" charset="-122"/>
            </a:endParaRPr>
          </a:p>
        </p:txBody>
      </p:sp>
      <p:sp>
        <p:nvSpPr>
          <p:cNvPr id="35844" name="TextBox 4"/>
          <p:cNvSpPr txBox="1">
            <a:spLocks noChangeArrowheads="1"/>
          </p:cNvSpPr>
          <p:nvPr/>
        </p:nvSpPr>
        <p:spPr bwMode="auto">
          <a:xfrm>
            <a:off x="428625" y="1857375"/>
            <a:ext cx="8501063"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有些时候</a:t>
            </a:r>
            <a:r>
              <a:rPr lang="en-US" altLang="zh-CN" sz="1400"/>
              <a:t>，</a:t>
            </a:r>
            <a:r>
              <a:rPr lang="zh-CN" altLang="en-US" sz="1400"/>
              <a:t>我们需要生成一个</a:t>
            </a:r>
            <a:r>
              <a:rPr lang="en-US" altLang="zh-CN" sz="1400"/>
              <a:t>XML</a:t>
            </a:r>
            <a:r>
              <a:rPr lang="zh-CN" altLang="en-US" sz="1400"/>
              <a:t>文件，生成</a:t>
            </a:r>
            <a:r>
              <a:rPr lang="en-US" altLang="zh-CN" sz="1400"/>
              <a:t>XML</a:t>
            </a:r>
            <a:r>
              <a:rPr lang="zh-CN" altLang="en-US" sz="1400"/>
              <a:t>文件的方法有很多，如：可以只使用一个</a:t>
            </a:r>
            <a:r>
              <a:rPr lang="en-US" altLang="zh-CN" sz="1400"/>
              <a:t>StringBuilder</a:t>
            </a:r>
            <a:r>
              <a:rPr lang="zh-CN" altLang="en-US" sz="1400"/>
              <a:t>组拼</a:t>
            </a:r>
            <a:r>
              <a:rPr lang="en-US" altLang="zh-CN" sz="1400"/>
              <a:t>XML</a:t>
            </a:r>
            <a:r>
              <a:rPr lang="zh-CN" altLang="en-US" sz="1400"/>
              <a:t>内容，然后把内容写入到文件中；或者使用</a:t>
            </a:r>
            <a:r>
              <a:rPr lang="en-US" altLang="zh-CN" sz="1400"/>
              <a:t>DOM API</a:t>
            </a:r>
            <a:r>
              <a:rPr lang="zh-CN" altLang="en-US" sz="1400"/>
              <a:t>生成</a:t>
            </a:r>
            <a:r>
              <a:rPr lang="en-US" altLang="zh-CN" sz="1400"/>
              <a:t>XML</a:t>
            </a:r>
            <a:r>
              <a:rPr lang="zh-CN" altLang="en-US" sz="1400"/>
              <a:t>文件，或者也可以使用</a:t>
            </a:r>
            <a:r>
              <a:rPr lang="en-US" altLang="zh-CN" sz="1400"/>
              <a:t>pull</a:t>
            </a:r>
            <a:r>
              <a:rPr lang="zh-CN" altLang="en-US" sz="1400"/>
              <a:t>解析器生成</a:t>
            </a:r>
            <a:r>
              <a:rPr lang="en-US" altLang="zh-CN" sz="1400"/>
              <a:t>XML</a:t>
            </a:r>
            <a:r>
              <a:rPr lang="zh-CN" altLang="en-US" sz="1400"/>
              <a:t>文件，这里推荐大家使用</a:t>
            </a:r>
            <a:r>
              <a:rPr lang="en-US" altLang="zh-CN" sz="1400"/>
              <a:t>Pull</a:t>
            </a:r>
            <a:r>
              <a:rPr lang="zh-CN" altLang="en-US" sz="1400"/>
              <a:t>解析器。</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使用</a:t>
            </a:r>
            <a:r>
              <a:rPr lang="en-US" altLang="zh-CN" sz="1400"/>
              <a:t>Pull</a:t>
            </a:r>
            <a:r>
              <a:rPr lang="zh-CN" altLang="en-US" sz="1400"/>
              <a:t>解析器生成一个与</a:t>
            </a:r>
            <a:r>
              <a:rPr lang="en-US" altLang="zh-CN" sz="1400"/>
              <a:t>itcast.xml</a:t>
            </a:r>
            <a:r>
              <a:rPr lang="zh-CN" altLang="en-US" sz="1400"/>
              <a:t>文件内容相同的</a:t>
            </a:r>
            <a:r>
              <a:rPr lang="en-US" altLang="zh-CN" sz="1400"/>
              <a:t>myitcast.xml</a:t>
            </a:r>
            <a:r>
              <a:rPr lang="zh-CN" altLang="en-US" sz="1400"/>
              <a:t>文件，代码在本页下方备注</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使用代码如下（生成</a:t>
            </a:r>
            <a:r>
              <a:rPr lang="en-US" altLang="zh-CN" sz="1400"/>
              <a:t>XML</a:t>
            </a:r>
            <a:r>
              <a:rPr lang="zh-CN" altLang="en-US" sz="1400"/>
              <a:t>文件）：</a:t>
            </a:r>
            <a:endParaRPr lang="en-US" altLang="zh-CN" sz="1400"/>
          </a:p>
          <a:p>
            <a:pPr algn="l" eaLnBrk="1" hangingPunct="1">
              <a:buFont typeface="Wingdings" pitchFamily="2" charset="2"/>
              <a:buNone/>
            </a:pPr>
            <a:r>
              <a:rPr lang="en-US" altLang="zh-CN" sz="1400">
                <a:solidFill>
                  <a:srgbClr val="0070C0"/>
                </a:solidFill>
              </a:rPr>
              <a:t>File xmlFile = new File("myitcast.xml");</a:t>
            </a:r>
          </a:p>
          <a:p>
            <a:pPr algn="l" eaLnBrk="1" hangingPunct="1">
              <a:buFont typeface="Wingdings" pitchFamily="2" charset="2"/>
              <a:buNone/>
            </a:pPr>
            <a:r>
              <a:rPr lang="en-US" altLang="zh-CN" sz="1400">
                <a:solidFill>
                  <a:srgbClr val="0070C0"/>
                </a:solidFill>
              </a:rPr>
              <a:t>FileOutputStream outStream = new FileOutputStream(xmlFile);</a:t>
            </a:r>
          </a:p>
          <a:p>
            <a:pPr algn="l" eaLnBrk="1" hangingPunct="1">
              <a:buFont typeface="Wingdings" pitchFamily="2" charset="2"/>
              <a:buNone/>
            </a:pPr>
            <a:r>
              <a:rPr lang="en-US" altLang="zh-CN" sz="1400">
                <a:solidFill>
                  <a:srgbClr val="0070C0"/>
                </a:solidFill>
              </a:rPr>
              <a:t>OutputStreamWriter outStreamWriter = new OutputStreamWriter(outStream, "UTF-8");</a:t>
            </a:r>
          </a:p>
          <a:p>
            <a:pPr algn="l" eaLnBrk="1" hangingPunct="1">
              <a:buFont typeface="Wingdings" pitchFamily="2" charset="2"/>
              <a:buNone/>
            </a:pPr>
            <a:r>
              <a:rPr lang="en-US" altLang="zh-CN" sz="1400">
                <a:solidFill>
                  <a:srgbClr val="0070C0"/>
                </a:solidFill>
              </a:rPr>
              <a:t>BufferedWriter writer = new BufferedWriter(outStreamWriter);</a:t>
            </a:r>
          </a:p>
          <a:p>
            <a:pPr algn="l" eaLnBrk="1" hangingPunct="1">
              <a:buFont typeface="Wingdings" pitchFamily="2" charset="2"/>
              <a:buNone/>
            </a:pPr>
            <a:r>
              <a:rPr lang="en-US" altLang="zh-CN" sz="1400">
                <a:solidFill>
                  <a:srgbClr val="FF0000"/>
                </a:solidFill>
              </a:rPr>
              <a:t>writeXML(persons, writer);</a:t>
            </a:r>
          </a:p>
          <a:p>
            <a:pPr algn="l" eaLnBrk="1" hangingPunct="1">
              <a:buFont typeface="Wingdings" pitchFamily="2" charset="2"/>
              <a:buNone/>
            </a:pPr>
            <a:r>
              <a:rPr lang="en-US" altLang="zh-CN" sz="1400">
                <a:solidFill>
                  <a:srgbClr val="0070C0"/>
                </a:solidFill>
              </a:rPr>
              <a:t>writer.flush();</a:t>
            </a:r>
          </a:p>
          <a:p>
            <a:pPr algn="l" eaLnBrk="1" hangingPunct="1">
              <a:buFont typeface="Wingdings" pitchFamily="2" charset="2"/>
              <a:buNone/>
            </a:pPr>
            <a:r>
              <a:rPr lang="en-US" altLang="zh-CN" sz="1400">
                <a:solidFill>
                  <a:srgbClr val="0070C0"/>
                </a:solidFill>
              </a:rPr>
              <a:t>writer.close();</a:t>
            </a:r>
          </a:p>
          <a:p>
            <a:pPr algn="l" eaLnBrk="1" hangingPunct="1">
              <a:buFont typeface="Wingdings" pitchFamily="2" charset="2"/>
              <a:buNone/>
            </a:pPr>
            <a:r>
              <a:rPr lang="zh-CN" altLang="en-US" sz="1400"/>
              <a:t>如果只想得到生成的</a:t>
            </a:r>
            <a:r>
              <a:rPr lang="en-US" altLang="zh-CN" sz="1400"/>
              <a:t>xml</a:t>
            </a:r>
            <a:r>
              <a:rPr lang="zh-CN" altLang="en-US" sz="1400"/>
              <a:t>内容，可以使用</a:t>
            </a:r>
            <a:r>
              <a:rPr lang="en-US" altLang="zh-CN" sz="1400"/>
              <a:t>StringWriter</a:t>
            </a:r>
            <a:r>
              <a:rPr lang="zh-CN" altLang="en-US" sz="1400"/>
              <a:t>：</a:t>
            </a:r>
            <a:endParaRPr lang="en-US" altLang="zh-CN" sz="1400"/>
          </a:p>
          <a:p>
            <a:pPr algn="l" eaLnBrk="1" hangingPunct="1">
              <a:buFont typeface="Wingdings" pitchFamily="2" charset="2"/>
              <a:buNone/>
            </a:pPr>
            <a:r>
              <a:rPr lang="en-US" altLang="zh-CN" sz="1400">
                <a:solidFill>
                  <a:srgbClr val="0070C0"/>
                </a:solidFill>
              </a:rPr>
              <a:t>StringWriter writer = new StringWriter();</a:t>
            </a:r>
          </a:p>
          <a:p>
            <a:pPr algn="l" eaLnBrk="1" hangingPunct="1">
              <a:buFont typeface="Wingdings" pitchFamily="2" charset="2"/>
              <a:buNone/>
            </a:pPr>
            <a:r>
              <a:rPr lang="en-US" altLang="zh-CN" sz="1400">
                <a:solidFill>
                  <a:srgbClr val="FF0000"/>
                </a:solidFill>
              </a:rPr>
              <a:t>writeXML(persons, writer);</a:t>
            </a:r>
          </a:p>
          <a:p>
            <a:pPr algn="l" eaLnBrk="1" hangingPunct="1">
              <a:buFont typeface="Wingdings" pitchFamily="2" charset="2"/>
              <a:buNone/>
            </a:pPr>
            <a:r>
              <a:rPr lang="en-US" altLang="zh-CN" sz="1400">
                <a:solidFill>
                  <a:srgbClr val="0070C0"/>
                </a:solidFill>
              </a:rPr>
              <a:t>String content = writer.toString();</a:t>
            </a:r>
          </a:p>
        </p:txBody>
      </p:sp>
    </p:spTree>
    <p:extLst>
      <p:ext uri="{BB962C8B-B14F-4D97-AF65-F5344CB8AC3E}">
        <p14:creationId xmlns:p14="http://schemas.microsoft.com/office/powerpoint/2010/main" val="1883163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a:bodyPr>
          <a:lstStyle/>
          <a:p>
            <a:pPr eaLnBrk="1" hangingPunct="1"/>
            <a:r>
              <a:rPr lang="zh-CN" altLang="en-US" sz="3200" dirty="0" smtClean="0"/>
              <a:t>使用</a:t>
            </a:r>
            <a:r>
              <a:rPr lang="en-US" altLang="zh-CN" sz="3200" dirty="0" err="1" smtClean="0"/>
              <a:t>SharedPreferences</a:t>
            </a:r>
            <a:r>
              <a:rPr lang="zh-CN" altLang="en-US" sz="3200" dirty="0" smtClean="0"/>
              <a:t>进行数据存储</a:t>
            </a:r>
            <a:endParaRPr lang="zh-CN" altLang="en-US" sz="3200" b="1" dirty="0" smtClean="0">
              <a:latin typeface="宋体" charset="-122"/>
            </a:endParaRPr>
          </a:p>
        </p:txBody>
      </p:sp>
      <p:sp>
        <p:nvSpPr>
          <p:cNvPr id="36868" name="TextBox 4"/>
          <p:cNvSpPr txBox="1">
            <a:spLocks noChangeArrowheads="1"/>
          </p:cNvSpPr>
          <p:nvPr/>
        </p:nvSpPr>
        <p:spPr bwMode="auto">
          <a:xfrm>
            <a:off x="642938" y="1857375"/>
            <a:ext cx="82153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很多时候我们开发的软件需要向用户提供软件参数设置功能，例如我们常用的</a:t>
            </a:r>
            <a:r>
              <a:rPr lang="en-US" altLang="zh-CN" sz="1400"/>
              <a:t>QQ</a:t>
            </a:r>
            <a:r>
              <a:rPr lang="zh-CN" altLang="en-US" sz="1400"/>
              <a:t>，用户可以设置是否允许陌生人添加自己为好友。对于软件配置参数的保存，如果是</a:t>
            </a:r>
            <a:r>
              <a:rPr lang="en-US" altLang="zh-CN" sz="1400"/>
              <a:t>window</a:t>
            </a:r>
            <a:r>
              <a:rPr lang="zh-CN" altLang="en-US" sz="1400"/>
              <a:t>软件通常我们会采用</a:t>
            </a:r>
            <a:r>
              <a:rPr lang="en-US" altLang="zh-CN" sz="1400"/>
              <a:t>ini</a:t>
            </a:r>
            <a:r>
              <a:rPr lang="zh-CN" altLang="en-US" sz="1400"/>
              <a:t>文件进行保存，如果是</a:t>
            </a:r>
            <a:r>
              <a:rPr lang="en-US" altLang="zh-CN" sz="1400"/>
              <a:t>j2se</a:t>
            </a:r>
            <a:r>
              <a:rPr lang="zh-CN" altLang="en-US" sz="1400"/>
              <a:t>应用，我们会采用</a:t>
            </a:r>
            <a:r>
              <a:rPr lang="en-US" altLang="zh-CN" sz="1400"/>
              <a:t>properties</a:t>
            </a:r>
            <a:r>
              <a:rPr lang="zh-CN" altLang="en-US" sz="1400"/>
              <a:t>属性文件进行保存。如果是</a:t>
            </a:r>
            <a:r>
              <a:rPr lang="en-US" altLang="zh-CN" sz="1400"/>
              <a:t>Android</a:t>
            </a:r>
            <a:r>
              <a:rPr lang="zh-CN" altLang="en-US" sz="1400"/>
              <a:t>应用，我们最适合采用什么方式保存软件配置参数呢？</a:t>
            </a:r>
            <a:r>
              <a:rPr lang="en-US" altLang="zh-CN" sz="1400"/>
              <a:t>Android</a:t>
            </a:r>
            <a:r>
              <a:rPr lang="zh-CN" altLang="en-US" sz="1400"/>
              <a:t>平台给我们提供了一个</a:t>
            </a:r>
            <a:r>
              <a:rPr lang="en-US" altLang="zh-CN" sz="1400"/>
              <a:t>SharedPreferences</a:t>
            </a:r>
            <a:r>
              <a:rPr lang="zh-CN" altLang="en-US" sz="1400"/>
              <a:t>类，它是一个轻量级的存储类，特别适合用于保存软件配置参数。使用</a:t>
            </a:r>
            <a:r>
              <a:rPr lang="en-US" altLang="zh-CN" sz="1400"/>
              <a:t>SharedPreferences</a:t>
            </a:r>
            <a:r>
              <a:rPr lang="zh-CN" altLang="en-US" sz="1400"/>
              <a:t>保存数据，其背后是用</a:t>
            </a:r>
            <a:r>
              <a:rPr lang="en-US" altLang="zh-CN" sz="1400"/>
              <a:t>xml</a:t>
            </a:r>
            <a:r>
              <a:rPr lang="zh-CN" altLang="en-US" sz="1400"/>
              <a:t>文件存放数据，文件存放在</a:t>
            </a:r>
            <a:r>
              <a:rPr lang="en-US" altLang="zh-CN" sz="1400"/>
              <a:t>/data/data/&lt;package name&gt;/shared_prefs</a:t>
            </a:r>
            <a:r>
              <a:rPr lang="zh-CN" altLang="en-US" sz="1400"/>
              <a:t>目录下：</a:t>
            </a:r>
            <a:endParaRPr lang="en-US" altLang="zh-CN" sz="1400"/>
          </a:p>
          <a:p>
            <a:pPr algn="l" eaLnBrk="1" hangingPunct="1">
              <a:buFont typeface="Wingdings" pitchFamily="2" charset="2"/>
              <a:buNone/>
            </a:pPr>
            <a:r>
              <a:rPr lang="en-US" altLang="zh-CN" sz="1200">
                <a:solidFill>
                  <a:srgbClr val="0070C0"/>
                </a:solidFill>
              </a:rPr>
              <a:t>SharedPreferences sharedPreferences = getSharedPreferences("itcast", Context.MODE_PRIVATE);</a:t>
            </a:r>
          </a:p>
          <a:p>
            <a:pPr algn="l" eaLnBrk="1" hangingPunct="1">
              <a:buFont typeface="Wingdings" pitchFamily="2" charset="2"/>
              <a:buNone/>
            </a:pPr>
            <a:r>
              <a:rPr lang="en-US" altLang="zh-CN" sz="1200">
                <a:solidFill>
                  <a:srgbClr val="0070C0"/>
                </a:solidFill>
              </a:rPr>
              <a:t>Editor editor = sharedPreferences.edit();//</a:t>
            </a:r>
            <a:r>
              <a:rPr lang="zh-CN" altLang="en-US" sz="1200">
                <a:solidFill>
                  <a:srgbClr val="0070C0"/>
                </a:solidFill>
              </a:rPr>
              <a:t>获取编辑器</a:t>
            </a:r>
          </a:p>
          <a:p>
            <a:pPr algn="l" eaLnBrk="1" hangingPunct="1">
              <a:buFont typeface="Wingdings" pitchFamily="2" charset="2"/>
              <a:buNone/>
            </a:pPr>
            <a:r>
              <a:rPr lang="en-US" altLang="zh-CN" sz="1200">
                <a:solidFill>
                  <a:srgbClr val="0070C0"/>
                </a:solidFill>
              </a:rPr>
              <a:t>editor.putString("name", "</a:t>
            </a:r>
            <a:r>
              <a:rPr lang="zh-CN" altLang="en-US" sz="1200">
                <a:solidFill>
                  <a:srgbClr val="0070C0"/>
                </a:solidFill>
              </a:rPr>
              <a:t>传智播客</a:t>
            </a:r>
            <a:r>
              <a:rPr lang="en-US" altLang="zh-CN" sz="1200">
                <a:solidFill>
                  <a:srgbClr val="0070C0"/>
                </a:solidFill>
              </a:rPr>
              <a:t>");</a:t>
            </a:r>
          </a:p>
          <a:p>
            <a:pPr algn="l" eaLnBrk="1" hangingPunct="1">
              <a:buFont typeface="Wingdings" pitchFamily="2" charset="2"/>
              <a:buNone/>
            </a:pPr>
            <a:r>
              <a:rPr lang="en-US" altLang="zh-CN" sz="1200">
                <a:solidFill>
                  <a:srgbClr val="0070C0"/>
                </a:solidFill>
              </a:rPr>
              <a:t>editor.putInt("age", 4);</a:t>
            </a:r>
          </a:p>
          <a:p>
            <a:pPr algn="l" eaLnBrk="1" hangingPunct="1">
              <a:buFont typeface="Wingdings" pitchFamily="2" charset="2"/>
              <a:buNone/>
            </a:pPr>
            <a:r>
              <a:rPr lang="en-US" altLang="zh-CN" sz="1200">
                <a:solidFill>
                  <a:srgbClr val="0070C0"/>
                </a:solidFill>
              </a:rPr>
              <a:t>editor.commit();//</a:t>
            </a:r>
            <a:r>
              <a:rPr lang="zh-CN" altLang="en-US" sz="1200">
                <a:solidFill>
                  <a:srgbClr val="0070C0"/>
                </a:solidFill>
              </a:rPr>
              <a:t>提交修改</a:t>
            </a:r>
            <a:endParaRPr lang="en-US" altLang="zh-CN" sz="1200">
              <a:solidFill>
                <a:srgbClr val="0070C0"/>
              </a:solidFill>
            </a:endParaRPr>
          </a:p>
          <a:p>
            <a:pPr algn="l" eaLnBrk="1" hangingPunct="1">
              <a:buFont typeface="Wingdings" pitchFamily="2" charset="2"/>
              <a:buNone/>
            </a:pPr>
            <a:r>
              <a:rPr lang="zh-CN" altLang="en-US" sz="1400"/>
              <a:t>生成的</a:t>
            </a:r>
            <a:r>
              <a:rPr lang="en-US" altLang="zh-CN" sz="1400"/>
              <a:t>itcast.xml</a:t>
            </a:r>
            <a:r>
              <a:rPr lang="zh-CN" altLang="en-US" sz="1400"/>
              <a:t>文件内容如下：</a:t>
            </a:r>
            <a:endParaRPr lang="en-US" altLang="zh-CN" sz="1400"/>
          </a:p>
          <a:p>
            <a:pPr algn="l" eaLnBrk="1" hangingPunct="1">
              <a:buFont typeface="Wingdings" pitchFamily="2" charset="2"/>
              <a:buNone/>
            </a:pPr>
            <a:r>
              <a:rPr lang="en-US" altLang="zh-CN" sz="1200">
                <a:solidFill>
                  <a:srgbClr val="0070C0"/>
                </a:solidFill>
              </a:rPr>
              <a:t>&lt;?xml version='1.0' encoding='utf-8' standalone='yes' ?&gt;</a:t>
            </a:r>
          </a:p>
          <a:p>
            <a:pPr algn="l" eaLnBrk="1" hangingPunct="1">
              <a:buFont typeface="Wingdings" pitchFamily="2" charset="2"/>
              <a:buNone/>
            </a:pPr>
            <a:r>
              <a:rPr lang="en-US" altLang="zh-CN" sz="1200">
                <a:solidFill>
                  <a:srgbClr val="0070C0"/>
                </a:solidFill>
              </a:rPr>
              <a:t>&lt;map&gt;</a:t>
            </a:r>
          </a:p>
          <a:p>
            <a:pPr algn="l" eaLnBrk="1" hangingPunct="1">
              <a:buFont typeface="Wingdings" pitchFamily="2" charset="2"/>
              <a:buNone/>
            </a:pPr>
            <a:r>
              <a:rPr lang="en-US" altLang="zh-CN" sz="1200">
                <a:solidFill>
                  <a:srgbClr val="0070C0"/>
                </a:solidFill>
              </a:rPr>
              <a:t>&lt;string name="name"&gt;</a:t>
            </a:r>
            <a:r>
              <a:rPr lang="zh-CN" altLang="en-US" sz="1200">
                <a:solidFill>
                  <a:srgbClr val="0070C0"/>
                </a:solidFill>
              </a:rPr>
              <a:t>传智播客</a:t>
            </a:r>
            <a:r>
              <a:rPr lang="en-US" altLang="zh-CN" sz="1200">
                <a:solidFill>
                  <a:srgbClr val="0070C0"/>
                </a:solidFill>
              </a:rPr>
              <a:t>&lt;/string&gt;</a:t>
            </a:r>
          </a:p>
          <a:p>
            <a:pPr algn="l" eaLnBrk="1" hangingPunct="1">
              <a:buFont typeface="Wingdings" pitchFamily="2" charset="2"/>
              <a:buNone/>
            </a:pPr>
            <a:r>
              <a:rPr lang="en-US" altLang="zh-CN" sz="1200">
                <a:solidFill>
                  <a:srgbClr val="0070C0"/>
                </a:solidFill>
              </a:rPr>
              <a:t>&lt;int name="age" value="4" /&gt;</a:t>
            </a:r>
          </a:p>
          <a:p>
            <a:pPr algn="l" eaLnBrk="1" hangingPunct="1">
              <a:buFont typeface="Wingdings" pitchFamily="2" charset="2"/>
              <a:buNone/>
            </a:pPr>
            <a:r>
              <a:rPr lang="en-US" altLang="zh-CN" sz="1200">
                <a:solidFill>
                  <a:srgbClr val="0070C0"/>
                </a:solidFill>
              </a:rPr>
              <a:t>&lt;/map&gt;</a:t>
            </a:r>
          </a:p>
          <a:p>
            <a:pPr algn="l" eaLnBrk="1" hangingPunct="1">
              <a:buFont typeface="Wingdings" pitchFamily="2" charset="2"/>
              <a:buNone/>
            </a:pPr>
            <a:r>
              <a:rPr lang="zh-CN" altLang="en-US" sz="1200"/>
              <a:t>因为</a:t>
            </a:r>
            <a:r>
              <a:rPr lang="en-US" altLang="zh-CN" sz="1200"/>
              <a:t>SharedPreferences</a:t>
            </a:r>
            <a:r>
              <a:rPr lang="zh-CN" altLang="en-US" sz="1200"/>
              <a:t>背后是使用</a:t>
            </a:r>
            <a:r>
              <a:rPr lang="en-US" altLang="zh-CN" sz="1200"/>
              <a:t>xml</a:t>
            </a:r>
            <a:r>
              <a:rPr lang="zh-CN" altLang="en-US" sz="1200"/>
              <a:t>文件保存数据，</a:t>
            </a:r>
            <a:r>
              <a:rPr lang="en-US" altLang="zh-CN" sz="1200"/>
              <a:t>getSharedPreferences(name,mode)</a:t>
            </a:r>
            <a:r>
              <a:rPr lang="zh-CN" altLang="en-US" sz="1200"/>
              <a:t>方法的第一个参数用于指定该文件的名称，名称不用带后缀，后缀会由</a:t>
            </a:r>
            <a:r>
              <a:rPr lang="en-US" altLang="zh-CN" sz="1200"/>
              <a:t>Android</a:t>
            </a:r>
            <a:r>
              <a:rPr lang="zh-CN" altLang="en-US" sz="1200"/>
              <a:t>自动加上。方法的第二个参数指定文件的操作模式，共有四种操作模式，这四种模式前面介绍使用文件方式保存数据时已经讲解过。如果希望</a:t>
            </a:r>
            <a:r>
              <a:rPr lang="en-US" altLang="zh-CN" sz="1200"/>
              <a:t>SharedPreferences</a:t>
            </a:r>
            <a:r>
              <a:rPr lang="zh-CN" altLang="en-US" sz="1200"/>
              <a:t>背后使用的</a:t>
            </a:r>
            <a:r>
              <a:rPr lang="en-US" altLang="zh-CN" sz="1200"/>
              <a:t>xml</a:t>
            </a:r>
            <a:r>
              <a:rPr lang="zh-CN" altLang="en-US" sz="1200"/>
              <a:t>文件能被其他应用读和写，可以指定</a:t>
            </a:r>
            <a:r>
              <a:rPr lang="en-US" altLang="zh-CN" sz="1200"/>
              <a:t>Context.MODE_WORLD_READABLE</a:t>
            </a:r>
            <a:r>
              <a:rPr lang="zh-CN" altLang="en-US" sz="1200"/>
              <a:t>和</a:t>
            </a:r>
            <a:r>
              <a:rPr lang="en-US" altLang="zh-CN" sz="1200"/>
              <a:t>Context.MODE_WORLD_WRITEABLE</a:t>
            </a:r>
            <a:r>
              <a:rPr lang="zh-CN" altLang="en-US" sz="1200"/>
              <a:t>权限。</a:t>
            </a:r>
            <a:endParaRPr lang="en-US" altLang="zh-CN" sz="1200"/>
          </a:p>
          <a:p>
            <a:pPr algn="l" eaLnBrk="1" hangingPunct="1">
              <a:buFont typeface="Wingdings" pitchFamily="2" charset="2"/>
              <a:buNone/>
            </a:pPr>
            <a:r>
              <a:rPr lang="zh-CN" altLang="en-US" sz="1200"/>
              <a:t>另外</a:t>
            </a:r>
            <a:r>
              <a:rPr lang="en-US" altLang="zh-CN" sz="1200"/>
              <a:t>Activity</a:t>
            </a:r>
            <a:r>
              <a:rPr lang="zh-CN" altLang="en-US" sz="1200"/>
              <a:t>还提供了另一个</a:t>
            </a:r>
            <a:r>
              <a:rPr lang="en-US" altLang="zh-CN" sz="1200"/>
              <a:t>getPreferences(mode)</a:t>
            </a:r>
            <a:r>
              <a:rPr lang="zh-CN" altLang="en-US" sz="1200"/>
              <a:t>方法操作</a:t>
            </a:r>
            <a:r>
              <a:rPr lang="en-US" altLang="zh-CN" sz="1200"/>
              <a:t>SharedPreferences</a:t>
            </a:r>
            <a:r>
              <a:rPr lang="zh-CN" altLang="en-US" sz="1200"/>
              <a:t>，这个方法默认使用当前类不带包名的类名作为文件的名称。</a:t>
            </a:r>
            <a:endParaRPr lang="en-US" altLang="zh-CN" sz="1200"/>
          </a:p>
        </p:txBody>
      </p:sp>
    </p:spTree>
    <p:extLst>
      <p:ext uri="{BB962C8B-B14F-4D97-AF65-F5344CB8AC3E}">
        <p14:creationId xmlns:p14="http://schemas.microsoft.com/office/powerpoint/2010/main" val="13402628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a:bodyPr>
          <a:lstStyle/>
          <a:p>
            <a:pPr eaLnBrk="1" hangingPunct="1"/>
            <a:r>
              <a:rPr lang="zh-CN" altLang="en-US" sz="2900" dirty="0" smtClean="0"/>
              <a:t>访问</a:t>
            </a:r>
            <a:r>
              <a:rPr lang="en-US" altLang="zh-CN" sz="3200" dirty="0" err="1" smtClean="0"/>
              <a:t>SharedPreferences</a:t>
            </a:r>
            <a:r>
              <a:rPr lang="zh-CN" altLang="en-US" sz="3200" dirty="0" smtClean="0"/>
              <a:t>中的数据</a:t>
            </a:r>
            <a:endParaRPr lang="zh-CN" altLang="en-US" sz="3200" b="1" dirty="0" smtClean="0">
              <a:latin typeface="宋体" charset="-122"/>
            </a:endParaRPr>
          </a:p>
        </p:txBody>
      </p:sp>
      <p:sp>
        <p:nvSpPr>
          <p:cNvPr id="37892" name="TextBox 4"/>
          <p:cNvSpPr txBox="1">
            <a:spLocks noChangeArrowheads="1"/>
          </p:cNvSpPr>
          <p:nvPr/>
        </p:nvSpPr>
        <p:spPr bwMode="auto">
          <a:xfrm>
            <a:off x="642938" y="1857375"/>
            <a:ext cx="8215312"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访问</a:t>
            </a:r>
            <a:r>
              <a:rPr lang="en-US" altLang="zh-CN" sz="1400"/>
              <a:t>SharedPreferences</a:t>
            </a:r>
            <a:r>
              <a:rPr lang="zh-CN" altLang="en-US" sz="1400"/>
              <a:t>中的数据代码如下：</a:t>
            </a:r>
            <a:endParaRPr lang="en-US" altLang="zh-CN" sz="1400"/>
          </a:p>
          <a:p>
            <a:pPr algn="l" eaLnBrk="1" hangingPunct="1">
              <a:buFont typeface="Wingdings" pitchFamily="2" charset="2"/>
              <a:buNone/>
            </a:pPr>
            <a:r>
              <a:rPr lang="en-US" altLang="zh-CN" sz="1200">
                <a:solidFill>
                  <a:srgbClr val="0070C0"/>
                </a:solidFill>
              </a:rPr>
              <a:t>SharedPreferences sharedPreferences = getSharedPreferences("itcast", Context.MODE_PRIVATE);</a:t>
            </a:r>
          </a:p>
          <a:p>
            <a:pPr algn="l" eaLnBrk="1" hangingPunct="1">
              <a:buFont typeface="Wingdings" pitchFamily="2" charset="2"/>
              <a:buNone/>
            </a:pPr>
            <a:r>
              <a:rPr lang="en-US" altLang="zh-CN" sz="1200">
                <a:solidFill>
                  <a:srgbClr val="00B050"/>
                </a:solidFill>
              </a:rPr>
              <a:t>//getString()</a:t>
            </a:r>
            <a:r>
              <a:rPr lang="zh-CN" altLang="en-US" sz="1200">
                <a:solidFill>
                  <a:srgbClr val="00B050"/>
                </a:solidFill>
              </a:rPr>
              <a:t>第二个参数为缺省值，如果</a:t>
            </a:r>
            <a:r>
              <a:rPr lang="en-US" altLang="zh-CN" sz="1200">
                <a:solidFill>
                  <a:srgbClr val="00B050"/>
                </a:solidFill>
              </a:rPr>
              <a:t>preference</a:t>
            </a:r>
            <a:r>
              <a:rPr lang="zh-CN" altLang="en-US" sz="1200">
                <a:solidFill>
                  <a:srgbClr val="00B050"/>
                </a:solidFill>
              </a:rPr>
              <a:t>中不存在该</a:t>
            </a:r>
            <a:r>
              <a:rPr lang="en-US" altLang="zh-CN" sz="1200">
                <a:solidFill>
                  <a:srgbClr val="00B050"/>
                </a:solidFill>
              </a:rPr>
              <a:t>key</a:t>
            </a:r>
            <a:r>
              <a:rPr lang="zh-CN" altLang="en-US" sz="1200">
                <a:solidFill>
                  <a:srgbClr val="00B050"/>
                </a:solidFill>
              </a:rPr>
              <a:t>，将返回缺省值</a:t>
            </a:r>
          </a:p>
          <a:p>
            <a:pPr algn="l" eaLnBrk="1" hangingPunct="1">
              <a:buFont typeface="Wingdings" pitchFamily="2" charset="2"/>
              <a:buNone/>
            </a:pPr>
            <a:r>
              <a:rPr lang="en-US" altLang="zh-CN" sz="1200">
                <a:solidFill>
                  <a:srgbClr val="0070C0"/>
                </a:solidFill>
              </a:rPr>
              <a:t>String name = sharedPreferences.getString("name", "");</a:t>
            </a:r>
          </a:p>
          <a:p>
            <a:pPr algn="l" eaLnBrk="1" hangingPunct="1">
              <a:buFont typeface="Wingdings" pitchFamily="2" charset="2"/>
              <a:buNone/>
            </a:pPr>
            <a:r>
              <a:rPr lang="en-US" altLang="zh-CN" sz="1200">
                <a:solidFill>
                  <a:srgbClr val="0070C0"/>
                </a:solidFill>
              </a:rPr>
              <a:t>int age = sharedPreferences.getInt("age", 1);</a:t>
            </a:r>
          </a:p>
          <a:p>
            <a:pPr algn="l" eaLnBrk="1" hangingPunct="1">
              <a:buFont typeface="Wingdings" pitchFamily="2" charset="2"/>
              <a:buNone/>
            </a:pPr>
            <a:endParaRPr lang="en-US" altLang="zh-CN" sz="1200">
              <a:solidFill>
                <a:srgbClr val="0070C0"/>
              </a:solidFill>
            </a:endParaRPr>
          </a:p>
          <a:p>
            <a:pPr algn="l" eaLnBrk="1" hangingPunct="1">
              <a:buFont typeface="Wingdings" pitchFamily="2" charset="2"/>
              <a:buNone/>
            </a:pPr>
            <a:r>
              <a:rPr lang="zh-CN" altLang="en-US" sz="1400"/>
              <a:t>如果访问其他应用中的</a:t>
            </a:r>
            <a:r>
              <a:rPr lang="en-US" altLang="zh-CN" sz="1400"/>
              <a:t>Preference，</a:t>
            </a:r>
            <a:r>
              <a:rPr lang="zh-CN" altLang="en-US" sz="1400"/>
              <a:t>前提条件是：该</a:t>
            </a:r>
            <a:r>
              <a:rPr lang="en-US" altLang="zh-CN" sz="1400"/>
              <a:t>preference</a:t>
            </a:r>
            <a:r>
              <a:rPr lang="zh-CN" altLang="en-US" sz="1400"/>
              <a:t>创建时指定了</a:t>
            </a:r>
            <a:r>
              <a:rPr lang="en-US" altLang="zh-CN" sz="1400"/>
              <a:t>Context.MODE_WORLD_READABLE</a:t>
            </a:r>
            <a:r>
              <a:rPr lang="zh-CN" altLang="en-US" sz="1400"/>
              <a:t>或者</a:t>
            </a:r>
            <a:r>
              <a:rPr lang="en-US" altLang="zh-CN" sz="1400"/>
              <a:t>Context.MODE_WORLD_WRITEABLE</a:t>
            </a:r>
            <a:r>
              <a:rPr lang="zh-CN" altLang="en-US" sz="1400"/>
              <a:t>权限。如：有个</a:t>
            </a:r>
            <a:r>
              <a:rPr lang="en-US" altLang="zh-CN" sz="1400"/>
              <a:t>&lt;package name&gt;</a:t>
            </a:r>
            <a:r>
              <a:rPr lang="zh-CN" altLang="en-US" sz="1400"/>
              <a:t>为</a:t>
            </a:r>
            <a:r>
              <a:rPr lang="en-US" altLang="zh-CN" sz="1400"/>
              <a:t>cn.itcast.action</a:t>
            </a:r>
            <a:r>
              <a:rPr lang="zh-CN" altLang="en-US" sz="1400"/>
              <a:t>的应用使用下面语句创建了</a:t>
            </a:r>
            <a:r>
              <a:rPr lang="en-US" altLang="zh-CN" sz="1400"/>
              <a:t>preference</a:t>
            </a:r>
            <a:r>
              <a:rPr lang="en-US" sz="1400"/>
              <a:t>。</a:t>
            </a:r>
            <a:endParaRPr lang="en-US" altLang="zh-CN" sz="1400"/>
          </a:p>
          <a:p>
            <a:pPr algn="l" eaLnBrk="1" hangingPunct="1">
              <a:buFont typeface="Wingdings" pitchFamily="2" charset="2"/>
              <a:buNone/>
            </a:pPr>
            <a:r>
              <a:rPr lang="en-US" altLang="zh-CN" sz="1400">
                <a:solidFill>
                  <a:srgbClr val="0070C0"/>
                </a:solidFill>
              </a:rPr>
              <a:t>getSharedPreferences("itcast", Context.</a:t>
            </a:r>
            <a:r>
              <a:rPr lang="en-US" altLang="zh-CN" sz="1400" i="1">
                <a:solidFill>
                  <a:srgbClr val="0070C0"/>
                </a:solidFill>
              </a:rPr>
              <a:t>MODE_WORLD_READABLE);</a:t>
            </a:r>
          </a:p>
          <a:p>
            <a:pPr algn="l" eaLnBrk="1" hangingPunct="1">
              <a:buFont typeface="Wingdings" pitchFamily="2" charset="2"/>
              <a:buNone/>
            </a:pPr>
            <a:r>
              <a:rPr lang="zh-CN" altLang="en-US" sz="1400"/>
              <a:t>其他应用要访问上面应用的</a:t>
            </a:r>
            <a:r>
              <a:rPr lang="en-US" altLang="zh-CN" sz="1400"/>
              <a:t>preference</a:t>
            </a:r>
            <a:r>
              <a:rPr lang="en-US" sz="1400"/>
              <a:t>，</a:t>
            </a:r>
            <a:r>
              <a:rPr lang="zh-CN" altLang="en-US" sz="1400"/>
              <a:t>首先需要创建上面应用的</a:t>
            </a:r>
            <a:r>
              <a:rPr lang="en-US" altLang="zh-CN" sz="1400"/>
              <a:t>Context</a:t>
            </a:r>
            <a:r>
              <a:rPr lang="zh-CN" altLang="en-US" sz="1400"/>
              <a:t>，然后通过</a:t>
            </a:r>
            <a:r>
              <a:rPr lang="en-US" altLang="zh-CN" sz="1400"/>
              <a:t>Context </a:t>
            </a:r>
            <a:r>
              <a:rPr lang="zh-CN" altLang="en-US" sz="1400"/>
              <a:t>访问</a:t>
            </a:r>
            <a:r>
              <a:rPr lang="en-US" altLang="zh-CN" sz="1400"/>
              <a:t>preference </a:t>
            </a:r>
            <a:r>
              <a:rPr lang="zh-CN" altLang="en-US" sz="1400"/>
              <a:t>，访问</a:t>
            </a:r>
            <a:r>
              <a:rPr lang="en-US" altLang="zh-CN" sz="1400"/>
              <a:t>preference</a:t>
            </a:r>
            <a:r>
              <a:rPr lang="zh-CN" altLang="en-US" sz="1400"/>
              <a:t>时会在应用所在包下的</a:t>
            </a:r>
            <a:r>
              <a:rPr lang="en-US" altLang="zh-CN" sz="1400"/>
              <a:t>shared_prefs</a:t>
            </a:r>
            <a:r>
              <a:rPr lang="zh-CN" altLang="en-US" sz="1400"/>
              <a:t>目录找到</a:t>
            </a:r>
            <a:r>
              <a:rPr lang="en-US" altLang="zh-CN" sz="1400"/>
              <a:t>preference </a:t>
            </a:r>
            <a:r>
              <a:rPr lang="zh-CN" altLang="en-US" sz="1400"/>
              <a:t>：</a:t>
            </a:r>
            <a:endParaRPr lang="en-US" altLang="zh-CN" sz="1400"/>
          </a:p>
          <a:p>
            <a:pPr algn="l" eaLnBrk="1" hangingPunct="1">
              <a:buFont typeface="Wingdings" pitchFamily="2" charset="2"/>
              <a:buNone/>
            </a:pPr>
            <a:r>
              <a:rPr lang="en-US" altLang="zh-CN" sz="1200">
                <a:solidFill>
                  <a:srgbClr val="FF0000"/>
                </a:solidFill>
              </a:rPr>
              <a:t>Context otherAppsContext = createPackageContext("cn.itcast.action", Context.</a:t>
            </a:r>
            <a:r>
              <a:rPr lang="en-US" altLang="zh-CN" sz="1200" i="1">
                <a:solidFill>
                  <a:srgbClr val="FF0000"/>
                </a:solidFill>
              </a:rPr>
              <a:t>CONTEXT_IGNORE_SECURITY</a:t>
            </a:r>
            <a:r>
              <a:rPr lang="en-US" altLang="zh-CN" sz="1200">
                <a:solidFill>
                  <a:srgbClr val="FF0000"/>
                </a:solidFill>
              </a:rPr>
              <a:t>);</a:t>
            </a:r>
          </a:p>
          <a:p>
            <a:pPr algn="l" eaLnBrk="1" hangingPunct="1">
              <a:buFont typeface="Wingdings" pitchFamily="2" charset="2"/>
              <a:buNone/>
            </a:pPr>
            <a:r>
              <a:rPr lang="en-US" altLang="zh-CN" sz="1200">
                <a:solidFill>
                  <a:srgbClr val="0070C0"/>
                </a:solidFill>
              </a:rPr>
              <a:t>SharedPreferences sharedPreferences = otherAppsContext.getSharedPreferences("itcast", Context.MODE_WORLD_READABLE);</a:t>
            </a:r>
          </a:p>
          <a:p>
            <a:pPr algn="l" eaLnBrk="1" hangingPunct="1">
              <a:buFont typeface="Wingdings" pitchFamily="2" charset="2"/>
              <a:buNone/>
            </a:pPr>
            <a:r>
              <a:rPr lang="en-US" altLang="zh-CN" sz="1200">
                <a:solidFill>
                  <a:srgbClr val="0070C0"/>
                </a:solidFill>
              </a:rPr>
              <a:t>String name = sharedPreferences.getString("name", "");</a:t>
            </a:r>
          </a:p>
          <a:p>
            <a:pPr algn="l" eaLnBrk="1" hangingPunct="1">
              <a:buFont typeface="Wingdings" pitchFamily="2" charset="2"/>
              <a:buNone/>
            </a:pPr>
            <a:r>
              <a:rPr lang="en-US" altLang="zh-CN" sz="1200">
                <a:solidFill>
                  <a:srgbClr val="0070C0"/>
                </a:solidFill>
              </a:rPr>
              <a:t>int age = sharedPreferences.getInt("age", 0);</a:t>
            </a:r>
          </a:p>
          <a:p>
            <a:pPr algn="l" eaLnBrk="1" hangingPunct="1">
              <a:buFont typeface="Wingdings" pitchFamily="2" charset="2"/>
              <a:buNone/>
            </a:pPr>
            <a:endParaRPr lang="en-US" altLang="zh-CN" sz="1200">
              <a:solidFill>
                <a:srgbClr val="0070C0"/>
              </a:solidFill>
            </a:endParaRPr>
          </a:p>
          <a:p>
            <a:pPr algn="l" eaLnBrk="1" hangingPunct="1">
              <a:buFont typeface="Wingdings" pitchFamily="2" charset="2"/>
              <a:buNone/>
            </a:pPr>
            <a:r>
              <a:rPr lang="zh-CN" altLang="en-US" sz="1200"/>
              <a:t>如果不通过创建</a:t>
            </a:r>
            <a:r>
              <a:rPr lang="en-US" altLang="zh-CN" sz="1200"/>
              <a:t>Context</a:t>
            </a:r>
            <a:r>
              <a:rPr lang="zh-CN" altLang="en-US" sz="1200"/>
              <a:t>访问其他应用的</a:t>
            </a:r>
            <a:r>
              <a:rPr lang="en-US" altLang="zh-CN" sz="1200"/>
              <a:t>preference</a:t>
            </a:r>
            <a:r>
              <a:rPr lang="zh-CN" altLang="en-US" sz="1200"/>
              <a:t>，可以以读取</a:t>
            </a:r>
            <a:r>
              <a:rPr lang="en-US" altLang="zh-CN" sz="1200"/>
              <a:t>xml</a:t>
            </a:r>
            <a:r>
              <a:rPr lang="zh-CN" altLang="en-US" sz="1200"/>
              <a:t>文件方式直接访问其他应用</a:t>
            </a:r>
            <a:r>
              <a:rPr lang="en-US" altLang="zh-CN" sz="1200"/>
              <a:t>preference</a:t>
            </a:r>
            <a:r>
              <a:rPr lang="zh-CN" altLang="en-US" sz="1200"/>
              <a:t>对应的</a:t>
            </a:r>
            <a:r>
              <a:rPr lang="en-US" altLang="zh-CN" sz="1200"/>
              <a:t>xml</a:t>
            </a:r>
            <a:r>
              <a:rPr lang="zh-CN" altLang="en-US" sz="1200"/>
              <a:t>文件，如：</a:t>
            </a:r>
            <a:r>
              <a:rPr lang="en-US" altLang="zh-CN" sz="1200"/>
              <a:t> </a:t>
            </a:r>
          </a:p>
          <a:p>
            <a:pPr algn="l" eaLnBrk="1" hangingPunct="1">
              <a:buFont typeface="Wingdings" pitchFamily="2" charset="2"/>
              <a:buNone/>
            </a:pPr>
            <a:r>
              <a:rPr lang="en-US" altLang="zh-CN" sz="1200"/>
              <a:t>File xmlFile = new File(“/data/data/&lt;package name&gt;/shared_prefs/itcast.xml”);//&lt;package name&gt;</a:t>
            </a:r>
            <a:r>
              <a:rPr lang="zh-CN" altLang="en-US" sz="1200"/>
              <a:t>应替换成应用的包名</a:t>
            </a:r>
            <a:endParaRPr lang="en-US" altLang="zh-CN" sz="1200"/>
          </a:p>
        </p:txBody>
      </p:sp>
    </p:spTree>
    <p:extLst>
      <p:ext uri="{BB962C8B-B14F-4D97-AF65-F5344CB8AC3E}">
        <p14:creationId xmlns:p14="http://schemas.microsoft.com/office/powerpoint/2010/main" val="3458739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eaLnBrk="1" hangingPunct="1"/>
            <a:r>
              <a:rPr lang="zh-CN" altLang="en-US" sz="3200" dirty="0" smtClean="0"/>
              <a:t>使用嵌入式关系型</a:t>
            </a:r>
            <a:r>
              <a:rPr lang="en-US" altLang="zh-CN" sz="3200" dirty="0" smtClean="0"/>
              <a:t>SQLite</a:t>
            </a:r>
            <a:r>
              <a:rPr lang="zh-CN" altLang="en-US" sz="3200" dirty="0" smtClean="0"/>
              <a:t>数据库存储数据</a:t>
            </a:r>
            <a:endParaRPr lang="zh-CN" altLang="en-US" sz="3200" b="1" dirty="0" smtClean="0">
              <a:latin typeface="宋体" charset="-122"/>
            </a:endParaRPr>
          </a:p>
        </p:txBody>
      </p:sp>
      <p:sp>
        <p:nvSpPr>
          <p:cNvPr id="38916" name="TextBox 4"/>
          <p:cNvSpPr txBox="1">
            <a:spLocks noChangeArrowheads="1"/>
          </p:cNvSpPr>
          <p:nvPr/>
        </p:nvSpPr>
        <p:spPr bwMode="auto">
          <a:xfrm>
            <a:off x="428625" y="1857375"/>
            <a:ext cx="8501063"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除了可以使用文件或</a:t>
            </a:r>
            <a:r>
              <a:rPr lang="en-US" altLang="zh-CN" sz="1400"/>
              <a:t>SharedPreferences</a:t>
            </a:r>
            <a:r>
              <a:rPr lang="zh-CN" altLang="en-US" sz="1400"/>
              <a:t>存储数据，还可以选择使用</a:t>
            </a:r>
            <a:r>
              <a:rPr lang="en-US" altLang="zh-CN" sz="1400"/>
              <a:t>SQLite</a:t>
            </a:r>
            <a:r>
              <a:rPr lang="zh-CN" altLang="en-US" sz="1400"/>
              <a:t>数据库存储数据。</a:t>
            </a:r>
            <a:endParaRPr lang="en-US" altLang="zh-CN" sz="1400"/>
          </a:p>
          <a:p>
            <a:pPr algn="l" eaLnBrk="1" hangingPunct="1">
              <a:buFont typeface="Wingdings" pitchFamily="2" charset="2"/>
              <a:buNone/>
            </a:pPr>
            <a:r>
              <a:rPr lang="zh-CN" altLang="en-US" sz="1400"/>
              <a:t>在</a:t>
            </a:r>
            <a:r>
              <a:rPr lang="en-US" altLang="zh-CN" sz="1400"/>
              <a:t>Android</a:t>
            </a:r>
            <a:r>
              <a:rPr lang="zh-CN" altLang="en-US" sz="1400"/>
              <a:t>平台上，集成了一个嵌入式关系型数据库</a:t>
            </a:r>
            <a:r>
              <a:rPr lang="en-US" altLang="zh-CN" sz="1400"/>
              <a:t>—SQLite，SQLite3</a:t>
            </a:r>
            <a:r>
              <a:rPr lang="zh-CN" altLang="en-US" sz="1400"/>
              <a:t>支持 </a:t>
            </a:r>
            <a:r>
              <a:rPr lang="en-US" altLang="zh-CN" sz="1400"/>
              <a:t>NULL</a:t>
            </a:r>
            <a:r>
              <a:rPr lang="zh-CN" altLang="en-US" sz="1400"/>
              <a:t>、</a:t>
            </a:r>
            <a:r>
              <a:rPr lang="en-US" altLang="zh-CN" sz="1400"/>
              <a:t>INTEGER</a:t>
            </a:r>
            <a:r>
              <a:rPr lang="zh-CN" altLang="en-US" sz="1400"/>
              <a:t>、</a:t>
            </a:r>
            <a:r>
              <a:rPr lang="en-US" altLang="zh-CN" sz="1400"/>
              <a:t>REAL（</a:t>
            </a:r>
            <a:r>
              <a:rPr lang="zh-CN" altLang="en-US" sz="1400"/>
              <a:t>浮点数字</a:t>
            </a:r>
            <a:r>
              <a:rPr lang="en-US" altLang="zh-CN" sz="1400"/>
              <a:t>）</a:t>
            </a:r>
            <a:r>
              <a:rPr lang="zh-CN" altLang="en-US" sz="1400"/>
              <a:t>、</a:t>
            </a:r>
            <a:r>
              <a:rPr lang="en-US" altLang="zh-CN" sz="1400"/>
              <a:t>TEXT(</a:t>
            </a:r>
            <a:r>
              <a:rPr lang="zh-CN" altLang="en-US" sz="1400"/>
              <a:t>字符串文本</a:t>
            </a:r>
            <a:r>
              <a:rPr lang="en-US" altLang="zh-CN" sz="1400"/>
              <a:t>)</a:t>
            </a:r>
            <a:r>
              <a:rPr lang="zh-CN" altLang="en-US" sz="1400"/>
              <a:t>和</a:t>
            </a:r>
            <a:r>
              <a:rPr lang="en-US" altLang="zh-CN" sz="1400"/>
              <a:t>BLOB(</a:t>
            </a:r>
            <a:r>
              <a:rPr lang="zh-CN" altLang="en-US" sz="1400"/>
              <a:t>二进制对象</a:t>
            </a:r>
            <a:r>
              <a:rPr lang="en-US" altLang="zh-CN" sz="1400"/>
              <a:t>)</a:t>
            </a:r>
            <a:r>
              <a:rPr lang="zh-CN" altLang="en-US" sz="1400"/>
              <a:t>数据类型，虽然它支持的类型虽然只有五种，但实际上</a:t>
            </a:r>
            <a:r>
              <a:rPr lang="en-US" altLang="zh-CN" sz="1400"/>
              <a:t>sqlite3</a:t>
            </a:r>
            <a:r>
              <a:rPr lang="zh-CN" altLang="en-US" sz="1400"/>
              <a:t>也接受</a:t>
            </a:r>
            <a:r>
              <a:rPr lang="en-US" altLang="zh-CN" sz="1400"/>
              <a:t>varchar(n)</a:t>
            </a:r>
            <a:r>
              <a:rPr lang="zh-CN" altLang="en-US" sz="1400"/>
              <a:t>、</a:t>
            </a:r>
            <a:r>
              <a:rPr lang="en-US" altLang="zh-CN" sz="1400"/>
              <a:t>char(n)</a:t>
            </a:r>
            <a:r>
              <a:rPr lang="zh-CN" altLang="en-US" sz="1400"/>
              <a:t>、</a:t>
            </a:r>
            <a:r>
              <a:rPr lang="en-US" altLang="zh-CN" sz="1400"/>
              <a:t>decimal(p,s) </a:t>
            </a:r>
            <a:r>
              <a:rPr lang="zh-CN" altLang="en-US" sz="1400"/>
              <a:t>等数据类型，只不过在运算或保存时会转成对应的五种数据类型。 </a:t>
            </a:r>
            <a:r>
              <a:rPr lang="en-US" altLang="zh-CN" sz="1400"/>
              <a:t>SQLite</a:t>
            </a:r>
            <a:r>
              <a:rPr lang="zh-CN" altLang="en-US" sz="1400"/>
              <a:t>最大的特点是你可以保存任何类型的数据到任何字段中，无论这列声明的数据类型是什么。例如</a:t>
            </a:r>
            <a:r>
              <a:rPr lang="en-US" altLang="zh-CN" sz="1400"/>
              <a:t>：</a:t>
            </a:r>
            <a:r>
              <a:rPr lang="zh-CN" altLang="en-US" sz="1400"/>
              <a:t>可以在</a:t>
            </a:r>
            <a:r>
              <a:rPr lang="en-US" altLang="zh-CN" sz="1400"/>
              <a:t>Integer</a:t>
            </a:r>
            <a:r>
              <a:rPr lang="zh-CN" altLang="en-US" sz="1400"/>
              <a:t>字段中存放字符串</a:t>
            </a:r>
            <a:r>
              <a:rPr lang="en-US" altLang="zh-CN" sz="1400"/>
              <a:t>，</a:t>
            </a:r>
            <a:r>
              <a:rPr lang="zh-CN" altLang="en-US" sz="1400"/>
              <a:t>或者在布尔型字段中存放浮点数，或者在字符型字段中存放日期型值。 但有一种情况例外：定义为</a:t>
            </a:r>
            <a:r>
              <a:rPr lang="en-US" altLang="zh-CN" sz="1400"/>
              <a:t>INTEGER PRIMARY KEY</a:t>
            </a:r>
            <a:r>
              <a:rPr lang="zh-CN" altLang="en-US" sz="1400"/>
              <a:t>的字段只能存储</a:t>
            </a:r>
            <a:r>
              <a:rPr lang="en-US" altLang="zh-CN" sz="1400"/>
              <a:t>64</a:t>
            </a:r>
            <a:r>
              <a:rPr lang="zh-CN" altLang="en-US" sz="1400"/>
              <a:t>位整数， 当向这种字段中保存除整数以外的数据时，将会产生错误。 另外，</a:t>
            </a:r>
            <a:r>
              <a:rPr lang="en-US" altLang="zh-CN" sz="1400"/>
              <a:t> SQLite </a:t>
            </a:r>
            <a:r>
              <a:rPr lang="zh-CN" altLang="en-US" sz="1400"/>
              <a:t>在解析</a:t>
            </a:r>
            <a:r>
              <a:rPr lang="en-US" altLang="zh-CN" sz="1400"/>
              <a:t>CREATE TABLE </a:t>
            </a:r>
            <a:r>
              <a:rPr lang="zh-CN" altLang="en-US" sz="1400"/>
              <a:t>语句时，会忽略 </a:t>
            </a:r>
            <a:r>
              <a:rPr lang="en-US" altLang="zh-CN" sz="1400"/>
              <a:t>CREATE TABLE </a:t>
            </a:r>
            <a:r>
              <a:rPr lang="zh-CN" altLang="en-US" sz="1400"/>
              <a:t>语句中跟在字段名后面的数据类型信息，如下面语句会忽略 </a:t>
            </a:r>
            <a:r>
              <a:rPr lang="en-US" altLang="zh-CN" sz="1400"/>
              <a:t>name</a:t>
            </a:r>
            <a:r>
              <a:rPr lang="zh-CN" altLang="en-US" sz="1400"/>
              <a:t>字段的类型信息：</a:t>
            </a:r>
            <a:endParaRPr lang="en-US" altLang="zh-CN" sz="1400"/>
          </a:p>
          <a:p>
            <a:pPr algn="l" eaLnBrk="1" hangingPunct="1">
              <a:buFont typeface="Wingdings" pitchFamily="2" charset="2"/>
              <a:buNone/>
            </a:pPr>
            <a:r>
              <a:rPr lang="en-US" altLang="zh-CN" sz="1200">
                <a:solidFill>
                  <a:srgbClr val="0070C0"/>
                </a:solidFill>
              </a:rPr>
              <a:t>CREATE TABLE person (personid integer primary key autoincrement, name varchar(20))</a:t>
            </a:r>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SQLite</a:t>
            </a:r>
            <a:r>
              <a:rPr lang="zh-CN" altLang="en-US" sz="1400"/>
              <a:t>可以解析大部分标准</a:t>
            </a:r>
            <a:r>
              <a:rPr lang="en-US" altLang="zh-CN" sz="1400"/>
              <a:t>SQL</a:t>
            </a:r>
            <a:r>
              <a:rPr lang="zh-CN" altLang="en-US" sz="1400"/>
              <a:t>语句</a:t>
            </a:r>
            <a:r>
              <a:rPr lang="en-US" altLang="zh-CN" sz="1400"/>
              <a:t>，</a:t>
            </a:r>
            <a:r>
              <a:rPr lang="zh-CN" altLang="en-US" sz="1400"/>
              <a:t>如：</a:t>
            </a:r>
            <a:endParaRPr lang="en-US" altLang="zh-CN" sz="1400"/>
          </a:p>
          <a:p>
            <a:pPr algn="l" eaLnBrk="1" hangingPunct="1">
              <a:buFont typeface="Wingdings" pitchFamily="2" charset="2"/>
              <a:buNone/>
            </a:pPr>
            <a:r>
              <a:rPr lang="zh-CN" altLang="en-US" sz="1200"/>
              <a:t>查询语句：</a:t>
            </a:r>
            <a:r>
              <a:rPr lang="en-US" altLang="zh-CN" sz="1200">
                <a:solidFill>
                  <a:srgbClr val="0070C0"/>
                </a:solidFill>
              </a:rPr>
              <a:t>select * from </a:t>
            </a:r>
            <a:r>
              <a:rPr lang="zh-CN" altLang="en-US" sz="1200">
                <a:solidFill>
                  <a:srgbClr val="0070C0"/>
                </a:solidFill>
              </a:rPr>
              <a:t>表名 </a:t>
            </a:r>
            <a:r>
              <a:rPr lang="en-US" altLang="zh-CN" sz="1200">
                <a:solidFill>
                  <a:srgbClr val="0070C0"/>
                </a:solidFill>
              </a:rPr>
              <a:t>where </a:t>
            </a:r>
            <a:r>
              <a:rPr lang="zh-CN" altLang="en-US" sz="1200">
                <a:solidFill>
                  <a:srgbClr val="0070C0"/>
                </a:solidFill>
              </a:rPr>
              <a:t>条件子句 </a:t>
            </a:r>
            <a:r>
              <a:rPr lang="en-US" altLang="zh-CN" sz="1200">
                <a:solidFill>
                  <a:srgbClr val="0070C0"/>
                </a:solidFill>
              </a:rPr>
              <a:t>group by </a:t>
            </a:r>
            <a:r>
              <a:rPr lang="zh-CN" altLang="en-US" sz="1200">
                <a:solidFill>
                  <a:srgbClr val="0070C0"/>
                </a:solidFill>
              </a:rPr>
              <a:t>分组字句 </a:t>
            </a:r>
            <a:r>
              <a:rPr lang="en-US" altLang="zh-CN" sz="1200">
                <a:solidFill>
                  <a:srgbClr val="0070C0"/>
                </a:solidFill>
              </a:rPr>
              <a:t>having ... order by </a:t>
            </a:r>
            <a:r>
              <a:rPr lang="zh-CN" altLang="en-US" sz="1200">
                <a:solidFill>
                  <a:srgbClr val="0070C0"/>
                </a:solidFill>
              </a:rPr>
              <a:t>排序子句</a:t>
            </a:r>
            <a:endParaRPr lang="en-US" altLang="zh-CN" sz="1200">
              <a:solidFill>
                <a:srgbClr val="0070C0"/>
              </a:solidFill>
            </a:endParaRPr>
          </a:p>
          <a:p>
            <a:pPr lvl="2" algn="l" eaLnBrk="1" hangingPunct="1">
              <a:buFont typeface="Wingdings" pitchFamily="2" charset="2"/>
              <a:buNone/>
            </a:pPr>
            <a:r>
              <a:rPr lang="zh-CN" altLang="en-US" sz="1200">
                <a:solidFill>
                  <a:srgbClr val="00B050"/>
                </a:solidFill>
              </a:rPr>
              <a:t>如：</a:t>
            </a:r>
            <a:r>
              <a:rPr lang="en-US" altLang="zh-CN" sz="1200">
                <a:solidFill>
                  <a:srgbClr val="00B050"/>
                </a:solidFill>
              </a:rPr>
              <a:t>select * from person</a:t>
            </a:r>
          </a:p>
          <a:p>
            <a:pPr lvl="2" algn="l" eaLnBrk="1" hangingPunct="1">
              <a:buFont typeface="Wingdings" pitchFamily="2" charset="2"/>
              <a:buNone/>
            </a:pPr>
            <a:r>
              <a:rPr lang="en-US" altLang="zh-CN" sz="1200">
                <a:solidFill>
                  <a:srgbClr val="00B050"/>
                </a:solidFill>
              </a:rPr>
              <a:t>        select * from person order by id desc</a:t>
            </a:r>
          </a:p>
          <a:p>
            <a:pPr lvl="2" algn="l" eaLnBrk="1" hangingPunct="1">
              <a:buFont typeface="Wingdings" pitchFamily="2" charset="2"/>
              <a:buNone/>
            </a:pPr>
            <a:r>
              <a:rPr lang="en-US" altLang="zh-CN" sz="1200">
                <a:solidFill>
                  <a:srgbClr val="00B050"/>
                </a:solidFill>
              </a:rPr>
              <a:t>        select name from person group by name having count(*)&gt;1</a:t>
            </a:r>
          </a:p>
          <a:p>
            <a:pPr lvl="2" algn="l" eaLnBrk="1" hangingPunct="1">
              <a:buFont typeface="Wingdings" pitchFamily="2" charset="2"/>
              <a:buNone/>
            </a:pPr>
            <a:r>
              <a:rPr lang="zh-CN" altLang="en-US" sz="1200"/>
              <a:t>分页</a:t>
            </a:r>
            <a:r>
              <a:rPr lang="en-US" altLang="zh-CN" sz="1200"/>
              <a:t>SQL</a:t>
            </a:r>
            <a:r>
              <a:rPr lang="zh-CN" altLang="en-US" sz="1200"/>
              <a:t>与</a:t>
            </a:r>
            <a:r>
              <a:rPr lang="en-US" altLang="zh-CN" sz="1200"/>
              <a:t>mysql</a:t>
            </a:r>
            <a:r>
              <a:rPr lang="zh-CN" altLang="en-US" sz="1200"/>
              <a:t>类似，下面</a:t>
            </a:r>
            <a:r>
              <a:rPr lang="en-US" altLang="zh-CN" sz="1200"/>
              <a:t>SQL</a:t>
            </a:r>
            <a:r>
              <a:rPr lang="zh-CN" altLang="en-US" sz="1200"/>
              <a:t>语句获取</a:t>
            </a:r>
            <a:r>
              <a:rPr lang="en-US" altLang="zh-CN" sz="1200"/>
              <a:t>5</a:t>
            </a:r>
            <a:r>
              <a:rPr lang="zh-CN" altLang="en-US" sz="1200"/>
              <a:t>条记录，跳过前面</a:t>
            </a:r>
            <a:r>
              <a:rPr lang="en-US" altLang="zh-CN" sz="1200"/>
              <a:t>3</a:t>
            </a:r>
            <a:r>
              <a:rPr lang="zh-CN" altLang="en-US" sz="1200"/>
              <a:t>条记录</a:t>
            </a:r>
            <a:endParaRPr lang="en-US" altLang="zh-CN" sz="1200"/>
          </a:p>
          <a:p>
            <a:pPr lvl="2" algn="l" eaLnBrk="1" hangingPunct="1">
              <a:buFont typeface="Wingdings" pitchFamily="2" charset="2"/>
              <a:buNone/>
            </a:pPr>
            <a:r>
              <a:rPr lang="en-US" altLang="zh-CN" sz="1200">
                <a:solidFill>
                  <a:srgbClr val="00B050"/>
                </a:solidFill>
              </a:rPr>
              <a:t>select * from Account limit 5 offset 3 </a:t>
            </a:r>
            <a:r>
              <a:rPr lang="zh-CN" altLang="en-US" sz="1200"/>
              <a:t>或者 </a:t>
            </a:r>
            <a:r>
              <a:rPr lang="en-US" altLang="zh-CN" sz="1200">
                <a:solidFill>
                  <a:srgbClr val="00B050"/>
                </a:solidFill>
              </a:rPr>
              <a:t>select * from Account limit 3,5</a:t>
            </a:r>
          </a:p>
          <a:p>
            <a:pPr algn="l" eaLnBrk="1" hangingPunct="1">
              <a:buFont typeface="Wingdings" pitchFamily="2" charset="2"/>
              <a:buNone/>
            </a:pPr>
            <a:r>
              <a:rPr lang="zh-CN" altLang="en-US" sz="1200"/>
              <a:t>插入语句：</a:t>
            </a:r>
            <a:r>
              <a:rPr lang="en-US" altLang="zh-CN" sz="1200">
                <a:solidFill>
                  <a:srgbClr val="0070C0"/>
                </a:solidFill>
              </a:rPr>
              <a:t>insert into </a:t>
            </a:r>
            <a:r>
              <a:rPr lang="zh-CN" altLang="en-US" sz="1200">
                <a:solidFill>
                  <a:srgbClr val="0070C0"/>
                </a:solidFill>
              </a:rPr>
              <a:t>表名</a:t>
            </a:r>
            <a:r>
              <a:rPr lang="en-US" altLang="zh-CN" sz="1200">
                <a:solidFill>
                  <a:srgbClr val="0070C0"/>
                </a:solidFill>
              </a:rPr>
              <a:t>(</a:t>
            </a:r>
            <a:r>
              <a:rPr lang="zh-CN" altLang="en-US" sz="1200">
                <a:solidFill>
                  <a:srgbClr val="0070C0"/>
                </a:solidFill>
              </a:rPr>
              <a:t>字段列表</a:t>
            </a:r>
            <a:r>
              <a:rPr lang="en-US" altLang="zh-CN" sz="1200">
                <a:solidFill>
                  <a:srgbClr val="0070C0"/>
                </a:solidFill>
              </a:rPr>
              <a:t>) values(</a:t>
            </a:r>
            <a:r>
              <a:rPr lang="zh-CN" altLang="en-US" sz="1200">
                <a:solidFill>
                  <a:srgbClr val="0070C0"/>
                </a:solidFill>
              </a:rPr>
              <a:t>值列表</a:t>
            </a:r>
            <a:r>
              <a:rPr lang="en-US" altLang="zh-CN" sz="1200">
                <a:solidFill>
                  <a:srgbClr val="0070C0"/>
                </a:solidFill>
              </a:rPr>
              <a:t>)。</a:t>
            </a:r>
            <a:r>
              <a:rPr lang="zh-CN" altLang="en-US" sz="1200">
                <a:solidFill>
                  <a:srgbClr val="00B050"/>
                </a:solidFill>
              </a:rPr>
              <a:t>如：</a:t>
            </a:r>
            <a:r>
              <a:rPr lang="en-US" altLang="zh-CN" sz="1200">
                <a:solidFill>
                  <a:srgbClr val="00B050"/>
                </a:solidFill>
              </a:rPr>
              <a:t> insert into person(name, age) values(‘</a:t>
            </a:r>
            <a:r>
              <a:rPr lang="zh-CN" altLang="en-US" sz="1200">
                <a:solidFill>
                  <a:srgbClr val="00B050"/>
                </a:solidFill>
              </a:rPr>
              <a:t>传智</a:t>
            </a:r>
            <a:r>
              <a:rPr lang="en-US" altLang="zh-CN" sz="1200">
                <a:solidFill>
                  <a:srgbClr val="00B050"/>
                </a:solidFill>
              </a:rPr>
              <a:t>’,3)</a:t>
            </a:r>
          </a:p>
          <a:p>
            <a:pPr algn="l" eaLnBrk="1" hangingPunct="1">
              <a:buFont typeface="Wingdings" pitchFamily="2" charset="2"/>
              <a:buNone/>
            </a:pPr>
            <a:r>
              <a:rPr lang="zh-CN" altLang="en-US" sz="1200"/>
              <a:t>更新语句：</a:t>
            </a:r>
            <a:r>
              <a:rPr lang="en-US" altLang="zh-CN" sz="1200">
                <a:solidFill>
                  <a:srgbClr val="0070C0"/>
                </a:solidFill>
              </a:rPr>
              <a:t>update </a:t>
            </a:r>
            <a:r>
              <a:rPr lang="zh-CN" altLang="en-US" sz="1200">
                <a:solidFill>
                  <a:srgbClr val="0070C0"/>
                </a:solidFill>
              </a:rPr>
              <a:t>表名 </a:t>
            </a:r>
            <a:r>
              <a:rPr lang="en-US" altLang="zh-CN" sz="1200">
                <a:solidFill>
                  <a:srgbClr val="0070C0"/>
                </a:solidFill>
              </a:rPr>
              <a:t>set </a:t>
            </a:r>
            <a:r>
              <a:rPr lang="zh-CN" altLang="en-US" sz="1200">
                <a:solidFill>
                  <a:srgbClr val="0070C0"/>
                </a:solidFill>
              </a:rPr>
              <a:t>字段名</a:t>
            </a:r>
            <a:r>
              <a:rPr lang="en-US" altLang="zh-CN" sz="1200">
                <a:solidFill>
                  <a:srgbClr val="0070C0"/>
                </a:solidFill>
              </a:rPr>
              <a:t>=</a:t>
            </a:r>
            <a:r>
              <a:rPr lang="zh-CN" altLang="en-US" sz="1200">
                <a:solidFill>
                  <a:srgbClr val="0070C0"/>
                </a:solidFill>
              </a:rPr>
              <a:t>值 </a:t>
            </a:r>
            <a:r>
              <a:rPr lang="en-US" altLang="zh-CN" sz="1200">
                <a:solidFill>
                  <a:srgbClr val="0070C0"/>
                </a:solidFill>
              </a:rPr>
              <a:t>where </a:t>
            </a:r>
            <a:r>
              <a:rPr lang="zh-CN" altLang="en-US" sz="1200">
                <a:solidFill>
                  <a:srgbClr val="0070C0"/>
                </a:solidFill>
              </a:rPr>
              <a:t>条件子句。</a:t>
            </a:r>
            <a:r>
              <a:rPr lang="zh-CN" altLang="en-US" sz="1200">
                <a:solidFill>
                  <a:srgbClr val="00B050"/>
                </a:solidFill>
              </a:rPr>
              <a:t>如：</a:t>
            </a:r>
            <a:r>
              <a:rPr lang="en-US" altLang="zh-CN" sz="1200">
                <a:solidFill>
                  <a:srgbClr val="00B050"/>
                </a:solidFill>
              </a:rPr>
              <a:t>update person set name=‘</a:t>
            </a:r>
            <a:r>
              <a:rPr lang="zh-CN" altLang="en-US" sz="1200">
                <a:solidFill>
                  <a:srgbClr val="00B050"/>
                </a:solidFill>
              </a:rPr>
              <a:t>传智</a:t>
            </a:r>
            <a:r>
              <a:rPr lang="en-US" altLang="zh-CN" sz="1200">
                <a:solidFill>
                  <a:srgbClr val="00B050"/>
                </a:solidFill>
              </a:rPr>
              <a:t>‘ where id=10</a:t>
            </a:r>
            <a:endParaRPr lang="en-US" altLang="zh-CN" sz="1200">
              <a:solidFill>
                <a:srgbClr val="0070C0"/>
              </a:solidFill>
            </a:endParaRPr>
          </a:p>
          <a:p>
            <a:pPr algn="l" eaLnBrk="1" hangingPunct="1">
              <a:buFont typeface="Wingdings" pitchFamily="2" charset="2"/>
              <a:buNone/>
            </a:pPr>
            <a:r>
              <a:rPr lang="zh-CN" altLang="en-US" sz="1200"/>
              <a:t>删除语句：</a:t>
            </a:r>
            <a:r>
              <a:rPr lang="en-US" altLang="zh-CN" sz="1200">
                <a:solidFill>
                  <a:srgbClr val="0070C0"/>
                </a:solidFill>
              </a:rPr>
              <a:t>delete from </a:t>
            </a:r>
            <a:r>
              <a:rPr lang="zh-CN" altLang="en-US" sz="1200">
                <a:solidFill>
                  <a:srgbClr val="0070C0"/>
                </a:solidFill>
              </a:rPr>
              <a:t>表名 </a:t>
            </a:r>
            <a:r>
              <a:rPr lang="en-US" altLang="zh-CN" sz="1200">
                <a:solidFill>
                  <a:srgbClr val="0070C0"/>
                </a:solidFill>
              </a:rPr>
              <a:t>where </a:t>
            </a:r>
            <a:r>
              <a:rPr lang="zh-CN" altLang="en-US" sz="1200">
                <a:solidFill>
                  <a:srgbClr val="0070C0"/>
                </a:solidFill>
              </a:rPr>
              <a:t>条件子句。</a:t>
            </a:r>
            <a:r>
              <a:rPr lang="zh-CN" altLang="en-US" sz="1200">
                <a:solidFill>
                  <a:srgbClr val="00B050"/>
                </a:solidFill>
              </a:rPr>
              <a:t>如：</a:t>
            </a:r>
            <a:r>
              <a:rPr lang="en-US" altLang="zh-CN" sz="1200">
                <a:solidFill>
                  <a:srgbClr val="00B050"/>
                </a:solidFill>
              </a:rPr>
              <a:t>delete from person  where id=10</a:t>
            </a:r>
            <a:endParaRPr lang="en-US" altLang="zh-CN" sz="1200"/>
          </a:p>
        </p:txBody>
      </p:sp>
    </p:spTree>
    <p:extLst>
      <p:ext uri="{BB962C8B-B14F-4D97-AF65-F5344CB8AC3E}">
        <p14:creationId xmlns:p14="http://schemas.microsoft.com/office/powerpoint/2010/main" val="22434312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a:bodyPr>
          <a:lstStyle/>
          <a:p>
            <a:pPr eaLnBrk="1" hangingPunct="1"/>
            <a:r>
              <a:rPr lang="zh-CN" altLang="en-US" sz="2800" dirty="0" smtClean="0"/>
              <a:t>使用</a:t>
            </a:r>
            <a:r>
              <a:rPr lang="en-US" altLang="zh-CN" sz="2800" dirty="0" err="1" smtClean="0"/>
              <a:t>SQLiteDatabase</a:t>
            </a:r>
            <a:r>
              <a:rPr lang="zh-CN" altLang="en-US" sz="2900" dirty="0" smtClean="0"/>
              <a:t>操作</a:t>
            </a:r>
            <a:r>
              <a:rPr lang="en-US" altLang="zh-CN" sz="2900" dirty="0" smtClean="0"/>
              <a:t>SQLite</a:t>
            </a:r>
            <a:r>
              <a:rPr lang="zh-CN" altLang="en-US" sz="2900" dirty="0" smtClean="0"/>
              <a:t>数据库</a:t>
            </a:r>
            <a:endParaRPr lang="zh-CN" altLang="en-US" sz="2900" b="1" dirty="0" smtClean="0">
              <a:latin typeface="宋体" charset="-122"/>
            </a:endParaRPr>
          </a:p>
        </p:txBody>
      </p:sp>
      <p:sp>
        <p:nvSpPr>
          <p:cNvPr id="39940" name="TextBox 5"/>
          <p:cNvSpPr txBox="1">
            <a:spLocks noChangeArrowheads="1"/>
          </p:cNvSpPr>
          <p:nvPr/>
        </p:nvSpPr>
        <p:spPr bwMode="auto">
          <a:xfrm>
            <a:off x="357188" y="1928813"/>
            <a:ext cx="8501062"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Android</a:t>
            </a:r>
            <a:r>
              <a:rPr lang="zh-CN" altLang="en-US" sz="1400"/>
              <a:t>提供了一个名为</a:t>
            </a:r>
            <a:r>
              <a:rPr lang="en-US" altLang="zh-CN" sz="1400"/>
              <a:t>SQLiteDatabase</a:t>
            </a:r>
            <a:r>
              <a:rPr lang="zh-CN" altLang="en-US" sz="1400"/>
              <a:t>的类，该类封装了一些操作数据库的</a:t>
            </a:r>
            <a:r>
              <a:rPr lang="en-US" altLang="zh-CN" sz="1400"/>
              <a:t>API</a:t>
            </a:r>
            <a:r>
              <a:rPr lang="zh-CN" altLang="en-US" sz="1400"/>
              <a:t>，使用该类可以完成对数据进行添加</a:t>
            </a:r>
            <a:r>
              <a:rPr lang="en-US" altLang="zh-CN" sz="1400"/>
              <a:t>(Create)</a:t>
            </a:r>
            <a:r>
              <a:rPr lang="zh-CN" altLang="en-US" sz="1400"/>
              <a:t>、查询</a:t>
            </a:r>
            <a:r>
              <a:rPr lang="en-US" altLang="zh-CN" sz="1400"/>
              <a:t>(Retrieve)</a:t>
            </a:r>
            <a:r>
              <a:rPr lang="zh-CN" altLang="en-US" sz="1400"/>
              <a:t>、更新</a:t>
            </a:r>
            <a:r>
              <a:rPr lang="en-US" altLang="zh-CN" sz="1400"/>
              <a:t>(Update)</a:t>
            </a:r>
            <a:r>
              <a:rPr lang="zh-CN" altLang="en-US" sz="1400"/>
              <a:t>和删除</a:t>
            </a:r>
            <a:r>
              <a:rPr lang="en-US" altLang="zh-CN" sz="1400"/>
              <a:t>(Delete)</a:t>
            </a:r>
            <a:r>
              <a:rPr lang="zh-CN" altLang="en-US" sz="1400"/>
              <a:t>操作（这些操作简称为</a:t>
            </a:r>
            <a:r>
              <a:rPr lang="en-US" altLang="zh-CN" sz="1400"/>
              <a:t>CRUD</a:t>
            </a:r>
            <a:r>
              <a:rPr lang="zh-CN" altLang="en-US" sz="1400"/>
              <a:t>）。对</a:t>
            </a:r>
            <a:r>
              <a:rPr lang="en-US" altLang="zh-CN" sz="1400"/>
              <a:t>SQLiteDatabase</a:t>
            </a:r>
            <a:r>
              <a:rPr lang="zh-CN" altLang="en-US" sz="1400"/>
              <a:t>的学习，我们应该重点掌握</a:t>
            </a:r>
            <a:r>
              <a:rPr lang="en-US" altLang="zh-CN" sz="1400"/>
              <a:t>execSQL()</a:t>
            </a:r>
            <a:r>
              <a:rPr lang="zh-CN" altLang="en-US" sz="1400"/>
              <a:t>和</a:t>
            </a:r>
            <a:r>
              <a:rPr lang="en-US" altLang="zh-CN" sz="1400"/>
              <a:t>rawQuery()</a:t>
            </a:r>
            <a:r>
              <a:rPr lang="zh-CN" altLang="en-US" sz="1400"/>
              <a:t>方法。</a:t>
            </a:r>
            <a:r>
              <a:rPr lang="en-US" altLang="zh-CN" sz="1400"/>
              <a:t> execSQL()</a:t>
            </a:r>
            <a:r>
              <a:rPr lang="zh-CN" altLang="en-US" sz="1400"/>
              <a:t>方法可以执行</a:t>
            </a:r>
            <a:r>
              <a:rPr lang="en-US" altLang="zh-CN" sz="1400"/>
              <a:t>insert、delete</a:t>
            </a:r>
            <a:r>
              <a:rPr lang="zh-CN" altLang="en-US" sz="1400"/>
              <a:t>、</a:t>
            </a:r>
            <a:r>
              <a:rPr lang="en-US" altLang="zh-CN" sz="1400"/>
              <a:t>update</a:t>
            </a:r>
            <a:r>
              <a:rPr lang="zh-CN" altLang="en-US" sz="1400"/>
              <a:t>和</a:t>
            </a:r>
            <a:r>
              <a:rPr lang="en-US" altLang="zh-CN" sz="1400"/>
              <a:t>CREATE TABLE</a:t>
            </a:r>
            <a:r>
              <a:rPr lang="zh-CN" altLang="en-US" sz="1400"/>
              <a:t>之类有更改行为的</a:t>
            </a:r>
            <a:r>
              <a:rPr lang="en-US" altLang="zh-CN" sz="1400"/>
              <a:t>SQL</a:t>
            </a:r>
            <a:r>
              <a:rPr lang="zh-CN" altLang="en-US" sz="1400"/>
              <a:t>语句；</a:t>
            </a:r>
            <a:r>
              <a:rPr lang="en-US" altLang="zh-CN" sz="1400"/>
              <a:t> rawQuery()</a:t>
            </a:r>
            <a:r>
              <a:rPr lang="zh-CN" altLang="en-US" sz="1400"/>
              <a:t>方法可以执行</a:t>
            </a:r>
            <a:r>
              <a:rPr lang="en-US" altLang="zh-CN" sz="1400"/>
              <a:t>select</a:t>
            </a:r>
            <a:r>
              <a:rPr lang="zh-CN" altLang="en-US" sz="1400"/>
              <a:t>语句。</a:t>
            </a:r>
            <a:endParaRPr lang="en-US" altLang="zh-CN" sz="1400"/>
          </a:p>
          <a:p>
            <a:pPr algn="l" eaLnBrk="1" hangingPunct="1">
              <a:buFont typeface="Wingdings" pitchFamily="2" charset="2"/>
              <a:buNone/>
            </a:pPr>
            <a:r>
              <a:rPr lang="en-US" altLang="zh-CN" sz="1400"/>
              <a:t>execSQL()</a:t>
            </a:r>
            <a:r>
              <a:rPr lang="zh-CN" altLang="en-US" sz="1400"/>
              <a:t>方法的使用例子：</a:t>
            </a:r>
            <a:endParaRPr lang="en-US" altLang="zh-CN" sz="1400"/>
          </a:p>
          <a:p>
            <a:pPr algn="l" eaLnBrk="1" hangingPunct="1">
              <a:buFont typeface="Wingdings" pitchFamily="2" charset="2"/>
              <a:buNone/>
            </a:pPr>
            <a:r>
              <a:rPr lang="en-US" altLang="zh-CN" sz="1400">
                <a:solidFill>
                  <a:srgbClr val="0070C0"/>
                </a:solidFill>
              </a:rPr>
              <a:t>SQLiteDatabase db = ....;</a:t>
            </a:r>
          </a:p>
          <a:p>
            <a:pPr algn="l" eaLnBrk="1" hangingPunct="1">
              <a:buFont typeface="Wingdings" pitchFamily="2" charset="2"/>
              <a:buNone/>
            </a:pPr>
            <a:r>
              <a:rPr lang="en-US" altLang="zh-CN" sz="1400">
                <a:solidFill>
                  <a:srgbClr val="0070C0"/>
                </a:solidFill>
              </a:rPr>
              <a:t>db.execSQL("insert into person(name, age) values('</a:t>
            </a:r>
            <a:r>
              <a:rPr lang="zh-CN" altLang="en-US" sz="1400">
                <a:solidFill>
                  <a:srgbClr val="0070C0"/>
                </a:solidFill>
              </a:rPr>
              <a:t>传智播客</a:t>
            </a:r>
            <a:r>
              <a:rPr lang="en-US" altLang="zh-CN" sz="1400">
                <a:solidFill>
                  <a:srgbClr val="0070C0"/>
                </a:solidFill>
              </a:rPr>
              <a:t>', 4)");</a:t>
            </a:r>
          </a:p>
          <a:p>
            <a:pPr algn="l" eaLnBrk="1" hangingPunct="1">
              <a:buFont typeface="Wingdings" pitchFamily="2" charset="2"/>
              <a:buNone/>
            </a:pPr>
            <a:r>
              <a:rPr lang="en-US" altLang="zh-CN" sz="1400">
                <a:solidFill>
                  <a:srgbClr val="0070C0"/>
                </a:solidFill>
              </a:rPr>
              <a:t>db.close();</a:t>
            </a:r>
          </a:p>
          <a:p>
            <a:pPr algn="l" eaLnBrk="1" hangingPunct="1">
              <a:buFont typeface="Wingdings" pitchFamily="2" charset="2"/>
              <a:buNone/>
            </a:pPr>
            <a:r>
              <a:rPr lang="zh-CN" altLang="en-US" sz="1400"/>
              <a:t>执行上面</a:t>
            </a:r>
            <a:r>
              <a:rPr lang="en-US" altLang="zh-CN" sz="1400"/>
              <a:t>SQL</a:t>
            </a:r>
            <a:r>
              <a:rPr lang="zh-CN" altLang="en-US" sz="1400"/>
              <a:t>语句会往</a:t>
            </a:r>
            <a:r>
              <a:rPr lang="en-US" altLang="zh-CN" sz="1400"/>
              <a:t>person</a:t>
            </a:r>
            <a:r>
              <a:rPr lang="zh-CN" altLang="en-US" sz="1400"/>
              <a:t>表中添加进一条记录，在实际应用中，</a:t>
            </a:r>
            <a:r>
              <a:rPr lang="en-US" altLang="zh-CN" sz="1400"/>
              <a:t> </a:t>
            </a:r>
            <a:r>
              <a:rPr lang="zh-CN" altLang="en-US" sz="1400"/>
              <a:t>语句中的“传智播客”这些参数值应该由用户输入界面提供，如果把用户输入的内容原样组拼到上面的</a:t>
            </a:r>
            <a:r>
              <a:rPr lang="en-US" altLang="zh-CN" sz="1400"/>
              <a:t>insert</a:t>
            </a:r>
            <a:r>
              <a:rPr lang="zh-CN" altLang="en-US" sz="1400"/>
              <a:t>语句， 当用户输入的内容含有单引号时，组拼出来的</a:t>
            </a:r>
            <a:r>
              <a:rPr lang="en-US" altLang="zh-CN" sz="1400"/>
              <a:t>SQL</a:t>
            </a:r>
            <a:r>
              <a:rPr lang="zh-CN" altLang="en-US" sz="1400"/>
              <a:t>语句就会存在语法错误。要解决这个问题需要对单引号进行转义，也就是把单引号转换成两个单引号。有些时候用户往往还会输入像“ </a:t>
            </a:r>
            <a:r>
              <a:rPr lang="en-US" altLang="zh-CN" sz="1400"/>
              <a:t>&amp;</a:t>
            </a:r>
            <a:r>
              <a:rPr lang="zh-CN" altLang="en-US" sz="1400"/>
              <a:t> ”这些特殊</a:t>
            </a:r>
            <a:r>
              <a:rPr lang="en-US" altLang="zh-CN" sz="1400"/>
              <a:t>SQL</a:t>
            </a:r>
            <a:r>
              <a:rPr lang="zh-CN" altLang="en-US" sz="1400"/>
              <a:t>符号，为保证组拼好的</a:t>
            </a:r>
            <a:r>
              <a:rPr lang="en-US" altLang="zh-CN" sz="1400"/>
              <a:t>SQL</a:t>
            </a:r>
            <a:r>
              <a:rPr lang="zh-CN" altLang="en-US" sz="1400"/>
              <a:t>语句语法正确，必须对</a:t>
            </a:r>
            <a:r>
              <a:rPr lang="en-US" altLang="zh-CN" sz="1400"/>
              <a:t>SQL</a:t>
            </a:r>
            <a:r>
              <a:rPr lang="zh-CN" altLang="en-US" sz="1400"/>
              <a:t>语句中的这些特殊</a:t>
            </a:r>
            <a:r>
              <a:rPr lang="en-US" altLang="zh-CN" sz="1400"/>
              <a:t>SQL</a:t>
            </a:r>
            <a:r>
              <a:rPr lang="zh-CN" altLang="en-US" sz="1400"/>
              <a:t>符号都进行转义，显然，对每条</a:t>
            </a:r>
            <a:r>
              <a:rPr lang="en-US" altLang="zh-CN" sz="1400"/>
              <a:t>SQL</a:t>
            </a:r>
            <a:r>
              <a:rPr lang="zh-CN" altLang="en-US" sz="1400"/>
              <a:t>语句都做这样的处理工作是比较烦琐的。</a:t>
            </a:r>
            <a:r>
              <a:rPr lang="en-US" altLang="zh-CN" sz="1400"/>
              <a:t> SQLiteDatabase</a:t>
            </a:r>
            <a:r>
              <a:rPr lang="zh-CN" altLang="en-US" sz="1400"/>
              <a:t>类提供了一个重载后的</a:t>
            </a:r>
            <a:r>
              <a:rPr lang="en-US" altLang="zh-CN" sz="1400"/>
              <a:t>execSQL(String sql, Object[] bindArgs)</a:t>
            </a:r>
            <a:r>
              <a:rPr lang="zh-CN" altLang="en-US" sz="1400"/>
              <a:t>方法，使用这个方法可以解决前面提到的问题，因为这个方法支持使用占位符参数</a:t>
            </a:r>
            <a:r>
              <a:rPr lang="en-US" altLang="zh-CN" sz="1400"/>
              <a:t>(?)</a:t>
            </a:r>
            <a:r>
              <a:rPr lang="zh-CN" altLang="en-US" sz="1400"/>
              <a:t>。使用例子如下：</a:t>
            </a:r>
            <a:endParaRPr lang="en-US" altLang="zh-CN" sz="1400"/>
          </a:p>
          <a:p>
            <a:pPr algn="l" eaLnBrk="1" hangingPunct="1">
              <a:buFont typeface="Wingdings" pitchFamily="2" charset="2"/>
              <a:buNone/>
            </a:pPr>
            <a:r>
              <a:rPr lang="en-US" altLang="zh-CN" sz="1400">
                <a:solidFill>
                  <a:srgbClr val="0070C0"/>
                </a:solidFill>
              </a:rPr>
              <a:t>SQLiteDatabase db = ....;</a:t>
            </a:r>
          </a:p>
          <a:p>
            <a:pPr algn="l" eaLnBrk="1" hangingPunct="1">
              <a:buFont typeface="Wingdings" pitchFamily="2" charset="2"/>
              <a:buNone/>
            </a:pPr>
            <a:r>
              <a:rPr lang="en-US" altLang="zh-CN" sz="1400">
                <a:solidFill>
                  <a:srgbClr val="0070C0"/>
                </a:solidFill>
              </a:rPr>
              <a:t>db.execSQL("insert into person(name, age) values(?,?)", new Object[]{"</a:t>
            </a:r>
            <a:r>
              <a:rPr lang="zh-CN" altLang="en-US" sz="1400">
                <a:solidFill>
                  <a:srgbClr val="0070C0"/>
                </a:solidFill>
              </a:rPr>
              <a:t>传智播客</a:t>
            </a:r>
            <a:r>
              <a:rPr lang="en-US" altLang="zh-CN" sz="1400">
                <a:solidFill>
                  <a:srgbClr val="0070C0"/>
                </a:solidFill>
              </a:rPr>
              <a:t>", 4}); </a:t>
            </a:r>
          </a:p>
          <a:p>
            <a:pPr algn="l" eaLnBrk="1" hangingPunct="1">
              <a:buFont typeface="Wingdings" pitchFamily="2" charset="2"/>
              <a:buNone/>
            </a:pPr>
            <a:r>
              <a:rPr lang="en-US" altLang="zh-CN" sz="1400">
                <a:solidFill>
                  <a:srgbClr val="0070C0"/>
                </a:solidFill>
              </a:rPr>
              <a:t>db.close();</a:t>
            </a:r>
          </a:p>
          <a:p>
            <a:pPr algn="l" eaLnBrk="1" hangingPunct="1">
              <a:buFont typeface="Wingdings" pitchFamily="2" charset="2"/>
              <a:buNone/>
            </a:pPr>
            <a:r>
              <a:rPr lang="en-US" altLang="zh-CN" sz="1400"/>
              <a:t>execSQL(String sql, Object[] bindArgs)</a:t>
            </a:r>
            <a:r>
              <a:rPr lang="zh-CN" altLang="en-US" sz="1400"/>
              <a:t>方法的第一个参数为</a:t>
            </a:r>
            <a:r>
              <a:rPr lang="en-US" altLang="zh-CN" sz="1400"/>
              <a:t>SQL</a:t>
            </a:r>
            <a:r>
              <a:rPr lang="zh-CN" altLang="en-US" sz="1400"/>
              <a:t>语句，第二个参数为</a:t>
            </a:r>
            <a:r>
              <a:rPr lang="en-US" altLang="zh-CN" sz="1400"/>
              <a:t>SQL</a:t>
            </a:r>
            <a:r>
              <a:rPr lang="zh-CN" altLang="en-US" sz="1400"/>
              <a:t>语句中占位符参数的值，参数值在数组中的顺序要和占位符的位置对应。</a:t>
            </a:r>
          </a:p>
        </p:txBody>
      </p:sp>
    </p:spTree>
    <p:extLst>
      <p:ext uri="{BB962C8B-B14F-4D97-AF65-F5344CB8AC3E}">
        <p14:creationId xmlns:p14="http://schemas.microsoft.com/office/powerpoint/2010/main" val="906174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3200" dirty="0" err="1" smtClean="0"/>
              <a:t>SQLiteDatabase</a:t>
            </a:r>
            <a:r>
              <a:rPr lang="zh-CN" altLang="en-US" sz="2900" dirty="0" smtClean="0"/>
              <a:t>操作</a:t>
            </a:r>
            <a:r>
              <a:rPr lang="en-US" altLang="zh-CN" sz="2900" dirty="0" smtClean="0"/>
              <a:t>SQLite</a:t>
            </a:r>
            <a:r>
              <a:rPr lang="zh-CN" altLang="en-US" sz="2900" dirty="0" smtClean="0"/>
              <a:t>数据库</a:t>
            </a:r>
            <a:endParaRPr lang="zh-CN" altLang="en-US" sz="2900" b="1" dirty="0" smtClean="0">
              <a:latin typeface="宋体" charset="-122"/>
            </a:endParaRPr>
          </a:p>
        </p:txBody>
      </p:sp>
      <p:sp>
        <p:nvSpPr>
          <p:cNvPr id="40964" name="TextBox 4"/>
          <p:cNvSpPr txBox="1">
            <a:spLocks noChangeArrowheads="1"/>
          </p:cNvSpPr>
          <p:nvPr/>
        </p:nvSpPr>
        <p:spPr bwMode="auto">
          <a:xfrm>
            <a:off x="428625" y="1857375"/>
            <a:ext cx="8501063"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SQLiteDatabase</a:t>
            </a:r>
            <a:r>
              <a:rPr lang="zh-CN" altLang="en-US" sz="1400"/>
              <a:t>的</a:t>
            </a:r>
            <a:r>
              <a:rPr lang="en-US" altLang="zh-CN" sz="1400"/>
              <a:t>rawQuery()</a:t>
            </a:r>
            <a:r>
              <a:rPr lang="zh-CN" altLang="en-US" sz="1400"/>
              <a:t> 用于执行</a:t>
            </a:r>
            <a:r>
              <a:rPr lang="en-US" altLang="zh-CN" sz="1400"/>
              <a:t>select</a:t>
            </a:r>
            <a:r>
              <a:rPr lang="zh-CN" altLang="en-US" sz="1400"/>
              <a:t>语句，使用例子如下：</a:t>
            </a:r>
            <a:r>
              <a:rPr lang="en-US" altLang="zh-CN" sz="1400"/>
              <a:t/>
            </a:r>
            <a:br>
              <a:rPr lang="en-US" altLang="zh-CN" sz="1400"/>
            </a:br>
            <a:r>
              <a:rPr lang="en-US" altLang="zh-CN" sz="1200">
                <a:solidFill>
                  <a:srgbClr val="0070C0"/>
                </a:solidFill>
              </a:rPr>
              <a:t> SQLiteDatabase db = ....;</a:t>
            </a:r>
          </a:p>
          <a:p>
            <a:pPr algn="l" eaLnBrk="1" hangingPunct="1">
              <a:buFont typeface="Wingdings" pitchFamily="2" charset="2"/>
              <a:buNone/>
            </a:pPr>
            <a:r>
              <a:rPr lang="en-US" altLang="zh-CN" sz="1200">
                <a:solidFill>
                  <a:srgbClr val="0070C0"/>
                </a:solidFill>
              </a:rPr>
              <a:t>Cursor cursor = db.rawQuery(“select * from person”, null);</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while (cursor.moveToNext()) {</a:t>
            </a:r>
          </a:p>
          <a:p>
            <a:pPr algn="l" eaLnBrk="1" hangingPunct="1">
              <a:buFont typeface="Wingdings" pitchFamily="2" charset="2"/>
              <a:buNone/>
            </a:pPr>
            <a:r>
              <a:rPr lang="en-US" altLang="zh-CN" sz="1200">
                <a:solidFill>
                  <a:srgbClr val="0070C0"/>
                </a:solidFill>
              </a:rPr>
              <a:t>	int personid = cursor.getInt(0); </a:t>
            </a:r>
            <a:r>
              <a:rPr lang="en-US" altLang="zh-CN" sz="1200">
                <a:solidFill>
                  <a:srgbClr val="00B050"/>
                </a:solidFill>
              </a:rPr>
              <a:t>//</a:t>
            </a:r>
            <a:r>
              <a:rPr lang="zh-CN" altLang="en-US" sz="1200">
                <a:solidFill>
                  <a:srgbClr val="00B050"/>
                </a:solidFill>
              </a:rPr>
              <a:t>获取第一列的值</a:t>
            </a:r>
            <a:r>
              <a:rPr lang="en-US" altLang="zh-CN" sz="1200">
                <a:solidFill>
                  <a:srgbClr val="00B050"/>
                </a:solidFill>
              </a:rPr>
              <a:t>,</a:t>
            </a:r>
            <a:r>
              <a:rPr lang="zh-CN" altLang="en-US" sz="1200">
                <a:solidFill>
                  <a:srgbClr val="00B050"/>
                </a:solidFill>
              </a:rPr>
              <a:t>第一列的索引从</a:t>
            </a:r>
            <a:r>
              <a:rPr lang="en-US" altLang="zh-CN" sz="1200">
                <a:solidFill>
                  <a:srgbClr val="00B050"/>
                </a:solidFill>
              </a:rPr>
              <a:t>0</a:t>
            </a:r>
            <a:r>
              <a:rPr lang="zh-CN" altLang="en-US" sz="1200">
                <a:solidFill>
                  <a:srgbClr val="00B050"/>
                </a:solidFill>
              </a:rPr>
              <a:t>开始</a:t>
            </a:r>
          </a:p>
          <a:p>
            <a:pPr algn="l" eaLnBrk="1" hangingPunct="1">
              <a:buFont typeface="Wingdings" pitchFamily="2" charset="2"/>
              <a:buNone/>
            </a:pPr>
            <a:r>
              <a:rPr lang="zh-CN" altLang="en-US" sz="1200">
                <a:solidFill>
                  <a:srgbClr val="0070C0"/>
                </a:solidFill>
              </a:rPr>
              <a:t>	</a:t>
            </a:r>
            <a:r>
              <a:rPr lang="en-US" altLang="zh-CN" sz="1200">
                <a:solidFill>
                  <a:srgbClr val="0070C0"/>
                </a:solidFill>
              </a:rPr>
              <a:t>String name = cursor.getString(1);</a:t>
            </a:r>
            <a:r>
              <a:rPr lang="en-US" altLang="zh-CN" sz="1200">
                <a:solidFill>
                  <a:srgbClr val="00B050"/>
                </a:solidFill>
              </a:rPr>
              <a:t>//</a:t>
            </a:r>
            <a:r>
              <a:rPr lang="zh-CN" altLang="en-US" sz="1200">
                <a:solidFill>
                  <a:srgbClr val="00B050"/>
                </a:solidFill>
              </a:rPr>
              <a:t>获取第二列的值</a:t>
            </a:r>
          </a:p>
          <a:p>
            <a:pPr algn="l" eaLnBrk="1" hangingPunct="1">
              <a:buFont typeface="Wingdings" pitchFamily="2" charset="2"/>
              <a:buNone/>
            </a:pPr>
            <a:r>
              <a:rPr lang="zh-CN" altLang="en-US" sz="1200">
                <a:solidFill>
                  <a:srgbClr val="0070C0"/>
                </a:solidFill>
              </a:rPr>
              <a:t>	</a:t>
            </a:r>
            <a:r>
              <a:rPr lang="en-US" altLang="zh-CN" sz="1200">
                <a:solidFill>
                  <a:srgbClr val="0070C0"/>
                </a:solidFill>
              </a:rPr>
              <a:t>int age = cursor.getInt(2);</a:t>
            </a:r>
            <a:r>
              <a:rPr lang="en-US" altLang="zh-CN" sz="1200">
                <a:solidFill>
                  <a:srgbClr val="00B050"/>
                </a:solidFill>
              </a:rPr>
              <a:t>//</a:t>
            </a:r>
            <a:r>
              <a:rPr lang="zh-CN" altLang="en-US" sz="1200">
                <a:solidFill>
                  <a:srgbClr val="00B050"/>
                </a:solidFill>
              </a:rPr>
              <a:t>获取第三列的值</a:t>
            </a:r>
          </a:p>
          <a:p>
            <a:pPr algn="l" eaLnBrk="1" hangingPunct="1">
              <a:buFont typeface="Wingdings" pitchFamily="2" charset="2"/>
              <a:buNone/>
            </a:pPr>
            <a:r>
              <a:rPr lang="en-US" altLang="zh-CN" sz="1200">
                <a:solidFill>
                  <a:srgbClr val="0070C0"/>
                </a:solidFill>
              </a:rPr>
              <a:t>}</a:t>
            </a:r>
          </a:p>
          <a:p>
            <a:pPr algn="l" eaLnBrk="1" hangingPunct="1">
              <a:buFont typeface="Wingdings" pitchFamily="2" charset="2"/>
              <a:buNone/>
            </a:pPr>
            <a:r>
              <a:rPr lang="en-US" altLang="zh-CN" sz="1200">
                <a:solidFill>
                  <a:srgbClr val="0070C0"/>
                </a:solidFill>
              </a:rPr>
              <a:t>cursor.close();</a:t>
            </a:r>
          </a:p>
          <a:p>
            <a:pPr algn="l" eaLnBrk="1" hangingPunct="1">
              <a:buFont typeface="Wingdings" pitchFamily="2" charset="2"/>
              <a:buNone/>
            </a:pPr>
            <a:r>
              <a:rPr lang="en-US" altLang="zh-CN" sz="1200">
                <a:solidFill>
                  <a:srgbClr val="0070C0"/>
                </a:solidFill>
              </a:rPr>
              <a:t>db.close(); </a:t>
            </a:r>
          </a:p>
          <a:p>
            <a:pPr algn="l" eaLnBrk="1" hangingPunct="1">
              <a:buFont typeface="Wingdings" pitchFamily="2" charset="2"/>
              <a:buNone/>
            </a:pPr>
            <a:r>
              <a:rPr lang="en-US" altLang="zh-CN" sz="1400"/>
              <a:t>rawQuery()</a:t>
            </a:r>
            <a:r>
              <a:rPr lang="zh-CN" altLang="en-US" sz="1400"/>
              <a:t>方法的第一个参数为</a:t>
            </a:r>
            <a:r>
              <a:rPr lang="en-US" altLang="zh-CN" sz="1400"/>
              <a:t>select</a:t>
            </a:r>
            <a:r>
              <a:rPr lang="zh-CN" altLang="en-US" sz="1400"/>
              <a:t>语句；第二个参数为</a:t>
            </a:r>
            <a:r>
              <a:rPr lang="en-US" altLang="zh-CN" sz="1400"/>
              <a:t>select</a:t>
            </a:r>
            <a:r>
              <a:rPr lang="zh-CN" altLang="en-US" sz="1400"/>
              <a:t>语句中占位符参数的值，如果</a:t>
            </a:r>
            <a:r>
              <a:rPr lang="en-US" altLang="zh-CN" sz="1400"/>
              <a:t>select</a:t>
            </a:r>
            <a:r>
              <a:rPr lang="zh-CN" altLang="en-US" sz="1400"/>
              <a:t>语句没有使用占位符，该参数可以设置为</a:t>
            </a:r>
            <a:r>
              <a:rPr lang="en-US" altLang="zh-CN" sz="1400"/>
              <a:t>null</a:t>
            </a:r>
            <a:r>
              <a:rPr lang="zh-CN" altLang="en-US" sz="1400"/>
              <a:t>。带占位符参数的</a:t>
            </a:r>
            <a:r>
              <a:rPr lang="en-US" altLang="zh-CN" sz="1400"/>
              <a:t>select</a:t>
            </a:r>
            <a:r>
              <a:rPr lang="zh-CN" altLang="en-US" sz="1400"/>
              <a:t>语句使用例子如下：</a:t>
            </a:r>
            <a:endParaRPr lang="en-US" altLang="zh-CN" sz="1400"/>
          </a:p>
          <a:p>
            <a:pPr algn="l" eaLnBrk="1" hangingPunct="1">
              <a:buFont typeface="Wingdings" pitchFamily="2" charset="2"/>
              <a:buNone/>
            </a:pPr>
            <a:r>
              <a:rPr lang="en-US" altLang="zh-CN" sz="1200">
                <a:solidFill>
                  <a:srgbClr val="0070C0"/>
                </a:solidFill>
              </a:rPr>
              <a:t>Cursor cursor = db.rawQuery("select * from person where name like ? and age=?", new String[]{"%</a:t>
            </a:r>
            <a:r>
              <a:rPr lang="zh-CN" altLang="en-US" sz="1200">
                <a:solidFill>
                  <a:srgbClr val="0070C0"/>
                </a:solidFill>
              </a:rPr>
              <a:t>传智</a:t>
            </a:r>
            <a:r>
              <a:rPr lang="en-US" altLang="zh-CN" sz="1200">
                <a:solidFill>
                  <a:srgbClr val="0070C0"/>
                </a:solidFill>
              </a:rPr>
              <a:t>%", "4"});</a:t>
            </a:r>
          </a:p>
          <a:p>
            <a:pPr algn="l" eaLnBrk="1" hangingPunct="1">
              <a:buFont typeface="Wingdings" pitchFamily="2" charset="2"/>
              <a:buNone/>
            </a:pPr>
            <a:endParaRPr lang="en-US" altLang="zh-CN" sz="1200">
              <a:solidFill>
                <a:srgbClr val="0070C0"/>
              </a:solidFill>
            </a:endParaRPr>
          </a:p>
          <a:p>
            <a:pPr algn="l" eaLnBrk="1" hangingPunct="1">
              <a:buFont typeface="Wingdings" pitchFamily="2" charset="2"/>
              <a:buNone/>
            </a:pPr>
            <a:r>
              <a:rPr lang="en-US" altLang="zh-CN" sz="1400"/>
              <a:t>Cursor</a:t>
            </a:r>
            <a:r>
              <a:rPr lang="zh-CN" altLang="en-US" sz="1400"/>
              <a:t>是结果集游标，用于对结果集进行随机访问，如果大家熟悉</a:t>
            </a:r>
            <a:r>
              <a:rPr lang="en-US" altLang="zh-CN" sz="1400"/>
              <a:t>jdbc， </a:t>
            </a:r>
            <a:r>
              <a:rPr lang="zh-CN" altLang="en-US" sz="1400"/>
              <a:t>其实</a:t>
            </a:r>
            <a:r>
              <a:rPr lang="en-US" altLang="zh-CN" sz="1400"/>
              <a:t>Cursor</a:t>
            </a:r>
            <a:r>
              <a:rPr lang="zh-CN" altLang="en-US" sz="1400"/>
              <a:t>与</a:t>
            </a:r>
            <a:r>
              <a:rPr lang="en-US" altLang="zh-CN" sz="1400"/>
              <a:t>JDBC</a:t>
            </a:r>
            <a:r>
              <a:rPr lang="zh-CN" altLang="en-US" sz="1400"/>
              <a:t>中的</a:t>
            </a:r>
            <a:r>
              <a:rPr lang="en-US" altLang="zh-CN" sz="1400"/>
              <a:t>ResultSet</a:t>
            </a:r>
            <a:r>
              <a:rPr lang="zh-CN" altLang="en-US" sz="1400"/>
              <a:t>作用很相似。使用</a:t>
            </a:r>
            <a:r>
              <a:rPr lang="en-US" altLang="zh-CN" sz="1400"/>
              <a:t>moveToNext()</a:t>
            </a:r>
            <a:r>
              <a:rPr lang="zh-CN" altLang="en-US" sz="1400"/>
              <a:t>方法可以将游标从当前行移动到下一行，如果已经移过了结果集的最后一行，返回结果为</a:t>
            </a:r>
            <a:r>
              <a:rPr lang="en-US" altLang="zh-CN" sz="1400"/>
              <a:t>false</a:t>
            </a:r>
            <a:r>
              <a:rPr lang="zh-CN" altLang="en-US" sz="1400"/>
              <a:t>，否则为</a:t>
            </a:r>
            <a:r>
              <a:rPr lang="en-US" altLang="zh-CN" sz="1400"/>
              <a:t>true</a:t>
            </a:r>
            <a:r>
              <a:rPr lang="zh-CN" altLang="en-US" sz="1400"/>
              <a:t>。另外</a:t>
            </a:r>
            <a:r>
              <a:rPr lang="en-US" altLang="zh-CN" sz="1400"/>
              <a:t>Cursor </a:t>
            </a:r>
            <a:r>
              <a:rPr lang="zh-CN" altLang="en-US" sz="1400"/>
              <a:t>还有常用的</a:t>
            </a:r>
            <a:r>
              <a:rPr lang="en-US" altLang="zh-CN" sz="1400"/>
              <a:t>moveToPrevious()</a:t>
            </a:r>
            <a:r>
              <a:rPr lang="zh-CN" altLang="en-US" sz="1400"/>
              <a:t>方法（用于将游标从当前行移动到上一行，如果已经移过了结果集的第一行，返回值为</a:t>
            </a:r>
            <a:r>
              <a:rPr lang="en-US" altLang="zh-CN" sz="1400"/>
              <a:t>false</a:t>
            </a:r>
            <a:r>
              <a:rPr lang="zh-CN" altLang="en-US" sz="1400"/>
              <a:t>，否则为</a:t>
            </a:r>
            <a:r>
              <a:rPr lang="en-US" altLang="zh-CN" sz="1400"/>
              <a:t>true </a:t>
            </a:r>
            <a:r>
              <a:rPr lang="zh-CN" altLang="en-US" sz="1400"/>
              <a:t>）、</a:t>
            </a:r>
            <a:r>
              <a:rPr lang="en-US" altLang="zh-CN" sz="1400"/>
              <a:t>moveToFirst()</a:t>
            </a:r>
            <a:r>
              <a:rPr lang="zh-CN" altLang="en-US" sz="1400"/>
              <a:t>方法（用于将游标移动到结果集的第一行，如果结果集为空，返回值为</a:t>
            </a:r>
            <a:r>
              <a:rPr lang="en-US" altLang="zh-CN" sz="1400"/>
              <a:t>false</a:t>
            </a:r>
            <a:r>
              <a:rPr lang="zh-CN" altLang="en-US" sz="1400"/>
              <a:t>，否则为</a:t>
            </a:r>
            <a:r>
              <a:rPr lang="en-US" altLang="zh-CN" sz="1400"/>
              <a:t>true </a:t>
            </a:r>
            <a:r>
              <a:rPr lang="zh-CN" altLang="en-US" sz="1400"/>
              <a:t>）和</a:t>
            </a:r>
            <a:r>
              <a:rPr lang="en-US" altLang="zh-CN" sz="1400"/>
              <a:t>moveToLast()</a:t>
            </a:r>
            <a:r>
              <a:rPr lang="zh-CN" altLang="en-US" sz="1400"/>
              <a:t>方法（用于将游标移动到结果集的最后一行，如果结果集为空，返回值为</a:t>
            </a:r>
            <a:r>
              <a:rPr lang="en-US" altLang="zh-CN" sz="1400"/>
              <a:t>false</a:t>
            </a:r>
            <a:r>
              <a:rPr lang="zh-CN" altLang="en-US" sz="1400"/>
              <a:t>，否则为</a:t>
            </a:r>
            <a:r>
              <a:rPr lang="en-US" altLang="zh-CN" sz="1400"/>
              <a:t>true </a:t>
            </a:r>
            <a:r>
              <a:rPr lang="zh-CN" altLang="en-US" sz="1400"/>
              <a:t>） 。</a:t>
            </a:r>
            <a:endParaRPr lang="en-US" altLang="zh-CN" sz="1400"/>
          </a:p>
        </p:txBody>
      </p:sp>
    </p:spTree>
    <p:extLst>
      <p:ext uri="{BB962C8B-B14F-4D97-AF65-F5344CB8AC3E}">
        <p14:creationId xmlns:p14="http://schemas.microsoft.com/office/powerpoint/2010/main" val="1315073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3200" dirty="0" err="1" smtClean="0"/>
              <a:t>SQLiteDatabase</a:t>
            </a:r>
            <a:r>
              <a:rPr lang="zh-CN" altLang="en-US" sz="2900" dirty="0" smtClean="0"/>
              <a:t>操作</a:t>
            </a:r>
            <a:r>
              <a:rPr lang="en-US" altLang="zh-CN" sz="2900" dirty="0" smtClean="0"/>
              <a:t>SQLite</a:t>
            </a:r>
            <a:r>
              <a:rPr lang="zh-CN" altLang="en-US" sz="2900" dirty="0" smtClean="0"/>
              <a:t>数据库</a:t>
            </a:r>
            <a:endParaRPr lang="zh-CN" altLang="en-US" sz="2900" b="1" dirty="0" smtClean="0">
              <a:latin typeface="宋体" charset="-122"/>
            </a:endParaRPr>
          </a:p>
        </p:txBody>
      </p:sp>
      <p:sp>
        <p:nvSpPr>
          <p:cNvPr id="41988" name="TextBox 4"/>
          <p:cNvSpPr txBox="1">
            <a:spLocks noChangeArrowheads="1"/>
          </p:cNvSpPr>
          <p:nvPr/>
        </p:nvSpPr>
        <p:spPr bwMode="auto">
          <a:xfrm>
            <a:off x="428625" y="1857375"/>
            <a:ext cx="8501063"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除了前面给大家介绍的</a:t>
            </a:r>
            <a:r>
              <a:rPr lang="en-US" altLang="zh-CN" sz="1400"/>
              <a:t>execSQL()</a:t>
            </a:r>
            <a:r>
              <a:rPr lang="zh-CN" altLang="en-US" sz="1400"/>
              <a:t>和</a:t>
            </a:r>
            <a:r>
              <a:rPr lang="en-US" altLang="zh-CN" sz="1400"/>
              <a:t>rawQuery()</a:t>
            </a:r>
            <a:r>
              <a:rPr lang="zh-CN" altLang="en-US" sz="1400"/>
              <a:t>方法，</a:t>
            </a:r>
            <a:r>
              <a:rPr lang="en-US" altLang="zh-CN" sz="1400"/>
              <a:t> SQLiteDatabase</a:t>
            </a:r>
            <a:r>
              <a:rPr lang="zh-CN" altLang="en-US" sz="1400"/>
              <a:t>还专门提供了对应于添加</a:t>
            </a:r>
            <a:r>
              <a:rPr lang="en-US" altLang="zh-CN" sz="1400"/>
              <a:t>、</a:t>
            </a:r>
            <a:r>
              <a:rPr lang="zh-CN" altLang="en-US" sz="1400"/>
              <a:t>删除</a:t>
            </a:r>
            <a:r>
              <a:rPr lang="en-US" altLang="zh-CN" sz="1400"/>
              <a:t>、</a:t>
            </a:r>
            <a:r>
              <a:rPr lang="zh-CN" altLang="en-US" sz="1400"/>
              <a:t>更新</a:t>
            </a:r>
            <a:r>
              <a:rPr lang="en-US" altLang="zh-CN" sz="1400"/>
              <a:t>、</a:t>
            </a:r>
            <a:r>
              <a:rPr lang="zh-CN" altLang="en-US" sz="1400"/>
              <a:t>查询的操作方法：</a:t>
            </a:r>
            <a:r>
              <a:rPr lang="en-US" altLang="zh-CN" sz="1400"/>
              <a:t> insert()</a:t>
            </a:r>
            <a:r>
              <a:rPr lang="zh-CN" altLang="en-US" sz="1400"/>
              <a:t>、</a:t>
            </a:r>
            <a:r>
              <a:rPr lang="en-US" altLang="zh-CN" sz="1400"/>
              <a:t>delete()</a:t>
            </a:r>
            <a:r>
              <a:rPr lang="zh-CN" altLang="en-US" sz="1400"/>
              <a:t>、</a:t>
            </a:r>
            <a:r>
              <a:rPr lang="en-US" altLang="zh-CN" sz="1400"/>
              <a:t>update()</a:t>
            </a:r>
            <a:r>
              <a:rPr lang="zh-CN" altLang="en-US" sz="1400"/>
              <a:t>和</a:t>
            </a:r>
            <a:r>
              <a:rPr lang="en-US" altLang="zh-CN" sz="1400"/>
              <a:t>query() </a:t>
            </a:r>
            <a:r>
              <a:rPr lang="zh-CN" altLang="en-US" sz="1400"/>
              <a:t>。这些方法实际上是给那些不太了解</a:t>
            </a:r>
            <a:r>
              <a:rPr lang="en-US" altLang="zh-CN" sz="1400"/>
              <a:t>SQL</a:t>
            </a:r>
            <a:r>
              <a:rPr lang="zh-CN" altLang="en-US" sz="1400"/>
              <a:t>语法的菜鸟使用的，对于熟悉</a:t>
            </a:r>
            <a:r>
              <a:rPr lang="en-US" altLang="zh-CN" sz="1400"/>
              <a:t>SQL</a:t>
            </a:r>
            <a:r>
              <a:rPr lang="zh-CN" altLang="en-US" sz="1400"/>
              <a:t>语法的程序员而言，直接使用</a:t>
            </a:r>
            <a:r>
              <a:rPr lang="en-US" altLang="zh-CN" sz="1400"/>
              <a:t>execSQL()</a:t>
            </a:r>
            <a:r>
              <a:rPr lang="zh-CN" altLang="en-US" sz="1400"/>
              <a:t>和</a:t>
            </a:r>
            <a:r>
              <a:rPr lang="en-US" altLang="zh-CN" sz="1400"/>
              <a:t>rawQuery()</a:t>
            </a:r>
            <a:r>
              <a:rPr lang="zh-CN" altLang="en-US" sz="1400"/>
              <a:t>方法执行</a:t>
            </a:r>
            <a:r>
              <a:rPr lang="en-US" altLang="zh-CN" sz="1400"/>
              <a:t>SQL</a:t>
            </a:r>
            <a:r>
              <a:rPr lang="zh-CN" altLang="en-US" sz="1400"/>
              <a:t>语句就能完成数据的添加</a:t>
            </a:r>
            <a:r>
              <a:rPr lang="en-US" altLang="zh-CN" sz="1400"/>
              <a:t>、</a:t>
            </a:r>
            <a:r>
              <a:rPr lang="zh-CN" altLang="en-US" sz="1400"/>
              <a:t>删除</a:t>
            </a:r>
            <a:r>
              <a:rPr lang="en-US" altLang="zh-CN" sz="1400"/>
              <a:t>、</a:t>
            </a:r>
            <a:r>
              <a:rPr lang="zh-CN" altLang="en-US" sz="1400"/>
              <a:t>更新</a:t>
            </a:r>
            <a:r>
              <a:rPr lang="en-US" altLang="zh-CN" sz="1400"/>
              <a:t>、</a:t>
            </a:r>
            <a:r>
              <a:rPr lang="zh-CN" altLang="en-US" sz="1400"/>
              <a:t>查询操作。</a:t>
            </a:r>
            <a:endParaRPr lang="en-US" altLang="zh-CN" sz="1400"/>
          </a:p>
          <a:p>
            <a:pPr algn="l" eaLnBrk="1" hangingPunct="1">
              <a:buFont typeface="Wingdings" pitchFamily="2" charset="2"/>
              <a:buNone/>
            </a:pPr>
            <a:r>
              <a:rPr lang="en-US" altLang="zh-CN" sz="1400">
                <a:solidFill>
                  <a:srgbClr val="0000FF"/>
                </a:solidFill>
              </a:rPr>
              <a:t>Insert()</a:t>
            </a:r>
            <a:r>
              <a:rPr lang="zh-CN" altLang="en-US" sz="1400">
                <a:solidFill>
                  <a:srgbClr val="0000FF"/>
                </a:solidFill>
              </a:rPr>
              <a:t>方法用于添加数据</a:t>
            </a:r>
            <a:r>
              <a:rPr lang="zh-CN" altLang="en-US" sz="1400"/>
              <a:t>，各个字段的数据使用</a:t>
            </a:r>
            <a:r>
              <a:rPr lang="en-US" altLang="zh-CN" sz="1400"/>
              <a:t>ContentValues</a:t>
            </a:r>
            <a:r>
              <a:rPr lang="zh-CN" altLang="en-US" sz="1400"/>
              <a:t>进行存放。</a:t>
            </a:r>
            <a:r>
              <a:rPr lang="en-US" altLang="zh-CN" sz="1400"/>
              <a:t> ContentValues</a:t>
            </a:r>
            <a:r>
              <a:rPr lang="zh-CN" altLang="en-US" sz="1400"/>
              <a:t>类似于</a:t>
            </a:r>
            <a:r>
              <a:rPr lang="en-US" altLang="zh-CN" sz="1400"/>
              <a:t>MAP</a:t>
            </a:r>
            <a:r>
              <a:rPr lang="zh-CN" altLang="en-US" sz="1400"/>
              <a:t>，相对于</a:t>
            </a:r>
            <a:r>
              <a:rPr lang="en-US" altLang="zh-CN" sz="1400"/>
              <a:t>MAP，</a:t>
            </a:r>
            <a:r>
              <a:rPr lang="zh-CN" altLang="en-US" sz="1400"/>
              <a:t>它提供了存取数据对应的</a:t>
            </a:r>
            <a:r>
              <a:rPr lang="en-US" altLang="zh-CN" sz="1400"/>
              <a:t>put(String key, Xxx value)</a:t>
            </a:r>
            <a:r>
              <a:rPr lang="zh-CN" altLang="en-US" sz="1400"/>
              <a:t>和</a:t>
            </a:r>
            <a:r>
              <a:rPr lang="en-US" altLang="zh-CN" sz="1400"/>
              <a:t>getAsXxx(String key)</a:t>
            </a:r>
            <a:r>
              <a:rPr lang="zh-CN" altLang="en-US" sz="1400"/>
              <a:t>方法， </a:t>
            </a:r>
            <a:r>
              <a:rPr lang="en-US" altLang="zh-CN" sz="1400"/>
              <a:t> key</a:t>
            </a:r>
            <a:r>
              <a:rPr lang="zh-CN" altLang="en-US" sz="1400"/>
              <a:t>为字段名称，</a:t>
            </a:r>
            <a:r>
              <a:rPr lang="en-US" altLang="zh-CN" sz="1400"/>
              <a:t>value</a:t>
            </a:r>
            <a:r>
              <a:rPr lang="zh-CN" altLang="en-US" sz="1400"/>
              <a:t>为字段值，</a:t>
            </a:r>
            <a:r>
              <a:rPr lang="en-US" altLang="zh-CN" sz="1400"/>
              <a:t>Xxx</a:t>
            </a:r>
            <a:r>
              <a:rPr lang="zh-CN" altLang="en-US" sz="1400"/>
              <a:t>指的是各种常用的数据类型，如：</a:t>
            </a:r>
            <a:r>
              <a:rPr lang="en-US" altLang="zh-CN" sz="1400"/>
              <a:t>String</a:t>
            </a:r>
            <a:r>
              <a:rPr lang="zh-CN" altLang="en-US" sz="1400"/>
              <a:t>、</a:t>
            </a:r>
            <a:r>
              <a:rPr lang="en-US" altLang="zh-CN" sz="1400"/>
              <a:t>Integer</a:t>
            </a:r>
            <a:r>
              <a:rPr lang="zh-CN" altLang="en-US" sz="1400"/>
              <a:t>等。</a:t>
            </a:r>
            <a:endParaRPr lang="en-US" altLang="zh-CN" sz="1400"/>
          </a:p>
          <a:p>
            <a:pPr algn="l" eaLnBrk="1" hangingPunct="1">
              <a:buFont typeface="Wingdings" pitchFamily="2" charset="2"/>
              <a:buNone/>
            </a:pPr>
            <a:r>
              <a:rPr lang="en-US" altLang="zh-CN" sz="1400"/>
              <a:t>SQLiteDatabase db = databaseHelper.getWritableDatabase();</a:t>
            </a:r>
          </a:p>
          <a:p>
            <a:pPr algn="l" eaLnBrk="1" hangingPunct="1">
              <a:buFont typeface="Wingdings" pitchFamily="2" charset="2"/>
              <a:buNone/>
            </a:pPr>
            <a:r>
              <a:rPr lang="en-US" altLang="zh-CN" sz="1400"/>
              <a:t>ContentValues values = new ContentValues();</a:t>
            </a:r>
          </a:p>
          <a:p>
            <a:pPr algn="l" eaLnBrk="1" hangingPunct="1">
              <a:buFont typeface="Wingdings" pitchFamily="2" charset="2"/>
              <a:buNone/>
            </a:pPr>
            <a:r>
              <a:rPr lang="en-US" altLang="zh-CN" sz="1400"/>
              <a:t>values.put("name", "</a:t>
            </a:r>
            <a:r>
              <a:rPr lang="zh-CN" altLang="en-US" sz="1400"/>
              <a:t>传智播客</a:t>
            </a:r>
            <a:r>
              <a:rPr lang="en-US" altLang="zh-CN" sz="1400"/>
              <a:t>");</a:t>
            </a:r>
          </a:p>
          <a:p>
            <a:pPr algn="l" eaLnBrk="1" hangingPunct="1">
              <a:buFont typeface="Wingdings" pitchFamily="2" charset="2"/>
              <a:buNone/>
            </a:pPr>
            <a:r>
              <a:rPr lang="en-US" altLang="zh-CN" sz="1400"/>
              <a:t>values.put("age", 4);</a:t>
            </a:r>
          </a:p>
          <a:p>
            <a:pPr algn="l" eaLnBrk="1" hangingPunct="1">
              <a:buFont typeface="Wingdings" pitchFamily="2" charset="2"/>
              <a:buNone/>
            </a:pPr>
            <a:r>
              <a:rPr lang="en-US" altLang="zh-CN" sz="1400">
                <a:solidFill>
                  <a:srgbClr val="0070C0"/>
                </a:solidFill>
              </a:rPr>
              <a:t>long rowid = db.insert(“person”, null, values);</a:t>
            </a:r>
            <a:r>
              <a:rPr lang="en-US" altLang="zh-CN" sz="1400">
                <a:solidFill>
                  <a:srgbClr val="00B050"/>
                </a:solidFill>
              </a:rPr>
              <a:t>//</a:t>
            </a:r>
            <a:r>
              <a:rPr lang="zh-CN" altLang="en-US" sz="1400">
                <a:solidFill>
                  <a:srgbClr val="00B050"/>
                </a:solidFill>
              </a:rPr>
              <a:t>返回新添记录的行号，与主键</a:t>
            </a:r>
            <a:r>
              <a:rPr lang="en-US" altLang="zh-CN" sz="1400">
                <a:solidFill>
                  <a:srgbClr val="00B050"/>
                </a:solidFill>
              </a:rPr>
              <a:t>id</a:t>
            </a:r>
            <a:r>
              <a:rPr lang="zh-CN" altLang="en-US" sz="1400">
                <a:solidFill>
                  <a:srgbClr val="00B050"/>
                </a:solidFill>
              </a:rPr>
              <a:t>无关</a:t>
            </a:r>
            <a:endParaRPr lang="en-US" altLang="zh-CN" sz="1400">
              <a:solidFill>
                <a:srgbClr val="00B050"/>
              </a:solidFill>
            </a:endParaRPr>
          </a:p>
          <a:p>
            <a:pPr algn="l" eaLnBrk="1" hangingPunct="1">
              <a:buFont typeface="Wingdings" pitchFamily="2" charset="2"/>
              <a:buNone/>
            </a:pPr>
            <a:r>
              <a:rPr lang="zh-CN" altLang="en-US" sz="1400"/>
              <a:t>不管第三个参数是否包含数据，执行</a:t>
            </a:r>
            <a:r>
              <a:rPr lang="en-US" altLang="zh-CN" sz="1400"/>
              <a:t>Insert()</a:t>
            </a:r>
            <a:r>
              <a:rPr lang="zh-CN" altLang="en-US" sz="1400"/>
              <a:t>方法必然会添加一条记录，如果第三个参数为空，会添加一条除主键之外其他字段值为</a:t>
            </a:r>
            <a:r>
              <a:rPr lang="en-US" altLang="zh-CN" sz="1400"/>
              <a:t>Null</a:t>
            </a:r>
            <a:r>
              <a:rPr lang="zh-CN" altLang="en-US" sz="1400"/>
              <a:t>的记录。</a:t>
            </a:r>
            <a:r>
              <a:rPr lang="en-US" altLang="zh-CN" sz="1400"/>
              <a:t>Insert()</a:t>
            </a:r>
            <a:r>
              <a:rPr lang="zh-CN" altLang="en-US" sz="1400"/>
              <a:t>方法内部实际上通过构造</a:t>
            </a:r>
            <a:r>
              <a:rPr lang="en-US" altLang="zh-CN" sz="1400"/>
              <a:t>insert</a:t>
            </a:r>
            <a:r>
              <a:rPr lang="zh-CN" altLang="en-US" sz="1400"/>
              <a:t>语句完成数据的添加，</a:t>
            </a:r>
            <a:r>
              <a:rPr lang="en-US" altLang="zh-CN" sz="1400"/>
              <a:t>Insert()</a:t>
            </a:r>
            <a:r>
              <a:rPr lang="zh-CN" altLang="en-US" sz="1400"/>
              <a:t>方法的第二个参数用于指定空值字段的名称，相信大家对此参数会感到疑惑，此参数的作用是干嘛的？是这样的：如果第三个参数</a:t>
            </a:r>
            <a:r>
              <a:rPr lang="en-US" altLang="zh-CN" sz="1400"/>
              <a:t>values </a:t>
            </a:r>
            <a:r>
              <a:rPr lang="zh-CN" altLang="en-US" sz="1400"/>
              <a:t>为</a:t>
            </a:r>
            <a:r>
              <a:rPr lang="en-US" altLang="zh-CN" sz="1400"/>
              <a:t>Null</a:t>
            </a:r>
            <a:r>
              <a:rPr lang="zh-CN" altLang="en-US" sz="1400"/>
              <a:t>或者元素个数为</a:t>
            </a:r>
            <a:r>
              <a:rPr lang="en-US" altLang="zh-CN" sz="1400"/>
              <a:t>0， Insert()</a:t>
            </a:r>
            <a:r>
              <a:rPr lang="zh-CN" altLang="en-US" sz="1400"/>
              <a:t>方法必然要添加一条除了主键之外其它字段为</a:t>
            </a:r>
            <a:r>
              <a:rPr lang="en-US" altLang="zh-CN" sz="1400"/>
              <a:t>Null</a:t>
            </a:r>
            <a:r>
              <a:rPr lang="zh-CN" altLang="en-US" sz="1400"/>
              <a:t>值的记录，为了满足这条</a:t>
            </a:r>
            <a:r>
              <a:rPr lang="en-US" altLang="zh-CN" sz="1400"/>
              <a:t>insert</a:t>
            </a:r>
            <a:r>
              <a:rPr lang="zh-CN" altLang="en-US" sz="1400"/>
              <a:t>语句的语法，</a:t>
            </a:r>
            <a:r>
              <a:rPr lang="en-US" altLang="zh-CN" sz="1400"/>
              <a:t> insert</a:t>
            </a:r>
            <a:r>
              <a:rPr lang="zh-CN" altLang="en-US" sz="1400"/>
              <a:t>语句必须给定一个字段名，如：</a:t>
            </a:r>
            <a:r>
              <a:rPr lang="en-US" altLang="zh-CN" sz="1400"/>
              <a:t>insert into person(</a:t>
            </a:r>
            <a:r>
              <a:rPr lang="en-US" altLang="zh-CN" sz="1400">
                <a:solidFill>
                  <a:srgbClr val="0070C0"/>
                </a:solidFill>
              </a:rPr>
              <a:t>name</a:t>
            </a:r>
            <a:r>
              <a:rPr lang="en-US" altLang="zh-CN" sz="1400"/>
              <a:t>) values(</a:t>
            </a:r>
            <a:r>
              <a:rPr lang="en-US" altLang="zh-CN" sz="1400">
                <a:solidFill>
                  <a:srgbClr val="0070C0"/>
                </a:solidFill>
              </a:rPr>
              <a:t>NULL</a:t>
            </a:r>
            <a:r>
              <a:rPr lang="en-US" altLang="zh-CN" sz="1400"/>
              <a:t>)</a:t>
            </a:r>
            <a:r>
              <a:rPr lang="zh-CN" altLang="en-US" sz="1400"/>
              <a:t>，倘若不给定字段名 ，</a:t>
            </a:r>
            <a:r>
              <a:rPr lang="en-US" altLang="zh-CN" sz="1400"/>
              <a:t> insert</a:t>
            </a:r>
            <a:r>
              <a:rPr lang="zh-CN" altLang="en-US" sz="1400"/>
              <a:t>语句就成了这样：</a:t>
            </a:r>
            <a:r>
              <a:rPr lang="en-US" altLang="zh-CN" sz="1400"/>
              <a:t> insert into person() values()</a:t>
            </a:r>
            <a:r>
              <a:rPr lang="zh-CN" altLang="en-US" sz="1400"/>
              <a:t>，显然这不满足标准</a:t>
            </a:r>
            <a:r>
              <a:rPr lang="en-US" altLang="zh-CN" sz="1400"/>
              <a:t>SQL</a:t>
            </a:r>
            <a:r>
              <a:rPr lang="zh-CN" altLang="en-US" sz="1400"/>
              <a:t>的语法。对于字段名，建议使用主键之外的字段，如果使用了</a:t>
            </a:r>
            <a:r>
              <a:rPr lang="en-US" altLang="zh-CN" sz="1400"/>
              <a:t>INTEGER</a:t>
            </a:r>
            <a:r>
              <a:rPr lang="zh-CN" altLang="en-US" sz="1400"/>
              <a:t>类型的主键字段，执行类似</a:t>
            </a:r>
            <a:r>
              <a:rPr lang="en-US" altLang="zh-CN" sz="1400"/>
              <a:t>insert into person(personid) values(NULL)</a:t>
            </a:r>
            <a:r>
              <a:rPr lang="zh-CN" altLang="en-US" sz="1400"/>
              <a:t>的</a:t>
            </a:r>
            <a:r>
              <a:rPr lang="en-US" altLang="zh-CN" sz="1400"/>
              <a:t>insert</a:t>
            </a:r>
            <a:r>
              <a:rPr lang="zh-CN" altLang="en-US" sz="1400"/>
              <a:t>语句后，该主键字段值也不会为</a:t>
            </a:r>
            <a:r>
              <a:rPr lang="en-US" altLang="zh-CN" sz="1400"/>
              <a:t>NULL</a:t>
            </a:r>
            <a:r>
              <a:rPr lang="zh-CN" altLang="en-US" sz="1400"/>
              <a:t>。如果第三个参数</a:t>
            </a:r>
            <a:r>
              <a:rPr lang="en-US" altLang="zh-CN" sz="1400"/>
              <a:t>values </a:t>
            </a:r>
            <a:r>
              <a:rPr lang="zh-CN" altLang="en-US" sz="1400"/>
              <a:t>不为</a:t>
            </a:r>
            <a:r>
              <a:rPr lang="en-US" altLang="zh-CN" sz="1400"/>
              <a:t>Null</a:t>
            </a:r>
            <a:r>
              <a:rPr lang="zh-CN" altLang="en-US" sz="1400"/>
              <a:t>并且元素的个数大于</a:t>
            </a:r>
            <a:r>
              <a:rPr lang="en-US" altLang="zh-CN" sz="1400"/>
              <a:t>0 </a:t>
            </a:r>
            <a:r>
              <a:rPr lang="zh-CN" altLang="en-US" sz="1400"/>
              <a:t>，可以把第二个参数设置为</a:t>
            </a:r>
            <a:r>
              <a:rPr lang="en-US" altLang="zh-CN" sz="1400"/>
              <a:t>null</a:t>
            </a:r>
            <a:r>
              <a:rPr lang="zh-CN" altLang="en-US" sz="1400"/>
              <a:t>。</a:t>
            </a:r>
            <a:endParaRPr lang="en-US" altLang="zh-CN" sz="1400"/>
          </a:p>
        </p:txBody>
      </p:sp>
    </p:spTree>
    <p:extLst>
      <p:ext uri="{BB962C8B-B14F-4D97-AF65-F5344CB8AC3E}">
        <p14:creationId xmlns:p14="http://schemas.microsoft.com/office/powerpoint/2010/main" val="16034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pPr eaLnBrk="1" hangingPunct="1"/>
            <a:r>
              <a:rPr lang="zh-CN" altLang="en-US" sz="3200" dirty="0" smtClean="0"/>
              <a:t>什么是</a:t>
            </a:r>
            <a:r>
              <a:rPr lang="en-US" altLang="zh-CN" sz="3200" b="1" dirty="0" smtClean="0">
                <a:latin typeface="华文彩云" pitchFamily="2" charset="-122"/>
                <a:ea typeface="华文彩云" pitchFamily="2" charset="-122"/>
              </a:rPr>
              <a:t>Android</a:t>
            </a:r>
            <a:endParaRPr lang="zh-CN" altLang="en-US" sz="3200" b="1" dirty="0" smtClean="0">
              <a:latin typeface="宋体" charset="-122"/>
            </a:endParaRPr>
          </a:p>
        </p:txBody>
      </p:sp>
      <p:sp>
        <p:nvSpPr>
          <p:cNvPr id="6148" name="TextBox 4"/>
          <p:cNvSpPr txBox="1">
            <a:spLocks noChangeArrowheads="1"/>
          </p:cNvSpPr>
          <p:nvPr/>
        </p:nvSpPr>
        <p:spPr bwMode="auto">
          <a:xfrm>
            <a:off x="642938" y="2032000"/>
            <a:ext cx="55721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dirty="0"/>
              <a:t>Android</a:t>
            </a:r>
            <a:r>
              <a:rPr lang="zh-CN" altLang="en-US" dirty="0"/>
              <a:t>一词的本义指“机器人”，</a:t>
            </a:r>
            <a:r>
              <a:rPr lang="en-US" altLang="zh-CN" dirty="0"/>
              <a:t>Android</a:t>
            </a:r>
            <a:r>
              <a:rPr lang="zh-CN" altLang="en-US" dirty="0"/>
              <a:t>是</a:t>
            </a:r>
            <a:r>
              <a:rPr lang="en-US" altLang="zh-CN" dirty="0"/>
              <a:t>Google</a:t>
            </a:r>
            <a:r>
              <a:rPr lang="zh-CN" altLang="en-US" dirty="0"/>
              <a:t>于</a:t>
            </a:r>
            <a:r>
              <a:rPr lang="en-US" altLang="zh-CN" dirty="0"/>
              <a:t>07</a:t>
            </a:r>
            <a:r>
              <a:rPr lang="zh-CN" altLang="en-US" dirty="0"/>
              <a:t>年</a:t>
            </a:r>
            <a:r>
              <a:rPr lang="en-US" altLang="zh-CN" dirty="0"/>
              <a:t>11</a:t>
            </a:r>
            <a:r>
              <a:rPr lang="zh-CN" altLang="en-US" dirty="0"/>
              <a:t>月</a:t>
            </a:r>
            <a:r>
              <a:rPr lang="en-US" altLang="zh-CN" dirty="0"/>
              <a:t>5</a:t>
            </a:r>
            <a:r>
              <a:rPr lang="zh-CN" altLang="en-US" dirty="0"/>
              <a:t>日宣布的基于</a:t>
            </a:r>
            <a:r>
              <a:rPr lang="en-US" altLang="zh-CN" dirty="0"/>
              <a:t>Linux</a:t>
            </a:r>
            <a:r>
              <a:rPr lang="zh-CN" altLang="en-US" dirty="0"/>
              <a:t>平台开源手机操作系统名称，该平台由操作系统、中间件、用户界面和应用软件组成。在国内，联想、戴尔、多普达、飞利浦、中兴、三星、摩托罗拉、等厂商已经推出基于</a:t>
            </a:r>
            <a:r>
              <a:rPr lang="en-US" altLang="zh-CN" dirty="0"/>
              <a:t>Android</a:t>
            </a:r>
            <a:r>
              <a:rPr lang="zh-CN" altLang="en-US" dirty="0"/>
              <a:t>平台的智能手机。</a:t>
            </a:r>
            <a:endParaRPr lang="en-US" altLang="zh-CN" dirty="0"/>
          </a:p>
          <a:p>
            <a:pPr algn="l" eaLnBrk="1" hangingPunct="1">
              <a:buFont typeface="Wingdings" pitchFamily="2" charset="2"/>
              <a:buNone/>
            </a:pP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883246"/>
            <a:ext cx="2047875" cy="4210050"/>
          </a:xfrm>
          <a:prstGeom prst="rect">
            <a:avLst/>
          </a:prstGeom>
        </p:spPr>
      </p:pic>
    </p:spTree>
    <p:extLst>
      <p:ext uri="{BB962C8B-B14F-4D97-AF65-F5344CB8AC3E}">
        <p14:creationId xmlns:p14="http://schemas.microsoft.com/office/powerpoint/2010/main" val="3586939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3200" dirty="0" err="1" smtClean="0"/>
              <a:t>SQLiteDatabase</a:t>
            </a:r>
            <a:r>
              <a:rPr lang="zh-CN" altLang="en-US" sz="2900" dirty="0" smtClean="0"/>
              <a:t>操作</a:t>
            </a:r>
            <a:r>
              <a:rPr lang="en-US" altLang="zh-CN" sz="2900" dirty="0" smtClean="0"/>
              <a:t>SQLite</a:t>
            </a:r>
            <a:r>
              <a:rPr lang="zh-CN" altLang="en-US" sz="2900" dirty="0" smtClean="0"/>
              <a:t>数据库</a:t>
            </a:r>
            <a:endParaRPr lang="zh-CN" altLang="en-US" sz="2900" b="1" dirty="0" smtClean="0">
              <a:latin typeface="宋体" charset="-122"/>
            </a:endParaRPr>
          </a:p>
        </p:txBody>
      </p:sp>
      <p:sp>
        <p:nvSpPr>
          <p:cNvPr id="43012" name="TextBox 4"/>
          <p:cNvSpPr txBox="1">
            <a:spLocks noChangeArrowheads="1"/>
          </p:cNvSpPr>
          <p:nvPr/>
        </p:nvSpPr>
        <p:spPr bwMode="auto">
          <a:xfrm>
            <a:off x="428625" y="1857375"/>
            <a:ext cx="850106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delete()</a:t>
            </a:r>
            <a:r>
              <a:rPr lang="zh-CN" altLang="en-US" sz="1400"/>
              <a:t>方法的使用：</a:t>
            </a:r>
            <a:endParaRPr lang="en-US" altLang="zh-CN" sz="1400"/>
          </a:p>
          <a:p>
            <a:pPr algn="l" eaLnBrk="1" hangingPunct="1">
              <a:buFont typeface="Wingdings" pitchFamily="2" charset="2"/>
              <a:buNone/>
            </a:pPr>
            <a:r>
              <a:rPr lang="en-US" altLang="zh-CN" sz="1400">
                <a:solidFill>
                  <a:srgbClr val="0070C0"/>
                </a:solidFill>
              </a:rPr>
              <a:t>SQLiteDatabase db = databaseHelper.getWritableDatabase();</a:t>
            </a:r>
          </a:p>
          <a:p>
            <a:pPr algn="l" eaLnBrk="1" hangingPunct="1">
              <a:buFont typeface="Wingdings" pitchFamily="2" charset="2"/>
              <a:buNone/>
            </a:pPr>
            <a:r>
              <a:rPr lang="en-US" altLang="zh-CN" sz="1400">
                <a:solidFill>
                  <a:srgbClr val="0070C0"/>
                </a:solidFill>
              </a:rPr>
              <a:t>db.delete("person", "personid&lt;?", new String[]{"2"});</a:t>
            </a:r>
          </a:p>
          <a:p>
            <a:pPr algn="l" eaLnBrk="1" hangingPunct="1">
              <a:buFont typeface="Wingdings" pitchFamily="2" charset="2"/>
              <a:buNone/>
            </a:pPr>
            <a:r>
              <a:rPr lang="en-US" altLang="zh-CN" sz="1400">
                <a:solidFill>
                  <a:srgbClr val="0070C0"/>
                </a:solidFill>
              </a:rPr>
              <a:t>db.close();</a:t>
            </a:r>
          </a:p>
          <a:p>
            <a:pPr algn="l" eaLnBrk="1" hangingPunct="1">
              <a:buFont typeface="Wingdings" pitchFamily="2" charset="2"/>
              <a:buNone/>
            </a:pPr>
            <a:r>
              <a:rPr lang="zh-CN" altLang="en-US" sz="1400"/>
              <a:t>上面代码用于从</a:t>
            </a:r>
            <a:r>
              <a:rPr lang="en-US" altLang="zh-CN" sz="1400"/>
              <a:t>person</a:t>
            </a:r>
            <a:r>
              <a:rPr lang="zh-CN" altLang="en-US" sz="1400"/>
              <a:t>表中删除</a:t>
            </a:r>
            <a:r>
              <a:rPr lang="en-US" altLang="zh-CN" sz="1400"/>
              <a:t>personid</a:t>
            </a:r>
            <a:r>
              <a:rPr lang="zh-CN" altLang="en-US" sz="1400"/>
              <a:t>小于</a:t>
            </a:r>
            <a:r>
              <a:rPr lang="en-US" altLang="zh-CN" sz="1400"/>
              <a:t>2</a:t>
            </a:r>
            <a:r>
              <a:rPr lang="zh-CN" altLang="en-US" sz="1400"/>
              <a:t>的记录。</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update()</a:t>
            </a:r>
            <a:r>
              <a:rPr lang="zh-CN" altLang="en-US" sz="1400"/>
              <a:t>方法的使用：</a:t>
            </a:r>
            <a:endParaRPr lang="en-US" altLang="zh-CN" sz="1400"/>
          </a:p>
          <a:p>
            <a:pPr algn="l" eaLnBrk="1" hangingPunct="1">
              <a:buFont typeface="Wingdings" pitchFamily="2" charset="2"/>
              <a:buNone/>
            </a:pPr>
            <a:r>
              <a:rPr lang="en-US" altLang="zh-CN" sz="1400">
                <a:solidFill>
                  <a:srgbClr val="0070C0"/>
                </a:solidFill>
              </a:rPr>
              <a:t>SQLiteDatabase db = databaseHelper.getWritableDatabase();</a:t>
            </a:r>
          </a:p>
          <a:p>
            <a:pPr algn="l" eaLnBrk="1" hangingPunct="1">
              <a:buFont typeface="Wingdings" pitchFamily="2" charset="2"/>
              <a:buNone/>
            </a:pPr>
            <a:r>
              <a:rPr lang="en-US" altLang="zh-CN" sz="1400">
                <a:solidFill>
                  <a:srgbClr val="0070C0"/>
                </a:solidFill>
              </a:rPr>
              <a:t>ContentValues values = new ContentValues();</a:t>
            </a:r>
          </a:p>
          <a:p>
            <a:pPr algn="l" eaLnBrk="1" hangingPunct="1">
              <a:buFont typeface="Wingdings" pitchFamily="2" charset="2"/>
              <a:buNone/>
            </a:pPr>
            <a:r>
              <a:rPr lang="en-US" altLang="zh-CN" sz="1400">
                <a:solidFill>
                  <a:srgbClr val="0070C0"/>
                </a:solidFill>
              </a:rPr>
              <a:t>values.put(“name”, “</a:t>
            </a:r>
            <a:r>
              <a:rPr lang="zh-CN" altLang="en-US" sz="1400">
                <a:solidFill>
                  <a:srgbClr val="0070C0"/>
                </a:solidFill>
              </a:rPr>
              <a:t>传智播客</a:t>
            </a:r>
            <a:r>
              <a:rPr lang="en-US" altLang="zh-CN" sz="1400">
                <a:solidFill>
                  <a:srgbClr val="0070C0"/>
                </a:solidFill>
              </a:rPr>
              <a:t>”);</a:t>
            </a:r>
            <a:r>
              <a:rPr lang="en-US" altLang="zh-CN" sz="1400">
                <a:solidFill>
                  <a:srgbClr val="00B050"/>
                </a:solidFill>
              </a:rPr>
              <a:t>//key</a:t>
            </a:r>
            <a:r>
              <a:rPr lang="zh-CN" altLang="en-US" sz="1400">
                <a:solidFill>
                  <a:srgbClr val="00B050"/>
                </a:solidFill>
              </a:rPr>
              <a:t>为字段名，</a:t>
            </a:r>
            <a:r>
              <a:rPr lang="en-US" altLang="zh-CN" sz="1400">
                <a:solidFill>
                  <a:srgbClr val="00B050"/>
                </a:solidFill>
              </a:rPr>
              <a:t>value</a:t>
            </a:r>
            <a:r>
              <a:rPr lang="zh-CN" altLang="en-US" sz="1400">
                <a:solidFill>
                  <a:srgbClr val="00B050"/>
                </a:solidFill>
              </a:rPr>
              <a:t>为值</a:t>
            </a:r>
            <a:endParaRPr lang="en-US" altLang="zh-CN" sz="1400">
              <a:solidFill>
                <a:srgbClr val="00B050"/>
              </a:solidFill>
            </a:endParaRPr>
          </a:p>
          <a:p>
            <a:pPr algn="l" eaLnBrk="1" hangingPunct="1">
              <a:buFont typeface="Wingdings" pitchFamily="2" charset="2"/>
              <a:buNone/>
            </a:pPr>
            <a:r>
              <a:rPr lang="en-US" altLang="zh-CN" sz="1400">
                <a:solidFill>
                  <a:srgbClr val="0070C0"/>
                </a:solidFill>
              </a:rPr>
              <a:t>db.update("person", values, "personid=?", new String[]{"1"}); </a:t>
            </a:r>
          </a:p>
          <a:p>
            <a:pPr algn="l" eaLnBrk="1" hangingPunct="1">
              <a:buFont typeface="Wingdings" pitchFamily="2" charset="2"/>
              <a:buNone/>
            </a:pPr>
            <a:r>
              <a:rPr lang="en-US" altLang="zh-CN" sz="1400">
                <a:solidFill>
                  <a:srgbClr val="0070C0"/>
                </a:solidFill>
              </a:rPr>
              <a:t>db.close();</a:t>
            </a:r>
          </a:p>
          <a:p>
            <a:pPr algn="l" eaLnBrk="1" hangingPunct="1">
              <a:buFont typeface="Wingdings" pitchFamily="2" charset="2"/>
              <a:buNone/>
            </a:pPr>
            <a:r>
              <a:rPr lang="zh-CN" altLang="en-US" sz="1400"/>
              <a:t>上面代码用于把</a:t>
            </a:r>
            <a:r>
              <a:rPr lang="en-US" altLang="zh-CN" sz="1400"/>
              <a:t>person</a:t>
            </a:r>
            <a:r>
              <a:rPr lang="zh-CN" altLang="en-US" sz="1400"/>
              <a:t>表中</a:t>
            </a:r>
            <a:r>
              <a:rPr lang="en-US" altLang="zh-CN" sz="1400"/>
              <a:t>personid</a:t>
            </a:r>
            <a:r>
              <a:rPr lang="zh-CN" altLang="en-US" sz="1400"/>
              <a:t>等于</a:t>
            </a:r>
            <a:r>
              <a:rPr lang="en-US" altLang="zh-CN" sz="1400"/>
              <a:t>1</a:t>
            </a:r>
            <a:r>
              <a:rPr lang="zh-CN" altLang="en-US" sz="1400"/>
              <a:t>的记录的</a:t>
            </a:r>
            <a:r>
              <a:rPr lang="en-US" altLang="zh-CN" sz="1400"/>
              <a:t>name</a:t>
            </a:r>
            <a:r>
              <a:rPr lang="zh-CN" altLang="en-US" sz="1400"/>
              <a:t>字段的值改为“传智播客”。</a:t>
            </a:r>
            <a:endParaRPr lang="en-US" altLang="zh-CN" sz="1400"/>
          </a:p>
        </p:txBody>
      </p:sp>
    </p:spTree>
    <p:extLst>
      <p:ext uri="{BB962C8B-B14F-4D97-AF65-F5344CB8AC3E}">
        <p14:creationId xmlns:p14="http://schemas.microsoft.com/office/powerpoint/2010/main" val="2340572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pPr eaLnBrk="1" hangingPunct="1"/>
            <a:r>
              <a:rPr lang="zh-CN" altLang="en-US" sz="2900" dirty="0" smtClean="0"/>
              <a:t>使用</a:t>
            </a:r>
            <a:r>
              <a:rPr lang="en-US" altLang="zh-CN" sz="3200" dirty="0" err="1" smtClean="0"/>
              <a:t>SQLiteDatabase</a:t>
            </a:r>
            <a:r>
              <a:rPr lang="zh-CN" altLang="en-US" sz="2900" dirty="0" smtClean="0"/>
              <a:t>操作</a:t>
            </a:r>
            <a:r>
              <a:rPr lang="en-US" altLang="zh-CN" sz="2900" dirty="0" smtClean="0"/>
              <a:t>SQLite</a:t>
            </a:r>
            <a:r>
              <a:rPr lang="zh-CN" altLang="en-US" sz="2900" dirty="0" smtClean="0"/>
              <a:t>数据库</a:t>
            </a:r>
            <a:endParaRPr lang="zh-CN" altLang="en-US" sz="2900" b="1" dirty="0" smtClean="0">
              <a:latin typeface="宋体" charset="-122"/>
            </a:endParaRPr>
          </a:p>
        </p:txBody>
      </p:sp>
      <p:sp>
        <p:nvSpPr>
          <p:cNvPr id="44036" name="TextBox 4"/>
          <p:cNvSpPr txBox="1">
            <a:spLocks noChangeArrowheads="1"/>
          </p:cNvSpPr>
          <p:nvPr/>
        </p:nvSpPr>
        <p:spPr bwMode="auto">
          <a:xfrm>
            <a:off x="428625" y="1857375"/>
            <a:ext cx="8501063"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query()</a:t>
            </a:r>
            <a:r>
              <a:rPr lang="zh-CN" altLang="en-US" sz="1400"/>
              <a:t>方法实际上是把</a:t>
            </a:r>
            <a:r>
              <a:rPr lang="en-US" altLang="zh-CN" sz="1400"/>
              <a:t>select</a:t>
            </a:r>
            <a:r>
              <a:rPr lang="zh-CN" altLang="en-US" sz="1400"/>
              <a:t>语句拆分成了若干个组成部分，然后作为方法的输入参数：</a:t>
            </a:r>
            <a:endParaRPr lang="en-US" altLang="zh-CN" sz="1400"/>
          </a:p>
          <a:p>
            <a:pPr algn="l" eaLnBrk="1" hangingPunct="1">
              <a:buFont typeface="Wingdings" pitchFamily="2" charset="2"/>
              <a:buNone/>
            </a:pPr>
            <a:r>
              <a:rPr lang="en-US" altLang="zh-CN" sz="1200">
                <a:solidFill>
                  <a:srgbClr val="0070C0"/>
                </a:solidFill>
              </a:rPr>
              <a:t>SQLiteDatabase db = databaseHelper.getWritableDatabase();</a:t>
            </a:r>
          </a:p>
          <a:p>
            <a:pPr algn="l" eaLnBrk="1" hangingPunct="1">
              <a:buFont typeface="Wingdings" pitchFamily="2" charset="2"/>
              <a:buNone/>
            </a:pPr>
            <a:r>
              <a:rPr lang="en-US" altLang="zh-CN" sz="1200">
                <a:solidFill>
                  <a:srgbClr val="0070C0"/>
                </a:solidFill>
              </a:rPr>
              <a:t>Cursor cursor = db.query("person", new String[]{"personid,name,age"}, "name like ?", new String[]{"%</a:t>
            </a:r>
            <a:r>
              <a:rPr lang="zh-CN" altLang="en-US" sz="1200">
                <a:solidFill>
                  <a:srgbClr val="0070C0"/>
                </a:solidFill>
              </a:rPr>
              <a:t>传智</a:t>
            </a:r>
            <a:r>
              <a:rPr lang="en-US" altLang="zh-CN" sz="1200">
                <a:solidFill>
                  <a:srgbClr val="0070C0"/>
                </a:solidFill>
              </a:rPr>
              <a:t>%"}, null, null, "personid desc", "1,2");</a:t>
            </a:r>
          </a:p>
          <a:p>
            <a:pPr algn="l" eaLnBrk="1" hangingPunct="1">
              <a:buFont typeface="Wingdings" pitchFamily="2" charset="2"/>
              <a:buNone/>
            </a:pPr>
            <a:r>
              <a:rPr lang="en-US" altLang="zh-CN" sz="1200">
                <a:solidFill>
                  <a:srgbClr val="0070C0"/>
                </a:solidFill>
              </a:rPr>
              <a:t>while (cursor.moveToNext()) {</a:t>
            </a:r>
          </a:p>
          <a:p>
            <a:pPr algn="l" eaLnBrk="1" hangingPunct="1">
              <a:buFont typeface="Wingdings" pitchFamily="2" charset="2"/>
              <a:buNone/>
            </a:pPr>
            <a:r>
              <a:rPr lang="en-US" altLang="zh-CN" sz="1200">
                <a:solidFill>
                  <a:srgbClr val="0070C0"/>
                </a:solidFill>
              </a:rPr>
              <a:t>         int personid = cursor.getInt(0); </a:t>
            </a:r>
            <a:r>
              <a:rPr lang="en-US" altLang="zh-CN" sz="1200">
                <a:solidFill>
                  <a:srgbClr val="00B050"/>
                </a:solidFill>
              </a:rPr>
              <a:t>//</a:t>
            </a:r>
            <a:r>
              <a:rPr lang="zh-CN" altLang="en-US" sz="1200">
                <a:solidFill>
                  <a:srgbClr val="00B050"/>
                </a:solidFill>
              </a:rPr>
              <a:t>获取第一列的值</a:t>
            </a:r>
            <a:r>
              <a:rPr lang="en-US" altLang="zh-CN" sz="1200">
                <a:solidFill>
                  <a:srgbClr val="00B050"/>
                </a:solidFill>
              </a:rPr>
              <a:t>,</a:t>
            </a:r>
            <a:r>
              <a:rPr lang="zh-CN" altLang="en-US" sz="1200">
                <a:solidFill>
                  <a:srgbClr val="00B050"/>
                </a:solidFill>
              </a:rPr>
              <a:t>第一列的索引从</a:t>
            </a:r>
            <a:r>
              <a:rPr lang="en-US" altLang="zh-CN" sz="1200">
                <a:solidFill>
                  <a:srgbClr val="00B050"/>
                </a:solidFill>
              </a:rPr>
              <a:t>0</a:t>
            </a:r>
            <a:r>
              <a:rPr lang="zh-CN" altLang="en-US" sz="1200">
                <a:solidFill>
                  <a:srgbClr val="00B050"/>
                </a:solidFill>
              </a:rPr>
              <a:t>开始</a:t>
            </a:r>
          </a:p>
          <a:p>
            <a:pPr algn="l" eaLnBrk="1" hangingPunct="1">
              <a:buFont typeface="Wingdings" pitchFamily="2" charset="2"/>
              <a:buNone/>
            </a:pPr>
            <a:r>
              <a:rPr lang="en-US" altLang="zh-CN" sz="1200">
                <a:solidFill>
                  <a:srgbClr val="0070C0"/>
                </a:solidFill>
              </a:rPr>
              <a:t>        String name = cursor.getString(1);</a:t>
            </a:r>
            <a:r>
              <a:rPr lang="en-US" altLang="zh-CN" sz="1200">
                <a:solidFill>
                  <a:srgbClr val="00B050"/>
                </a:solidFill>
              </a:rPr>
              <a:t>//</a:t>
            </a:r>
            <a:r>
              <a:rPr lang="zh-CN" altLang="en-US" sz="1200">
                <a:solidFill>
                  <a:srgbClr val="00B050"/>
                </a:solidFill>
              </a:rPr>
              <a:t>获取第二列的值</a:t>
            </a:r>
          </a:p>
          <a:p>
            <a:pPr algn="l" eaLnBrk="1" hangingPunct="1">
              <a:buFont typeface="Wingdings" pitchFamily="2" charset="2"/>
              <a:buNone/>
            </a:pPr>
            <a:r>
              <a:rPr lang="zh-CN" altLang="en-US" sz="1200">
                <a:solidFill>
                  <a:srgbClr val="0070C0"/>
                </a:solidFill>
              </a:rPr>
              <a:t>        </a:t>
            </a:r>
            <a:r>
              <a:rPr lang="en-US" altLang="zh-CN" sz="1200">
                <a:solidFill>
                  <a:srgbClr val="0070C0"/>
                </a:solidFill>
              </a:rPr>
              <a:t>int age = cursor.getInt(2);</a:t>
            </a:r>
            <a:r>
              <a:rPr lang="en-US" altLang="zh-CN" sz="1200">
                <a:solidFill>
                  <a:srgbClr val="00B050"/>
                </a:solidFill>
              </a:rPr>
              <a:t>//</a:t>
            </a:r>
            <a:r>
              <a:rPr lang="zh-CN" altLang="en-US" sz="1200">
                <a:solidFill>
                  <a:srgbClr val="00B050"/>
                </a:solidFill>
              </a:rPr>
              <a:t>获取第三列的值</a:t>
            </a:r>
          </a:p>
          <a:p>
            <a:pPr algn="l" eaLnBrk="1" hangingPunct="1">
              <a:buFont typeface="Wingdings" pitchFamily="2" charset="2"/>
              <a:buNone/>
            </a:pPr>
            <a:r>
              <a:rPr lang="en-US" altLang="zh-CN" sz="1200">
                <a:solidFill>
                  <a:srgbClr val="0070C0"/>
                </a:solidFill>
              </a:rPr>
              <a:t>}</a:t>
            </a:r>
          </a:p>
          <a:p>
            <a:pPr algn="l" eaLnBrk="1" hangingPunct="1">
              <a:buFont typeface="Wingdings" pitchFamily="2" charset="2"/>
              <a:buNone/>
            </a:pPr>
            <a:r>
              <a:rPr lang="en-US" altLang="zh-CN" sz="1200">
                <a:solidFill>
                  <a:srgbClr val="0070C0"/>
                </a:solidFill>
              </a:rPr>
              <a:t>cursor.close();</a:t>
            </a:r>
          </a:p>
          <a:p>
            <a:pPr algn="l" eaLnBrk="1" hangingPunct="1">
              <a:buFont typeface="Wingdings" pitchFamily="2" charset="2"/>
              <a:buNone/>
            </a:pPr>
            <a:r>
              <a:rPr lang="en-US" altLang="zh-CN" sz="1200">
                <a:solidFill>
                  <a:srgbClr val="0070C0"/>
                </a:solidFill>
              </a:rPr>
              <a:t>db.close(); </a:t>
            </a:r>
          </a:p>
          <a:p>
            <a:pPr algn="l" eaLnBrk="1" hangingPunct="1">
              <a:buFont typeface="Wingdings" pitchFamily="2" charset="2"/>
              <a:buNone/>
            </a:pPr>
            <a:r>
              <a:rPr lang="zh-CN" altLang="en-US" sz="1200"/>
              <a:t>上面代码用于从</a:t>
            </a:r>
            <a:r>
              <a:rPr lang="en-US" altLang="zh-CN" sz="1200"/>
              <a:t>person</a:t>
            </a:r>
            <a:r>
              <a:rPr lang="zh-CN" altLang="en-US" sz="1200"/>
              <a:t>表中查找</a:t>
            </a:r>
            <a:r>
              <a:rPr lang="en-US" altLang="zh-CN" sz="1200"/>
              <a:t>name</a:t>
            </a:r>
            <a:r>
              <a:rPr lang="zh-CN" altLang="en-US" sz="1200"/>
              <a:t>字段含有“传智”的记录，匹配的记录按</a:t>
            </a:r>
            <a:r>
              <a:rPr lang="en-US" altLang="zh-CN" sz="1200"/>
              <a:t>personid</a:t>
            </a:r>
            <a:r>
              <a:rPr lang="zh-CN" altLang="en-US" sz="1200"/>
              <a:t>降序排序，对排序后的结果略过第一条记录，只获取</a:t>
            </a:r>
            <a:r>
              <a:rPr lang="en-US" altLang="zh-CN" sz="1200"/>
              <a:t>2</a:t>
            </a:r>
            <a:r>
              <a:rPr lang="zh-CN" altLang="en-US" sz="1200"/>
              <a:t>条记录。</a:t>
            </a:r>
            <a:endParaRPr lang="en-US" altLang="zh-CN" sz="1200"/>
          </a:p>
          <a:p>
            <a:pPr algn="l" eaLnBrk="1" hangingPunct="1">
              <a:buFont typeface="Wingdings" pitchFamily="2" charset="2"/>
              <a:buNone/>
            </a:pPr>
            <a:r>
              <a:rPr lang="en-US" altLang="zh-CN" sz="1200"/>
              <a:t>query(table, columns, selection, selectionArgs, groupBy, having, orderBy, limit)</a:t>
            </a:r>
            <a:r>
              <a:rPr lang="zh-CN" altLang="en-US" sz="1200"/>
              <a:t>方法各参数的含义：</a:t>
            </a:r>
            <a:endParaRPr lang="en-US" altLang="zh-CN" sz="1200"/>
          </a:p>
          <a:p>
            <a:pPr algn="l" eaLnBrk="1" hangingPunct="1">
              <a:buFont typeface="Wingdings" pitchFamily="2" charset="2"/>
              <a:buNone/>
            </a:pPr>
            <a:r>
              <a:rPr lang="en-US" altLang="zh-CN" sz="1200" b="1"/>
              <a:t>table</a:t>
            </a:r>
            <a:r>
              <a:rPr lang="zh-CN" altLang="en-US" sz="1200"/>
              <a:t>：表名。相当于</a:t>
            </a:r>
            <a:r>
              <a:rPr lang="en-US" altLang="zh-CN" sz="1200"/>
              <a:t>select</a:t>
            </a:r>
            <a:r>
              <a:rPr lang="zh-CN" altLang="en-US" sz="1200"/>
              <a:t>语句</a:t>
            </a:r>
            <a:r>
              <a:rPr lang="en-US" altLang="zh-CN" sz="1200"/>
              <a:t>from</a:t>
            </a:r>
            <a:r>
              <a:rPr lang="zh-CN" altLang="en-US" sz="1200"/>
              <a:t>关键字后面的部分。如果是多表联合查询，可以用逗号将两个表名分开。</a:t>
            </a:r>
          </a:p>
          <a:p>
            <a:pPr algn="l" eaLnBrk="1" hangingPunct="1">
              <a:buFont typeface="Wingdings" pitchFamily="2" charset="2"/>
              <a:buNone/>
            </a:pPr>
            <a:r>
              <a:rPr lang="en-US" altLang="zh-CN" sz="1200" b="1"/>
              <a:t>columns</a:t>
            </a:r>
            <a:r>
              <a:rPr lang="zh-CN" altLang="en-US" sz="1200"/>
              <a:t>：要查询出来的列名。相当于</a:t>
            </a:r>
            <a:r>
              <a:rPr lang="en-US" altLang="zh-CN" sz="1200"/>
              <a:t>select</a:t>
            </a:r>
            <a:r>
              <a:rPr lang="zh-CN" altLang="en-US" sz="1200"/>
              <a:t>语句</a:t>
            </a:r>
            <a:r>
              <a:rPr lang="en-US" altLang="zh-CN" sz="1200"/>
              <a:t>select</a:t>
            </a:r>
            <a:r>
              <a:rPr lang="zh-CN" altLang="en-US" sz="1200"/>
              <a:t>关键字后面的部分。</a:t>
            </a:r>
          </a:p>
          <a:p>
            <a:pPr algn="l" eaLnBrk="1" hangingPunct="1">
              <a:buFont typeface="Wingdings" pitchFamily="2" charset="2"/>
              <a:buNone/>
            </a:pPr>
            <a:r>
              <a:rPr lang="en-US" altLang="zh-CN" sz="1200" b="1"/>
              <a:t>selection</a:t>
            </a:r>
            <a:r>
              <a:rPr lang="zh-CN" altLang="en-US" sz="1200"/>
              <a:t>：查询条件子句，相当于</a:t>
            </a:r>
            <a:r>
              <a:rPr lang="en-US" altLang="zh-CN" sz="1200"/>
              <a:t>select</a:t>
            </a:r>
            <a:r>
              <a:rPr lang="zh-CN" altLang="en-US" sz="1200"/>
              <a:t>语句</a:t>
            </a:r>
            <a:r>
              <a:rPr lang="en-US" altLang="zh-CN" sz="1200"/>
              <a:t>where</a:t>
            </a:r>
            <a:r>
              <a:rPr lang="zh-CN" altLang="en-US" sz="1200"/>
              <a:t>关键字后面的部分，在条件子句允许使用占位符“</a:t>
            </a:r>
            <a:r>
              <a:rPr lang="en-US" altLang="zh-CN" sz="1200"/>
              <a:t>?”</a:t>
            </a:r>
          </a:p>
          <a:p>
            <a:pPr algn="l" eaLnBrk="1" hangingPunct="1">
              <a:buFont typeface="Wingdings" pitchFamily="2" charset="2"/>
              <a:buNone/>
            </a:pPr>
            <a:r>
              <a:rPr lang="en-US" altLang="zh-CN" sz="1200" b="1"/>
              <a:t>selectionArgs</a:t>
            </a:r>
            <a:r>
              <a:rPr lang="zh-CN" altLang="en-US" sz="1200"/>
              <a:t>：对应于</a:t>
            </a:r>
            <a:r>
              <a:rPr lang="en-US" altLang="zh-CN" sz="1200"/>
              <a:t>selection</a:t>
            </a:r>
            <a:r>
              <a:rPr lang="zh-CN" altLang="en-US" sz="1200"/>
              <a:t>语句中占位符的值，值在数组中的位置与占位符在语句中的位置必须一致，否则就会有异常。</a:t>
            </a:r>
          </a:p>
          <a:p>
            <a:pPr algn="l" eaLnBrk="1" hangingPunct="1">
              <a:buFont typeface="Wingdings" pitchFamily="2" charset="2"/>
              <a:buNone/>
            </a:pPr>
            <a:r>
              <a:rPr lang="en-US" altLang="zh-CN" sz="1200" b="1"/>
              <a:t>groupBy</a:t>
            </a:r>
            <a:r>
              <a:rPr lang="zh-CN" altLang="en-US" sz="1200"/>
              <a:t>：相当于</a:t>
            </a:r>
            <a:r>
              <a:rPr lang="en-US" altLang="zh-CN" sz="1200"/>
              <a:t>select</a:t>
            </a:r>
            <a:r>
              <a:rPr lang="zh-CN" altLang="en-US" sz="1200"/>
              <a:t>语句</a:t>
            </a:r>
            <a:r>
              <a:rPr lang="en-US" altLang="zh-CN" sz="1200"/>
              <a:t>group by</a:t>
            </a:r>
            <a:r>
              <a:rPr lang="zh-CN" altLang="en-US" sz="1200"/>
              <a:t>关键字后面的部分</a:t>
            </a:r>
          </a:p>
          <a:p>
            <a:pPr algn="l" eaLnBrk="1" hangingPunct="1">
              <a:buFont typeface="Wingdings" pitchFamily="2" charset="2"/>
              <a:buNone/>
            </a:pPr>
            <a:r>
              <a:rPr lang="en-US" altLang="zh-CN" sz="1200" b="1"/>
              <a:t>having</a:t>
            </a:r>
            <a:r>
              <a:rPr lang="zh-CN" altLang="en-US" sz="1200"/>
              <a:t>：相当于</a:t>
            </a:r>
            <a:r>
              <a:rPr lang="en-US" altLang="zh-CN" sz="1200"/>
              <a:t>select</a:t>
            </a:r>
            <a:r>
              <a:rPr lang="zh-CN" altLang="en-US" sz="1200"/>
              <a:t>语句</a:t>
            </a:r>
            <a:r>
              <a:rPr lang="en-US" altLang="zh-CN" sz="1200"/>
              <a:t>having</a:t>
            </a:r>
            <a:r>
              <a:rPr lang="zh-CN" altLang="en-US" sz="1200"/>
              <a:t>关键字后面的部分</a:t>
            </a:r>
          </a:p>
          <a:p>
            <a:pPr algn="l" eaLnBrk="1" hangingPunct="1">
              <a:buFont typeface="Wingdings" pitchFamily="2" charset="2"/>
              <a:buNone/>
            </a:pPr>
            <a:r>
              <a:rPr lang="en-US" altLang="zh-CN" sz="1200" b="1"/>
              <a:t>orderBy</a:t>
            </a:r>
            <a:r>
              <a:rPr lang="zh-CN" altLang="en-US" sz="1200"/>
              <a:t>：相当于</a:t>
            </a:r>
            <a:r>
              <a:rPr lang="en-US" altLang="zh-CN" sz="1200"/>
              <a:t>select</a:t>
            </a:r>
            <a:r>
              <a:rPr lang="zh-CN" altLang="en-US" sz="1200"/>
              <a:t>语句</a:t>
            </a:r>
            <a:r>
              <a:rPr lang="en-US" altLang="zh-CN" sz="1200"/>
              <a:t>order by</a:t>
            </a:r>
            <a:r>
              <a:rPr lang="zh-CN" altLang="en-US" sz="1200"/>
              <a:t>关键字后面的部分，如：</a:t>
            </a:r>
            <a:r>
              <a:rPr lang="en-US" altLang="zh-CN" sz="1200"/>
              <a:t>personid desc, age asc;</a:t>
            </a:r>
          </a:p>
          <a:p>
            <a:pPr algn="l" eaLnBrk="1" hangingPunct="1">
              <a:buFont typeface="Wingdings" pitchFamily="2" charset="2"/>
              <a:buNone/>
            </a:pPr>
            <a:r>
              <a:rPr lang="en-US" altLang="zh-CN" sz="1200" b="1"/>
              <a:t>limit</a:t>
            </a:r>
            <a:r>
              <a:rPr lang="zh-CN" altLang="en-US" sz="1200"/>
              <a:t>：指定偏移量和获取的记录数，相当于</a:t>
            </a:r>
            <a:r>
              <a:rPr lang="en-US" altLang="zh-CN" sz="1200"/>
              <a:t>select</a:t>
            </a:r>
            <a:r>
              <a:rPr lang="zh-CN" altLang="en-US" sz="1200"/>
              <a:t>语句</a:t>
            </a:r>
            <a:r>
              <a:rPr lang="en-US" altLang="zh-CN" sz="1200"/>
              <a:t>limit</a:t>
            </a:r>
            <a:r>
              <a:rPr lang="zh-CN" altLang="en-US" sz="1200"/>
              <a:t>关键字后面的部分。</a:t>
            </a:r>
            <a:endParaRPr lang="en-US" altLang="zh-CN" sz="1200"/>
          </a:p>
        </p:txBody>
      </p:sp>
    </p:spTree>
    <p:extLst>
      <p:ext uri="{BB962C8B-B14F-4D97-AF65-F5344CB8AC3E}">
        <p14:creationId xmlns:p14="http://schemas.microsoft.com/office/powerpoint/2010/main" val="3203815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pPr eaLnBrk="1" hangingPunct="1"/>
            <a:r>
              <a:rPr lang="zh-CN" altLang="en-US" sz="2800" dirty="0" smtClean="0"/>
              <a:t>使用</a:t>
            </a:r>
            <a:r>
              <a:rPr lang="en-US" altLang="zh-CN" sz="2800" dirty="0" err="1" smtClean="0"/>
              <a:t>SQLiteOpenHelper</a:t>
            </a:r>
            <a:r>
              <a:rPr lang="zh-CN" altLang="en-US" sz="2800" dirty="0" smtClean="0"/>
              <a:t>对数据库进行版本管理</a:t>
            </a:r>
            <a:endParaRPr lang="zh-CN" altLang="en-US" sz="2800" b="1" dirty="0" smtClean="0">
              <a:latin typeface="宋体" charset="-122"/>
            </a:endParaRPr>
          </a:p>
        </p:txBody>
      </p:sp>
      <p:sp>
        <p:nvSpPr>
          <p:cNvPr id="45060" name="TextBox 4"/>
          <p:cNvSpPr txBox="1">
            <a:spLocks noChangeArrowheads="1"/>
          </p:cNvSpPr>
          <p:nvPr/>
        </p:nvSpPr>
        <p:spPr bwMode="auto">
          <a:xfrm>
            <a:off x="428625" y="1857375"/>
            <a:ext cx="8501063"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如果应用使用到了</a:t>
            </a:r>
            <a:r>
              <a:rPr lang="en-US" altLang="zh-CN" sz="1400"/>
              <a:t>SQLite</a:t>
            </a:r>
            <a:r>
              <a:rPr lang="zh-CN" altLang="en-US" sz="1400"/>
              <a:t>数据库，在用户初次使用软件时，需要创建应用使用到的数据库表结构及添加一些初始化记录，另外在软件升级的时候，也需要对数据表结构进行更新。在</a:t>
            </a:r>
            <a:r>
              <a:rPr lang="en-US" altLang="zh-CN" sz="1400"/>
              <a:t>Android</a:t>
            </a:r>
            <a:r>
              <a:rPr lang="zh-CN" altLang="en-US" sz="1400"/>
              <a:t>系统，为我们提供了一个名为</a:t>
            </a:r>
            <a:r>
              <a:rPr lang="en-US" altLang="zh-CN" sz="1400"/>
              <a:t>SQLiteOpenHelper</a:t>
            </a:r>
            <a:r>
              <a:rPr lang="zh-CN" altLang="en-US" sz="1400"/>
              <a:t>的类，该类用于对数据库版本进行管理，该类是一个抽象类，必须继承它才能使用。</a:t>
            </a:r>
            <a:r>
              <a:rPr lang="en-US" altLang="zh-CN" sz="1400"/>
              <a:t> </a:t>
            </a:r>
            <a:r>
              <a:rPr lang="zh-CN" altLang="en-US" sz="1400"/>
              <a:t>为了实现对数据库版本进行管理，</a:t>
            </a:r>
            <a:r>
              <a:rPr lang="en-US" altLang="zh-CN" sz="1400"/>
              <a:t>SQLiteOpenHelper</a:t>
            </a:r>
            <a:r>
              <a:rPr lang="zh-CN" altLang="en-US" sz="1400"/>
              <a:t>类有两种重要的方法，分别是</a:t>
            </a:r>
            <a:r>
              <a:rPr lang="en-US" altLang="zh-CN" sz="1400"/>
              <a:t>onCreate(SQLiteDatabase db)</a:t>
            </a:r>
            <a:r>
              <a:rPr lang="zh-CN" altLang="en-US" sz="1400"/>
              <a:t>和</a:t>
            </a:r>
            <a:r>
              <a:rPr lang="en-US" altLang="zh-CN" sz="1400"/>
              <a:t>onUpgrade(SQLiteDatabase db, int oldVersion, int newVersion)</a:t>
            </a:r>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当调用</a:t>
            </a:r>
            <a:r>
              <a:rPr lang="en-US" altLang="zh-CN" sz="1400"/>
              <a:t>SQLiteOpenHelper</a:t>
            </a:r>
            <a:r>
              <a:rPr lang="zh-CN" altLang="en-US" sz="1400"/>
              <a:t>的</a:t>
            </a:r>
            <a:r>
              <a:rPr lang="en-US" altLang="zh-CN" sz="1400"/>
              <a:t>getWritableDatabase()</a:t>
            </a:r>
            <a:r>
              <a:rPr lang="zh-CN" altLang="en-US" sz="1400"/>
              <a:t>或者</a:t>
            </a:r>
            <a:r>
              <a:rPr lang="en-US" altLang="zh-CN" sz="1400"/>
              <a:t>getReadableDatabase()</a:t>
            </a:r>
            <a:r>
              <a:rPr lang="zh-CN" altLang="en-US" sz="1400"/>
              <a:t>方法获取用于操作数据库的</a:t>
            </a:r>
            <a:r>
              <a:rPr lang="en-US" altLang="zh-CN" sz="1400"/>
              <a:t>SQLiteDatabase</a:t>
            </a:r>
            <a:r>
              <a:rPr lang="zh-CN" altLang="en-US" sz="1400"/>
              <a:t>实例的时候，如果数据库不存在，</a:t>
            </a:r>
            <a:r>
              <a:rPr lang="en-US" altLang="zh-CN" sz="1400"/>
              <a:t>Android</a:t>
            </a:r>
            <a:r>
              <a:rPr lang="zh-CN" altLang="en-US" sz="1400"/>
              <a:t>系统会自动生成一个数据库，接着调用</a:t>
            </a:r>
            <a:r>
              <a:rPr lang="en-US" altLang="zh-CN" sz="1400"/>
              <a:t>onCreate()</a:t>
            </a:r>
            <a:r>
              <a:rPr lang="zh-CN" altLang="en-US" sz="1400"/>
              <a:t>方法，</a:t>
            </a:r>
            <a:r>
              <a:rPr lang="en-US" altLang="zh-CN" sz="1400"/>
              <a:t>onCreate()</a:t>
            </a:r>
            <a:r>
              <a:rPr lang="zh-CN" altLang="en-US" sz="1400"/>
              <a:t>方法在初次生成数据库时才会被调用，在</a:t>
            </a:r>
            <a:r>
              <a:rPr lang="en-US" altLang="zh-CN" sz="1400"/>
              <a:t>onCreate()</a:t>
            </a:r>
            <a:r>
              <a:rPr lang="zh-CN" altLang="en-US" sz="1400"/>
              <a:t>方法里可以生成数据库表结构及添加一些应用使用到的初始化数据。</a:t>
            </a:r>
            <a:r>
              <a:rPr lang="en-US" altLang="zh-CN" sz="1400"/>
              <a:t>onUpgrade()</a:t>
            </a:r>
            <a:r>
              <a:rPr lang="zh-CN" altLang="en-US" sz="1400"/>
              <a:t>方法在数据库的版本发生变化时会被调用，数据库的版本是由程序员控制的，假设数据库现在的版本是</a:t>
            </a:r>
            <a:r>
              <a:rPr lang="en-US" altLang="zh-CN" sz="1400"/>
              <a:t>1</a:t>
            </a:r>
            <a:r>
              <a:rPr lang="zh-CN" altLang="en-US" sz="1400"/>
              <a:t>，由于业务的需要，修改了数据库表的结构，这时候就需要升级软件，升级软件时希望更新用户手机里的数据库表结构，为了实现这一目的，可以把原来的数据库版本设置为</a:t>
            </a:r>
            <a:r>
              <a:rPr lang="en-US" altLang="zh-CN" sz="1400"/>
              <a:t>2(</a:t>
            </a:r>
            <a:r>
              <a:rPr lang="zh-CN" altLang="en-US" sz="1400"/>
              <a:t>有同学问设置为</a:t>
            </a:r>
            <a:r>
              <a:rPr lang="en-US" altLang="zh-CN" sz="1400"/>
              <a:t>3</a:t>
            </a:r>
            <a:r>
              <a:rPr lang="zh-CN" altLang="en-US" sz="1400"/>
              <a:t>行不行？当然可以，如果你愿意，设置为</a:t>
            </a:r>
            <a:r>
              <a:rPr lang="en-US" altLang="zh-CN" sz="1400"/>
              <a:t>100</a:t>
            </a:r>
            <a:r>
              <a:rPr lang="zh-CN" altLang="en-US" sz="1400"/>
              <a:t>也行</a:t>
            </a:r>
            <a:r>
              <a:rPr lang="en-US" altLang="zh-CN" sz="1400"/>
              <a:t>)</a:t>
            </a:r>
            <a:r>
              <a:rPr lang="zh-CN" altLang="en-US" sz="1400"/>
              <a:t>，并且在</a:t>
            </a:r>
            <a:r>
              <a:rPr lang="en-US" altLang="zh-CN" sz="1400"/>
              <a:t>onUpgrade()</a:t>
            </a:r>
            <a:r>
              <a:rPr lang="zh-CN" altLang="en-US" sz="1400"/>
              <a:t>方法里面实现表结构的更新。当软件的版本升级次数比较多，这时在</a:t>
            </a:r>
            <a:r>
              <a:rPr lang="en-US" altLang="zh-CN" sz="1400"/>
              <a:t>onUpgrade()</a:t>
            </a:r>
            <a:r>
              <a:rPr lang="zh-CN" altLang="en-US" sz="1400"/>
              <a:t>方法里面可以根据原版号和目标版本号进行判断，然后作出相应的表结构及数据更新。</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en-US" altLang="zh-CN" sz="1400"/>
              <a:t>getWritableDatabase()</a:t>
            </a:r>
            <a:r>
              <a:rPr lang="zh-CN" altLang="en-US" sz="1400"/>
              <a:t>和</a:t>
            </a:r>
            <a:r>
              <a:rPr lang="en-US" altLang="zh-CN" sz="1400"/>
              <a:t>getReadableDatabase()</a:t>
            </a:r>
            <a:r>
              <a:rPr lang="zh-CN" altLang="en-US" sz="1400"/>
              <a:t>方法都可以获取一个用于操作数据库的</a:t>
            </a:r>
            <a:r>
              <a:rPr lang="en-US" altLang="zh-CN" sz="1400"/>
              <a:t>SQLiteDatabase</a:t>
            </a:r>
            <a:r>
              <a:rPr lang="zh-CN" altLang="en-US" sz="1400"/>
              <a:t>实例。但</a:t>
            </a:r>
            <a:r>
              <a:rPr lang="en-US" altLang="zh-CN" sz="1400"/>
              <a:t>getWritableDatabase()</a:t>
            </a:r>
            <a:r>
              <a:rPr lang="zh-CN" altLang="en-US" sz="1400"/>
              <a:t> 方法以读写方式打开数据库，一旦数据库的磁盘空间满了，数据库就只能读而不能写，倘若使用的是</a:t>
            </a:r>
            <a:r>
              <a:rPr lang="en-US" altLang="zh-CN" sz="1400"/>
              <a:t>getWritableDatabase() </a:t>
            </a:r>
            <a:r>
              <a:rPr lang="zh-CN" altLang="en-US" sz="1400"/>
              <a:t>方法就会出错。</a:t>
            </a:r>
            <a:r>
              <a:rPr lang="en-US" altLang="zh-CN" sz="1400"/>
              <a:t>getReadableDatabase()</a:t>
            </a:r>
            <a:r>
              <a:rPr lang="zh-CN" altLang="en-US" sz="1400"/>
              <a:t>方法先以读写方式打开数据库，如果数据库的磁盘空间满了，就会打开失败，当打开失败后会继续尝试以只读方式打开数据库。</a:t>
            </a:r>
            <a:endParaRPr lang="en-US" altLang="zh-CN" sz="1400"/>
          </a:p>
        </p:txBody>
      </p:sp>
    </p:spTree>
    <p:extLst>
      <p:ext uri="{BB962C8B-B14F-4D97-AF65-F5344CB8AC3E}">
        <p14:creationId xmlns:p14="http://schemas.microsoft.com/office/powerpoint/2010/main" val="4125113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a:bodyPr>
          <a:lstStyle/>
          <a:p>
            <a:pPr eaLnBrk="1" hangingPunct="1"/>
            <a:r>
              <a:rPr lang="zh-CN" altLang="en-US" sz="2800" dirty="0" smtClean="0"/>
              <a:t>使用</a:t>
            </a:r>
            <a:r>
              <a:rPr lang="en-US" altLang="zh-CN" sz="2800" dirty="0" err="1" smtClean="0"/>
              <a:t>SQLiteOpenHelper</a:t>
            </a:r>
            <a:r>
              <a:rPr lang="zh-CN" altLang="en-US" sz="2800" dirty="0" smtClean="0"/>
              <a:t>对数据库进行版本管理</a:t>
            </a:r>
            <a:endParaRPr lang="zh-CN" altLang="en-US" sz="2800" b="1" dirty="0" smtClean="0">
              <a:latin typeface="宋体" charset="-122"/>
            </a:endParaRPr>
          </a:p>
        </p:txBody>
      </p:sp>
      <p:sp>
        <p:nvSpPr>
          <p:cNvPr id="46084" name="TextBox 4"/>
          <p:cNvSpPr txBox="1">
            <a:spLocks noChangeArrowheads="1"/>
          </p:cNvSpPr>
          <p:nvPr/>
        </p:nvSpPr>
        <p:spPr bwMode="auto">
          <a:xfrm>
            <a:off x="428625" y="1857375"/>
            <a:ext cx="850106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200"/>
              <a:t>public class DatabaseHelper extends SQLiteOpenHelper {</a:t>
            </a:r>
          </a:p>
          <a:p>
            <a:pPr algn="l" eaLnBrk="1" hangingPunct="1">
              <a:buFont typeface="Wingdings" pitchFamily="2" charset="2"/>
              <a:buNone/>
            </a:pPr>
            <a:r>
              <a:rPr lang="en-US" altLang="zh-CN" sz="1200">
                <a:solidFill>
                  <a:srgbClr val="00B050"/>
                </a:solidFill>
              </a:rPr>
              <a:t>    //</a:t>
            </a:r>
            <a:r>
              <a:rPr lang="zh-CN" altLang="en-US" sz="1200">
                <a:solidFill>
                  <a:srgbClr val="00B050"/>
                </a:solidFill>
              </a:rPr>
              <a:t>类没有实例化</a:t>
            </a:r>
            <a:r>
              <a:rPr lang="en-US" altLang="zh-CN" sz="1200">
                <a:solidFill>
                  <a:srgbClr val="00B050"/>
                </a:solidFill>
              </a:rPr>
              <a:t>,</a:t>
            </a:r>
            <a:r>
              <a:rPr lang="zh-CN" altLang="en-US" sz="1200">
                <a:solidFill>
                  <a:srgbClr val="00B050"/>
                </a:solidFill>
              </a:rPr>
              <a:t>是不能用作父类构造器的参数</a:t>
            </a:r>
            <a:r>
              <a:rPr lang="en-US" altLang="zh-CN" sz="1200">
                <a:solidFill>
                  <a:srgbClr val="00B050"/>
                </a:solidFill>
              </a:rPr>
              <a:t>,</a:t>
            </a:r>
            <a:r>
              <a:rPr lang="zh-CN" altLang="en-US" sz="1200">
                <a:solidFill>
                  <a:srgbClr val="00B050"/>
                </a:solidFill>
              </a:rPr>
              <a:t>必须声明为静态</a:t>
            </a:r>
          </a:p>
          <a:p>
            <a:pPr algn="l" eaLnBrk="1" hangingPunct="1">
              <a:buFont typeface="Wingdings" pitchFamily="2" charset="2"/>
              <a:buNone/>
            </a:pPr>
            <a:r>
              <a:rPr lang="zh-CN" altLang="en-US" sz="1200">
                <a:solidFill>
                  <a:srgbClr val="0070C0"/>
                </a:solidFill>
              </a:rPr>
              <a:t>         </a:t>
            </a:r>
            <a:r>
              <a:rPr lang="en-US" altLang="zh-CN" sz="1200">
                <a:solidFill>
                  <a:srgbClr val="FF0000"/>
                </a:solidFill>
              </a:rPr>
              <a:t>private static final String name = "itcast";</a:t>
            </a:r>
            <a:r>
              <a:rPr lang="en-US" altLang="zh-CN" sz="1200">
                <a:solidFill>
                  <a:srgbClr val="0070C0"/>
                </a:solidFill>
              </a:rPr>
              <a:t> </a:t>
            </a:r>
            <a:r>
              <a:rPr lang="en-US" altLang="zh-CN" sz="1200">
                <a:solidFill>
                  <a:srgbClr val="00B050"/>
                </a:solidFill>
              </a:rPr>
              <a:t>//</a:t>
            </a:r>
            <a:r>
              <a:rPr lang="zh-CN" altLang="en-US" sz="1200">
                <a:solidFill>
                  <a:srgbClr val="00B050"/>
                </a:solidFill>
              </a:rPr>
              <a:t>数据库名称</a:t>
            </a:r>
          </a:p>
          <a:p>
            <a:pPr algn="l" eaLnBrk="1" hangingPunct="1">
              <a:buFont typeface="Wingdings" pitchFamily="2" charset="2"/>
              <a:buNone/>
            </a:pPr>
            <a:r>
              <a:rPr lang="zh-CN" altLang="en-US" sz="1200">
                <a:solidFill>
                  <a:srgbClr val="0070C0"/>
                </a:solidFill>
              </a:rPr>
              <a:t>         </a:t>
            </a:r>
            <a:r>
              <a:rPr lang="en-US" altLang="zh-CN" sz="1200">
                <a:solidFill>
                  <a:srgbClr val="FF0000"/>
                </a:solidFill>
              </a:rPr>
              <a:t>private static final int version = 1</a:t>
            </a:r>
            <a:r>
              <a:rPr lang="en-US" altLang="zh-CN" sz="1200">
                <a:solidFill>
                  <a:srgbClr val="0070C0"/>
                </a:solidFill>
              </a:rPr>
              <a:t>; /</a:t>
            </a:r>
            <a:r>
              <a:rPr lang="en-US" altLang="zh-CN" sz="1200">
                <a:solidFill>
                  <a:srgbClr val="00B050"/>
                </a:solidFill>
              </a:rPr>
              <a:t>/</a:t>
            </a:r>
            <a:r>
              <a:rPr lang="zh-CN" altLang="en-US" sz="1200">
                <a:solidFill>
                  <a:srgbClr val="00B050"/>
                </a:solidFill>
              </a:rPr>
              <a:t>数据库版本</a:t>
            </a:r>
          </a:p>
          <a:p>
            <a:pPr algn="l" eaLnBrk="1" hangingPunct="1">
              <a:buFont typeface="Wingdings" pitchFamily="2" charset="2"/>
              <a:buNone/>
            </a:pPr>
            <a:r>
              <a:rPr lang="zh-CN" altLang="en-US" sz="1200"/>
              <a:t>         </a:t>
            </a:r>
            <a:r>
              <a:rPr lang="en-US" altLang="zh-CN" sz="1200"/>
              <a:t>public DatabaseHelper(Context context) {</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第三个参数</a:t>
            </a:r>
            <a:r>
              <a:rPr lang="en-US" altLang="zh-CN" sz="1200">
                <a:solidFill>
                  <a:srgbClr val="00B050"/>
                </a:solidFill>
              </a:rPr>
              <a:t>CursorFactory</a:t>
            </a:r>
            <a:r>
              <a:rPr lang="zh-CN" altLang="en-US" sz="1200">
                <a:solidFill>
                  <a:srgbClr val="00B050"/>
                </a:solidFill>
              </a:rPr>
              <a:t>指定在执行查询时获得一个游标实例的工厂类</a:t>
            </a:r>
            <a:r>
              <a:rPr lang="en-US" altLang="zh-CN" sz="1200">
                <a:solidFill>
                  <a:srgbClr val="00B050"/>
                </a:solidFill>
              </a:rPr>
              <a:t>,</a:t>
            </a:r>
            <a:r>
              <a:rPr lang="zh-CN" altLang="en-US" sz="1200">
                <a:solidFill>
                  <a:srgbClr val="00B050"/>
                </a:solidFill>
              </a:rPr>
              <a:t>设置为</a:t>
            </a:r>
            <a:r>
              <a:rPr lang="en-US" altLang="zh-CN" sz="1200">
                <a:solidFill>
                  <a:srgbClr val="00B050"/>
                </a:solidFill>
              </a:rPr>
              <a:t>null,</a:t>
            </a:r>
            <a:r>
              <a:rPr lang="zh-CN" altLang="en-US" sz="1200">
                <a:solidFill>
                  <a:srgbClr val="00B050"/>
                </a:solidFill>
              </a:rPr>
              <a:t>代表使用系统默认的工厂类</a:t>
            </a:r>
          </a:p>
          <a:p>
            <a:pPr algn="l" eaLnBrk="1" hangingPunct="1">
              <a:buFont typeface="Wingdings" pitchFamily="2" charset="2"/>
              <a:buNone/>
            </a:pPr>
            <a:r>
              <a:rPr lang="zh-CN" altLang="en-US" sz="1200">
                <a:solidFill>
                  <a:srgbClr val="FF0000"/>
                </a:solidFill>
              </a:rPr>
              <a:t>                </a:t>
            </a:r>
            <a:r>
              <a:rPr lang="en-US" altLang="zh-CN" sz="1200">
                <a:solidFill>
                  <a:srgbClr val="FF0000"/>
                </a:solidFill>
              </a:rPr>
              <a:t>super(context, name, null, version);</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@Override public void onCreate(SQLiteDatabase db) {</a:t>
            </a:r>
          </a:p>
          <a:p>
            <a:pPr algn="l" eaLnBrk="1" hangingPunct="1">
              <a:buFont typeface="Wingdings" pitchFamily="2" charset="2"/>
              <a:buNone/>
            </a:pPr>
            <a:r>
              <a:rPr lang="en-US" altLang="zh-CN" sz="1200">
                <a:solidFill>
                  <a:srgbClr val="0070C0"/>
                </a:solidFill>
              </a:rPr>
              <a:t>              db.execSQL("CREATE TABLE IF NOT EXISTS person (personid integer primary key autoincrement, name varchar(20), age INTEGER)");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@Override public void onUpgrade(SQLiteDatabase db, int oldVersion, int newVersion) {</a:t>
            </a:r>
          </a:p>
          <a:p>
            <a:pPr algn="l" eaLnBrk="1" hangingPunct="1">
              <a:buFont typeface="Wingdings" pitchFamily="2" charset="2"/>
              <a:buNone/>
            </a:pPr>
            <a:r>
              <a:rPr lang="en-US" altLang="zh-CN" sz="1200">
                <a:solidFill>
                  <a:srgbClr val="0070C0"/>
                </a:solidFill>
              </a:rPr>
              <a:t>               db.execSQL("DROP TABLE IF EXISTS person");</a:t>
            </a:r>
          </a:p>
          <a:p>
            <a:pPr algn="l" eaLnBrk="1" hangingPunct="1">
              <a:buFont typeface="Wingdings" pitchFamily="2" charset="2"/>
              <a:buNone/>
            </a:pPr>
            <a:r>
              <a:rPr lang="en-US" altLang="zh-CN" sz="1200">
                <a:solidFill>
                  <a:srgbClr val="0070C0"/>
                </a:solidFill>
              </a:rPr>
              <a:t>               onCreate(db);</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p>
          <a:p>
            <a:pPr algn="l" eaLnBrk="1" hangingPunct="1">
              <a:buFont typeface="Wingdings" pitchFamily="2" charset="2"/>
              <a:buNone/>
            </a:pPr>
            <a:r>
              <a:rPr lang="zh-CN" altLang="en-US" sz="1400"/>
              <a:t>上面</a:t>
            </a:r>
            <a:r>
              <a:rPr lang="en-US" altLang="zh-CN" sz="1400"/>
              <a:t>onUpgrade()</a:t>
            </a:r>
            <a:r>
              <a:rPr lang="zh-CN" altLang="en-US" sz="1400"/>
              <a:t>方法在数据库版本每次发生变化时都会把用户手机上的数据库表删除，然后再重新创建。一般在实际项目中是不能这样做的，正确的做法是在更新数据库表结构时，还要考虑用户存放于数据库中的数据不会丢失。</a:t>
            </a:r>
            <a:endParaRPr lang="en-US" altLang="zh-CN" sz="1400"/>
          </a:p>
        </p:txBody>
      </p:sp>
    </p:spTree>
    <p:extLst>
      <p:ext uri="{BB962C8B-B14F-4D97-AF65-F5344CB8AC3E}">
        <p14:creationId xmlns:p14="http://schemas.microsoft.com/office/powerpoint/2010/main" val="9919246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a:bodyPr>
          <a:lstStyle/>
          <a:p>
            <a:pPr eaLnBrk="1" hangingPunct="1"/>
            <a:r>
              <a:rPr lang="zh-CN" altLang="en-US" sz="1900" dirty="0" smtClean="0"/>
              <a:t>使用</a:t>
            </a:r>
            <a:r>
              <a:rPr lang="en-US" altLang="zh-CN" sz="1900" dirty="0" err="1" smtClean="0"/>
              <a:t>SQLiteOpenHelper</a:t>
            </a:r>
            <a:r>
              <a:rPr lang="zh-CN" altLang="en-US" sz="1900" dirty="0" smtClean="0"/>
              <a:t>获取用于操作数据库的</a:t>
            </a:r>
            <a:r>
              <a:rPr lang="en-US" altLang="zh-CN" sz="1900" dirty="0" err="1" smtClean="0"/>
              <a:t>SQLiteDatabase</a:t>
            </a:r>
            <a:r>
              <a:rPr lang="zh-CN" altLang="en-US" sz="1900" dirty="0" smtClean="0"/>
              <a:t>实例</a:t>
            </a:r>
            <a:endParaRPr lang="zh-CN" altLang="en-US" sz="1900" b="1" dirty="0" smtClean="0">
              <a:latin typeface="宋体" charset="-122"/>
            </a:endParaRPr>
          </a:p>
        </p:txBody>
      </p:sp>
      <p:sp>
        <p:nvSpPr>
          <p:cNvPr id="47108" name="TextBox 4"/>
          <p:cNvSpPr txBox="1">
            <a:spLocks noChangeArrowheads="1"/>
          </p:cNvSpPr>
          <p:nvPr/>
        </p:nvSpPr>
        <p:spPr bwMode="auto">
          <a:xfrm>
            <a:off x="428625" y="1857375"/>
            <a:ext cx="850106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200"/>
              <a:t>public class </a:t>
            </a:r>
            <a:r>
              <a:rPr lang="en-US" altLang="zh-CN" sz="1200">
                <a:solidFill>
                  <a:srgbClr val="0070C0"/>
                </a:solidFill>
              </a:rPr>
              <a:t>DatabaseHelper</a:t>
            </a:r>
            <a:r>
              <a:rPr lang="en-US" altLang="zh-CN" sz="1200"/>
              <a:t> extends SQLiteOpenHelper {</a:t>
            </a:r>
          </a:p>
          <a:p>
            <a:pPr algn="l" eaLnBrk="1" hangingPunct="1">
              <a:buFont typeface="Wingdings" pitchFamily="2" charset="2"/>
              <a:buNone/>
            </a:pPr>
            <a:r>
              <a:rPr lang="en-US" altLang="zh-CN" sz="1200">
                <a:solidFill>
                  <a:srgbClr val="FF0000"/>
                </a:solidFill>
              </a:rPr>
              <a:t>         private static final String name = "itcast";</a:t>
            </a:r>
            <a:r>
              <a:rPr lang="en-US" altLang="zh-CN" sz="1200">
                <a:solidFill>
                  <a:srgbClr val="0070C0"/>
                </a:solidFill>
              </a:rPr>
              <a:t> </a:t>
            </a:r>
            <a:r>
              <a:rPr lang="en-US" altLang="zh-CN" sz="1200">
                <a:solidFill>
                  <a:srgbClr val="00B050"/>
                </a:solidFill>
              </a:rPr>
              <a:t>//</a:t>
            </a:r>
            <a:r>
              <a:rPr lang="zh-CN" altLang="en-US" sz="1200">
                <a:solidFill>
                  <a:srgbClr val="00B050"/>
                </a:solidFill>
              </a:rPr>
              <a:t>数据库名称</a:t>
            </a:r>
          </a:p>
          <a:p>
            <a:pPr algn="l" eaLnBrk="1" hangingPunct="1">
              <a:buFont typeface="Wingdings" pitchFamily="2" charset="2"/>
              <a:buNone/>
            </a:pPr>
            <a:r>
              <a:rPr lang="zh-CN" altLang="en-US" sz="1200">
                <a:solidFill>
                  <a:srgbClr val="0070C0"/>
                </a:solidFill>
              </a:rPr>
              <a:t>         </a:t>
            </a:r>
            <a:r>
              <a:rPr lang="en-US" altLang="zh-CN" sz="1200">
                <a:solidFill>
                  <a:srgbClr val="FF0000"/>
                </a:solidFill>
              </a:rPr>
              <a:t>private static final int version = 1</a:t>
            </a:r>
            <a:r>
              <a:rPr lang="en-US" altLang="zh-CN" sz="1200">
                <a:solidFill>
                  <a:srgbClr val="0070C0"/>
                </a:solidFill>
              </a:rPr>
              <a:t>; /</a:t>
            </a:r>
            <a:r>
              <a:rPr lang="en-US" altLang="zh-CN" sz="1200">
                <a:solidFill>
                  <a:srgbClr val="00B050"/>
                </a:solidFill>
              </a:rPr>
              <a:t>/</a:t>
            </a:r>
            <a:r>
              <a:rPr lang="zh-CN" altLang="en-US" sz="1200">
                <a:solidFill>
                  <a:srgbClr val="00B050"/>
                </a:solidFill>
              </a:rPr>
              <a:t>数据库版本</a:t>
            </a:r>
          </a:p>
          <a:p>
            <a:pPr algn="l" eaLnBrk="1" hangingPunct="1">
              <a:buFont typeface="Wingdings" pitchFamily="2" charset="2"/>
              <a:buNone/>
            </a:pPr>
            <a:r>
              <a:rPr lang="zh-CN" altLang="en-US" sz="1200"/>
              <a:t>         </a:t>
            </a:r>
            <a:r>
              <a:rPr lang="en-US" altLang="zh-CN" sz="1200"/>
              <a:t>......</a:t>
            </a:r>
            <a:r>
              <a:rPr lang="zh-CN" altLang="en-US" sz="1200"/>
              <a:t>略</a:t>
            </a:r>
            <a:endParaRPr lang="en-US" altLang="zh-CN" sz="1200"/>
          </a:p>
          <a:p>
            <a:pPr algn="l" eaLnBrk="1" hangingPunct="1">
              <a:buFont typeface="Wingdings" pitchFamily="2" charset="2"/>
              <a:buNone/>
            </a:pPr>
            <a:r>
              <a:rPr lang="en-US" altLang="zh-CN" sz="1200"/>
              <a:t>}</a:t>
            </a:r>
          </a:p>
          <a:p>
            <a:pPr algn="l" eaLnBrk="1" hangingPunct="1">
              <a:buFont typeface="Wingdings" pitchFamily="2" charset="2"/>
              <a:buNone/>
            </a:pPr>
            <a:r>
              <a:rPr lang="en-US" altLang="zh-CN" sz="1200"/>
              <a:t>public class HelloActivity extends Activity {</a:t>
            </a:r>
          </a:p>
          <a:p>
            <a:pPr algn="l" eaLnBrk="1" hangingPunct="1">
              <a:buFont typeface="Wingdings" pitchFamily="2" charset="2"/>
              <a:buNone/>
            </a:pPr>
            <a:r>
              <a:rPr lang="en-US" altLang="zh-CN" sz="1200"/>
              <a:t>    @Override public void onCreate(Bundle savedInstanceState)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Button button =(Button) this.findViewById(R.id.button);</a:t>
            </a:r>
          </a:p>
          <a:p>
            <a:pPr algn="l" eaLnBrk="1" hangingPunct="1">
              <a:buFont typeface="Wingdings" pitchFamily="2" charset="2"/>
              <a:buNone/>
            </a:pPr>
            <a:r>
              <a:rPr lang="en-US" altLang="zh-CN" sz="1200"/>
              <a:t>        button.setOnClickListener(new View.OnClickListener(){</a:t>
            </a:r>
          </a:p>
          <a:p>
            <a:pPr algn="l" eaLnBrk="1" hangingPunct="1">
              <a:buFont typeface="Wingdings" pitchFamily="2" charset="2"/>
              <a:buNone/>
            </a:pPr>
            <a:r>
              <a:rPr lang="en-US" altLang="zh-CN" sz="1200"/>
              <a:t>	public void onClick(View v) {</a:t>
            </a:r>
          </a:p>
          <a:p>
            <a:pPr algn="l" eaLnBrk="1" hangingPunct="1">
              <a:buFont typeface="Wingdings" pitchFamily="2" charset="2"/>
              <a:buNone/>
            </a:pPr>
            <a:r>
              <a:rPr lang="en-US" altLang="zh-CN" sz="1200"/>
              <a:t>		</a:t>
            </a:r>
            <a:r>
              <a:rPr lang="en-US" altLang="zh-CN" sz="1200">
                <a:solidFill>
                  <a:srgbClr val="0070C0"/>
                </a:solidFill>
              </a:rPr>
              <a:t>DatabaseHelper databaseHelper = new DatabaseHelper(HelloActivity.this);</a:t>
            </a:r>
          </a:p>
          <a:p>
            <a:pPr algn="l" eaLnBrk="1" hangingPunct="1">
              <a:buFont typeface="Wingdings" pitchFamily="2" charset="2"/>
              <a:buNone/>
            </a:pPr>
            <a:r>
              <a:rPr lang="en-US" altLang="zh-CN" sz="1200"/>
              <a:t>		SQLiteDatabase db = databaseHelper.getWritableDatabase();</a:t>
            </a:r>
          </a:p>
          <a:p>
            <a:pPr algn="l" eaLnBrk="1" hangingPunct="1">
              <a:buFont typeface="Wingdings" pitchFamily="2" charset="2"/>
              <a:buNone/>
            </a:pPr>
            <a:r>
              <a:rPr lang="en-US" altLang="zh-CN" sz="1200"/>
              <a:t>		db.execSQL("insert into person(name, age) values(?,?)", new Object[]{"</a:t>
            </a:r>
            <a:r>
              <a:rPr lang="zh-CN" altLang="en-US" sz="1200"/>
              <a:t>传智播客</a:t>
            </a:r>
            <a:r>
              <a:rPr lang="en-US" altLang="zh-CN" sz="1200"/>
              <a:t>", 4});	</a:t>
            </a:r>
          </a:p>
          <a:p>
            <a:pPr algn="l" eaLnBrk="1" hangingPunct="1">
              <a:buFont typeface="Wingdings" pitchFamily="2" charset="2"/>
              <a:buNone/>
            </a:pPr>
            <a:r>
              <a:rPr lang="en-US" altLang="zh-CN" sz="1200"/>
              <a:t>		db.close();  </a:t>
            </a:r>
          </a:p>
          <a:p>
            <a:pPr algn="l" eaLnBrk="1" hangingPunct="1">
              <a:buFont typeface="Wingdings" pitchFamily="2" charset="2"/>
              <a:buNone/>
            </a:pPr>
            <a:r>
              <a:rPr lang="en-US" altLang="zh-CN" sz="1200"/>
              <a:t>	}});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endParaRPr lang="en-US" altLang="zh-CN" sz="1400"/>
          </a:p>
          <a:p>
            <a:pPr algn="l" eaLnBrk="1" hangingPunct="1">
              <a:buFont typeface="Wingdings" pitchFamily="2" charset="2"/>
              <a:buNone/>
            </a:pPr>
            <a:r>
              <a:rPr lang="zh-CN" altLang="en-US" sz="1400"/>
              <a:t>第一次调用</a:t>
            </a:r>
            <a:r>
              <a:rPr lang="en-US" altLang="zh-CN" sz="1400"/>
              <a:t>getWritableDatabase()</a:t>
            </a:r>
            <a:r>
              <a:rPr lang="zh-CN" altLang="en-US" sz="1400"/>
              <a:t>或</a:t>
            </a:r>
            <a:r>
              <a:rPr lang="en-US" altLang="zh-CN" sz="1400"/>
              <a:t>getReadableDatabase()</a:t>
            </a:r>
            <a:r>
              <a:rPr lang="zh-CN" altLang="en-US" sz="1400"/>
              <a:t>方法后，</a:t>
            </a:r>
            <a:r>
              <a:rPr lang="en-US" altLang="zh-CN" sz="1400"/>
              <a:t>SQLiteOpenHelper</a:t>
            </a:r>
            <a:r>
              <a:rPr lang="zh-CN" altLang="en-US" sz="1400"/>
              <a:t>会缓存当前的</a:t>
            </a:r>
            <a:r>
              <a:rPr lang="en-US" altLang="zh-CN" sz="1400"/>
              <a:t>SQLiteDatabase</a:t>
            </a:r>
            <a:r>
              <a:rPr lang="zh-CN" altLang="en-US" sz="1400"/>
              <a:t>实例，</a:t>
            </a:r>
            <a:r>
              <a:rPr lang="en-US" altLang="zh-CN" sz="1400"/>
              <a:t>SQLiteDatabase</a:t>
            </a:r>
            <a:r>
              <a:rPr lang="zh-CN" altLang="en-US" sz="1400"/>
              <a:t>实例正常情况下会维持数据库的打开状态，所以在你不再需要</a:t>
            </a:r>
            <a:r>
              <a:rPr lang="en-US" altLang="zh-CN" sz="1400"/>
              <a:t>SQLiteDatabase</a:t>
            </a:r>
            <a:r>
              <a:rPr lang="zh-CN" altLang="en-US" sz="1400"/>
              <a:t>实例时，请及时调用</a:t>
            </a:r>
            <a:r>
              <a:rPr lang="en-US" altLang="zh-CN" sz="1400"/>
              <a:t>close()</a:t>
            </a:r>
            <a:r>
              <a:rPr lang="zh-CN" altLang="en-US" sz="1400"/>
              <a:t>方法释放资源。一旦</a:t>
            </a:r>
            <a:r>
              <a:rPr lang="en-US" altLang="zh-CN" sz="1400"/>
              <a:t>SQLiteDatabase</a:t>
            </a:r>
            <a:r>
              <a:rPr lang="zh-CN" altLang="en-US" sz="1400"/>
              <a:t>实例被缓存，多次调用</a:t>
            </a:r>
            <a:r>
              <a:rPr lang="en-US" altLang="zh-CN" sz="1400"/>
              <a:t>getWritableDatabase()</a:t>
            </a:r>
            <a:r>
              <a:rPr lang="zh-CN" altLang="en-US" sz="1400"/>
              <a:t>或</a:t>
            </a:r>
            <a:r>
              <a:rPr lang="en-US" altLang="zh-CN" sz="1400"/>
              <a:t>getReadableDatabase()</a:t>
            </a:r>
            <a:r>
              <a:rPr lang="zh-CN" altLang="en-US" sz="1400"/>
              <a:t>方法得到的都是同一实例。</a:t>
            </a:r>
            <a:endParaRPr lang="en-US" altLang="zh-CN" sz="1400"/>
          </a:p>
        </p:txBody>
      </p:sp>
    </p:spTree>
    <p:extLst>
      <p:ext uri="{BB962C8B-B14F-4D97-AF65-F5344CB8AC3E}">
        <p14:creationId xmlns:p14="http://schemas.microsoft.com/office/powerpoint/2010/main" val="24898809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zh-CN" altLang="en-US" sz="2900" dirty="0" smtClean="0"/>
              <a:t>使用事务操作</a:t>
            </a:r>
            <a:r>
              <a:rPr lang="en-US" altLang="zh-CN" sz="2900" dirty="0" smtClean="0"/>
              <a:t>SQLite</a:t>
            </a:r>
            <a:r>
              <a:rPr lang="zh-CN" altLang="en-US" sz="2900" dirty="0" smtClean="0"/>
              <a:t>数据库</a:t>
            </a:r>
            <a:endParaRPr lang="zh-CN" altLang="en-US" sz="2900" b="1" dirty="0" smtClean="0">
              <a:latin typeface="宋体" charset="-122"/>
            </a:endParaRPr>
          </a:p>
        </p:txBody>
      </p:sp>
      <p:sp>
        <p:nvSpPr>
          <p:cNvPr id="48132" name="TextBox 4"/>
          <p:cNvSpPr txBox="1">
            <a:spLocks noChangeArrowheads="1"/>
          </p:cNvSpPr>
          <p:nvPr/>
        </p:nvSpPr>
        <p:spPr bwMode="auto">
          <a:xfrm>
            <a:off x="428625" y="1857375"/>
            <a:ext cx="8501063"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使用</a:t>
            </a:r>
            <a:r>
              <a:rPr lang="en-US" altLang="zh-CN" sz="1400"/>
              <a:t>SQLiteDatabase</a:t>
            </a:r>
            <a:r>
              <a:rPr lang="zh-CN" altLang="en-US" sz="1400"/>
              <a:t>的</a:t>
            </a:r>
            <a:r>
              <a:rPr lang="en-US" altLang="zh-CN" sz="1400"/>
              <a:t>beginTransaction()</a:t>
            </a:r>
            <a:r>
              <a:rPr lang="zh-CN" altLang="en-US" sz="1400"/>
              <a:t>方法可以开启一个事务，程序执行到</a:t>
            </a:r>
            <a:r>
              <a:rPr lang="en-US" altLang="zh-CN" sz="1400"/>
              <a:t>endTransaction() </a:t>
            </a:r>
            <a:r>
              <a:rPr lang="zh-CN" altLang="en-US" sz="1400"/>
              <a:t>方法时会检查事务的标志是否为成功，如果为成功则提交事务，否则回滚事务。当应用需要提交事务，必须在程序执行到</a:t>
            </a:r>
            <a:r>
              <a:rPr lang="en-US" altLang="zh-CN" sz="1400"/>
              <a:t>endTransaction()</a:t>
            </a:r>
            <a:r>
              <a:rPr lang="zh-CN" altLang="en-US" sz="1400"/>
              <a:t>方法之前使用</a:t>
            </a:r>
            <a:r>
              <a:rPr lang="en-US" altLang="zh-CN" sz="1400"/>
              <a:t>setTransactionSuccessful() </a:t>
            </a:r>
            <a:r>
              <a:rPr lang="zh-CN" altLang="en-US" sz="1400"/>
              <a:t>方法设置事务的标志为成功，如果不调用</a:t>
            </a:r>
            <a:r>
              <a:rPr lang="en-US" altLang="zh-CN" sz="1400"/>
              <a:t>setTransactionSuccessful() </a:t>
            </a:r>
            <a:r>
              <a:rPr lang="zh-CN" altLang="en-US" sz="1400"/>
              <a:t>方法，默认会回滚事务。使用例子如下：</a:t>
            </a:r>
            <a:r>
              <a:rPr lang="en-US" altLang="zh-CN" sz="1400"/>
              <a:t/>
            </a:r>
            <a:br>
              <a:rPr lang="en-US" altLang="zh-CN" sz="1400"/>
            </a:br>
            <a:r>
              <a:rPr lang="en-US" altLang="zh-CN" sz="1200">
                <a:solidFill>
                  <a:srgbClr val="0070C0"/>
                </a:solidFill>
              </a:rPr>
              <a:t> SQLiteDatabase db = ....;</a:t>
            </a:r>
          </a:p>
          <a:p>
            <a:pPr algn="l" eaLnBrk="1" hangingPunct="1">
              <a:buFont typeface="Wingdings" pitchFamily="2" charset="2"/>
              <a:buNone/>
            </a:pPr>
            <a:r>
              <a:rPr lang="en-US" altLang="zh-CN" sz="1200">
                <a:solidFill>
                  <a:srgbClr val="0070C0"/>
                </a:solidFill>
              </a:rPr>
              <a:t>db.beginTransaction();/</a:t>
            </a:r>
            <a:r>
              <a:rPr lang="en-US" altLang="zh-CN" sz="1200">
                <a:solidFill>
                  <a:srgbClr val="00B050"/>
                </a:solidFill>
              </a:rPr>
              <a:t>/</a:t>
            </a:r>
            <a:r>
              <a:rPr lang="zh-CN" altLang="en-US" sz="1200">
                <a:solidFill>
                  <a:srgbClr val="00B050"/>
                </a:solidFill>
              </a:rPr>
              <a:t>开始事务</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try {</a:t>
            </a:r>
          </a:p>
          <a:p>
            <a:pPr algn="l" eaLnBrk="1" hangingPunct="1">
              <a:buFont typeface="Wingdings" pitchFamily="2" charset="2"/>
              <a:buNone/>
            </a:pPr>
            <a:r>
              <a:rPr lang="en-US" altLang="zh-CN" sz="1200">
                <a:solidFill>
                  <a:srgbClr val="FF0000"/>
                </a:solidFill>
              </a:rPr>
              <a:t>    db.execSQL("insert into person(name, age) values(?,?)", new Object[]{"</a:t>
            </a:r>
            <a:r>
              <a:rPr lang="zh-CN" altLang="en-US" sz="1200">
                <a:solidFill>
                  <a:srgbClr val="FF0000"/>
                </a:solidFill>
              </a:rPr>
              <a:t>传智播客</a:t>
            </a:r>
            <a:r>
              <a:rPr lang="en-US" altLang="zh-CN" sz="1200">
                <a:solidFill>
                  <a:srgbClr val="FF0000"/>
                </a:solidFill>
              </a:rPr>
              <a:t>", 4});</a:t>
            </a:r>
          </a:p>
          <a:p>
            <a:pPr algn="l" eaLnBrk="1" hangingPunct="1">
              <a:buFont typeface="Wingdings" pitchFamily="2" charset="2"/>
              <a:buNone/>
            </a:pPr>
            <a:r>
              <a:rPr lang="en-US" altLang="zh-CN" sz="1200">
                <a:solidFill>
                  <a:srgbClr val="FF0000"/>
                </a:solidFill>
              </a:rPr>
              <a:t>    db.execSQL("update person set name=? where personid=?", new Object[]{"</a:t>
            </a:r>
            <a:r>
              <a:rPr lang="zh-CN" altLang="en-US" sz="1200">
                <a:solidFill>
                  <a:srgbClr val="FF0000"/>
                </a:solidFill>
              </a:rPr>
              <a:t>传智</a:t>
            </a:r>
            <a:r>
              <a:rPr lang="en-US" altLang="zh-CN" sz="1200">
                <a:solidFill>
                  <a:srgbClr val="FF0000"/>
                </a:solidFill>
              </a:rPr>
              <a:t>", 1});</a:t>
            </a:r>
          </a:p>
          <a:p>
            <a:pPr algn="l" eaLnBrk="1" hangingPunct="1">
              <a:buFont typeface="Wingdings" pitchFamily="2" charset="2"/>
              <a:buNone/>
            </a:pPr>
            <a:r>
              <a:rPr lang="en-US" altLang="zh-CN" sz="1200">
                <a:solidFill>
                  <a:srgbClr val="0070C0"/>
                </a:solidFill>
              </a:rPr>
              <a:t>    db.setTransactionSuccessful();//</a:t>
            </a:r>
            <a:r>
              <a:rPr lang="zh-CN" altLang="en-US" sz="1200">
                <a:solidFill>
                  <a:srgbClr val="00B050"/>
                </a:solidFill>
              </a:rPr>
              <a:t>调用此方法会在执行到</a:t>
            </a:r>
            <a:r>
              <a:rPr lang="en-US" altLang="zh-CN" sz="1200">
                <a:solidFill>
                  <a:srgbClr val="00B050"/>
                </a:solidFill>
              </a:rPr>
              <a:t>endTransaction() </a:t>
            </a:r>
            <a:r>
              <a:rPr lang="zh-CN" altLang="en-US" sz="1200">
                <a:solidFill>
                  <a:srgbClr val="00B050"/>
                </a:solidFill>
              </a:rPr>
              <a:t>时提交当前事务，如果不调用此方法会回滚事务</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finally {</a:t>
            </a:r>
          </a:p>
          <a:p>
            <a:pPr algn="l" eaLnBrk="1" hangingPunct="1">
              <a:buFont typeface="Wingdings" pitchFamily="2" charset="2"/>
              <a:buNone/>
            </a:pPr>
            <a:r>
              <a:rPr lang="en-US" altLang="zh-CN" sz="1200">
                <a:solidFill>
                  <a:srgbClr val="0070C0"/>
                </a:solidFill>
              </a:rPr>
              <a:t>    db.endTransaction();/</a:t>
            </a:r>
            <a:r>
              <a:rPr lang="en-US" altLang="zh-CN" sz="1200">
                <a:solidFill>
                  <a:srgbClr val="00B050"/>
                </a:solidFill>
              </a:rPr>
              <a:t>/</a:t>
            </a:r>
            <a:r>
              <a:rPr lang="zh-CN" altLang="en-US" sz="1200">
                <a:solidFill>
                  <a:srgbClr val="00B050"/>
                </a:solidFill>
              </a:rPr>
              <a:t>由事务的标志决定是提交事务，还是回滚事务</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a:t>
            </a:r>
          </a:p>
          <a:p>
            <a:pPr algn="l" eaLnBrk="1" hangingPunct="1">
              <a:buFont typeface="Wingdings" pitchFamily="2" charset="2"/>
              <a:buNone/>
            </a:pPr>
            <a:r>
              <a:rPr lang="en-US" altLang="zh-CN" sz="1200">
                <a:solidFill>
                  <a:srgbClr val="0070C0"/>
                </a:solidFill>
              </a:rPr>
              <a:t>db.close(); </a:t>
            </a:r>
          </a:p>
          <a:p>
            <a:pPr algn="l" eaLnBrk="1" hangingPunct="1">
              <a:buFont typeface="Wingdings" pitchFamily="2" charset="2"/>
              <a:buNone/>
            </a:pPr>
            <a:r>
              <a:rPr lang="zh-CN" altLang="en-US" sz="1400"/>
              <a:t>上面两条</a:t>
            </a:r>
            <a:r>
              <a:rPr lang="en-US" altLang="zh-CN" sz="1400"/>
              <a:t>SQL</a:t>
            </a:r>
            <a:r>
              <a:rPr lang="zh-CN" altLang="en-US" sz="1400"/>
              <a:t>语句在同一个事务中执行。</a:t>
            </a:r>
            <a:endParaRPr lang="en-US" altLang="zh-CN" sz="1400"/>
          </a:p>
        </p:txBody>
      </p:sp>
    </p:spTree>
    <p:extLst>
      <p:ext uri="{BB962C8B-B14F-4D97-AF65-F5344CB8AC3E}">
        <p14:creationId xmlns:p14="http://schemas.microsoft.com/office/powerpoint/2010/main" val="8284040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pPr eaLnBrk="1" hangingPunct="1"/>
            <a:r>
              <a:rPr lang="zh-CN" altLang="en-US" sz="3200" dirty="0" smtClean="0"/>
              <a:t>使用</a:t>
            </a:r>
            <a:r>
              <a:rPr lang="en-US" altLang="zh-CN" sz="3200" dirty="0" err="1" smtClean="0"/>
              <a:t>ContentProvider</a:t>
            </a:r>
            <a:r>
              <a:rPr lang="zh-CN" altLang="en-US" sz="3200" dirty="0" smtClean="0"/>
              <a:t>共享数据</a:t>
            </a:r>
            <a:endParaRPr lang="zh-CN" altLang="en-US" sz="3200" b="1" dirty="0" smtClean="0">
              <a:latin typeface="宋体" charset="-122"/>
            </a:endParaRPr>
          </a:p>
        </p:txBody>
      </p:sp>
      <p:sp>
        <p:nvSpPr>
          <p:cNvPr id="49156" name="TextBox 4"/>
          <p:cNvSpPr txBox="1">
            <a:spLocks noChangeArrowheads="1"/>
          </p:cNvSpPr>
          <p:nvPr/>
        </p:nvSpPr>
        <p:spPr bwMode="auto">
          <a:xfrm>
            <a:off x="428625" y="1857375"/>
            <a:ext cx="8572500"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当应用继承</a:t>
            </a:r>
            <a:r>
              <a:rPr lang="en-US" altLang="zh-CN" sz="1400"/>
              <a:t>ContentProvider</a:t>
            </a:r>
            <a:r>
              <a:rPr lang="zh-CN" altLang="en-US" sz="1400"/>
              <a:t>类，并重写该类用于提供数据和存储数据的方法，就可以向其他应用共享其数据。虽然使用其他方法也可以对外共享数据，但数据访问方式会因数据存储的方式而不同，如：采用文件方式对外共享数据，需要进行文件操作读写数据；采用</a:t>
            </a:r>
            <a:r>
              <a:rPr lang="en-US" altLang="zh-CN" sz="1400"/>
              <a:t>sharedpreferences</a:t>
            </a:r>
            <a:r>
              <a:rPr lang="zh-CN" altLang="en-US" sz="1400"/>
              <a:t>共享数据，需要使用</a:t>
            </a:r>
            <a:r>
              <a:rPr lang="en-US" altLang="zh-CN" sz="1400"/>
              <a:t>sharedpreferences API</a:t>
            </a:r>
            <a:r>
              <a:rPr lang="zh-CN" altLang="en-US" sz="1400"/>
              <a:t>读写数据。而使用</a:t>
            </a:r>
            <a:r>
              <a:rPr lang="en-US" altLang="zh-CN" sz="1400"/>
              <a:t>ContentProvider</a:t>
            </a:r>
            <a:r>
              <a:rPr lang="zh-CN" altLang="en-US" sz="1400"/>
              <a:t>共享数据的好处是</a:t>
            </a:r>
            <a:r>
              <a:rPr lang="zh-CN" altLang="en-US" sz="1400">
                <a:solidFill>
                  <a:srgbClr val="FF0000"/>
                </a:solidFill>
              </a:rPr>
              <a:t>统一了数据访问方式</a:t>
            </a:r>
            <a:r>
              <a:rPr lang="zh-CN" altLang="en-US" sz="1400"/>
              <a:t>。</a:t>
            </a:r>
            <a:endParaRPr lang="en-US" altLang="zh-CN" sz="1400"/>
          </a:p>
          <a:p>
            <a:pPr algn="l" eaLnBrk="1" hangingPunct="1">
              <a:buFont typeface="Wingdings" pitchFamily="2" charset="2"/>
              <a:buNone/>
            </a:pPr>
            <a:r>
              <a:rPr lang="zh-CN" altLang="en-US" sz="1400"/>
              <a:t>当应用需要通过</a:t>
            </a:r>
            <a:r>
              <a:rPr lang="en-US" altLang="zh-CN" sz="1400"/>
              <a:t>ContentProvider</a:t>
            </a:r>
            <a:r>
              <a:rPr lang="zh-CN" altLang="en-US" sz="1400"/>
              <a:t>对外共享数据时，第一步需要继承</a:t>
            </a:r>
            <a:r>
              <a:rPr lang="en-US" altLang="zh-CN" sz="1400"/>
              <a:t>ContentProvider</a:t>
            </a:r>
            <a:r>
              <a:rPr lang="zh-CN" altLang="en-US" sz="1400"/>
              <a:t>并重写下面方法：</a:t>
            </a:r>
            <a:endParaRPr lang="en-US" altLang="zh-CN" sz="1400"/>
          </a:p>
          <a:p>
            <a:pPr algn="l" eaLnBrk="1" hangingPunct="1">
              <a:buFont typeface="Wingdings" pitchFamily="2" charset="2"/>
              <a:buNone/>
            </a:pPr>
            <a:r>
              <a:rPr lang="en-US" altLang="zh-CN" sz="1200">
                <a:solidFill>
                  <a:srgbClr val="0070C0"/>
                </a:solidFill>
              </a:rPr>
              <a:t>public class PersonContentProvider extends ContentProvider{</a:t>
            </a:r>
          </a:p>
          <a:p>
            <a:pPr algn="l" eaLnBrk="1" hangingPunct="1">
              <a:buFont typeface="Wingdings" pitchFamily="2" charset="2"/>
              <a:buNone/>
            </a:pPr>
            <a:r>
              <a:rPr lang="en-US" altLang="zh-CN" sz="1200">
                <a:solidFill>
                  <a:srgbClr val="0070C0"/>
                </a:solidFill>
              </a:rPr>
              <a:t>   public boolean onCreate()</a:t>
            </a:r>
          </a:p>
          <a:p>
            <a:pPr algn="l" eaLnBrk="1" hangingPunct="1">
              <a:buFont typeface="Wingdings" pitchFamily="2" charset="2"/>
              <a:buNone/>
            </a:pPr>
            <a:r>
              <a:rPr lang="en-US" altLang="zh-CN" sz="1200">
                <a:solidFill>
                  <a:srgbClr val="0070C0"/>
                </a:solidFill>
              </a:rPr>
              <a:t>   public Uri insert(Uri uri, ContentValues values)</a:t>
            </a:r>
          </a:p>
          <a:p>
            <a:pPr algn="l" eaLnBrk="1" hangingPunct="1">
              <a:buFont typeface="Wingdings" pitchFamily="2" charset="2"/>
              <a:buNone/>
            </a:pPr>
            <a:r>
              <a:rPr lang="en-US" altLang="zh-CN" sz="1200">
                <a:solidFill>
                  <a:srgbClr val="0070C0"/>
                </a:solidFill>
              </a:rPr>
              <a:t>   public int delete(Uri uri, String selection, String[] selectionArgs)</a:t>
            </a:r>
          </a:p>
          <a:p>
            <a:pPr algn="l" eaLnBrk="1" hangingPunct="1">
              <a:buFont typeface="Wingdings" pitchFamily="2" charset="2"/>
              <a:buNone/>
            </a:pPr>
            <a:r>
              <a:rPr lang="en-US" altLang="zh-CN" sz="1200">
                <a:solidFill>
                  <a:srgbClr val="0070C0"/>
                </a:solidFill>
              </a:rPr>
              <a:t>   public int update(Uri uri, ContentValues values, String selection, String[] selectionArgs)</a:t>
            </a:r>
          </a:p>
          <a:p>
            <a:pPr algn="l" eaLnBrk="1" hangingPunct="1">
              <a:buFont typeface="Wingdings" pitchFamily="2" charset="2"/>
              <a:buNone/>
            </a:pPr>
            <a:r>
              <a:rPr lang="en-US" altLang="zh-CN" sz="1200">
                <a:solidFill>
                  <a:srgbClr val="0070C0"/>
                </a:solidFill>
              </a:rPr>
              <a:t>   public Cursor query(Uri uri, String[] projection, String selection, String[] selectionArgs, String sortOrder)</a:t>
            </a:r>
          </a:p>
          <a:p>
            <a:pPr algn="l" eaLnBrk="1" hangingPunct="1">
              <a:buFont typeface="Wingdings" pitchFamily="2" charset="2"/>
              <a:buNone/>
            </a:pPr>
            <a:r>
              <a:rPr lang="en-US" altLang="zh-CN" sz="1200">
                <a:solidFill>
                  <a:srgbClr val="0070C0"/>
                </a:solidFill>
              </a:rPr>
              <a:t>   public String getType(Uri uri)</a:t>
            </a:r>
            <a:r>
              <a:rPr lang="en-US" altLang="zh-CN" sz="1200"/>
              <a:t>}</a:t>
            </a:r>
          </a:p>
          <a:p>
            <a:pPr algn="l" eaLnBrk="1" hangingPunct="1">
              <a:buFont typeface="Wingdings" pitchFamily="2" charset="2"/>
              <a:buNone/>
            </a:pPr>
            <a:r>
              <a:rPr lang="zh-CN" altLang="en-US" sz="1400"/>
              <a:t>第二步需要在</a:t>
            </a:r>
            <a:r>
              <a:rPr lang="en-US" altLang="zh-CN" sz="1400"/>
              <a:t>AndroidManifest.xml</a:t>
            </a:r>
            <a:r>
              <a:rPr lang="zh-CN" altLang="en-US" sz="1400"/>
              <a:t>使用</a:t>
            </a:r>
            <a:r>
              <a:rPr lang="en-US" altLang="zh-CN" sz="1400"/>
              <a:t>&lt;provider&gt;</a:t>
            </a:r>
            <a:r>
              <a:rPr lang="zh-CN" altLang="en-US" sz="1400"/>
              <a:t>对该</a:t>
            </a:r>
            <a:r>
              <a:rPr lang="en-US" altLang="zh-CN" sz="1400"/>
              <a:t>ContentProvider</a:t>
            </a:r>
            <a:r>
              <a:rPr lang="zh-CN" altLang="en-US" sz="1400"/>
              <a:t>进行配置，为了能让其他应用找到该</a:t>
            </a:r>
            <a:r>
              <a:rPr lang="en-US" altLang="zh-CN" sz="1400"/>
              <a:t>ContentProvider </a:t>
            </a:r>
            <a:r>
              <a:rPr lang="zh-CN" altLang="en-US" sz="1400"/>
              <a:t>，</a:t>
            </a:r>
            <a:r>
              <a:rPr lang="en-US" altLang="zh-CN" sz="1400"/>
              <a:t> ContentProvider </a:t>
            </a:r>
            <a:r>
              <a:rPr lang="zh-CN" altLang="en-US" sz="1400"/>
              <a:t>采用了</a:t>
            </a:r>
            <a:r>
              <a:rPr lang="en-US" altLang="zh-CN" sz="1400"/>
              <a:t>authorities（</a:t>
            </a:r>
            <a:r>
              <a:rPr lang="zh-CN" altLang="en-US" sz="1400"/>
              <a:t>主机名</a:t>
            </a:r>
            <a:r>
              <a:rPr lang="en-US" altLang="zh-CN" sz="1400"/>
              <a:t>/</a:t>
            </a:r>
            <a:r>
              <a:rPr lang="zh-CN" altLang="en-US" sz="1400"/>
              <a:t>域名</a:t>
            </a:r>
            <a:r>
              <a:rPr lang="en-US" altLang="zh-CN" sz="1400"/>
              <a:t>）</a:t>
            </a:r>
            <a:r>
              <a:rPr lang="zh-CN" altLang="en-US" sz="1400"/>
              <a:t>对它进行唯一标识，你可以把</a:t>
            </a:r>
            <a:r>
              <a:rPr lang="en-US" altLang="zh-CN" sz="1400"/>
              <a:t> ContentProvider</a:t>
            </a:r>
            <a:r>
              <a:rPr lang="zh-CN" altLang="en-US" sz="1400"/>
              <a:t>看作是一个网站</a:t>
            </a:r>
            <a:r>
              <a:rPr lang="en-US" altLang="zh-CN" sz="1400"/>
              <a:t>（</a:t>
            </a:r>
            <a:r>
              <a:rPr lang="zh-CN" altLang="en-US" sz="1400"/>
              <a:t>想想，网站也是提供数据者</a:t>
            </a:r>
            <a:r>
              <a:rPr lang="en-US" altLang="zh-CN" sz="1400"/>
              <a:t>）</a:t>
            </a:r>
            <a:r>
              <a:rPr lang="zh-CN" altLang="en-US" sz="1400"/>
              <a:t>，</a:t>
            </a:r>
            <a:r>
              <a:rPr lang="en-US" altLang="zh-CN" sz="1400"/>
              <a:t>authorities </a:t>
            </a:r>
            <a:r>
              <a:rPr lang="zh-CN" altLang="en-US" sz="1400"/>
              <a:t>就是他的域名：</a:t>
            </a:r>
            <a:endParaRPr lang="en-US" altLang="zh-CN" sz="1400"/>
          </a:p>
          <a:p>
            <a:pPr algn="l" eaLnBrk="1" hangingPunct="1">
              <a:buFont typeface="Wingdings" pitchFamily="2" charset="2"/>
              <a:buNone/>
            </a:pPr>
            <a:r>
              <a:rPr lang="en-US" altLang="zh-CN" sz="1200"/>
              <a:t>&lt;manifest .... &gt;</a:t>
            </a:r>
          </a:p>
          <a:p>
            <a:pPr algn="l" eaLnBrk="1" hangingPunct="1">
              <a:buFont typeface="Wingdings" pitchFamily="2" charset="2"/>
              <a:buNone/>
            </a:pPr>
            <a:r>
              <a:rPr lang="en-US" altLang="zh-CN" sz="1200"/>
              <a:t>    &lt;application android:icon="@drawable/icon" android:label="@string/app_name"&gt;</a:t>
            </a:r>
          </a:p>
          <a:p>
            <a:pPr algn="l" eaLnBrk="1" hangingPunct="1">
              <a:buFont typeface="Wingdings" pitchFamily="2" charset="2"/>
              <a:buNone/>
            </a:pPr>
            <a:r>
              <a:rPr lang="en-US" altLang="zh-CN" sz="1200"/>
              <a:t>        </a:t>
            </a:r>
            <a:r>
              <a:rPr lang="en-US" altLang="zh-CN" sz="1200">
                <a:solidFill>
                  <a:srgbClr val="FF0000"/>
                </a:solidFill>
              </a:rPr>
              <a:t>&lt;provider android:name=".PersonContentProvider" android:authorities="cn.itcast.provider.personprovider"/&gt;</a:t>
            </a:r>
          </a:p>
          <a:p>
            <a:pPr algn="l" eaLnBrk="1" hangingPunct="1">
              <a:buFont typeface="Wingdings" pitchFamily="2" charset="2"/>
              <a:buNone/>
            </a:pPr>
            <a:r>
              <a:rPr lang="en-US" altLang="zh-CN" sz="1200"/>
              <a:t>    &lt;/application&gt;</a:t>
            </a:r>
          </a:p>
          <a:p>
            <a:pPr algn="l" eaLnBrk="1" hangingPunct="1">
              <a:buFont typeface="Wingdings" pitchFamily="2" charset="2"/>
              <a:buNone/>
            </a:pPr>
            <a:r>
              <a:rPr lang="en-US" altLang="zh-CN" sz="1200"/>
              <a:t>&lt;/manifest&gt;</a:t>
            </a:r>
          </a:p>
          <a:p>
            <a:pPr algn="l" eaLnBrk="1" hangingPunct="1">
              <a:buFont typeface="Wingdings" pitchFamily="2" charset="2"/>
              <a:buNone/>
            </a:pPr>
            <a:r>
              <a:rPr lang="zh-CN" altLang="en-US" sz="1200">
                <a:solidFill>
                  <a:srgbClr val="0000FF"/>
                </a:solidFill>
              </a:rPr>
              <a:t>注意：一旦应用继承了</a:t>
            </a:r>
            <a:r>
              <a:rPr lang="en-US" altLang="zh-CN" sz="1200">
                <a:solidFill>
                  <a:srgbClr val="0000FF"/>
                </a:solidFill>
              </a:rPr>
              <a:t>ContentProvider</a:t>
            </a:r>
            <a:r>
              <a:rPr lang="zh-CN" altLang="en-US" sz="1200">
                <a:solidFill>
                  <a:srgbClr val="0000FF"/>
                </a:solidFill>
              </a:rPr>
              <a:t>类，后面我们就会把这个应用称为</a:t>
            </a:r>
            <a:r>
              <a:rPr lang="en-US" altLang="zh-CN" sz="1200">
                <a:solidFill>
                  <a:srgbClr val="0000FF"/>
                </a:solidFill>
              </a:rPr>
              <a:t>ContentProvider（</a:t>
            </a:r>
            <a:r>
              <a:rPr lang="zh-CN" altLang="en-US" sz="1200">
                <a:solidFill>
                  <a:srgbClr val="0000FF"/>
                </a:solidFill>
              </a:rPr>
              <a:t>内容提供者</a:t>
            </a:r>
            <a:r>
              <a:rPr lang="en-US" altLang="zh-CN" sz="1200">
                <a:solidFill>
                  <a:srgbClr val="0000FF"/>
                </a:solidFill>
              </a:rPr>
              <a:t>）</a:t>
            </a:r>
            <a:r>
              <a:rPr lang="zh-CN" altLang="en-US" sz="1200">
                <a:solidFill>
                  <a:srgbClr val="0000FF"/>
                </a:solidFill>
              </a:rPr>
              <a:t>。</a:t>
            </a:r>
            <a:endParaRPr lang="en-US" altLang="zh-CN" sz="1200">
              <a:solidFill>
                <a:srgbClr val="0000FF"/>
              </a:solidFill>
            </a:endParaRPr>
          </a:p>
        </p:txBody>
      </p:sp>
    </p:spTree>
    <p:extLst>
      <p:ext uri="{BB962C8B-B14F-4D97-AF65-F5344CB8AC3E}">
        <p14:creationId xmlns:p14="http://schemas.microsoft.com/office/powerpoint/2010/main" val="1735573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4" descr="uri.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214563"/>
            <a:ext cx="671512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2"/>
          <p:cNvSpPr>
            <a:spLocks noGrp="1" noChangeArrowheads="1"/>
          </p:cNvSpPr>
          <p:nvPr>
            <p:ph type="title"/>
          </p:nvPr>
        </p:nvSpPr>
        <p:spPr/>
        <p:txBody>
          <a:bodyPr>
            <a:normAutofit/>
          </a:bodyPr>
          <a:lstStyle/>
          <a:p>
            <a:pPr eaLnBrk="1" hangingPunct="1"/>
            <a:r>
              <a:rPr lang="en-US" altLang="zh-CN" sz="3200" dirty="0" smtClean="0"/>
              <a:t>Uri</a:t>
            </a:r>
            <a:r>
              <a:rPr lang="zh-CN" altLang="en-US" sz="3200" dirty="0" smtClean="0"/>
              <a:t>介绍</a:t>
            </a:r>
            <a:endParaRPr lang="zh-CN" altLang="en-US" sz="3200" b="1" dirty="0" smtClean="0">
              <a:latin typeface="宋体" charset="-122"/>
            </a:endParaRPr>
          </a:p>
        </p:txBody>
      </p:sp>
      <p:sp>
        <p:nvSpPr>
          <p:cNvPr id="50181" name="TextBox 4"/>
          <p:cNvSpPr txBox="1">
            <a:spLocks noChangeArrowheads="1"/>
          </p:cNvSpPr>
          <p:nvPr/>
        </p:nvSpPr>
        <p:spPr bwMode="auto">
          <a:xfrm>
            <a:off x="285750" y="1928813"/>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Uri</a:t>
            </a:r>
            <a:r>
              <a:rPr lang="zh-CN" altLang="en-US" sz="1400"/>
              <a:t>代表了要操作的数据</a:t>
            </a:r>
            <a:r>
              <a:rPr lang="en-US" altLang="zh-CN" sz="1400"/>
              <a:t>，Uri</a:t>
            </a:r>
            <a:r>
              <a:rPr lang="zh-CN" altLang="en-US" sz="1400"/>
              <a:t>主要包含了两部分信息：</a:t>
            </a:r>
            <a:r>
              <a:rPr lang="en-US" altLang="zh-CN" sz="1400"/>
              <a:t>1》</a:t>
            </a:r>
            <a:r>
              <a:rPr lang="zh-CN" altLang="en-US" sz="1400"/>
              <a:t>需要操作的</a:t>
            </a:r>
            <a:r>
              <a:rPr lang="en-US" altLang="zh-CN" sz="1400"/>
              <a:t>ContentProvider </a:t>
            </a:r>
            <a:r>
              <a:rPr lang="zh-CN" altLang="en-US" sz="1400"/>
              <a:t>，</a:t>
            </a:r>
            <a:r>
              <a:rPr lang="en-US" altLang="zh-CN" sz="1400"/>
              <a:t>2》</a:t>
            </a:r>
            <a:r>
              <a:rPr lang="zh-CN" altLang="en-US" sz="1400"/>
              <a:t>对</a:t>
            </a:r>
            <a:r>
              <a:rPr lang="en-US" altLang="zh-CN" sz="1400"/>
              <a:t>ContentProvider</a:t>
            </a:r>
            <a:r>
              <a:rPr lang="zh-CN" altLang="en-US" sz="1400"/>
              <a:t>中的什么数据进行操作，一个</a:t>
            </a:r>
            <a:r>
              <a:rPr lang="en-US" altLang="zh-CN" sz="1400"/>
              <a:t>Uri</a:t>
            </a:r>
            <a:r>
              <a:rPr lang="zh-CN" altLang="en-US" sz="1400"/>
              <a:t>由以下几部分组成：</a:t>
            </a:r>
            <a:endParaRPr lang="en-US" altLang="zh-CN" sz="1200"/>
          </a:p>
        </p:txBody>
      </p:sp>
      <p:sp>
        <p:nvSpPr>
          <p:cNvPr id="50182" name="TextBox 4"/>
          <p:cNvSpPr txBox="1">
            <a:spLocks noChangeArrowheads="1"/>
          </p:cNvSpPr>
          <p:nvPr/>
        </p:nvSpPr>
        <p:spPr bwMode="auto">
          <a:xfrm>
            <a:off x="357188" y="3538538"/>
            <a:ext cx="85725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ContentProvider（</a:t>
            </a:r>
            <a:r>
              <a:rPr lang="zh-CN" altLang="en-US" sz="1400"/>
              <a:t>内容提供者</a:t>
            </a:r>
            <a:r>
              <a:rPr lang="en-US" altLang="zh-CN" sz="1400"/>
              <a:t>）</a:t>
            </a:r>
            <a:r>
              <a:rPr lang="zh-CN" altLang="en-US" sz="1400"/>
              <a:t>的</a:t>
            </a:r>
            <a:r>
              <a:rPr lang="en-US" altLang="zh-CN" sz="1400"/>
              <a:t>scheme</a:t>
            </a:r>
            <a:r>
              <a:rPr lang="zh-CN" altLang="en-US" sz="1400"/>
              <a:t>已经由</a:t>
            </a:r>
            <a:r>
              <a:rPr lang="en-US" altLang="zh-CN" sz="1400"/>
              <a:t>Android</a:t>
            </a:r>
            <a:r>
              <a:rPr lang="zh-CN" altLang="en-US" sz="1400"/>
              <a:t>所规定，</a:t>
            </a:r>
            <a:r>
              <a:rPr lang="en-US" altLang="zh-CN" sz="1400"/>
              <a:t> scheme</a:t>
            </a:r>
            <a:r>
              <a:rPr lang="zh-CN" altLang="en-US" sz="1400"/>
              <a:t>为：</a:t>
            </a:r>
            <a:r>
              <a:rPr lang="en-US" altLang="zh-CN" sz="1400"/>
              <a:t>content://</a:t>
            </a:r>
          </a:p>
          <a:p>
            <a:pPr algn="l" eaLnBrk="1" hangingPunct="1">
              <a:buFont typeface="Wingdings" pitchFamily="2" charset="2"/>
              <a:buNone/>
            </a:pPr>
            <a:r>
              <a:rPr lang="zh-CN" altLang="en-US" sz="1400"/>
              <a:t>主机名（或叫</a:t>
            </a:r>
            <a:r>
              <a:rPr lang="en-US" altLang="zh-CN" sz="1400"/>
              <a:t>Authority</a:t>
            </a:r>
            <a:r>
              <a:rPr lang="zh-CN" altLang="en-US" sz="1400"/>
              <a:t>）用于唯一标识这个</a:t>
            </a:r>
            <a:r>
              <a:rPr lang="en-US" altLang="zh-CN" sz="1400"/>
              <a:t>ContentProvider</a:t>
            </a:r>
            <a:r>
              <a:rPr lang="zh-CN" altLang="en-US" sz="1400"/>
              <a:t>，外部调用者可以根据这个标识来找到它。</a:t>
            </a:r>
            <a:endParaRPr lang="en-US" altLang="zh-CN" sz="1400"/>
          </a:p>
          <a:p>
            <a:pPr algn="l" eaLnBrk="1" hangingPunct="1">
              <a:buFont typeface="Wingdings" pitchFamily="2" charset="2"/>
              <a:buNone/>
            </a:pPr>
            <a:r>
              <a:rPr lang="zh-CN" altLang="en-US" sz="1400"/>
              <a:t>路径（</a:t>
            </a:r>
            <a:r>
              <a:rPr lang="en-US" altLang="zh-CN" sz="1400"/>
              <a:t>path</a:t>
            </a:r>
            <a:r>
              <a:rPr lang="zh-CN" altLang="en-US" sz="1400"/>
              <a:t>）可以用来表示我们要操作的数据，路径的构建应根据业务而定</a:t>
            </a:r>
            <a:r>
              <a:rPr lang="en-US" altLang="zh-CN" sz="1400"/>
              <a:t>，</a:t>
            </a:r>
            <a:r>
              <a:rPr lang="zh-CN" altLang="en-US" sz="1400"/>
              <a:t>如下</a:t>
            </a:r>
            <a:r>
              <a:rPr lang="en-US" altLang="zh-CN" sz="1400"/>
              <a:t>:</a:t>
            </a:r>
          </a:p>
          <a:p>
            <a:pPr algn="l" eaLnBrk="1" hangingPunct="1">
              <a:buFont typeface="Wingdings" pitchFamily="2" charset="2"/>
              <a:buNone/>
            </a:pPr>
            <a:r>
              <a:rPr lang="zh-CN" altLang="en-US" sz="1400">
                <a:solidFill>
                  <a:srgbClr val="0070C0"/>
                </a:solidFill>
              </a:rPr>
              <a:t>要操作</a:t>
            </a:r>
            <a:r>
              <a:rPr lang="en-US" altLang="zh-CN" sz="1400">
                <a:solidFill>
                  <a:srgbClr val="0070C0"/>
                </a:solidFill>
              </a:rPr>
              <a:t>person</a:t>
            </a:r>
            <a:r>
              <a:rPr lang="zh-CN" altLang="en-US" sz="1400">
                <a:solidFill>
                  <a:srgbClr val="0070C0"/>
                </a:solidFill>
              </a:rPr>
              <a:t>表中</a:t>
            </a:r>
            <a:r>
              <a:rPr lang="en-US" altLang="zh-CN" sz="1400">
                <a:solidFill>
                  <a:srgbClr val="0070C0"/>
                </a:solidFill>
              </a:rPr>
              <a:t>id</a:t>
            </a:r>
            <a:r>
              <a:rPr lang="zh-CN" altLang="en-US" sz="1400">
                <a:solidFill>
                  <a:srgbClr val="0070C0"/>
                </a:solidFill>
              </a:rPr>
              <a:t>为</a:t>
            </a:r>
            <a:r>
              <a:rPr lang="en-US" altLang="zh-CN" sz="1400">
                <a:solidFill>
                  <a:srgbClr val="0070C0"/>
                </a:solidFill>
              </a:rPr>
              <a:t>10</a:t>
            </a:r>
            <a:r>
              <a:rPr lang="zh-CN" altLang="en-US" sz="1400">
                <a:solidFill>
                  <a:srgbClr val="0070C0"/>
                </a:solidFill>
              </a:rPr>
              <a:t>的记录，可以构建这样的路径</a:t>
            </a:r>
            <a:r>
              <a:rPr lang="en-US" altLang="zh-CN" sz="1400">
                <a:solidFill>
                  <a:srgbClr val="0070C0"/>
                </a:solidFill>
              </a:rPr>
              <a:t>:/person/10</a:t>
            </a:r>
          </a:p>
          <a:p>
            <a:pPr algn="l" eaLnBrk="1" hangingPunct="1">
              <a:buFont typeface="Wingdings" pitchFamily="2" charset="2"/>
              <a:buNone/>
            </a:pPr>
            <a:r>
              <a:rPr lang="zh-CN" altLang="en-US" sz="1400">
                <a:solidFill>
                  <a:srgbClr val="0070C0"/>
                </a:solidFill>
              </a:rPr>
              <a:t>要操作</a:t>
            </a:r>
            <a:r>
              <a:rPr lang="en-US" altLang="zh-CN" sz="1400">
                <a:solidFill>
                  <a:srgbClr val="0070C0"/>
                </a:solidFill>
              </a:rPr>
              <a:t>person</a:t>
            </a:r>
            <a:r>
              <a:rPr lang="zh-CN" altLang="en-US" sz="1400">
                <a:solidFill>
                  <a:srgbClr val="0070C0"/>
                </a:solidFill>
              </a:rPr>
              <a:t>表中</a:t>
            </a:r>
            <a:r>
              <a:rPr lang="en-US" altLang="zh-CN" sz="1400">
                <a:solidFill>
                  <a:srgbClr val="0070C0"/>
                </a:solidFill>
              </a:rPr>
              <a:t>id</a:t>
            </a:r>
            <a:r>
              <a:rPr lang="zh-CN" altLang="en-US" sz="1400">
                <a:solidFill>
                  <a:srgbClr val="0070C0"/>
                </a:solidFill>
              </a:rPr>
              <a:t>为</a:t>
            </a:r>
            <a:r>
              <a:rPr lang="en-US" altLang="zh-CN" sz="1400">
                <a:solidFill>
                  <a:srgbClr val="0070C0"/>
                </a:solidFill>
              </a:rPr>
              <a:t>10</a:t>
            </a:r>
            <a:r>
              <a:rPr lang="zh-CN" altLang="en-US" sz="1400">
                <a:solidFill>
                  <a:srgbClr val="0070C0"/>
                </a:solidFill>
              </a:rPr>
              <a:t>的记录的</a:t>
            </a:r>
            <a:r>
              <a:rPr lang="en-US" altLang="zh-CN" sz="1400">
                <a:solidFill>
                  <a:srgbClr val="0070C0"/>
                </a:solidFill>
              </a:rPr>
              <a:t>name</a:t>
            </a:r>
            <a:r>
              <a:rPr lang="zh-CN" altLang="en-US" sz="1400">
                <a:solidFill>
                  <a:srgbClr val="0070C0"/>
                </a:solidFill>
              </a:rPr>
              <a:t>字段， </a:t>
            </a:r>
            <a:r>
              <a:rPr lang="en-US" altLang="zh-CN" sz="1400">
                <a:solidFill>
                  <a:srgbClr val="0070C0"/>
                </a:solidFill>
              </a:rPr>
              <a:t>person/10/name</a:t>
            </a:r>
          </a:p>
          <a:p>
            <a:pPr algn="l" eaLnBrk="1" hangingPunct="1">
              <a:buFont typeface="Wingdings" pitchFamily="2" charset="2"/>
              <a:buNone/>
            </a:pPr>
            <a:r>
              <a:rPr lang="zh-CN" altLang="en-US" sz="1400">
                <a:solidFill>
                  <a:srgbClr val="0070C0"/>
                </a:solidFill>
              </a:rPr>
              <a:t>要操作</a:t>
            </a:r>
            <a:r>
              <a:rPr lang="en-US" altLang="zh-CN" sz="1400">
                <a:solidFill>
                  <a:srgbClr val="0070C0"/>
                </a:solidFill>
              </a:rPr>
              <a:t>person</a:t>
            </a:r>
            <a:r>
              <a:rPr lang="zh-CN" altLang="en-US" sz="1400">
                <a:solidFill>
                  <a:srgbClr val="0070C0"/>
                </a:solidFill>
              </a:rPr>
              <a:t>表中的所有记录，可以构建这样的路径</a:t>
            </a:r>
            <a:r>
              <a:rPr lang="en-US" altLang="zh-CN" sz="1400">
                <a:solidFill>
                  <a:srgbClr val="0070C0"/>
                </a:solidFill>
              </a:rPr>
              <a:t>:/person</a:t>
            </a:r>
          </a:p>
          <a:p>
            <a:pPr algn="l" eaLnBrk="1" hangingPunct="1">
              <a:buFont typeface="Wingdings" pitchFamily="2" charset="2"/>
              <a:buNone/>
            </a:pPr>
            <a:r>
              <a:rPr lang="zh-CN" altLang="en-US" sz="1400">
                <a:solidFill>
                  <a:srgbClr val="0070C0"/>
                </a:solidFill>
              </a:rPr>
              <a:t>要操作</a:t>
            </a:r>
            <a:r>
              <a:rPr lang="en-US" altLang="zh-CN" sz="1400">
                <a:solidFill>
                  <a:srgbClr val="0070C0"/>
                </a:solidFill>
              </a:rPr>
              <a:t>xxx</a:t>
            </a:r>
            <a:r>
              <a:rPr lang="zh-CN" altLang="en-US" sz="1400">
                <a:solidFill>
                  <a:srgbClr val="0070C0"/>
                </a:solidFill>
              </a:rPr>
              <a:t>表中的记录，可以构建这样的路径</a:t>
            </a:r>
            <a:r>
              <a:rPr lang="en-US" altLang="zh-CN" sz="1400">
                <a:solidFill>
                  <a:srgbClr val="0070C0"/>
                </a:solidFill>
              </a:rPr>
              <a:t>:/xxx</a:t>
            </a:r>
            <a:endParaRPr lang="en-US" altLang="zh-CN" sz="1400"/>
          </a:p>
          <a:p>
            <a:pPr algn="l" eaLnBrk="1" hangingPunct="1">
              <a:buFont typeface="Wingdings" pitchFamily="2" charset="2"/>
              <a:buNone/>
            </a:pPr>
            <a:r>
              <a:rPr lang="zh-CN" altLang="en-US" sz="1400"/>
              <a:t>当然要操作的数据不一定来自数据库，也可以是文件等他存储方式，如下</a:t>
            </a:r>
            <a:r>
              <a:rPr lang="en-US" altLang="zh-CN" sz="1400"/>
              <a:t>:</a:t>
            </a:r>
          </a:p>
          <a:p>
            <a:pPr algn="l" eaLnBrk="1" hangingPunct="1">
              <a:buFont typeface="Wingdings" pitchFamily="2" charset="2"/>
              <a:buNone/>
            </a:pPr>
            <a:r>
              <a:rPr lang="zh-CN" altLang="en-US" sz="1400">
                <a:solidFill>
                  <a:srgbClr val="0070C0"/>
                </a:solidFill>
              </a:rPr>
              <a:t>要操作</a:t>
            </a:r>
            <a:r>
              <a:rPr lang="en-US" altLang="zh-CN" sz="1400">
                <a:solidFill>
                  <a:srgbClr val="0070C0"/>
                </a:solidFill>
              </a:rPr>
              <a:t>xml</a:t>
            </a:r>
            <a:r>
              <a:rPr lang="zh-CN" altLang="en-US" sz="1400">
                <a:solidFill>
                  <a:srgbClr val="0070C0"/>
                </a:solidFill>
              </a:rPr>
              <a:t>文件中</a:t>
            </a:r>
            <a:r>
              <a:rPr lang="en-US" altLang="zh-CN" sz="1400">
                <a:solidFill>
                  <a:srgbClr val="0070C0"/>
                </a:solidFill>
              </a:rPr>
              <a:t>person</a:t>
            </a:r>
            <a:r>
              <a:rPr lang="zh-CN" altLang="en-US" sz="1400">
                <a:solidFill>
                  <a:srgbClr val="0070C0"/>
                </a:solidFill>
              </a:rPr>
              <a:t>节点下的</a:t>
            </a:r>
            <a:r>
              <a:rPr lang="en-US" altLang="zh-CN" sz="1400">
                <a:solidFill>
                  <a:srgbClr val="0070C0"/>
                </a:solidFill>
              </a:rPr>
              <a:t>name</a:t>
            </a:r>
            <a:r>
              <a:rPr lang="zh-CN" altLang="en-US" sz="1400">
                <a:solidFill>
                  <a:srgbClr val="0070C0"/>
                </a:solidFill>
              </a:rPr>
              <a:t>节点，可以构建这样的路径：</a:t>
            </a:r>
            <a:r>
              <a:rPr lang="en-US" altLang="zh-CN" sz="1400">
                <a:solidFill>
                  <a:srgbClr val="0070C0"/>
                </a:solidFill>
              </a:rPr>
              <a:t>/person/name</a:t>
            </a:r>
          </a:p>
          <a:p>
            <a:pPr algn="l" eaLnBrk="1" hangingPunct="1">
              <a:buFont typeface="Wingdings" pitchFamily="2" charset="2"/>
              <a:buNone/>
            </a:pPr>
            <a:r>
              <a:rPr lang="zh-CN" altLang="en-US" sz="1400"/>
              <a:t>如果要把一个字符串转换成</a:t>
            </a:r>
            <a:r>
              <a:rPr lang="en-US" altLang="zh-CN" sz="1400"/>
              <a:t>Uri</a:t>
            </a:r>
            <a:r>
              <a:rPr lang="zh-CN" altLang="en-US" sz="1400"/>
              <a:t>，可以使用</a:t>
            </a:r>
            <a:r>
              <a:rPr lang="en-US" altLang="zh-CN" sz="1400"/>
              <a:t>Uri</a:t>
            </a:r>
            <a:r>
              <a:rPr lang="zh-CN" altLang="en-US" sz="1400"/>
              <a:t>类中的</a:t>
            </a:r>
            <a:r>
              <a:rPr lang="en-US" altLang="zh-CN" sz="1400"/>
              <a:t>parse()</a:t>
            </a:r>
            <a:r>
              <a:rPr lang="zh-CN" altLang="en-US" sz="1400"/>
              <a:t>方法，如下：</a:t>
            </a:r>
            <a:endParaRPr lang="en-US" altLang="zh-CN" sz="1400"/>
          </a:p>
          <a:p>
            <a:pPr algn="l" eaLnBrk="1" hangingPunct="1">
              <a:buFont typeface="Wingdings" pitchFamily="2" charset="2"/>
              <a:buNone/>
            </a:pPr>
            <a:r>
              <a:rPr lang="en-US" altLang="zh-CN" sz="1400">
                <a:solidFill>
                  <a:srgbClr val="0070C0"/>
                </a:solidFill>
              </a:rPr>
              <a:t>Uri uri = Uri.parse("content://cn.itcast.provider.personprovider/person")</a:t>
            </a:r>
          </a:p>
        </p:txBody>
      </p:sp>
    </p:spTree>
    <p:extLst>
      <p:ext uri="{BB962C8B-B14F-4D97-AF65-F5344CB8AC3E}">
        <p14:creationId xmlns:p14="http://schemas.microsoft.com/office/powerpoint/2010/main" val="36845174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pPr eaLnBrk="1" hangingPunct="1"/>
            <a:r>
              <a:rPr lang="en-US" altLang="zh-CN" sz="3200" dirty="0" err="1" smtClean="0"/>
              <a:t>UriMatcher</a:t>
            </a:r>
            <a:r>
              <a:rPr lang="zh-CN" altLang="en-US" sz="3200" dirty="0" smtClean="0"/>
              <a:t>类使用介绍</a:t>
            </a:r>
            <a:endParaRPr lang="zh-CN" altLang="en-US" sz="3200" b="1" dirty="0" smtClean="0">
              <a:latin typeface="宋体" charset="-122"/>
            </a:endParaRPr>
          </a:p>
        </p:txBody>
      </p:sp>
      <p:sp>
        <p:nvSpPr>
          <p:cNvPr id="51204" name="TextBox 4"/>
          <p:cNvSpPr txBox="1">
            <a:spLocks noChangeArrowheads="1"/>
          </p:cNvSpPr>
          <p:nvPr/>
        </p:nvSpPr>
        <p:spPr bwMode="auto">
          <a:xfrm>
            <a:off x="500063" y="1928813"/>
            <a:ext cx="835818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因为</a:t>
            </a:r>
            <a:r>
              <a:rPr lang="en-US" altLang="zh-CN" sz="1400"/>
              <a:t>Uri</a:t>
            </a:r>
            <a:r>
              <a:rPr lang="zh-CN" altLang="en-US" sz="1400"/>
              <a:t>代表了要操作的数据，所以我们很经常需要解析</a:t>
            </a:r>
            <a:r>
              <a:rPr lang="en-US" altLang="zh-CN" sz="1400"/>
              <a:t>Uri，</a:t>
            </a:r>
            <a:r>
              <a:rPr lang="zh-CN" altLang="en-US" sz="1400"/>
              <a:t>并从</a:t>
            </a:r>
            <a:r>
              <a:rPr lang="en-US" altLang="zh-CN" sz="1400"/>
              <a:t>Uri</a:t>
            </a:r>
            <a:r>
              <a:rPr lang="zh-CN" altLang="en-US" sz="1400"/>
              <a:t>中获取数据。</a:t>
            </a:r>
            <a:r>
              <a:rPr lang="en-US" altLang="zh-CN" sz="1400"/>
              <a:t>Android</a:t>
            </a:r>
            <a:r>
              <a:rPr lang="zh-CN" altLang="en-US" sz="1400"/>
              <a:t>系统提供了两个用于操作</a:t>
            </a:r>
            <a:r>
              <a:rPr lang="en-US" altLang="zh-CN" sz="1400"/>
              <a:t>Uri</a:t>
            </a:r>
            <a:r>
              <a:rPr lang="zh-CN" altLang="en-US" sz="1400"/>
              <a:t>的工具类，分别为</a:t>
            </a:r>
            <a:r>
              <a:rPr lang="en-US" altLang="zh-CN" sz="1400"/>
              <a:t>UriMatcher </a:t>
            </a:r>
            <a:r>
              <a:rPr lang="zh-CN" altLang="en-US" sz="1400"/>
              <a:t>和</a:t>
            </a:r>
            <a:r>
              <a:rPr lang="en-US" altLang="zh-CN" sz="1400"/>
              <a:t>ContentUris </a:t>
            </a:r>
            <a:r>
              <a:rPr lang="zh-CN" altLang="en-US" sz="1400"/>
              <a:t>。掌握它们的使用，会便于我们的开发工作。</a:t>
            </a:r>
            <a:endParaRPr lang="en-US" altLang="zh-CN" sz="1400"/>
          </a:p>
          <a:p>
            <a:pPr algn="l" eaLnBrk="1" hangingPunct="1">
              <a:buFont typeface="Wingdings" pitchFamily="2" charset="2"/>
              <a:buNone/>
            </a:pPr>
            <a:r>
              <a:rPr lang="en-US" altLang="zh-CN" sz="1400"/>
              <a:t>UriMatcher</a:t>
            </a:r>
            <a:r>
              <a:rPr lang="zh-CN" altLang="en-US" sz="1400"/>
              <a:t>类用于匹配U</a:t>
            </a:r>
            <a:r>
              <a:rPr lang="en-US" altLang="zh-CN" sz="1400"/>
              <a:t>ri</a:t>
            </a:r>
            <a:r>
              <a:rPr lang="zh-CN" altLang="en-US" sz="1400"/>
              <a:t>，它的用法如下：</a:t>
            </a:r>
            <a:endParaRPr lang="en-US" altLang="zh-CN" sz="1400"/>
          </a:p>
          <a:p>
            <a:pPr algn="l" eaLnBrk="1" hangingPunct="1">
              <a:buFont typeface="Wingdings" pitchFamily="2" charset="2"/>
              <a:buNone/>
            </a:pPr>
            <a:r>
              <a:rPr lang="zh-CN" altLang="en-US" sz="1400"/>
              <a:t>首先第一步把你需要匹配U</a:t>
            </a:r>
            <a:r>
              <a:rPr lang="en-US" altLang="zh-CN" sz="1400"/>
              <a:t>ri</a:t>
            </a:r>
            <a:r>
              <a:rPr lang="zh-CN" altLang="en-US" sz="1400"/>
              <a:t>路径全部给注册上，如下：</a:t>
            </a:r>
            <a:endParaRPr lang="en-US" altLang="zh-CN" sz="1400"/>
          </a:p>
          <a:p>
            <a:pPr algn="l" eaLnBrk="1" hangingPunct="1">
              <a:buFont typeface="Wingdings" pitchFamily="2" charset="2"/>
              <a:buNone/>
            </a:pPr>
            <a:r>
              <a:rPr lang="en-US" altLang="zh-CN" sz="1200">
                <a:solidFill>
                  <a:srgbClr val="00B050"/>
                </a:solidFill>
              </a:rPr>
              <a:t>//</a:t>
            </a:r>
            <a:r>
              <a:rPr lang="zh-CN" altLang="en-US" sz="1200">
                <a:solidFill>
                  <a:srgbClr val="00B050"/>
                </a:solidFill>
              </a:rPr>
              <a:t>常量</a:t>
            </a:r>
            <a:r>
              <a:rPr lang="en-US" altLang="zh-CN" sz="1200">
                <a:solidFill>
                  <a:srgbClr val="00B050"/>
                </a:solidFill>
              </a:rPr>
              <a:t>UriMatcher.NO_MATCH</a:t>
            </a:r>
            <a:r>
              <a:rPr lang="zh-CN" altLang="en-US" sz="1200">
                <a:solidFill>
                  <a:srgbClr val="00B050"/>
                </a:solidFill>
              </a:rPr>
              <a:t>表示不匹配任何路径的返回码</a:t>
            </a:r>
          </a:p>
          <a:p>
            <a:pPr algn="l" eaLnBrk="1" hangingPunct="1">
              <a:buFont typeface="Wingdings" pitchFamily="2" charset="2"/>
              <a:buNone/>
            </a:pPr>
            <a:r>
              <a:rPr lang="en-US" altLang="zh-CN" sz="1200">
                <a:solidFill>
                  <a:srgbClr val="0070C0"/>
                </a:solidFill>
              </a:rPr>
              <a:t>UriMatcher  sMatcher = new UriMatcher(UriMatcher.NO_MATCH);</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如果</a:t>
            </a:r>
            <a:r>
              <a:rPr lang="en-US" altLang="zh-CN" sz="1200">
                <a:solidFill>
                  <a:srgbClr val="00B050"/>
                </a:solidFill>
              </a:rPr>
              <a:t>match()</a:t>
            </a:r>
            <a:r>
              <a:rPr lang="zh-CN" altLang="en-US" sz="1200">
                <a:solidFill>
                  <a:srgbClr val="00B050"/>
                </a:solidFill>
              </a:rPr>
              <a:t>方法匹配</a:t>
            </a:r>
            <a:r>
              <a:rPr lang="en-US" altLang="zh-CN" sz="1200">
                <a:solidFill>
                  <a:srgbClr val="FF0000"/>
                </a:solidFill>
              </a:rPr>
              <a:t>content://cn.itcast.provider.personprovider/person</a:t>
            </a:r>
            <a:r>
              <a:rPr lang="zh-CN" altLang="en-US" sz="1200">
                <a:solidFill>
                  <a:srgbClr val="00B050"/>
                </a:solidFill>
              </a:rPr>
              <a:t>路径，返回匹配码为</a:t>
            </a:r>
            <a:r>
              <a:rPr lang="en-US" altLang="zh-CN" sz="1200">
                <a:solidFill>
                  <a:srgbClr val="00B050"/>
                </a:solidFill>
              </a:rPr>
              <a:t>1</a:t>
            </a:r>
          </a:p>
          <a:p>
            <a:pPr algn="l" eaLnBrk="1" hangingPunct="1">
              <a:buFont typeface="Wingdings" pitchFamily="2" charset="2"/>
              <a:buNone/>
            </a:pPr>
            <a:r>
              <a:rPr lang="en-US" altLang="zh-CN" sz="1200">
                <a:solidFill>
                  <a:srgbClr val="0070C0"/>
                </a:solidFill>
              </a:rPr>
              <a:t>sMatcher.addURI(“cn.itcast.provider.personprovider”, “person”, 1);//</a:t>
            </a:r>
            <a:r>
              <a:rPr lang="zh-CN" altLang="en-US" sz="1200">
                <a:solidFill>
                  <a:srgbClr val="0070C0"/>
                </a:solidFill>
              </a:rPr>
              <a:t>添加需要匹配</a:t>
            </a:r>
            <a:r>
              <a:rPr lang="en-US" altLang="zh-CN" sz="1200">
                <a:solidFill>
                  <a:srgbClr val="0070C0"/>
                </a:solidFill>
              </a:rPr>
              <a:t>uri</a:t>
            </a:r>
            <a:r>
              <a:rPr lang="zh-CN" altLang="en-US" sz="1200">
                <a:solidFill>
                  <a:srgbClr val="0070C0"/>
                </a:solidFill>
              </a:rPr>
              <a:t>，如果匹配就会返回匹配码</a:t>
            </a:r>
            <a:endParaRPr lang="en-US" altLang="zh-CN" sz="1200">
              <a:solidFill>
                <a:srgbClr val="0070C0"/>
              </a:solidFill>
            </a:endParaRPr>
          </a:p>
          <a:p>
            <a:pPr algn="l" eaLnBrk="1" hangingPunct="1">
              <a:buFont typeface="Wingdings" pitchFamily="2" charset="2"/>
              <a:buNone/>
            </a:pPr>
            <a:r>
              <a:rPr lang="en-US" altLang="zh-CN" sz="1200">
                <a:solidFill>
                  <a:srgbClr val="00B050"/>
                </a:solidFill>
              </a:rPr>
              <a:t>//</a:t>
            </a:r>
            <a:r>
              <a:rPr lang="zh-CN" altLang="en-US" sz="1200">
                <a:solidFill>
                  <a:srgbClr val="00B050"/>
                </a:solidFill>
              </a:rPr>
              <a:t>如果</a:t>
            </a:r>
            <a:r>
              <a:rPr lang="en-US" altLang="zh-CN" sz="1200">
                <a:solidFill>
                  <a:srgbClr val="00B050"/>
                </a:solidFill>
              </a:rPr>
              <a:t>match()</a:t>
            </a:r>
            <a:r>
              <a:rPr lang="zh-CN" altLang="en-US" sz="1200">
                <a:solidFill>
                  <a:srgbClr val="00B050"/>
                </a:solidFill>
              </a:rPr>
              <a:t>方法匹配</a:t>
            </a:r>
            <a:r>
              <a:rPr lang="en-US" altLang="zh-CN" sz="1200">
                <a:solidFill>
                  <a:srgbClr val="FF0000"/>
                </a:solidFill>
              </a:rPr>
              <a:t>content://cn.itcast.provider.personprovider/person/230</a:t>
            </a:r>
            <a:r>
              <a:rPr lang="zh-CN" altLang="en-US" sz="1200">
                <a:solidFill>
                  <a:srgbClr val="00B050"/>
                </a:solidFill>
              </a:rPr>
              <a:t>路径，返回匹配码为</a:t>
            </a:r>
            <a:r>
              <a:rPr lang="en-US" altLang="zh-CN" sz="1200">
                <a:solidFill>
                  <a:srgbClr val="00B050"/>
                </a:solidFill>
              </a:rPr>
              <a:t>2</a:t>
            </a:r>
          </a:p>
          <a:p>
            <a:pPr algn="l" eaLnBrk="1" hangingPunct="1">
              <a:buFont typeface="Wingdings" pitchFamily="2" charset="2"/>
              <a:buNone/>
            </a:pPr>
            <a:r>
              <a:rPr lang="en-US" altLang="zh-CN" sz="1200">
                <a:solidFill>
                  <a:srgbClr val="0070C0"/>
                </a:solidFill>
              </a:rPr>
              <a:t>sMatcher.addURI(“cn.itcast.provider.personprovider”, “person/#”, 2);</a:t>
            </a:r>
            <a:r>
              <a:rPr lang="en-US" altLang="zh-CN" sz="1200">
                <a:solidFill>
                  <a:srgbClr val="00B050"/>
                </a:solidFill>
              </a:rPr>
              <a:t>//#</a:t>
            </a:r>
            <a:r>
              <a:rPr lang="zh-CN" altLang="en-US" sz="1200">
                <a:solidFill>
                  <a:srgbClr val="00B050"/>
                </a:solidFill>
              </a:rPr>
              <a:t>号为通配符</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switch (sMatcher.match(</a:t>
            </a:r>
            <a:r>
              <a:rPr lang="en-US" altLang="zh-CN" sz="1200">
                <a:solidFill>
                  <a:srgbClr val="002060"/>
                </a:solidFill>
              </a:rPr>
              <a:t>Uri.parse("content://cn.itcast.provider.personprovider/person/10"</a:t>
            </a:r>
            <a:r>
              <a:rPr lang="en-US" altLang="zh-CN" sz="1200" u="sng">
                <a:solidFill>
                  <a:srgbClr val="002060"/>
                </a:solidFill>
              </a:rPr>
              <a:t>)</a:t>
            </a:r>
            <a:r>
              <a:rPr lang="en-US" altLang="zh-CN" sz="1200">
                <a:solidFill>
                  <a:srgbClr val="0070C0"/>
                </a:solidFill>
              </a:rPr>
              <a:t>)) { </a:t>
            </a:r>
          </a:p>
          <a:p>
            <a:pPr algn="l" eaLnBrk="1" hangingPunct="1">
              <a:buFont typeface="Wingdings" pitchFamily="2" charset="2"/>
              <a:buNone/>
            </a:pPr>
            <a:r>
              <a:rPr lang="en-US" altLang="zh-CN" sz="1200">
                <a:solidFill>
                  <a:srgbClr val="0070C0"/>
                </a:solidFill>
              </a:rPr>
              <a:t>   case 1</a:t>
            </a:r>
          </a:p>
          <a:p>
            <a:pPr algn="l" eaLnBrk="1" hangingPunct="1">
              <a:buFont typeface="Wingdings" pitchFamily="2" charset="2"/>
              <a:buNone/>
            </a:pPr>
            <a:r>
              <a:rPr lang="en-US" altLang="zh-CN" sz="1200">
                <a:solidFill>
                  <a:srgbClr val="0070C0"/>
                </a:solidFill>
              </a:rPr>
              <a:t>    break;</a:t>
            </a:r>
          </a:p>
          <a:p>
            <a:pPr algn="l" eaLnBrk="1" hangingPunct="1">
              <a:buFont typeface="Wingdings" pitchFamily="2" charset="2"/>
              <a:buNone/>
            </a:pPr>
            <a:r>
              <a:rPr lang="en-US" altLang="zh-CN" sz="1200">
                <a:solidFill>
                  <a:srgbClr val="0070C0"/>
                </a:solidFill>
              </a:rPr>
              <a:t>   case 2</a:t>
            </a:r>
          </a:p>
          <a:p>
            <a:pPr algn="l" eaLnBrk="1" hangingPunct="1">
              <a:buFont typeface="Wingdings" pitchFamily="2" charset="2"/>
              <a:buNone/>
            </a:pPr>
            <a:r>
              <a:rPr lang="en-US" altLang="zh-CN" sz="1200">
                <a:solidFill>
                  <a:srgbClr val="0070C0"/>
                </a:solidFill>
              </a:rPr>
              <a:t>    break;</a:t>
            </a:r>
          </a:p>
          <a:p>
            <a:pPr algn="l" eaLnBrk="1" hangingPunct="1">
              <a:buFont typeface="Wingdings" pitchFamily="2" charset="2"/>
              <a:buNone/>
            </a:pPr>
            <a:r>
              <a:rPr lang="en-US" altLang="zh-CN" sz="1200">
                <a:solidFill>
                  <a:srgbClr val="0070C0"/>
                </a:solidFill>
              </a:rPr>
              <a:t>   default://</a:t>
            </a:r>
            <a:r>
              <a:rPr lang="zh-CN" altLang="en-US" sz="1200">
                <a:solidFill>
                  <a:srgbClr val="0070C0"/>
                </a:solidFill>
              </a:rPr>
              <a:t>不匹配</a:t>
            </a:r>
          </a:p>
          <a:p>
            <a:pPr algn="l" eaLnBrk="1" hangingPunct="1">
              <a:buFont typeface="Wingdings" pitchFamily="2" charset="2"/>
              <a:buNone/>
            </a:pPr>
            <a:r>
              <a:rPr lang="zh-CN" altLang="en-US" sz="1200">
                <a:solidFill>
                  <a:srgbClr val="0070C0"/>
                </a:solidFill>
              </a:rPr>
              <a:t>    </a:t>
            </a:r>
            <a:r>
              <a:rPr lang="en-US" altLang="zh-CN" sz="1200">
                <a:solidFill>
                  <a:srgbClr val="0070C0"/>
                </a:solidFill>
              </a:rPr>
              <a:t>break;</a:t>
            </a:r>
          </a:p>
          <a:p>
            <a:pPr algn="l" eaLnBrk="1" hangingPunct="1">
              <a:buFont typeface="Wingdings" pitchFamily="2" charset="2"/>
              <a:buNone/>
            </a:pPr>
            <a:r>
              <a:rPr lang="en-US" altLang="zh-CN" sz="1200">
                <a:solidFill>
                  <a:srgbClr val="0070C0"/>
                </a:solidFill>
              </a:rPr>
              <a:t>}</a:t>
            </a:r>
          </a:p>
          <a:p>
            <a:pPr algn="l" eaLnBrk="1" hangingPunct="1">
              <a:buFont typeface="Wingdings" pitchFamily="2" charset="2"/>
              <a:buNone/>
            </a:pPr>
            <a:r>
              <a:rPr lang="zh-CN" altLang="en-US" sz="1400"/>
              <a:t>注册完需要匹配的</a:t>
            </a:r>
            <a:r>
              <a:rPr lang="en-US" altLang="zh-CN" sz="1400"/>
              <a:t>Uri</a:t>
            </a:r>
            <a:r>
              <a:rPr lang="zh-CN" altLang="en-US" sz="1400"/>
              <a:t>后，就可以使用</a:t>
            </a:r>
            <a:r>
              <a:rPr lang="en-US" altLang="zh-CN" sz="1400"/>
              <a:t>sMatcher.match(uri)</a:t>
            </a:r>
            <a:r>
              <a:rPr lang="zh-CN" altLang="en-US" sz="1400"/>
              <a:t>方法对输入的</a:t>
            </a:r>
            <a:r>
              <a:rPr lang="en-US" altLang="zh-CN" sz="1400"/>
              <a:t>Uri</a:t>
            </a:r>
            <a:r>
              <a:rPr lang="zh-CN" altLang="en-US" sz="1400"/>
              <a:t>进行匹配，如果匹配就返回匹配码，匹配码是调用</a:t>
            </a:r>
            <a:r>
              <a:rPr lang="en-US" altLang="zh-CN" sz="1400"/>
              <a:t>addURI()</a:t>
            </a:r>
            <a:r>
              <a:rPr lang="zh-CN" altLang="en-US" sz="1400"/>
              <a:t>方法传入的第三个参数，假设匹配</a:t>
            </a:r>
            <a:r>
              <a:rPr lang="en-US" altLang="zh-CN" sz="1400"/>
              <a:t>content://cn.itcast.provider.personprovider/person</a:t>
            </a:r>
            <a:r>
              <a:rPr lang="zh-CN" altLang="en-US" sz="1400"/>
              <a:t>路径，返回的匹配码为</a:t>
            </a:r>
            <a:r>
              <a:rPr lang="en-US" altLang="zh-CN" sz="1400"/>
              <a:t>1</a:t>
            </a:r>
          </a:p>
          <a:p>
            <a:pPr algn="l" eaLnBrk="1" hangingPunct="1">
              <a:buFont typeface="Wingdings" pitchFamily="2" charset="2"/>
              <a:buNone/>
            </a:pPr>
            <a:endParaRPr lang="en-US" altLang="zh-CN" sz="1200">
              <a:solidFill>
                <a:srgbClr val="00B050"/>
              </a:solidFill>
            </a:endParaRPr>
          </a:p>
        </p:txBody>
      </p:sp>
    </p:spTree>
    <p:extLst>
      <p:ext uri="{BB962C8B-B14F-4D97-AF65-F5344CB8AC3E}">
        <p14:creationId xmlns:p14="http://schemas.microsoft.com/office/powerpoint/2010/main" val="371706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normAutofit/>
          </a:bodyPr>
          <a:lstStyle/>
          <a:p>
            <a:pPr eaLnBrk="1" hangingPunct="1"/>
            <a:r>
              <a:rPr lang="en-US" altLang="zh-CN" sz="3200" dirty="0" err="1" smtClean="0"/>
              <a:t>ContentUris</a:t>
            </a:r>
            <a:r>
              <a:rPr lang="zh-CN" altLang="en-US" sz="3200" dirty="0" smtClean="0"/>
              <a:t>类使用介绍</a:t>
            </a:r>
            <a:endParaRPr lang="zh-CN" altLang="en-US" sz="3200" b="1" dirty="0" smtClean="0">
              <a:latin typeface="宋体" charset="-122"/>
            </a:endParaRPr>
          </a:p>
        </p:txBody>
      </p:sp>
      <p:sp>
        <p:nvSpPr>
          <p:cNvPr id="52228" name="TextBox 4"/>
          <p:cNvSpPr txBox="1">
            <a:spLocks noChangeArrowheads="1"/>
          </p:cNvSpPr>
          <p:nvPr/>
        </p:nvSpPr>
        <p:spPr bwMode="auto">
          <a:xfrm>
            <a:off x="500063" y="1920875"/>
            <a:ext cx="835818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ContentUris</a:t>
            </a:r>
            <a:r>
              <a:rPr lang="zh-CN" altLang="en-US" sz="1400"/>
              <a:t>类用于获取U</a:t>
            </a:r>
            <a:r>
              <a:rPr lang="en-US" altLang="zh-CN" sz="1400"/>
              <a:t>ri</a:t>
            </a:r>
            <a:r>
              <a:rPr lang="zh-CN" altLang="en-US" sz="1400"/>
              <a:t>路径后面的</a:t>
            </a:r>
            <a:r>
              <a:rPr lang="en-US" altLang="zh-CN" sz="1400"/>
              <a:t>ID</a:t>
            </a:r>
            <a:r>
              <a:rPr lang="zh-CN" altLang="en-US" sz="1400"/>
              <a:t>部分，它有两个比较实用的方法：</a:t>
            </a:r>
            <a:endParaRPr lang="en-US" altLang="zh-CN" sz="1400"/>
          </a:p>
          <a:p>
            <a:pPr algn="l" eaLnBrk="1" hangingPunct="1">
              <a:buFont typeface="Wingdings" pitchFamily="2" charset="2"/>
              <a:buNone/>
            </a:pPr>
            <a:r>
              <a:rPr lang="en-US" altLang="zh-CN" sz="1400" b="1"/>
              <a:t>withAppendedId(uri, id)</a:t>
            </a:r>
            <a:r>
              <a:rPr lang="zh-CN" altLang="en-US" sz="1400"/>
              <a:t>用于为路径加上</a:t>
            </a:r>
            <a:r>
              <a:rPr lang="en-US" altLang="zh-CN" sz="1400"/>
              <a:t>ID</a:t>
            </a:r>
            <a:r>
              <a:rPr lang="zh-CN" altLang="en-US" sz="1400"/>
              <a:t>部分：</a:t>
            </a:r>
            <a:endParaRPr lang="en-US" altLang="zh-CN" sz="1400"/>
          </a:p>
          <a:p>
            <a:pPr algn="l" eaLnBrk="1" hangingPunct="1">
              <a:buFont typeface="Wingdings" pitchFamily="2" charset="2"/>
              <a:buNone/>
            </a:pPr>
            <a:r>
              <a:rPr lang="en-US" altLang="zh-CN" sz="1400">
                <a:solidFill>
                  <a:srgbClr val="0070C0"/>
                </a:solidFill>
              </a:rPr>
              <a:t>Uri uri = Uri.parse("content://cn.itcast.provider.personprovider/person")</a:t>
            </a:r>
          </a:p>
          <a:p>
            <a:pPr algn="l" eaLnBrk="1" hangingPunct="1">
              <a:buFont typeface="Wingdings" pitchFamily="2" charset="2"/>
              <a:buNone/>
            </a:pPr>
            <a:r>
              <a:rPr lang="en-US" altLang="zh-CN" sz="1400">
                <a:solidFill>
                  <a:srgbClr val="0070C0"/>
                </a:solidFill>
              </a:rPr>
              <a:t>Uri resultUri = ContentUris.withAppendedId(uri, 10); </a:t>
            </a:r>
          </a:p>
          <a:p>
            <a:pPr algn="l" eaLnBrk="1" hangingPunct="1">
              <a:buFont typeface="Wingdings" pitchFamily="2" charset="2"/>
              <a:buNone/>
            </a:pPr>
            <a:r>
              <a:rPr lang="en-US" altLang="zh-CN" sz="1400">
                <a:solidFill>
                  <a:srgbClr val="00B050"/>
                </a:solidFill>
              </a:rPr>
              <a:t>//</a:t>
            </a:r>
            <a:r>
              <a:rPr lang="zh-CN" altLang="en-US" sz="1400">
                <a:solidFill>
                  <a:srgbClr val="00B050"/>
                </a:solidFill>
              </a:rPr>
              <a:t>生成后的</a:t>
            </a:r>
            <a:r>
              <a:rPr lang="en-US" altLang="zh-CN" sz="1400">
                <a:solidFill>
                  <a:srgbClr val="00B050"/>
                </a:solidFill>
              </a:rPr>
              <a:t>Uri</a:t>
            </a:r>
            <a:r>
              <a:rPr lang="zh-CN" altLang="en-US" sz="1400">
                <a:solidFill>
                  <a:srgbClr val="00B050"/>
                </a:solidFill>
              </a:rPr>
              <a:t>为：</a:t>
            </a:r>
            <a:r>
              <a:rPr lang="en-US" altLang="zh-CN" sz="1400">
                <a:solidFill>
                  <a:srgbClr val="00B050"/>
                </a:solidFill>
              </a:rPr>
              <a:t>content://cn.itcast.provider.personprovider/person/10</a:t>
            </a:r>
          </a:p>
          <a:p>
            <a:pPr algn="l" eaLnBrk="1" hangingPunct="1">
              <a:buFont typeface="Wingdings" pitchFamily="2" charset="2"/>
              <a:buNone/>
            </a:pPr>
            <a:endParaRPr lang="en-US" altLang="zh-CN" sz="1400"/>
          </a:p>
          <a:p>
            <a:pPr algn="l" eaLnBrk="1" hangingPunct="1">
              <a:buFont typeface="Wingdings" pitchFamily="2" charset="2"/>
              <a:buNone/>
            </a:pPr>
            <a:r>
              <a:rPr lang="en-US" altLang="zh-CN" sz="1400" b="1"/>
              <a:t>parseId(uri)</a:t>
            </a:r>
            <a:r>
              <a:rPr lang="zh-CN" altLang="en-US" sz="1400"/>
              <a:t>方法用于从路径中获取</a:t>
            </a:r>
            <a:r>
              <a:rPr lang="en-US" altLang="zh-CN" sz="1400"/>
              <a:t>ID</a:t>
            </a:r>
            <a:r>
              <a:rPr lang="zh-CN" altLang="en-US" sz="1400"/>
              <a:t>部分：</a:t>
            </a:r>
          </a:p>
          <a:p>
            <a:pPr algn="l" eaLnBrk="1" hangingPunct="1">
              <a:buFont typeface="Wingdings" pitchFamily="2" charset="2"/>
              <a:buNone/>
            </a:pPr>
            <a:r>
              <a:rPr lang="en-US" altLang="zh-CN" sz="1400">
                <a:solidFill>
                  <a:srgbClr val="0070C0"/>
                </a:solidFill>
              </a:rPr>
              <a:t>Uri uri = Uri.parse("content://cn.itcast.provider.personprovider/person/10")</a:t>
            </a:r>
          </a:p>
          <a:p>
            <a:pPr algn="l" eaLnBrk="1" hangingPunct="1">
              <a:buFont typeface="Wingdings" pitchFamily="2" charset="2"/>
              <a:buNone/>
            </a:pPr>
            <a:r>
              <a:rPr lang="en-US" altLang="zh-CN" sz="1400">
                <a:solidFill>
                  <a:srgbClr val="0070C0"/>
                </a:solidFill>
              </a:rPr>
              <a:t>long personid = ContentUris.parseId(uri);//</a:t>
            </a:r>
            <a:r>
              <a:rPr lang="zh-CN" altLang="en-US" sz="1400">
                <a:solidFill>
                  <a:srgbClr val="0070C0"/>
                </a:solidFill>
              </a:rPr>
              <a:t>获取的结果为</a:t>
            </a:r>
            <a:r>
              <a:rPr lang="en-US" altLang="zh-CN" sz="1400">
                <a:solidFill>
                  <a:srgbClr val="0070C0"/>
                </a:solidFill>
              </a:rPr>
              <a:t>:10</a:t>
            </a:r>
          </a:p>
          <a:p>
            <a:pPr algn="l" eaLnBrk="1" hangingPunct="1">
              <a:buFont typeface="Wingdings" pitchFamily="2" charset="2"/>
              <a:buNone/>
            </a:pPr>
            <a:endParaRPr lang="en-US" altLang="zh-CN" sz="1400">
              <a:solidFill>
                <a:srgbClr val="00B050"/>
              </a:solidFill>
            </a:endParaRPr>
          </a:p>
          <a:p>
            <a:pPr algn="l" eaLnBrk="1" hangingPunct="1">
              <a:buFont typeface="Wingdings" pitchFamily="2" charset="2"/>
              <a:buNone/>
            </a:pPr>
            <a:endParaRPr lang="en-US" altLang="zh-CN" sz="1200">
              <a:solidFill>
                <a:srgbClr val="00B050"/>
              </a:solidFill>
            </a:endParaRPr>
          </a:p>
        </p:txBody>
      </p:sp>
    </p:spTree>
    <p:extLst>
      <p:ext uri="{BB962C8B-B14F-4D97-AF65-F5344CB8AC3E}">
        <p14:creationId xmlns:p14="http://schemas.microsoft.com/office/powerpoint/2010/main" val="2744848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zh-CN" altLang="en-US" sz="2800" dirty="0" smtClean="0"/>
              <a:t>如何安装 </a:t>
            </a:r>
            <a:r>
              <a:rPr lang="en-US" altLang="zh-CN" sz="2800" dirty="0" smtClean="0"/>
              <a:t>Android SDK </a:t>
            </a:r>
            <a:r>
              <a:rPr lang="zh-CN" altLang="en-US" sz="2800" dirty="0" smtClean="0"/>
              <a:t>和</a:t>
            </a:r>
            <a:r>
              <a:rPr lang="en-US" altLang="zh-CN" sz="2800" dirty="0" smtClean="0"/>
              <a:t>Eclipse </a:t>
            </a:r>
            <a:r>
              <a:rPr lang="zh-CN" altLang="en-US" sz="2800" dirty="0" smtClean="0"/>
              <a:t>插件</a:t>
            </a:r>
            <a:endParaRPr lang="zh-CN" altLang="en-US" sz="2800" b="1" dirty="0" smtClean="0">
              <a:latin typeface="宋体" charset="-122"/>
            </a:endParaRPr>
          </a:p>
        </p:txBody>
      </p:sp>
      <p:sp>
        <p:nvSpPr>
          <p:cNvPr id="7172" name="TextBox 4"/>
          <p:cNvSpPr txBox="1">
            <a:spLocks noChangeArrowheads="1"/>
          </p:cNvSpPr>
          <p:nvPr/>
        </p:nvSpPr>
        <p:spPr bwMode="auto">
          <a:xfrm>
            <a:off x="642938" y="1857375"/>
            <a:ext cx="7786687"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b="1" dirty="0"/>
              <a:t>所需开发环境</a:t>
            </a:r>
            <a:r>
              <a:rPr lang="en-US" altLang="zh-CN" b="1" dirty="0"/>
              <a:t>:</a:t>
            </a:r>
          </a:p>
          <a:p>
            <a:pPr algn="l" eaLnBrk="1" hangingPunct="1">
              <a:buFont typeface="Wingdings" pitchFamily="2" charset="2"/>
              <a:buNone/>
            </a:pPr>
            <a:r>
              <a:rPr lang="en-US" altLang="zh-CN" sz="1400" dirty="0"/>
              <a:t>JDK 5 </a:t>
            </a:r>
            <a:r>
              <a:rPr lang="zh-CN" altLang="en-US" sz="1400" dirty="0"/>
              <a:t>或 </a:t>
            </a:r>
            <a:r>
              <a:rPr lang="en-US" altLang="zh-CN" sz="1400" dirty="0"/>
              <a:t>JDK 6 (</a:t>
            </a:r>
            <a:r>
              <a:rPr lang="zh-CN" altLang="en-US" sz="1400" dirty="0"/>
              <a:t>仅有</a:t>
            </a:r>
            <a:r>
              <a:rPr lang="en-US" altLang="zh-CN" sz="1400" dirty="0"/>
              <a:t>JRE</a:t>
            </a:r>
            <a:r>
              <a:rPr lang="zh-CN" altLang="en-US" sz="1400" dirty="0"/>
              <a:t>不够</a:t>
            </a:r>
            <a:r>
              <a:rPr lang="en-US" altLang="zh-CN" sz="1400" dirty="0"/>
              <a:t>) </a:t>
            </a:r>
          </a:p>
          <a:p>
            <a:pPr algn="l" eaLnBrk="1" hangingPunct="1">
              <a:buFont typeface="Wingdings" pitchFamily="2" charset="2"/>
              <a:buNone/>
            </a:pPr>
            <a:r>
              <a:rPr lang="en-US" altLang="zh-CN" sz="1400" dirty="0"/>
              <a:t>Eclipse 3.5 (</a:t>
            </a:r>
            <a:r>
              <a:rPr lang="en-US" altLang="zh-CN" sz="1400" dirty="0" err="1"/>
              <a:t>galileo</a:t>
            </a:r>
            <a:r>
              <a:rPr lang="en-US" altLang="zh-CN" sz="1400" dirty="0" smtClean="0"/>
              <a:t>)</a:t>
            </a:r>
            <a:r>
              <a:rPr lang="zh-CN" altLang="en-US" sz="1400" smtClean="0"/>
              <a:t>以后</a:t>
            </a:r>
            <a:endParaRPr lang="en-US" altLang="zh-CN" sz="1400" dirty="0" smtClean="0"/>
          </a:p>
          <a:p>
            <a:pPr algn="l" eaLnBrk="1" hangingPunct="1">
              <a:buFont typeface="Wingdings" pitchFamily="2" charset="2"/>
              <a:buNone/>
            </a:pPr>
            <a:endParaRPr lang="en-US" altLang="zh-CN" dirty="0"/>
          </a:p>
          <a:p>
            <a:pPr algn="l" eaLnBrk="1" hangingPunct="1">
              <a:buFont typeface="Wingdings" pitchFamily="2" charset="2"/>
              <a:buNone/>
            </a:pPr>
            <a:r>
              <a:rPr lang="zh-CN" altLang="en-US" b="1" dirty="0"/>
              <a:t>下载</a:t>
            </a:r>
            <a:r>
              <a:rPr lang="en-US" altLang="zh-CN" b="1" dirty="0"/>
              <a:t>ADT </a:t>
            </a:r>
            <a:r>
              <a:rPr lang="zh-CN" altLang="en-US" b="1" dirty="0"/>
              <a:t>的</a:t>
            </a:r>
            <a:r>
              <a:rPr lang="en-US" altLang="zh-CN" b="1" dirty="0"/>
              <a:t>Eclipse </a:t>
            </a:r>
            <a:r>
              <a:rPr lang="zh-CN" altLang="en-US" b="1" dirty="0"/>
              <a:t>插件 </a:t>
            </a:r>
            <a:endParaRPr lang="en-US" altLang="zh-CN" b="1" dirty="0"/>
          </a:p>
          <a:p>
            <a:pPr algn="l" eaLnBrk="1" hangingPunct="1">
              <a:buFont typeface="Wingdings" pitchFamily="2" charset="2"/>
              <a:buNone/>
            </a:pPr>
            <a:r>
              <a:rPr lang="en-US" altLang="zh-CN" sz="1400" dirty="0"/>
              <a:t>http://</a:t>
            </a:r>
            <a:r>
              <a:rPr lang="en-US" altLang="zh-CN" sz="1400" dirty="0" smtClean="0"/>
              <a:t>dl.google.com/android/ADT-0.9.5.zip</a:t>
            </a:r>
          </a:p>
          <a:p>
            <a:pPr algn="l" eaLnBrk="1" hangingPunct="1">
              <a:buFont typeface="Wingdings" pitchFamily="2" charset="2"/>
              <a:buNone/>
            </a:pPr>
            <a:endParaRPr lang="en-US" altLang="zh-CN" sz="1400" dirty="0"/>
          </a:p>
          <a:p>
            <a:pPr algn="l" eaLnBrk="1" hangingPunct="1">
              <a:buFont typeface="Wingdings" pitchFamily="2" charset="2"/>
              <a:buNone/>
            </a:pPr>
            <a:r>
              <a:rPr lang="zh-CN" altLang="en-US" b="1" dirty="0"/>
              <a:t>安装 </a:t>
            </a:r>
            <a:r>
              <a:rPr lang="en-US" altLang="zh-CN" b="1" dirty="0"/>
              <a:t>Eclipse </a:t>
            </a:r>
            <a:r>
              <a:rPr lang="zh-CN" altLang="en-US" b="1" dirty="0"/>
              <a:t>插件 </a:t>
            </a:r>
            <a:r>
              <a:rPr lang="en-US" altLang="zh-CN" b="1" dirty="0"/>
              <a:t>(ADT)</a:t>
            </a:r>
          </a:p>
          <a:p>
            <a:pPr algn="l" eaLnBrk="1" hangingPunct="1">
              <a:buFont typeface="Wingdings" pitchFamily="2" charset="2"/>
              <a:buNone/>
            </a:pPr>
            <a:r>
              <a:rPr lang="zh-CN" altLang="en-US" sz="1400" dirty="0"/>
              <a:t>启动 </a:t>
            </a:r>
            <a:r>
              <a:rPr lang="en-US" altLang="zh-CN" sz="1400" dirty="0"/>
              <a:t>Eclipse，</a:t>
            </a:r>
            <a:r>
              <a:rPr lang="zh-CN" altLang="en-US" sz="1400" dirty="0"/>
              <a:t>选择 </a:t>
            </a:r>
            <a:r>
              <a:rPr lang="en-US" altLang="zh-CN" sz="1400" dirty="0"/>
              <a:t>Help &gt; Install New Software</a:t>
            </a:r>
            <a:r>
              <a:rPr lang="zh-CN" altLang="en-US" sz="1400" dirty="0"/>
              <a:t>，在出现的对话框里，点击</a:t>
            </a:r>
            <a:r>
              <a:rPr lang="en-US" altLang="zh-CN" sz="1400" dirty="0"/>
              <a:t>Add</a:t>
            </a:r>
            <a:r>
              <a:rPr lang="zh-CN" altLang="en-US" sz="1400" dirty="0"/>
              <a:t>按钮，在对话框的</a:t>
            </a:r>
            <a:r>
              <a:rPr lang="en-US" altLang="zh-CN" sz="1400" dirty="0"/>
              <a:t>name</a:t>
            </a:r>
            <a:r>
              <a:rPr lang="zh-CN" altLang="en-US" sz="1400" dirty="0"/>
              <a:t>一栏输入</a:t>
            </a:r>
            <a:r>
              <a:rPr lang="en-US" altLang="zh-CN" sz="1400" dirty="0"/>
              <a:t>“ADT”， </a:t>
            </a:r>
            <a:r>
              <a:rPr lang="zh-CN" altLang="en-US" sz="1400" dirty="0"/>
              <a:t>然后点击</a:t>
            </a:r>
            <a:r>
              <a:rPr lang="en-US" altLang="zh-CN" sz="1400" dirty="0"/>
              <a:t>Archive...</a:t>
            </a:r>
            <a:r>
              <a:rPr lang="zh-CN" altLang="en-US" sz="1400" dirty="0"/>
              <a:t>，浏览和选择已经下载的</a:t>
            </a:r>
            <a:r>
              <a:rPr lang="en-US" altLang="zh-CN" sz="1400" b="1" dirty="0"/>
              <a:t>ADT</a:t>
            </a:r>
            <a:r>
              <a:rPr lang="zh-CN" altLang="en-US" sz="1400" b="1" dirty="0"/>
              <a:t>插件</a:t>
            </a:r>
            <a:r>
              <a:rPr lang="zh-CN" altLang="en-US" sz="1400" dirty="0"/>
              <a:t>压缩文件。 </a:t>
            </a:r>
          </a:p>
          <a:p>
            <a:pPr algn="l" eaLnBrk="1" hangingPunct="1">
              <a:buFont typeface="Wingdings" pitchFamily="2" charset="2"/>
              <a:buNone/>
            </a:pPr>
            <a:r>
              <a:rPr lang="zh-CN" altLang="en-US" sz="1400" dirty="0"/>
              <a:t>点击 </a:t>
            </a:r>
            <a:r>
              <a:rPr lang="en-US" altLang="zh-CN" sz="1400" dirty="0"/>
              <a:t>OK.。</a:t>
            </a:r>
            <a:r>
              <a:rPr lang="zh-CN" altLang="en-US" sz="1400" dirty="0"/>
              <a:t>返回可用软件的视图，你会看到这个插件</a:t>
            </a:r>
            <a:r>
              <a:rPr lang="en-US" altLang="zh-CN" sz="1400" dirty="0"/>
              <a:t>，</a:t>
            </a:r>
            <a:r>
              <a:rPr lang="zh-CN" altLang="en-US" sz="1400" dirty="0"/>
              <a:t>然后选择</a:t>
            </a:r>
            <a:r>
              <a:rPr lang="en-US" altLang="zh-CN" sz="1400" dirty="0"/>
              <a:t>Developer Tools (</a:t>
            </a:r>
            <a:r>
              <a:rPr lang="zh-CN" altLang="en-US" sz="1400" dirty="0"/>
              <a:t>会选中下面的</a:t>
            </a:r>
            <a:r>
              <a:rPr lang="en-US" altLang="zh-CN" sz="1400" dirty="0"/>
              <a:t>“Android Developer Tools”</a:t>
            </a:r>
            <a:r>
              <a:rPr lang="zh-CN" altLang="en-US" sz="1400" dirty="0"/>
              <a:t>和 </a:t>
            </a:r>
            <a:r>
              <a:rPr lang="en-US" altLang="zh-CN" sz="1400" dirty="0"/>
              <a:t>“Android Editors“)</a:t>
            </a:r>
            <a:r>
              <a:rPr lang="zh-CN" altLang="en-US" sz="1400" dirty="0"/>
              <a:t>，点击 </a:t>
            </a:r>
            <a:r>
              <a:rPr lang="en-US" altLang="zh-CN" sz="1400" dirty="0"/>
              <a:t>Next</a:t>
            </a:r>
            <a:r>
              <a:rPr lang="zh-CN" altLang="en-US" sz="1400" dirty="0"/>
              <a:t>，最后重启 </a:t>
            </a:r>
            <a:r>
              <a:rPr lang="en-US" altLang="zh-CN" sz="1400" dirty="0"/>
              <a:t>Eclipse</a:t>
            </a:r>
            <a:r>
              <a:rPr lang="zh-CN" altLang="en-US" sz="1400" dirty="0" smtClean="0"/>
              <a:t>。</a:t>
            </a:r>
            <a:endParaRPr lang="en-US" altLang="zh-CN" sz="1400" dirty="0" smtClean="0"/>
          </a:p>
          <a:p>
            <a:pPr algn="l" eaLnBrk="1" hangingPunct="1">
              <a:buFont typeface="Wingdings" pitchFamily="2" charset="2"/>
              <a:buNone/>
            </a:pPr>
            <a:endParaRPr lang="en-US" altLang="zh-CN" sz="1400" dirty="0"/>
          </a:p>
          <a:p>
            <a:pPr algn="l" eaLnBrk="1" hangingPunct="1">
              <a:buFont typeface="Wingdings" pitchFamily="2" charset="2"/>
              <a:buNone/>
            </a:pPr>
            <a:r>
              <a:rPr lang="zh-CN" altLang="en-US" b="1" dirty="0"/>
              <a:t>下载</a:t>
            </a:r>
            <a:r>
              <a:rPr lang="en-US" altLang="zh-CN" b="1" dirty="0"/>
              <a:t>Android SDK</a:t>
            </a:r>
            <a:r>
              <a:rPr lang="zh-CN" altLang="en-US" dirty="0"/>
              <a:t>：</a:t>
            </a:r>
            <a:endParaRPr lang="en-US" altLang="zh-CN" dirty="0"/>
          </a:p>
          <a:p>
            <a:pPr algn="l" eaLnBrk="1" hangingPunct="1">
              <a:buFont typeface="Wingdings" pitchFamily="2" charset="2"/>
              <a:buNone/>
            </a:pPr>
            <a:r>
              <a:rPr lang="en-US" altLang="zh-CN" sz="1400" dirty="0"/>
              <a:t>http://dl.google.com/android/android-sdk_r04-windows.zip</a:t>
            </a:r>
          </a:p>
          <a:p>
            <a:pPr algn="l" eaLnBrk="1" hangingPunct="1">
              <a:buFont typeface="Wingdings" pitchFamily="2" charset="2"/>
              <a:buNone/>
            </a:pPr>
            <a:r>
              <a:rPr lang="zh-CN" altLang="en-US" sz="1400" dirty="0"/>
              <a:t>下载完</a:t>
            </a:r>
            <a:r>
              <a:rPr lang="en-US" altLang="zh-CN" sz="1400" dirty="0"/>
              <a:t>SDK</a:t>
            </a:r>
            <a:r>
              <a:rPr lang="zh-CN" altLang="en-US" sz="1400" dirty="0"/>
              <a:t>后，把</a:t>
            </a:r>
            <a:r>
              <a:rPr lang="en-US" altLang="zh-CN" sz="1400" dirty="0"/>
              <a:t>.zip</a:t>
            </a:r>
            <a:r>
              <a:rPr lang="zh-CN" altLang="en-US" sz="1400" dirty="0"/>
              <a:t>文件解压到你电脑上合适位置。启动 </a:t>
            </a:r>
            <a:r>
              <a:rPr lang="en-US" altLang="zh-CN" sz="1400" dirty="0"/>
              <a:t>Eclipse</a:t>
            </a:r>
            <a:r>
              <a:rPr lang="zh-CN" altLang="en-US" sz="1400" dirty="0"/>
              <a:t>，选择</a:t>
            </a:r>
            <a:r>
              <a:rPr lang="en-US" altLang="zh-CN" sz="1400" dirty="0"/>
              <a:t>window-&gt;preferences</a:t>
            </a:r>
            <a:r>
              <a:rPr lang="zh-CN" altLang="en-US" sz="1400" dirty="0"/>
              <a:t>，在打开的视图左边点击</a:t>
            </a:r>
            <a:r>
              <a:rPr lang="en-US" altLang="zh-CN" sz="1400" dirty="0"/>
              <a:t>android</a:t>
            </a:r>
            <a:r>
              <a:rPr lang="zh-CN" altLang="en-US" sz="1400" dirty="0"/>
              <a:t>，在右边的</a:t>
            </a:r>
            <a:r>
              <a:rPr lang="en-US" altLang="zh-CN" sz="1400" dirty="0"/>
              <a:t>SDK Location</a:t>
            </a:r>
            <a:r>
              <a:rPr lang="zh-CN" altLang="en-US" sz="1400" dirty="0"/>
              <a:t>中选择</a:t>
            </a:r>
            <a:r>
              <a:rPr lang="en-US" altLang="zh-CN" sz="1400" b="1" dirty="0"/>
              <a:t>Android SDK</a:t>
            </a:r>
            <a:r>
              <a:rPr lang="zh-CN" altLang="en-US" sz="1400" dirty="0"/>
              <a:t>所在位置。</a:t>
            </a:r>
          </a:p>
        </p:txBody>
      </p:sp>
    </p:spTree>
    <p:extLst>
      <p:ext uri="{BB962C8B-B14F-4D97-AF65-F5344CB8AC3E}">
        <p14:creationId xmlns:p14="http://schemas.microsoft.com/office/powerpoint/2010/main" val="2008920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pPr eaLnBrk="1" hangingPunct="1"/>
            <a:r>
              <a:rPr lang="zh-CN" altLang="en-US" sz="3200" dirty="0" smtClean="0"/>
              <a:t>使用</a:t>
            </a:r>
            <a:r>
              <a:rPr lang="en-US" altLang="zh-CN" sz="3200" dirty="0" err="1" smtClean="0"/>
              <a:t>ContentProvider</a:t>
            </a:r>
            <a:r>
              <a:rPr lang="zh-CN" altLang="en-US" sz="3200" dirty="0" smtClean="0"/>
              <a:t>共享数据</a:t>
            </a:r>
            <a:endParaRPr lang="zh-CN" altLang="en-US" sz="3200" b="1" dirty="0" smtClean="0">
              <a:latin typeface="宋体" charset="-122"/>
            </a:endParaRPr>
          </a:p>
        </p:txBody>
      </p:sp>
      <p:sp>
        <p:nvSpPr>
          <p:cNvPr id="53252" name="TextBox 4"/>
          <p:cNvSpPr txBox="1">
            <a:spLocks noChangeArrowheads="1"/>
          </p:cNvSpPr>
          <p:nvPr/>
        </p:nvSpPr>
        <p:spPr bwMode="auto">
          <a:xfrm>
            <a:off x="500063" y="1857375"/>
            <a:ext cx="8358187"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ContentProvider</a:t>
            </a:r>
            <a:r>
              <a:rPr lang="zh-CN" altLang="en-US" sz="1400"/>
              <a:t>类主要方法的作用：</a:t>
            </a:r>
            <a:endParaRPr lang="en-US" altLang="zh-CN" sz="1400"/>
          </a:p>
          <a:p>
            <a:pPr algn="l" eaLnBrk="1" hangingPunct="1">
              <a:buFont typeface="Wingdings" pitchFamily="2" charset="2"/>
              <a:buNone/>
            </a:pPr>
            <a:r>
              <a:rPr lang="en-US" altLang="zh-CN" sz="1400" b="1"/>
              <a:t>public boolean onCreate()</a:t>
            </a:r>
          </a:p>
          <a:p>
            <a:pPr algn="l" eaLnBrk="1" hangingPunct="1">
              <a:buFont typeface="Wingdings" pitchFamily="2" charset="2"/>
              <a:buNone/>
            </a:pPr>
            <a:r>
              <a:rPr lang="zh-CN" altLang="en-US" sz="1400"/>
              <a:t>该方法在</a:t>
            </a:r>
            <a:r>
              <a:rPr lang="en-US" altLang="zh-CN" sz="1400"/>
              <a:t>ContentProvider</a:t>
            </a:r>
            <a:r>
              <a:rPr lang="zh-CN" altLang="en-US" sz="1400"/>
              <a:t>创建后就会被调用，</a:t>
            </a:r>
            <a:r>
              <a:rPr lang="en-US" altLang="zh-CN" sz="1400"/>
              <a:t> Android</a:t>
            </a:r>
            <a:r>
              <a:rPr lang="zh-CN" altLang="en-US" sz="1400"/>
              <a:t>在系统启动时就会创建</a:t>
            </a:r>
            <a:r>
              <a:rPr lang="en-US" altLang="zh-CN" sz="1400"/>
              <a:t>ContentProvider </a:t>
            </a:r>
            <a:r>
              <a:rPr lang="zh-CN" altLang="en-US" sz="1400"/>
              <a:t>。</a:t>
            </a:r>
            <a:endParaRPr lang="en-US" altLang="zh-CN" sz="1400"/>
          </a:p>
          <a:p>
            <a:pPr algn="l" eaLnBrk="1" hangingPunct="1">
              <a:buFont typeface="Wingdings" pitchFamily="2" charset="2"/>
              <a:buNone/>
            </a:pPr>
            <a:r>
              <a:rPr lang="en-US" altLang="zh-CN" sz="1400" b="1"/>
              <a:t>public Uri insert(Uri uri, ContentValues values)</a:t>
            </a:r>
          </a:p>
          <a:p>
            <a:pPr algn="l" eaLnBrk="1" hangingPunct="1">
              <a:buFont typeface="Wingdings" pitchFamily="2" charset="2"/>
              <a:buNone/>
            </a:pPr>
            <a:r>
              <a:rPr lang="zh-CN" altLang="en-US" sz="1400"/>
              <a:t>该方法用于供外部应用往</a:t>
            </a:r>
            <a:r>
              <a:rPr lang="en-US" altLang="zh-CN" sz="1400"/>
              <a:t>ContentProvider</a:t>
            </a:r>
            <a:r>
              <a:rPr lang="zh-CN" altLang="en-US" sz="1400"/>
              <a:t>添加数据。</a:t>
            </a:r>
            <a:endParaRPr lang="en-US" altLang="zh-CN" sz="1400"/>
          </a:p>
          <a:p>
            <a:pPr algn="l" eaLnBrk="1" hangingPunct="1">
              <a:buFont typeface="Wingdings" pitchFamily="2" charset="2"/>
              <a:buNone/>
            </a:pPr>
            <a:r>
              <a:rPr lang="en-US" altLang="zh-CN" sz="1400" b="1"/>
              <a:t>public int delete(Uri uri, String selection, String[] selectionArgs)</a:t>
            </a:r>
          </a:p>
          <a:p>
            <a:pPr algn="l" eaLnBrk="1" hangingPunct="1">
              <a:buFont typeface="Wingdings" pitchFamily="2" charset="2"/>
              <a:buNone/>
            </a:pPr>
            <a:r>
              <a:rPr lang="zh-CN" altLang="en-US" sz="1400"/>
              <a:t>该方法用于供外部应用从</a:t>
            </a:r>
            <a:r>
              <a:rPr lang="en-US" altLang="zh-CN" sz="1400"/>
              <a:t>ContentProvider</a:t>
            </a:r>
            <a:r>
              <a:rPr lang="zh-CN" altLang="en-US" sz="1400"/>
              <a:t>删除数据。</a:t>
            </a:r>
            <a:endParaRPr lang="en-US" altLang="zh-CN" sz="1400"/>
          </a:p>
          <a:p>
            <a:pPr algn="l" eaLnBrk="1" hangingPunct="1">
              <a:buFont typeface="Wingdings" pitchFamily="2" charset="2"/>
              <a:buNone/>
            </a:pPr>
            <a:r>
              <a:rPr lang="en-US" altLang="zh-CN" sz="1400" b="1"/>
              <a:t>public int update(Uri uri, ContentValues values, String selection, String[] selectionArgs)</a:t>
            </a:r>
          </a:p>
          <a:p>
            <a:pPr algn="l" eaLnBrk="1" hangingPunct="1">
              <a:buFont typeface="Wingdings" pitchFamily="2" charset="2"/>
              <a:buNone/>
            </a:pPr>
            <a:r>
              <a:rPr lang="zh-CN" altLang="en-US" sz="1400"/>
              <a:t>该方法用于供外部应用更新</a:t>
            </a:r>
            <a:r>
              <a:rPr lang="en-US" altLang="zh-CN" sz="1400"/>
              <a:t>ContentProvider</a:t>
            </a:r>
            <a:r>
              <a:rPr lang="zh-CN" altLang="en-US" sz="1400"/>
              <a:t>中的数据。</a:t>
            </a:r>
            <a:endParaRPr lang="en-US" altLang="zh-CN" sz="1400"/>
          </a:p>
          <a:p>
            <a:pPr algn="l" eaLnBrk="1" hangingPunct="1">
              <a:buFont typeface="Wingdings" pitchFamily="2" charset="2"/>
              <a:buNone/>
            </a:pPr>
            <a:r>
              <a:rPr lang="en-US" altLang="zh-CN" sz="1400" b="1"/>
              <a:t>public Cursor query(Uri uri, String[] projection, String selection, String[] selectionArgs, String sortOrder)</a:t>
            </a:r>
          </a:p>
          <a:p>
            <a:pPr algn="l" eaLnBrk="1" hangingPunct="1">
              <a:buFont typeface="Wingdings" pitchFamily="2" charset="2"/>
              <a:buNone/>
            </a:pPr>
            <a:r>
              <a:rPr lang="zh-CN" altLang="en-US" sz="1400"/>
              <a:t>该方法用于供外部应用从</a:t>
            </a:r>
            <a:r>
              <a:rPr lang="en-US" altLang="zh-CN" sz="1400"/>
              <a:t>ContentProvider</a:t>
            </a:r>
            <a:r>
              <a:rPr lang="zh-CN" altLang="en-US" sz="1400"/>
              <a:t>中获取数据。</a:t>
            </a:r>
            <a:endParaRPr lang="en-US" altLang="zh-CN" sz="1400"/>
          </a:p>
          <a:p>
            <a:pPr algn="l" eaLnBrk="1" hangingPunct="1">
              <a:buFont typeface="Wingdings" pitchFamily="2" charset="2"/>
              <a:buNone/>
            </a:pPr>
            <a:r>
              <a:rPr lang="en-US" altLang="zh-CN" sz="1400" b="1"/>
              <a:t>public String getType(Uri uri)</a:t>
            </a:r>
          </a:p>
          <a:p>
            <a:pPr algn="l" eaLnBrk="1" hangingPunct="1">
              <a:buFont typeface="Wingdings" pitchFamily="2" charset="2"/>
              <a:buNone/>
            </a:pPr>
            <a:r>
              <a:rPr lang="zh-CN" altLang="en-US" sz="1400"/>
              <a:t>该方法用于返回当前</a:t>
            </a:r>
            <a:r>
              <a:rPr lang="en-US" altLang="zh-CN" sz="1400"/>
              <a:t>Url</a:t>
            </a:r>
            <a:r>
              <a:rPr lang="zh-CN" altLang="en-US" sz="1400"/>
              <a:t>所代表数据的</a:t>
            </a:r>
            <a:r>
              <a:rPr lang="en-US" altLang="zh-CN" sz="1400"/>
              <a:t>MIME</a:t>
            </a:r>
            <a:r>
              <a:rPr lang="zh-CN" altLang="en-US" sz="1400"/>
              <a:t>类型。如果操作的数据属于集合类型，那么</a:t>
            </a:r>
            <a:r>
              <a:rPr lang="en-US" altLang="zh-CN" sz="1400"/>
              <a:t>MIME</a:t>
            </a:r>
            <a:r>
              <a:rPr lang="zh-CN" altLang="en-US" sz="1400"/>
              <a:t>类型字符串应该以</a:t>
            </a:r>
            <a:r>
              <a:rPr lang="en-US" altLang="zh-CN" sz="1400"/>
              <a:t>vnd.android.cursor.dir/</a:t>
            </a:r>
            <a:r>
              <a:rPr lang="zh-CN" altLang="en-US" sz="1400"/>
              <a:t>开头，例如：要得到所有</a:t>
            </a:r>
            <a:r>
              <a:rPr lang="en-US" altLang="zh-CN" sz="1400"/>
              <a:t>person</a:t>
            </a:r>
            <a:r>
              <a:rPr lang="zh-CN" altLang="en-US" sz="1400"/>
              <a:t>记录的</a:t>
            </a:r>
            <a:r>
              <a:rPr lang="en-US" altLang="zh-CN" sz="1400"/>
              <a:t>Uri</a:t>
            </a:r>
            <a:r>
              <a:rPr lang="zh-CN" altLang="en-US" sz="1400"/>
              <a:t>为</a:t>
            </a:r>
            <a:r>
              <a:rPr lang="en-US" altLang="zh-CN" sz="1400"/>
              <a:t>content://cn.itcast.provider.personprovider/person</a:t>
            </a:r>
            <a:r>
              <a:rPr lang="zh-CN" altLang="en-US" sz="1400"/>
              <a:t>，那么返回的</a:t>
            </a:r>
            <a:r>
              <a:rPr lang="en-US" altLang="zh-CN" sz="1400"/>
              <a:t>MIME</a:t>
            </a:r>
            <a:r>
              <a:rPr lang="zh-CN" altLang="en-US" sz="1400"/>
              <a:t>类型字符串应该为：</a:t>
            </a:r>
            <a:r>
              <a:rPr lang="en-US" altLang="zh-CN" sz="1400"/>
              <a:t>“vnd.android.cursor.dir/person”</a:t>
            </a:r>
            <a:r>
              <a:rPr lang="zh-CN" altLang="en-US" sz="1400"/>
              <a:t>。如果要操作的数据属于单一数据，那么</a:t>
            </a:r>
            <a:r>
              <a:rPr lang="en-US" altLang="zh-CN" sz="1400"/>
              <a:t>MIME</a:t>
            </a:r>
            <a:r>
              <a:rPr lang="zh-CN" altLang="en-US" sz="1400"/>
              <a:t>类型字符串应该以</a:t>
            </a:r>
            <a:r>
              <a:rPr lang="en-US" altLang="zh-CN" sz="1400"/>
              <a:t>vnd.android.cursor.item/</a:t>
            </a:r>
            <a:r>
              <a:rPr lang="zh-CN" altLang="en-US" sz="1400"/>
              <a:t>开头，例如：得到</a:t>
            </a:r>
            <a:r>
              <a:rPr lang="en-US" altLang="zh-CN" sz="1400"/>
              <a:t>id</a:t>
            </a:r>
            <a:r>
              <a:rPr lang="zh-CN" altLang="en-US" sz="1400"/>
              <a:t>为</a:t>
            </a:r>
            <a:r>
              <a:rPr lang="en-US" altLang="zh-CN" sz="1400"/>
              <a:t>10</a:t>
            </a:r>
            <a:r>
              <a:rPr lang="zh-CN" altLang="en-US" sz="1400"/>
              <a:t>的</a:t>
            </a:r>
            <a:r>
              <a:rPr lang="en-US" altLang="zh-CN" sz="1400"/>
              <a:t>person</a:t>
            </a:r>
            <a:r>
              <a:rPr lang="zh-CN" altLang="en-US" sz="1400"/>
              <a:t>记录，</a:t>
            </a:r>
            <a:r>
              <a:rPr lang="en-US" altLang="zh-CN" sz="1400"/>
              <a:t>Uri</a:t>
            </a:r>
            <a:r>
              <a:rPr lang="zh-CN" altLang="en-US" sz="1400"/>
              <a:t>为</a:t>
            </a:r>
            <a:r>
              <a:rPr lang="en-US" altLang="zh-CN" sz="1400"/>
              <a:t>content://cn.itcast.provider.personprovider/person/10</a:t>
            </a:r>
            <a:r>
              <a:rPr lang="zh-CN" altLang="en-US" sz="1400"/>
              <a:t>，那么返回的</a:t>
            </a:r>
            <a:r>
              <a:rPr lang="en-US" altLang="zh-CN" sz="1400"/>
              <a:t>MIME</a:t>
            </a:r>
            <a:r>
              <a:rPr lang="zh-CN" altLang="en-US" sz="1400"/>
              <a:t>类型字符串应该为</a:t>
            </a:r>
            <a:r>
              <a:rPr lang="en-US" altLang="zh-CN" sz="1400"/>
              <a:t>：“vnd.android.cursor.item/person”</a:t>
            </a:r>
            <a:r>
              <a:rPr lang="zh-CN" altLang="en-US" sz="1400"/>
              <a:t>。</a:t>
            </a:r>
            <a:endParaRPr lang="en-US" altLang="zh-CN" sz="1200"/>
          </a:p>
        </p:txBody>
      </p:sp>
    </p:spTree>
    <p:extLst>
      <p:ext uri="{BB962C8B-B14F-4D97-AF65-F5344CB8AC3E}">
        <p14:creationId xmlns:p14="http://schemas.microsoft.com/office/powerpoint/2010/main" val="1098641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a:bodyPr>
          <a:lstStyle/>
          <a:p>
            <a:pPr eaLnBrk="1" hangingPunct="1"/>
            <a:r>
              <a:rPr lang="zh-CN" altLang="en-US" sz="2400" dirty="0" smtClean="0"/>
              <a:t>使用</a:t>
            </a:r>
            <a:r>
              <a:rPr lang="en-US" altLang="zh-CN" sz="2400" dirty="0" err="1" smtClean="0"/>
              <a:t>ContentResolver</a:t>
            </a:r>
            <a:r>
              <a:rPr lang="zh-CN" altLang="en-US" sz="2400" dirty="0" smtClean="0"/>
              <a:t>操作</a:t>
            </a:r>
            <a:r>
              <a:rPr lang="en-US" altLang="zh-CN" sz="2400" dirty="0" err="1" smtClean="0"/>
              <a:t>ContentProvider</a:t>
            </a:r>
            <a:r>
              <a:rPr lang="zh-CN" altLang="en-US" sz="2400" dirty="0" smtClean="0"/>
              <a:t>中的数据</a:t>
            </a:r>
            <a:endParaRPr lang="zh-CN" altLang="en-US" sz="2400" b="1" dirty="0" smtClean="0">
              <a:latin typeface="宋体" charset="-122"/>
            </a:endParaRPr>
          </a:p>
        </p:txBody>
      </p:sp>
      <p:sp>
        <p:nvSpPr>
          <p:cNvPr id="54276" name="TextBox 4"/>
          <p:cNvSpPr txBox="1">
            <a:spLocks noChangeArrowheads="1"/>
          </p:cNvSpPr>
          <p:nvPr/>
        </p:nvSpPr>
        <p:spPr bwMode="auto">
          <a:xfrm>
            <a:off x="285750" y="1857375"/>
            <a:ext cx="85725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当外部应用需要对</a:t>
            </a:r>
            <a:r>
              <a:rPr lang="en-US" altLang="zh-CN" sz="1400"/>
              <a:t>ContentProvider</a:t>
            </a:r>
            <a:r>
              <a:rPr lang="zh-CN" altLang="en-US" sz="1400"/>
              <a:t>中的数据进行添加、删除、修改和查询操作时，可以使用</a:t>
            </a:r>
            <a:r>
              <a:rPr lang="en-US" altLang="zh-CN" sz="1400"/>
              <a:t>ContentResolver </a:t>
            </a:r>
            <a:r>
              <a:rPr lang="zh-CN" altLang="en-US" sz="1400"/>
              <a:t>类来完成，要获取</a:t>
            </a:r>
            <a:r>
              <a:rPr lang="en-US" altLang="zh-CN" sz="1400"/>
              <a:t>ContentResolver </a:t>
            </a:r>
            <a:r>
              <a:rPr lang="zh-CN" altLang="en-US" sz="1400"/>
              <a:t>对象，可以使用</a:t>
            </a:r>
            <a:r>
              <a:rPr lang="en-US" altLang="zh-CN" sz="1400"/>
              <a:t>Activity</a:t>
            </a:r>
            <a:r>
              <a:rPr lang="zh-CN" altLang="en-US" sz="1400"/>
              <a:t>提供的</a:t>
            </a:r>
            <a:r>
              <a:rPr lang="en-US" altLang="zh-CN" sz="1400"/>
              <a:t>getContentResolver()</a:t>
            </a:r>
            <a:r>
              <a:rPr lang="zh-CN" altLang="en-US" sz="1400"/>
              <a:t>方法。</a:t>
            </a:r>
            <a:r>
              <a:rPr lang="en-US" altLang="zh-CN" sz="1400"/>
              <a:t> ContentResolver </a:t>
            </a:r>
            <a:r>
              <a:rPr lang="zh-CN" altLang="en-US" sz="1400"/>
              <a:t>类提供了与</a:t>
            </a:r>
            <a:r>
              <a:rPr lang="en-US" altLang="zh-CN" sz="1400"/>
              <a:t>ContentProvider</a:t>
            </a:r>
            <a:r>
              <a:rPr lang="zh-CN" altLang="en-US" sz="1400"/>
              <a:t>类相同签名的四个方法：</a:t>
            </a:r>
            <a:endParaRPr lang="en-US" altLang="zh-CN" sz="1400"/>
          </a:p>
          <a:p>
            <a:pPr algn="l" eaLnBrk="1" hangingPunct="1">
              <a:buFont typeface="Wingdings" pitchFamily="2" charset="2"/>
              <a:buNone/>
            </a:pPr>
            <a:r>
              <a:rPr lang="en-US" altLang="zh-CN" sz="1400" b="1"/>
              <a:t>public Uri insert(Uri uri, ContentValues values)</a:t>
            </a:r>
          </a:p>
          <a:p>
            <a:pPr algn="l" eaLnBrk="1" hangingPunct="1">
              <a:buFont typeface="Wingdings" pitchFamily="2" charset="2"/>
              <a:buNone/>
            </a:pPr>
            <a:r>
              <a:rPr lang="zh-CN" altLang="en-US" sz="1400"/>
              <a:t>该方法用于往</a:t>
            </a:r>
            <a:r>
              <a:rPr lang="en-US" altLang="zh-CN" sz="1400"/>
              <a:t>ContentProvider</a:t>
            </a:r>
            <a:r>
              <a:rPr lang="zh-CN" altLang="en-US" sz="1400"/>
              <a:t>添加数据。</a:t>
            </a:r>
            <a:endParaRPr lang="en-US" altLang="zh-CN" sz="1400"/>
          </a:p>
          <a:p>
            <a:pPr algn="l" eaLnBrk="1" hangingPunct="1">
              <a:buFont typeface="Wingdings" pitchFamily="2" charset="2"/>
              <a:buNone/>
            </a:pPr>
            <a:r>
              <a:rPr lang="en-US" altLang="zh-CN" sz="1400" b="1"/>
              <a:t>public int delete(Uri uri, String selection, String[] selectionArgs)</a:t>
            </a:r>
          </a:p>
          <a:p>
            <a:pPr algn="l" eaLnBrk="1" hangingPunct="1">
              <a:buFont typeface="Wingdings" pitchFamily="2" charset="2"/>
              <a:buNone/>
            </a:pPr>
            <a:r>
              <a:rPr lang="zh-CN" altLang="en-US" sz="1400"/>
              <a:t>该方法用于从</a:t>
            </a:r>
            <a:r>
              <a:rPr lang="en-US" altLang="zh-CN" sz="1400"/>
              <a:t>ContentProvider</a:t>
            </a:r>
            <a:r>
              <a:rPr lang="zh-CN" altLang="en-US" sz="1400"/>
              <a:t>删除数据。</a:t>
            </a:r>
            <a:endParaRPr lang="en-US" altLang="zh-CN" sz="1400"/>
          </a:p>
          <a:p>
            <a:pPr algn="l" eaLnBrk="1" hangingPunct="1">
              <a:buFont typeface="Wingdings" pitchFamily="2" charset="2"/>
              <a:buNone/>
            </a:pPr>
            <a:r>
              <a:rPr lang="en-US" altLang="zh-CN" sz="1400" b="1"/>
              <a:t>public int update(Uri uri, ContentValues values, String selection, String[] selectionArgs)</a:t>
            </a:r>
          </a:p>
          <a:p>
            <a:pPr algn="l" eaLnBrk="1" hangingPunct="1">
              <a:buFont typeface="Wingdings" pitchFamily="2" charset="2"/>
              <a:buNone/>
            </a:pPr>
            <a:r>
              <a:rPr lang="zh-CN" altLang="en-US" sz="1400"/>
              <a:t>该方法用于更新</a:t>
            </a:r>
            <a:r>
              <a:rPr lang="en-US" altLang="zh-CN" sz="1400"/>
              <a:t>ContentProvider</a:t>
            </a:r>
            <a:r>
              <a:rPr lang="zh-CN" altLang="en-US" sz="1400"/>
              <a:t>中的数据。</a:t>
            </a:r>
            <a:endParaRPr lang="en-US" altLang="zh-CN" sz="1400"/>
          </a:p>
          <a:p>
            <a:pPr algn="l" eaLnBrk="1" hangingPunct="1">
              <a:buFont typeface="Wingdings" pitchFamily="2" charset="2"/>
              <a:buNone/>
            </a:pPr>
            <a:r>
              <a:rPr lang="en-US" altLang="zh-CN" sz="1400" b="1"/>
              <a:t>public Cursor query(Uri uri, String[] projection, String selection, String[] selectionArgs, String sortOrder)</a:t>
            </a:r>
          </a:p>
          <a:p>
            <a:pPr algn="l" eaLnBrk="1" hangingPunct="1">
              <a:buFont typeface="Wingdings" pitchFamily="2" charset="2"/>
              <a:buNone/>
            </a:pPr>
            <a:r>
              <a:rPr lang="zh-CN" altLang="en-US" sz="1400"/>
              <a:t>该方法用于从</a:t>
            </a:r>
            <a:r>
              <a:rPr lang="en-US" altLang="zh-CN" sz="1400"/>
              <a:t>ContentProvider</a:t>
            </a:r>
            <a:r>
              <a:rPr lang="zh-CN" altLang="en-US" sz="1400"/>
              <a:t>中获取数据。</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这些方法的第一个参数为</a:t>
            </a:r>
            <a:r>
              <a:rPr lang="en-US" altLang="zh-CN" sz="1400"/>
              <a:t>Uri</a:t>
            </a:r>
            <a:r>
              <a:rPr lang="zh-CN" altLang="en-US" sz="1400"/>
              <a:t>，代表要操作的是哪个</a:t>
            </a:r>
            <a:r>
              <a:rPr lang="en-US" altLang="zh-CN" sz="1400"/>
              <a:t>ContentProvider</a:t>
            </a:r>
            <a:r>
              <a:rPr lang="zh-CN" altLang="en-US" sz="1400"/>
              <a:t>和对其中的什么数据进行操作，假设给定的是：</a:t>
            </a:r>
            <a:r>
              <a:rPr lang="en-US" altLang="zh-CN" sz="1400">
                <a:solidFill>
                  <a:srgbClr val="0070C0"/>
                </a:solidFill>
              </a:rPr>
              <a:t> Uri.parse(“content://cn.itcast.provider.personprovider/person/10”)</a:t>
            </a:r>
            <a:r>
              <a:rPr lang="zh-CN" altLang="en-US" sz="1400"/>
              <a:t>，那么将会对主机名为</a:t>
            </a:r>
            <a:r>
              <a:rPr lang="en-US" altLang="zh-CN" sz="1400">
                <a:solidFill>
                  <a:srgbClr val="0070C0"/>
                </a:solidFill>
              </a:rPr>
              <a:t>cn.itcast.provider.personprovider</a:t>
            </a:r>
            <a:r>
              <a:rPr lang="zh-CN" altLang="en-US" sz="1400"/>
              <a:t>的</a:t>
            </a:r>
            <a:r>
              <a:rPr lang="en-US" altLang="zh-CN" sz="1400"/>
              <a:t>ContentProvider</a:t>
            </a:r>
            <a:r>
              <a:rPr lang="zh-CN" altLang="en-US" sz="1400"/>
              <a:t>进行操作，操作的数据为</a:t>
            </a:r>
            <a:r>
              <a:rPr lang="en-US" altLang="zh-CN" sz="1400"/>
              <a:t>person</a:t>
            </a:r>
            <a:r>
              <a:rPr lang="zh-CN" altLang="en-US" sz="1400"/>
              <a:t>表中</a:t>
            </a:r>
            <a:r>
              <a:rPr lang="en-US" altLang="zh-CN" sz="1400"/>
              <a:t>id</a:t>
            </a:r>
            <a:r>
              <a:rPr lang="zh-CN" altLang="en-US" sz="1400"/>
              <a:t>为</a:t>
            </a:r>
            <a:r>
              <a:rPr lang="en-US" altLang="zh-CN" sz="1400"/>
              <a:t>10</a:t>
            </a:r>
            <a:r>
              <a:rPr lang="zh-CN" altLang="en-US" sz="1400"/>
              <a:t>的记录。</a:t>
            </a:r>
            <a:endParaRPr lang="en-US" altLang="zh-CN" sz="1400"/>
          </a:p>
          <a:p>
            <a:pPr algn="l" eaLnBrk="1" hangingPunct="1">
              <a:buFont typeface="Wingdings" pitchFamily="2" charset="2"/>
              <a:buNone/>
            </a:pPr>
            <a:endParaRPr lang="en-US" altLang="zh-CN" sz="1400"/>
          </a:p>
        </p:txBody>
      </p:sp>
    </p:spTree>
    <p:extLst>
      <p:ext uri="{BB962C8B-B14F-4D97-AF65-F5344CB8AC3E}">
        <p14:creationId xmlns:p14="http://schemas.microsoft.com/office/powerpoint/2010/main" val="6110471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a:bodyPr>
          <a:lstStyle/>
          <a:p>
            <a:pPr eaLnBrk="1" hangingPunct="1"/>
            <a:r>
              <a:rPr lang="zh-CN" altLang="en-US" sz="2400" dirty="0" smtClean="0"/>
              <a:t>使用</a:t>
            </a:r>
            <a:r>
              <a:rPr lang="en-US" altLang="zh-CN" sz="2400" dirty="0" err="1" smtClean="0"/>
              <a:t>ContentResolver</a:t>
            </a:r>
            <a:r>
              <a:rPr lang="zh-CN" altLang="en-US" sz="2400" dirty="0" smtClean="0"/>
              <a:t>操作</a:t>
            </a:r>
            <a:r>
              <a:rPr lang="en-US" altLang="zh-CN" sz="2400" dirty="0" err="1" smtClean="0"/>
              <a:t>ContentProvider</a:t>
            </a:r>
            <a:r>
              <a:rPr lang="zh-CN" altLang="en-US" sz="2400" dirty="0" smtClean="0"/>
              <a:t>中的数据</a:t>
            </a:r>
            <a:endParaRPr lang="zh-CN" altLang="en-US" sz="2400" b="1" dirty="0" smtClean="0">
              <a:latin typeface="宋体" charset="-122"/>
            </a:endParaRPr>
          </a:p>
        </p:txBody>
      </p:sp>
      <p:sp>
        <p:nvSpPr>
          <p:cNvPr id="55300" name="TextBox 4"/>
          <p:cNvSpPr txBox="1">
            <a:spLocks noChangeArrowheads="1"/>
          </p:cNvSpPr>
          <p:nvPr/>
        </p:nvSpPr>
        <p:spPr bwMode="auto">
          <a:xfrm>
            <a:off x="285750" y="1857375"/>
            <a:ext cx="85725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使用</a:t>
            </a:r>
            <a:r>
              <a:rPr lang="en-US" altLang="zh-CN" sz="1400"/>
              <a:t>ContentResolver</a:t>
            </a:r>
            <a:r>
              <a:rPr lang="zh-CN" altLang="en-US" sz="1400"/>
              <a:t>对</a:t>
            </a:r>
            <a:r>
              <a:rPr lang="en-US" altLang="zh-CN" sz="1400"/>
              <a:t>ContentProvider</a:t>
            </a:r>
            <a:r>
              <a:rPr lang="zh-CN" altLang="en-US" sz="1400"/>
              <a:t>中的数据进行添加、删除、修改和查询操作：</a:t>
            </a:r>
            <a:endParaRPr lang="en-US" altLang="zh-CN" sz="1400"/>
          </a:p>
          <a:p>
            <a:pPr algn="l" eaLnBrk="1" hangingPunct="1">
              <a:buFont typeface="Wingdings" pitchFamily="2" charset="2"/>
              <a:buNone/>
            </a:pPr>
            <a:r>
              <a:rPr lang="en-US" altLang="zh-CN" sz="1200">
                <a:solidFill>
                  <a:srgbClr val="0070C0"/>
                </a:solidFill>
              </a:rPr>
              <a:t>ContentResolver resolver =  getContentResolver();</a:t>
            </a:r>
          </a:p>
          <a:p>
            <a:pPr algn="l" eaLnBrk="1" hangingPunct="1">
              <a:buFont typeface="Wingdings" pitchFamily="2" charset="2"/>
              <a:buNone/>
            </a:pPr>
            <a:r>
              <a:rPr lang="en-US" altLang="zh-CN" sz="1200">
                <a:solidFill>
                  <a:srgbClr val="FF0000"/>
                </a:solidFill>
              </a:rPr>
              <a:t>Uri uri = Uri.parse("content://cn.itcast.provider.personprovider/person");</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添加一条记录</a:t>
            </a:r>
          </a:p>
          <a:p>
            <a:pPr algn="l" eaLnBrk="1" hangingPunct="1">
              <a:buFont typeface="Wingdings" pitchFamily="2" charset="2"/>
              <a:buNone/>
            </a:pPr>
            <a:r>
              <a:rPr lang="en-US" altLang="zh-CN" sz="1200">
                <a:solidFill>
                  <a:srgbClr val="0070C0"/>
                </a:solidFill>
              </a:rPr>
              <a:t>ContentValues values = new ContentValues();</a:t>
            </a:r>
          </a:p>
          <a:p>
            <a:pPr algn="l" eaLnBrk="1" hangingPunct="1">
              <a:buFont typeface="Wingdings" pitchFamily="2" charset="2"/>
              <a:buNone/>
            </a:pPr>
            <a:r>
              <a:rPr lang="en-US" altLang="zh-CN" sz="1200">
                <a:solidFill>
                  <a:srgbClr val="0070C0"/>
                </a:solidFill>
              </a:rPr>
              <a:t>values.put("name", "itcast");</a:t>
            </a:r>
          </a:p>
          <a:p>
            <a:pPr algn="l" eaLnBrk="1" hangingPunct="1">
              <a:buFont typeface="Wingdings" pitchFamily="2" charset="2"/>
              <a:buNone/>
            </a:pPr>
            <a:r>
              <a:rPr lang="en-US" altLang="zh-CN" sz="1200">
                <a:solidFill>
                  <a:srgbClr val="0070C0"/>
                </a:solidFill>
              </a:rPr>
              <a:t>values.put("age", 25);</a:t>
            </a:r>
          </a:p>
          <a:p>
            <a:pPr algn="l" eaLnBrk="1" hangingPunct="1">
              <a:buFont typeface="Wingdings" pitchFamily="2" charset="2"/>
              <a:buNone/>
            </a:pPr>
            <a:r>
              <a:rPr lang="en-US" altLang="zh-CN" sz="1200">
                <a:solidFill>
                  <a:srgbClr val="0070C0"/>
                </a:solidFill>
              </a:rPr>
              <a:t>resolver.insert(uri, values);		</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获取</a:t>
            </a:r>
            <a:r>
              <a:rPr lang="en-US" altLang="zh-CN" sz="1200">
                <a:solidFill>
                  <a:srgbClr val="00B050"/>
                </a:solidFill>
              </a:rPr>
              <a:t>person</a:t>
            </a:r>
            <a:r>
              <a:rPr lang="zh-CN" altLang="en-US" sz="1200">
                <a:solidFill>
                  <a:srgbClr val="00B050"/>
                </a:solidFill>
              </a:rPr>
              <a:t>表中所有记录</a:t>
            </a:r>
          </a:p>
          <a:p>
            <a:pPr algn="l" eaLnBrk="1" hangingPunct="1">
              <a:buFont typeface="Wingdings" pitchFamily="2" charset="2"/>
              <a:buNone/>
            </a:pPr>
            <a:r>
              <a:rPr lang="en-US" altLang="zh-CN" sz="1200">
                <a:solidFill>
                  <a:srgbClr val="0070C0"/>
                </a:solidFill>
              </a:rPr>
              <a:t>Cursor cursor = resolver.query(uri, null, null, null, "personid desc");</a:t>
            </a:r>
          </a:p>
          <a:p>
            <a:pPr algn="l" eaLnBrk="1" hangingPunct="1">
              <a:buFont typeface="Wingdings" pitchFamily="2" charset="2"/>
              <a:buNone/>
            </a:pPr>
            <a:r>
              <a:rPr lang="en-US" altLang="zh-CN" sz="1200">
                <a:solidFill>
                  <a:srgbClr val="0070C0"/>
                </a:solidFill>
              </a:rPr>
              <a:t>while(cursor.moveToNext()){</a:t>
            </a:r>
          </a:p>
          <a:p>
            <a:pPr algn="l" eaLnBrk="1" hangingPunct="1">
              <a:buFont typeface="Wingdings" pitchFamily="2" charset="2"/>
              <a:buNone/>
            </a:pPr>
            <a:r>
              <a:rPr lang="en-US" altLang="zh-CN" sz="1200">
                <a:solidFill>
                  <a:srgbClr val="0070C0"/>
                </a:solidFill>
              </a:rPr>
              <a:t>	Log.i("ContentTest", "personid="+ cursor.getInt(0)+ ",name="+ cursor.getString(1));</a:t>
            </a:r>
          </a:p>
          <a:p>
            <a:pPr algn="l" eaLnBrk="1" hangingPunct="1">
              <a:buFont typeface="Wingdings" pitchFamily="2" charset="2"/>
              <a:buNone/>
            </a:pPr>
            <a:r>
              <a:rPr lang="en-US" altLang="zh-CN" sz="1200">
                <a:solidFill>
                  <a:srgbClr val="0070C0"/>
                </a:solidFill>
              </a:rPr>
              <a:t>}</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把</a:t>
            </a:r>
            <a:r>
              <a:rPr lang="en-US" altLang="zh-CN" sz="1200">
                <a:solidFill>
                  <a:srgbClr val="00B050"/>
                </a:solidFill>
              </a:rPr>
              <a:t>id</a:t>
            </a:r>
            <a:r>
              <a:rPr lang="zh-CN" altLang="en-US" sz="1200">
                <a:solidFill>
                  <a:srgbClr val="00B050"/>
                </a:solidFill>
              </a:rPr>
              <a:t>为</a:t>
            </a:r>
            <a:r>
              <a:rPr lang="en-US" altLang="zh-CN" sz="1200">
                <a:solidFill>
                  <a:srgbClr val="00B050"/>
                </a:solidFill>
              </a:rPr>
              <a:t>1</a:t>
            </a:r>
            <a:r>
              <a:rPr lang="zh-CN" altLang="en-US" sz="1200">
                <a:solidFill>
                  <a:srgbClr val="00B050"/>
                </a:solidFill>
              </a:rPr>
              <a:t>的记录的</a:t>
            </a:r>
            <a:r>
              <a:rPr lang="en-US" altLang="zh-CN" sz="1200">
                <a:solidFill>
                  <a:srgbClr val="00B050"/>
                </a:solidFill>
              </a:rPr>
              <a:t>name</a:t>
            </a:r>
            <a:r>
              <a:rPr lang="zh-CN" altLang="en-US" sz="1200">
                <a:solidFill>
                  <a:srgbClr val="00B050"/>
                </a:solidFill>
              </a:rPr>
              <a:t>字段值更改新为</a:t>
            </a:r>
            <a:r>
              <a:rPr lang="en-US" altLang="zh-CN" sz="1200">
                <a:solidFill>
                  <a:srgbClr val="00B050"/>
                </a:solidFill>
              </a:rPr>
              <a:t>liming</a:t>
            </a:r>
          </a:p>
          <a:p>
            <a:pPr algn="l" eaLnBrk="1" hangingPunct="1">
              <a:buFont typeface="Wingdings" pitchFamily="2" charset="2"/>
              <a:buNone/>
            </a:pPr>
            <a:r>
              <a:rPr lang="en-US" altLang="zh-CN" sz="1200">
                <a:solidFill>
                  <a:srgbClr val="0070C0"/>
                </a:solidFill>
              </a:rPr>
              <a:t>ContentValues updateValues = new ContentValues();</a:t>
            </a:r>
          </a:p>
          <a:p>
            <a:pPr algn="l" eaLnBrk="1" hangingPunct="1">
              <a:buFont typeface="Wingdings" pitchFamily="2" charset="2"/>
              <a:buNone/>
            </a:pPr>
            <a:r>
              <a:rPr lang="en-US" altLang="zh-CN" sz="1200">
                <a:solidFill>
                  <a:srgbClr val="0070C0"/>
                </a:solidFill>
              </a:rPr>
              <a:t>updateValues.put("name", "liming");</a:t>
            </a:r>
          </a:p>
          <a:p>
            <a:pPr algn="l" eaLnBrk="1" hangingPunct="1">
              <a:buFont typeface="Wingdings" pitchFamily="2" charset="2"/>
              <a:buNone/>
            </a:pPr>
            <a:r>
              <a:rPr lang="en-US" altLang="zh-CN" sz="1200">
                <a:solidFill>
                  <a:srgbClr val="0070C0"/>
                </a:solidFill>
              </a:rPr>
              <a:t>Uri updateIdUri = ContentUris.withAppendedId(uri, 2);</a:t>
            </a:r>
          </a:p>
          <a:p>
            <a:pPr algn="l" eaLnBrk="1" hangingPunct="1">
              <a:buFont typeface="Wingdings" pitchFamily="2" charset="2"/>
              <a:buNone/>
            </a:pPr>
            <a:r>
              <a:rPr lang="en-US" altLang="zh-CN" sz="1200">
                <a:solidFill>
                  <a:srgbClr val="0070C0"/>
                </a:solidFill>
              </a:rPr>
              <a:t>resolver.update(updateIdUri, updateValues, null, null);</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删除</a:t>
            </a:r>
            <a:r>
              <a:rPr lang="en-US" altLang="zh-CN" sz="1200">
                <a:solidFill>
                  <a:srgbClr val="00B050"/>
                </a:solidFill>
              </a:rPr>
              <a:t>id</a:t>
            </a:r>
            <a:r>
              <a:rPr lang="zh-CN" altLang="en-US" sz="1200">
                <a:solidFill>
                  <a:srgbClr val="00B050"/>
                </a:solidFill>
              </a:rPr>
              <a:t>为</a:t>
            </a:r>
            <a:r>
              <a:rPr lang="en-US" altLang="zh-CN" sz="1200">
                <a:solidFill>
                  <a:srgbClr val="00B050"/>
                </a:solidFill>
              </a:rPr>
              <a:t>2</a:t>
            </a:r>
            <a:r>
              <a:rPr lang="zh-CN" altLang="en-US" sz="1200">
                <a:solidFill>
                  <a:srgbClr val="00B050"/>
                </a:solidFill>
              </a:rPr>
              <a:t>的记录</a:t>
            </a:r>
          </a:p>
          <a:p>
            <a:pPr algn="l" eaLnBrk="1" hangingPunct="1">
              <a:buFont typeface="Wingdings" pitchFamily="2" charset="2"/>
              <a:buNone/>
            </a:pPr>
            <a:r>
              <a:rPr lang="en-US" altLang="zh-CN" sz="1200">
                <a:solidFill>
                  <a:srgbClr val="0070C0"/>
                </a:solidFill>
              </a:rPr>
              <a:t>Uri deleteIdUri = ContentUris.withAppendedId(uri, 2);</a:t>
            </a:r>
          </a:p>
          <a:p>
            <a:pPr algn="l" eaLnBrk="1" hangingPunct="1">
              <a:buFont typeface="Wingdings" pitchFamily="2" charset="2"/>
              <a:buNone/>
            </a:pPr>
            <a:r>
              <a:rPr lang="en-US" altLang="zh-CN" sz="1200">
                <a:solidFill>
                  <a:srgbClr val="0070C0"/>
                </a:solidFill>
              </a:rPr>
              <a:t>resolver.delete(deleteIdUri, null, null);</a:t>
            </a:r>
          </a:p>
        </p:txBody>
      </p:sp>
    </p:spTree>
    <p:extLst>
      <p:ext uri="{BB962C8B-B14F-4D97-AF65-F5344CB8AC3E}">
        <p14:creationId xmlns:p14="http://schemas.microsoft.com/office/powerpoint/2010/main" val="260152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a:bodyPr>
          <a:lstStyle/>
          <a:p>
            <a:pPr eaLnBrk="1" hangingPunct="1"/>
            <a:r>
              <a:rPr lang="zh-CN" altLang="en-US" sz="2900" dirty="0" smtClean="0"/>
              <a:t>为应用添加新的</a:t>
            </a:r>
            <a:r>
              <a:rPr lang="en-US" altLang="zh-CN" sz="2900" dirty="0" smtClean="0"/>
              <a:t>Activity</a:t>
            </a:r>
            <a:endParaRPr lang="zh-CN" altLang="en-US" sz="3200" b="1" dirty="0" smtClean="0">
              <a:latin typeface="宋体" charset="-122"/>
            </a:endParaRPr>
          </a:p>
        </p:txBody>
      </p:sp>
      <p:sp>
        <p:nvSpPr>
          <p:cNvPr id="26628" name="TextBox 4"/>
          <p:cNvSpPr txBox="1">
            <a:spLocks noChangeArrowheads="1"/>
          </p:cNvSpPr>
          <p:nvPr/>
        </p:nvSpPr>
        <p:spPr bwMode="auto">
          <a:xfrm>
            <a:off x="642938" y="1857375"/>
            <a:ext cx="7786687" cy="4397375"/>
          </a:xfrm>
          <a:prstGeom prst="rect">
            <a:avLst/>
          </a:prstGeom>
          <a:noFill/>
          <a:ln w="9525">
            <a:noFill/>
            <a:miter lim="800000"/>
            <a:headEnd/>
            <a:tailEnd/>
          </a:ln>
        </p:spPr>
        <p:txBody>
          <a:bodyPr>
            <a:spAutoFit/>
          </a:bodyPr>
          <a:lstStyle/>
          <a:p>
            <a:pPr algn="l">
              <a:buFont typeface="Wingdings" pitchFamily="2" charset="2"/>
              <a:buNone/>
              <a:defRPr/>
            </a:pPr>
            <a:r>
              <a:rPr lang="zh-CN" altLang="en-US" sz="1400" dirty="0">
                <a:ea typeface="宋体" pitchFamily="2" charset="-122"/>
              </a:rPr>
              <a:t>第一步：新建一个继承</a:t>
            </a:r>
            <a:r>
              <a:rPr lang="en-US" altLang="zh-CN" sz="1400" dirty="0">
                <a:ea typeface="宋体" pitchFamily="2" charset="-122"/>
              </a:rPr>
              <a:t>Activity</a:t>
            </a:r>
            <a:r>
              <a:rPr lang="zh-CN" altLang="en-US" sz="1400" dirty="0">
                <a:ea typeface="宋体" pitchFamily="2" charset="-122"/>
              </a:rPr>
              <a:t>的类，如：</a:t>
            </a:r>
            <a:r>
              <a:rPr lang="en-US" altLang="zh-CN" sz="1400" dirty="0">
                <a:ea typeface="宋体" pitchFamily="2" charset="-122"/>
              </a:rPr>
              <a:t>NewActivity</a:t>
            </a:r>
          </a:p>
          <a:p>
            <a:pPr algn="l">
              <a:buFont typeface="Wingdings" pitchFamily="2" charset="2"/>
              <a:buNone/>
              <a:defRPr/>
            </a:pPr>
            <a:r>
              <a:rPr lang="en-US" altLang="zh-CN" sz="1200" dirty="0">
                <a:ea typeface="宋体" pitchFamily="2" charset="-122"/>
              </a:rPr>
              <a:t>public class NewActivity extends Activity {</a:t>
            </a:r>
          </a:p>
          <a:p>
            <a:pPr algn="l">
              <a:buFont typeface="Wingdings" pitchFamily="2" charset="2"/>
              <a:buNone/>
              <a:defRPr/>
            </a:pPr>
            <a:r>
              <a:rPr lang="en-US" altLang="zh-CN" sz="1200" dirty="0">
                <a:ea typeface="宋体" pitchFamily="2" charset="-122"/>
              </a:rPr>
              <a:t>    @Override protected void onCreate(Bundle savedInstanceState) {</a:t>
            </a:r>
          </a:p>
          <a:p>
            <a:pPr algn="l">
              <a:buFont typeface="Wingdings" pitchFamily="2" charset="2"/>
              <a:buNone/>
              <a:defRPr/>
            </a:pPr>
            <a:r>
              <a:rPr lang="en-US" altLang="zh-CN" sz="1200" dirty="0">
                <a:ea typeface="宋体" pitchFamily="2" charset="-122"/>
              </a:rPr>
              <a:t>                   super.onCreate(savedInstanceState);</a:t>
            </a:r>
          </a:p>
          <a:p>
            <a:pPr algn="l">
              <a:buFont typeface="Wingdings" pitchFamily="2" charset="2"/>
              <a:buNone/>
              <a:defRPr/>
            </a:pPr>
            <a:r>
              <a:rPr lang="en-US" altLang="zh-CN" sz="1200" dirty="0">
                <a:ea typeface="宋体" pitchFamily="2" charset="-122"/>
              </a:rPr>
              <a:t> 	</a:t>
            </a:r>
            <a:r>
              <a:rPr lang="zh-CN" altLang="en-US" sz="1200" dirty="0">
                <a:solidFill>
                  <a:schemeClr val="accent1">
                    <a:lumMod val="75000"/>
                  </a:schemeClr>
                </a:solidFill>
                <a:ea typeface="宋体" pitchFamily="2" charset="-122"/>
              </a:rPr>
              <a:t> </a:t>
            </a:r>
            <a:r>
              <a:rPr lang="en-US" altLang="zh-CN" sz="1200" dirty="0">
                <a:solidFill>
                  <a:schemeClr val="accent1">
                    <a:lumMod val="75000"/>
                  </a:schemeClr>
                </a:solidFill>
                <a:ea typeface="宋体" pitchFamily="2" charset="-122"/>
              </a:rPr>
              <a:t>//</a:t>
            </a:r>
            <a:r>
              <a:rPr lang="zh-CN" altLang="en-US" sz="1200" dirty="0">
                <a:solidFill>
                  <a:schemeClr val="accent1">
                    <a:lumMod val="75000"/>
                  </a:schemeClr>
                </a:solidFill>
                <a:ea typeface="宋体" pitchFamily="2" charset="-122"/>
              </a:rPr>
              <a:t>这里可以使用</a:t>
            </a:r>
            <a:r>
              <a:rPr lang="en-US" altLang="zh-CN" sz="1200" dirty="0">
                <a:solidFill>
                  <a:schemeClr val="accent1">
                    <a:lumMod val="75000"/>
                  </a:schemeClr>
                </a:solidFill>
                <a:ea typeface="宋体" pitchFamily="2" charset="-122"/>
              </a:rPr>
              <a:t>setContentView(R.layout.xxx)</a:t>
            </a:r>
            <a:r>
              <a:rPr lang="zh-CN" altLang="en-US" sz="1200" dirty="0">
                <a:solidFill>
                  <a:schemeClr val="accent1">
                    <a:lumMod val="75000"/>
                  </a:schemeClr>
                </a:solidFill>
                <a:ea typeface="宋体" pitchFamily="2" charset="-122"/>
              </a:rPr>
              <a:t>显示某个视图</a:t>
            </a:r>
            <a:r>
              <a:rPr lang="en-US" altLang="zh-CN" sz="1200" dirty="0">
                <a:solidFill>
                  <a:schemeClr val="accent1">
                    <a:lumMod val="75000"/>
                  </a:schemeClr>
                </a:solidFill>
                <a:ea typeface="宋体" pitchFamily="2" charset="-122"/>
              </a:rPr>
              <a: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a:t>
            </a:r>
          </a:p>
          <a:p>
            <a:pPr algn="l">
              <a:buFont typeface="Wingdings" pitchFamily="2" charset="2"/>
              <a:buNone/>
              <a:defRPr/>
            </a:pPr>
            <a:r>
              <a:rPr lang="zh-CN" altLang="en-US" sz="1400" dirty="0">
                <a:ea typeface="宋体" pitchFamily="2" charset="-122"/>
              </a:rPr>
              <a:t>第二步：需要在功能清单</a:t>
            </a:r>
            <a:r>
              <a:rPr lang="en-US" altLang="zh-CN" sz="1400" dirty="0">
                <a:ea typeface="宋体" pitchFamily="2" charset="-122"/>
              </a:rPr>
              <a:t>AndroidManifest.xml</a:t>
            </a:r>
            <a:r>
              <a:rPr lang="zh-CN" altLang="en-US" sz="1400" dirty="0">
                <a:ea typeface="宋体" pitchFamily="2" charset="-122"/>
              </a:rPr>
              <a:t>文件中添加进上面</a:t>
            </a:r>
            <a:r>
              <a:rPr lang="en-US" altLang="zh-CN" sz="1400" dirty="0">
                <a:ea typeface="宋体" pitchFamily="2" charset="-122"/>
              </a:rPr>
              <a:t>Activity</a:t>
            </a:r>
            <a:r>
              <a:rPr lang="zh-CN" altLang="en-US" sz="1400" dirty="0">
                <a:ea typeface="宋体" pitchFamily="2" charset="-122"/>
              </a:rPr>
              <a:t>配置代码</a:t>
            </a:r>
            <a:r>
              <a:rPr lang="en-US" altLang="zh-CN" sz="1400" dirty="0">
                <a:ea typeface="宋体" pitchFamily="2" charset="-122"/>
              </a:rPr>
              <a:t>(</a:t>
            </a:r>
            <a:r>
              <a:rPr lang="zh-CN" altLang="en-US" sz="1400" dirty="0">
                <a:ea typeface="宋体" pitchFamily="2" charset="-122"/>
              </a:rPr>
              <a:t>红色部分</a:t>
            </a:r>
            <a:r>
              <a:rPr lang="en-US" altLang="zh-CN" sz="1400" dirty="0">
                <a:ea typeface="宋体" pitchFamily="2" charset="-122"/>
              </a:rPr>
              <a:t>)</a:t>
            </a:r>
            <a:r>
              <a:rPr lang="zh-CN" altLang="en-US" sz="1400" dirty="0">
                <a:ea typeface="宋体" pitchFamily="2" charset="-122"/>
              </a:rPr>
              <a:t>：</a:t>
            </a:r>
            <a:endParaRPr lang="en-US" altLang="zh-CN" sz="1400" dirty="0">
              <a:ea typeface="宋体" pitchFamily="2" charset="-122"/>
            </a:endParaRPr>
          </a:p>
          <a:p>
            <a:pPr algn="l">
              <a:buFont typeface="Wingdings" pitchFamily="2" charset="2"/>
              <a:buNone/>
              <a:defRPr/>
            </a:pPr>
            <a:r>
              <a:rPr lang="en-US" altLang="zh-CN" sz="1200" dirty="0">
                <a:ea typeface="宋体" pitchFamily="2" charset="-122"/>
              </a:rPr>
              <a:t>&lt;manifest xmlns:android="http://schemas.android.com/apk/res/android"</a:t>
            </a:r>
          </a:p>
          <a:p>
            <a:pPr algn="l">
              <a:buFont typeface="Wingdings" pitchFamily="2" charset="2"/>
              <a:buNone/>
              <a:defRPr/>
            </a:pPr>
            <a:r>
              <a:rPr lang="en-US" altLang="zh-CN" sz="1200" dirty="0">
                <a:ea typeface="宋体" pitchFamily="2" charset="-122"/>
              </a:rPr>
              <a:t>      </a:t>
            </a:r>
            <a:r>
              <a:rPr lang="en-US" altLang="zh-CN" sz="1200" dirty="0">
                <a:solidFill>
                  <a:srgbClr val="0070C0"/>
                </a:solidFill>
                <a:ea typeface="宋体" pitchFamily="2" charset="-122"/>
              </a:rPr>
              <a:t>package="cn.itcast.action"</a:t>
            </a:r>
          </a:p>
          <a:p>
            <a:pPr algn="l">
              <a:buFont typeface="Wingdings" pitchFamily="2" charset="2"/>
              <a:buNone/>
              <a:defRPr/>
            </a:pPr>
            <a:r>
              <a:rPr lang="en-US" altLang="zh-CN" sz="1200" dirty="0">
                <a:ea typeface="宋体" pitchFamily="2" charset="-122"/>
              </a:rPr>
              <a:t>      android:versionCode="1"</a:t>
            </a:r>
          </a:p>
          <a:p>
            <a:pPr algn="l">
              <a:buFont typeface="Wingdings" pitchFamily="2" charset="2"/>
              <a:buNone/>
              <a:defRPr/>
            </a:pPr>
            <a:r>
              <a:rPr lang="en-US" altLang="zh-CN" sz="1200" dirty="0">
                <a:ea typeface="宋体" pitchFamily="2" charset="-122"/>
              </a:rPr>
              <a:t>      android:versionName="1.0"&gt;</a:t>
            </a:r>
          </a:p>
          <a:p>
            <a:pPr algn="l">
              <a:buFont typeface="Wingdings" pitchFamily="2" charset="2"/>
              <a:buNone/>
              <a:defRPr/>
            </a:pPr>
            <a:r>
              <a:rPr lang="en-US" altLang="zh-CN" sz="1200" dirty="0">
                <a:ea typeface="宋体" pitchFamily="2" charset="-122"/>
              </a:rPr>
              <a:t>    &lt;application android:icon="@drawable/icon" android:label="@string/app_name"&gt;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a:t>
            </a:r>
            <a:r>
              <a:rPr lang="en-US" altLang="zh-CN" sz="1200" dirty="0">
                <a:solidFill>
                  <a:srgbClr val="FF0000"/>
                </a:solidFill>
                <a:ea typeface="宋体" pitchFamily="2" charset="-122"/>
              </a:rPr>
              <a:t>&lt;activity android:name=".NewActivity" android:label="</a:t>
            </a:r>
            <a:r>
              <a:rPr lang="zh-CN" altLang="en-US" sz="1200" dirty="0">
                <a:solidFill>
                  <a:srgbClr val="FF0000"/>
                </a:solidFill>
                <a:ea typeface="宋体" pitchFamily="2" charset="-122"/>
              </a:rPr>
              <a:t>新</a:t>
            </a:r>
            <a:r>
              <a:rPr lang="en-US" altLang="zh-CN" sz="1200" dirty="0">
                <a:solidFill>
                  <a:srgbClr val="FF0000"/>
                </a:solidFill>
                <a:ea typeface="宋体" pitchFamily="2" charset="-122"/>
              </a:rPr>
              <a:t>activity</a:t>
            </a:r>
            <a:r>
              <a:rPr lang="zh-CN" altLang="en-US" sz="1200" dirty="0">
                <a:solidFill>
                  <a:srgbClr val="FF0000"/>
                </a:solidFill>
                <a:ea typeface="宋体" pitchFamily="2" charset="-122"/>
              </a:rPr>
              <a:t>的页面标题</a:t>
            </a:r>
            <a:r>
              <a:rPr lang="en-US" altLang="zh-CN" sz="1200" dirty="0">
                <a:solidFill>
                  <a:srgbClr val="FF0000"/>
                </a:solidFill>
                <a:ea typeface="宋体" pitchFamily="2" charset="-122"/>
              </a:rPr>
              <a:t>"/&gt;</a:t>
            </a:r>
          </a:p>
          <a:p>
            <a:pPr algn="l">
              <a:buFont typeface="Wingdings" pitchFamily="2" charset="2"/>
              <a:buNone/>
              <a:defRPr/>
            </a:pPr>
            <a:r>
              <a:rPr lang="en-US" altLang="zh-CN" sz="1200" dirty="0">
                <a:ea typeface="宋体" pitchFamily="2" charset="-122"/>
              </a:rPr>
              <a:t>    &lt;/application&gt;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&lt;/manifest&gt;</a:t>
            </a:r>
          </a:p>
          <a:p>
            <a:pPr algn="l">
              <a:buFont typeface="Wingdings" pitchFamily="2" charset="2"/>
              <a:buNone/>
              <a:defRPr/>
            </a:pPr>
            <a:r>
              <a:rPr lang="en-US" altLang="zh-CN" sz="1400" dirty="0">
                <a:ea typeface="宋体" pitchFamily="2" charset="-122"/>
              </a:rPr>
              <a:t>android:name</a:t>
            </a:r>
            <a:r>
              <a:rPr lang="zh-CN" altLang="en-US" sz="1400" dirty="0">
                <a:ea typeface="宋体" pitchFamily="2" charset="-122"/>
              </a:rPr>
              <a:t>属性值的前面加了一个点表示</a:t>
            </a:r>
            <a:r>
              <a:rPr lang="en-US" altLang="zh-CN" sz="1400" dirty="0">
                <a:ea typeface="宋体" pitchFamily="2" charset="-122"/>
              </a:rPr>
              <a:t>NewActivity</a:t>
            </a:r>
            <a:r>
              <a:rPr lang="zh-CN" altLang="en-US" sz="1400" dirty="0">
                <a:ea typeface="宋体" pitchFamily="2" charset="-122"/>
              </a:rPr>
              <a:t>是当前包</a:t>
            </a:r>
            <a:r>
              <a:rPr lang="en-US" altLang="zh-CN" sz="1400" dirty="0">
                <a:ea typeface="宋体" pitchFamily="2" charset="-122"/>
              </a:rPr>
              <a:t>cn.itcast.action</a:t>
            </a:r>
            <a:r>
              <a:rPr lang="zh-CN" altLang="en-US" sz="1400" dirty="0">
                <a:ea typeface="宋体" pitchFamily="2" charset="-122"/>
              </a:rPr>
              <a:t>下的类，如果类在应用的当前包下，可以省略点符号，如果类在应用的子包下必须加点，如：</a:t>
            </a:r>
            <a:r>
              <a:rPr lang="en-US" altLang="zh-CN" sz="1400" dirty="0">
                <a:ea typeface="宋体" pitchFamily="2" charset="-122"/>
              </a:rPr>
              <a:t>NewActivity</a:t>
            </a:r>
            <a:r>
              <a:rPr lang="zh-CN" altLang="en-US" sz="1400" dirty="0">
                <a:ea typeface="宋体" pitchFamily="2" charset="-122"/>
              </a:rPr>
              <a:t>类在</a:t>
            </a:r>
            <a:r>
              <a:rPr lang="en-US" altLang="zh-CN" sz="1400" dirty="0">
                <a:ea typeface="宋体" pitchFamily="2" charset="-122"/>
              </a:rPr>
              <a:t>cn.itcast.action.user</a:t>
            </a:r>
            <a:r>
              <a:rPr lang="zh-CN" altLang="en-US" sz="1400" dirty="0">
                <a:ea typeface="宋体" pitchFamily="2" charset="-122"/>
              </a:rPr>
              <a:t>包下可以这样写：</a:t>
            </a:r>
            <a:r>
              <a:rPr lang="en-US" altLang="zh-CN" sz="1400" dirty="0">
                <a:solidFill>
                  <a:srgbClr val="0070C0"/>
                </a:solidFill>
                <a:ea typeface="宋体" pitchFamily="2" charset="-122"/>
              </a:rPr>
              <a:t>&lt;activity android:name=“.user.NewActivity“ /&gt;</a:t>
            </a:r>
          </a:p>
        </p:txBody>
      </p:sp>
    </p:spTree>
    <p:extLst>
      <p:ext uri="{BB962C8B-B14F-4D97-AF65-F5344CB8AC3E}">
        <p14:creationId xmlns:p14="http://schemas.microsoft.com/office/powerpoint/2010/main" val="4204105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a:bodyPr>
          <a:lstStyle/>
          <a:p>
            <a:pPr eaLnBrk="1" hangingPunct="1"/>
            <a:r>
              <a:rPr lang="zh-CN" altLang="en-US" sz="2900" dirty="0" smtClean="0"/>
              <a:t>打开新的</a:t>
            </a:r>
            <a:r>
              <a:rPr lang="en-US" altLang="zh-CN" sz="2900" dirty="0" smtClean="0"/>
              <a:t>Activity</a:t>
            </a:r>
            <a:r>
              <a:rPr lang="en-US" altLang="zh-CN" sz="3200" dirty="0" smtClean="0"/>
              <a:t> ，</a:t>
            </a:r>
            <a:r>
              <a:rPr lang="zh-CN" altLang="en-US" sz="2900" dirty="0" smtClean="0"/>
              <a:t>不传递参数</a:t>
            </a:r>
            <a:endParaRPr lang="zh-CN" altLang="en-US" sz="2900" b="1" dirty="0" smtClean="0">
              <a:latin typeface="宋体" charset="-122"/>
            </a:endParaRPr>
          </a:p>
        </p:txBody>
      </p:sp>
      <p:sp>
        <p:nvSpPr>
          <p:cNvPr id="26628" name="TextBox 4"/>
          <p:cNvSpPr txBox="1">
            <a:spLocks noChangeArrowheads="1"/>
          </p:cNvSpPr>
          <p:nvPr/>
        </p:nvSpPr>
        <p:spPr bwMode="auto">
          <a:xfrm>
            <a:off x="642938" y="1857375"/>
            <a:ext cx="7786687" cy="3189288"/>
          </a:xfrm>
          <a:prstGeom prst="rect">
            <a:avLst/>
          </a:prstGeom>
          <a:noFill/>
          <a:ln w="9525">
            <a:noFill/>
            <a:miter lim="800000"/>
            <a:headEnd/>
            <a:tailEnd/>
          </a:ln>
        </p:spPr>
        <p:txBody>
          <a:bodyPr>
            <a:spAutoFit/>
          </a:bodyPr>
          <a:lstStyle/>
          <a:p>
            <a:pPr algn="l">
              <a:buFont typeface="Wingdings" pitchFamily="2" charset="2"/>
              <a:buNone/>
              <a:defRPr/>
            </a:pPr>
            <a:r>
              <a:rPr lang="zh-CN" altLang="en-US" sz="1400" dirty="0">
                <a:ea typeface="宋体" pitchFamily="2" charset="-122"/>
              </a:rPr>
              <a:t>在一个</a:t>
            </a:r>
            <a:r>
              <a:rPr lang="en-US" altLang="zh-CN" sz="1400" dirty="0">
                <a:ea typeface="宋体" pitchFamily="2" charset="-122"/>
              </a:rPr>
              <a:t>Activity</a:t>
            </a:r>
            <a:r>
              <a:rPr lang="zh-CN" altLang="en-US" sz="1400" dirty="0">
                <a:ea typeface="宋体" pitchFamily="2" charset="-122"/>
              </a:rPr>
              <a:t>中可以使用系统提供的</a:t>
            </a:r>
            <a:r>
              <a:rPr lang="en-US" altLang="zh-CN" sz="1400" dirty="0">
                <a:ea typeface="宋体" pitchFamily="2" charset="-122"/>
              </a:rPr>
              <a:t>startActivity(Intent intent)</a:t>
            </a:r>
            <a:r>
              <a:rPr lang="zh-CN" altLang="en-US" sz="1400" dirty="0">
                <a:ea typeface="宋体" pitchFamily="2" charset="-122"/>
              </a:rPr>
              <a:t>方法打开新的</a:t>
            </a:r>
            <a:r>
              <a:rPr lang="en-US" altLang="zh-CN" sz="1400" dirty="0">
                <a:ea typeface="宋体" pitchFamily="2" charset="-122"/>
              </a:rPr>
              <a:t>Activity，</a:t>
            </a:r>
            <a:r>
              <a:rPr lang="zh-CN" altLang="en-US" sz="1400" dirty="0">
                <a:ea typeface="宋体" pitchFamily="2" charset="-122"/>
              </a:rPr>
              <a:t>在打开新的</a:t>
            </a:r>
            <a:r>
              <a:rPr lang="en-US" altLang="zh-CN" sz="1400" dirty="0">
                <a:ea typeface="宋体" pitchFamily="2" charset="-122"/>
              </a:rPr>
              <a:t>Activity</a:t>
            </a:r>
            <a:r>
              <a:rPr lang="zh-CN" altLang="en-US" sz="1400" dirty="0">
                <a:ea typeface="宋体" pitchFamily="2" charset="-122"/>
              </a:rPr>
              <a:t>前，你可以决定是否为新的</a:t>
            </a:r>
            <a:r>
              <a:rPr lang="en-US" altLang="zh-CN" sz="1400" dirty="0">
                <a:ea typeface="宋体" pitchFamily="2" charset="-122"/>
              </a:rPr>
              <a:t>Activity</a:t>
            </a:r>
            <a:r>
              <a:rPr lang="zh-CN" altLang="en-US" sz="1400" dirty="0">
                <a:ea typeface="宋体" pitchFamily="2" charset="-122"/>
              </a:rPr>
              <a:t>传递参数：</a:t>
            </a:r>
            <a:endParaRPr lang="en-US" altLang="zh-CN" sz="1400" dirty="0">
              <a:ea typeface="宋体" pitchFamily="2" charset="-122"/>
            </a:endParaRPr>
          </a:p>
          <a:p>
            <a:pPr algn="l">
              <a:buFont typeface="Wingdings" pitchFamily="2" charset="2"/>
              <a:buNone/>
              <a:defRPr/>
            </a:pPr>
            <a:endParaRPr lang="en-US" altLang="zh-CN" sz="1400" dirty="0">
              <a:ea typeface="宋体" pitchFamily="2" charset="-122"/>
            </a:endParaRPr>
          </a:p>
          <a:p>
            <a:pPr algn="l">
              <a:buFont typeface="Wingdings" pitchFamily="2" charset="2"/>
              <a:buNone/>
              <a:defRPr/>
            </a:pPr>
            <a:r>
              <a:rPr lang="zh-CN" altLang="en-US" sz="1400" dirty="0">
                <a:ea typeface="宋体" pitchFamily="2" charset="-122"/>
              </a:rPr>
              <a:t>第一种：打开新的</a:t>
            </a:r>
            <a:r>
              <a:rPr lang="en-US" altLang="zh-CN" sz="1400" dirty="0">
                <a:ea typeface="宋体" pitchFamily="2" charset="-122"/>
              </a:rPr>
              <a:t>Activity，</a:t>
            </a:r>
            <a:r>
              <a:rPr lang="zh-CN" altLang="en-US" sz="1400" dirty="0">
                <a:ea typeface="宋体" pitchFamily="2" charset="-122"/>
              </a:rPr>
              <a:t>不传递参数</a:t>
            </a:r>
            <a:endParaRPr lang="en-US" altLang="zh-CN" sz="1400" dirty="0">
              <a:ea typeface="宋体" pitchFamily="2" charset="-122"/>
            </a:endParaRPr>
          </a:p>
          <a:p>
            <a:pPr algn="l">
              <a:buFont typeface="Wingdings" pitchFamily="2" charset="2"/>
              <a:buNone/>
              <a:defRPr/>
            </a:pPr>
            <a:r>
              <a:rPr lang="en-US" altLang="zh-CN" sz="1200" dirty="0">
                <a:solidFill>
                  <a:srgbClr val="C00000"/>
                </a:solidFill>
                <a:ea typeface="宋体" pitchFamily="2" charset="-122"/>
              </a:rPr>
              <a:t>public</a:t>
            </a:r>
            <a:r>
              <a:rPr lang="en-US" altLang="zh-CN" sz="1200" dirty="0">
                <a:ea typeface="宋体" pitchFamily="2" charset="-122"/>
              </a:rPr>
              <a:t> </a:t>
            </a:r>
            <a:r>
              <a:rPr lang="en-US" altLang="zh-CN" sz="1200" dirty="0">
                <a:solidFill>
                  <a:srgbClr val="C00000"/>
                </a:solidFill>
                <a:ea typeface="宋体" pitchFamily="2" charset="-122"/>
              </a:rPr>
              <a:t>class</a:t>
            </a:r>
            <a:r>
              <a:rPr lang="en-US" altLang="zh-CN" sz="1200" dirty="0">
                <a:ea typeface="宋体" pitchFamily="2" charset="-122"/>
              </a:rPr>
              <a:t> MainActivity </a:t>
            </a:r>
            <a:r>
              <a:rPr lang="en-US" altLang="zh-CN" sz="1200" dirty="0">
                <a:solidFill>
                  <a:srgbClr val="C00000"/>
                </a:solidFill>
                <a:ea typeface="宋体" pitchFamily="2" charset="-122"/>
              </a:rPr>
              <a:t>extends</a:t>
            </a:r>
            <a:r>
              <a:rPr lang="en-US" altLang="zh-CN" sz="1200" dirty="0">
                <a:ea typeface="宋体" pitchFamily="2" charset="-122"/>
              </a:rPr>
              <a:t> Activity {</a:t>
            </a:r>
          </a:p>
          <a:p>
            <a:pPr algn="l">
              <a:buFont typeface="Wingdings" pitchFamily="2" charset="2"/>
              <a:buNone/>
              <a:defRPr/>
            </a:pPr>
            <a:r>
              <a:rPr lang="en-US" altLang="zh-CN" sz="1200" dirty="0">
                <a:ea typeface="宋体" pitchFamily="2" charset="-122"/>
              </a:rPr>
              <a:t>  </a:t>
            </a:r>
            <a:r>
              <a:rPr lang="en-US" altLang="zh-CN" sz="1200" dirty="0">
                <a:solidFill>
                  <a:schemeClr val="tx1">
                    <a:lumMod val="50000"/>
                    <a:lumOff val="50000"/>
                  </a:schemeClr>
                </a:solidFill>
                <a:ea typeface="宋体" pitchFamily="2" charset="-122"/>
              </a:rPr>
              <a:t>@Override </a:t>
            </a:r>
            <a:r>
              <a:rPr lang="en-US" altLang="zh-CN" sz="1200" dirty="0">
                <a:solidFill>
                  <a:srgbClr val="C00000"/>
                </a:solidFill>
                <a:ea typeface="宋体" pitchFamily="2" charset="-122"/>
              </a:rPr>
              <a:t>protected</a:t>
            </a:r>
            <a:r>
              <a:rPr lang="en-US" altLang="zh-CN" sz="1200" dirty="0">
                <a:ea typeface="宋体" pitchFamily="2" charset="-122"/>
              </a:rPr>
              <a:t> </a:t>
            </a:r>
            <a:r>
              <a:rPr lang="en-US" altLang="zh-CN" sz="1200" dirty="0">
                <a:solidFill>
                  <a:srgbClr val="C00000"/>
                </a:solidFill>
                <a:ea typeface="宋体" pitchFamily="2" charset="-122"/>
              </a:rPr>
              <a:t>void</a:t>
            </a:r>
            <a:r>
              <a:rPr lang="en-US" altLang="zh-CN" sz="1200" dirty="0">
                <a:ea typeface="宋体" pitchFamily="2" charset="-122"/>
              </a:rPr>
              <a:t> onCreate(Bundle savedInstanceState) {</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Button button =(Button) this.findViewById(R.id.button);</a:t>
            </a:r>
          </a:p>
          <a:p>
            <a:pPr algn="l">
              <a:buFont typeface="Wingdings" pitchFamily="2" charset="2"/>
              <a:buNone/>
              <a:defRPr/>
            </a:pPr>
            <a:r>
              <a:rPr lang="en-US" altLang="zh-CN" sz="1200" dirty="0">
                <a:ea typeface="宋体" pitchFamily="2" charset="-122"/>
              </a:rPr>
              <a:t>                           button.setOnClickListener(new View.OnClickListener(){</a:t>
            </a:r>
            <a:r>
              <a:rPr lang="en-US" altLang="zh-CN" sz="1200" dirty="0">
                <a:solidFill>
                  <a:srgbClr val="0070C0"/>
                </a:solidFill>
                <a:ea typeface="宋体" pitchFamily="2" charset="-122"/>
              </a:rPr>
              <a:t>//</a:t>
            </a:r>
            <a:r>
              <a:rPr lang="zh-CN" altLang="en-US" sz="1200" dirty="0">
                <a:solidFill>
                  <a:srgbClr val="0070C0"/>
                </a:solidFill>
                <a:ea typeface="宋体" pitchFamily="2" charset="-122"/>
              </a:rPr>
              <a:t>点击该按钮会打开一个新的</a:t>
            </a:r>
            <a:r>
              <a:rPr lang="en-US" altLang="zh-CN" sz="1200" dirty="0">
                <a:solidFill>
                  <a:srgbClr val="0070C0"/>
                </a:solidFill>
                <a:ea typeface="宋体" pitchFamily="2" charset="-122"/>
              </a:rPr>
              <a:t>Activity</a:t>
            </a:r>
          </a:p>
          <a:p>
            <a:pPr algn="l">
              <a:buFont typeface="Wingdings" pitchFamily="2" charset="2"/>
              <a:buNone/>
              <a:defRPr/>
            </a:pPr>
            <a:r>
              <a:rPr lang="en-US" altLang="zh-CN" sz="1200" dirty="0">
                <a:ea typeface="宋体" pitchFamily="2" charset="-122"/>
              </a:rPr>
              <a:t>		public void onClick(View v) {</a:t>
            </a:r>
          </a:p>
          <a:p>
            <a:pPr algn="l">
              <a:buFont typeface="Wingdings" pitchFamily="2" charset="2"/>
              <a:buNone/>
              <a:defRPr/>
            </a:pPr>
            <a:r>
              <a:rPr lang="en-US" altLang="zh-CN" sz="1200" dirty="0">
                <a:ea typeface="宋体" pitchFamily="2" charset="-122"/>
              </a:rPr>
              <a:t>                          </a:t>
            </a:r>
            <a:r>
              <a:rPr lang="en-US" altLang="zh-CN" sz="1200" dirty="0">
                <a:solidFill>
                  <a:srgbClr val="00B050"/>
                </a:solidFill>
                <a:ea typeface="宋体" pitchFamily="2" charset="-122"/>
              </a:rPr>
              <a:t>//</a:t>
            </a:r>
            <a:r>
              <a:rPr lang="zh-CN" altLang="en-US" sz="1200" dirty="0">
                <a:solidFill>
                  <a:srgbClr val="00B050"/>
                </a:solidFill>
                <a:ea typeface="宋体" pitchFamily="2" charset="-122"/>
              </a:rPr>
              <a:t>新建一个显式意图，第一个参数为当前</a:t>
            </a:r>
            <a:r>
              <a:rPr lang="en-US" altLang="zh-CN" sz="1200" dirty="0">
                <a:solidFill>
                  <a:srgbClr val="00B050"/>
                </a:solidFill>
                <a:ea typeface="宋体" pitchFamily="2" charset="-122"/>
              </a:rPr>
              <a:t>Activity</a:t>
            </a:r>
            <a:r>
              <a:rPr lang="zh-CN" altLang="en-US" sz="1200" dirty="0">
                <a:solidFill>
                  <a:srgbClr val="00B050"/>
                </a:solidFill>
                <a:ea typeface="宋体" pitchFamily="2" charset="-122"/>
              </a:rPr>
              <a:t>类对象</a:t>
            </a:r>
            <a:r>
              <a:rPr lang="en-US" altLang="zh-CN" sz="1200" dirty="0">
                <a:solidFill>
                  <a:srgbClr val="00B050"/>
                </a:solidFill>
                <a:ea typeface="宋体" pitchFamily="2" charset="-122"/>
              </a:rPr>
              <a:t>，</a:t>
            </a:r>
            <a:r>
              <a:rPr lang="zh-CN" altLang="en-US" sz="1200" dirty="0">
                <a:solidFill>
                  <a:srgbClr val="00B050"/>
                </a:solidFill>
                <a:ea typeface="宋体" pitchFamily="2" charset="-122"/>
              </a:rPr>
              <a:t>第二个参数为你要打开的</a:t>
            </a:r>
            <a:r>
              <a:rPr lang="en-US" altLang="zh-CN" sz="1200" dirty="0">
                <a:solidFill>
                  <a:srgbClr val="00B050"/>
                </a:solidFill>
                <a:ea typeface="宋体" pitchFamily="2" charset="-122"/>
              </a:rPr>
              <a:t>Activity</a:t>
            </a:r>
            <a:r>
              <a:rPr lang="zh-CN" altLang="en-US" sz="1200" dirty="0">
                <a:solidFill>
                  <a:srgbClr val="00B050"/>
                </a:solidFill>
                <a:ea typeface="宋体" pitchFamily="2" charset="-122"/>
              </a:rPr>
              <a:t>类</a:t>
            </a:r>
            <a:endParaRPr lang="en-US" altLang="zh-CN" sz="1200" dirty="0">
              <a:solidFill>
                <a:srgbClr val="00B050"/>
              </a:solidFill>
              <a:ea typeface="宋体" pitchFamily="2" charset="-122"/>
            </a:endParaRPr>
          </a:p>
          <a:p>
            <a:pPr algn="l">
              <a:buFont typeface="Wingdings" pitchFamily="2" charset="2"/>
              <a:buNone/>
              <a:defRPr/>
            </a:pPr>
            <a:r>
              <a:rPr lang="en-US" altLang="zh-CN" sz="1200" dirty="0">
                <a:ea typeface="宋体" pitchFamily="2" charset="-122"/>
              </a:rPr>
              <a:t>		    </a:t>
            </a:r>
            <a:r>
              <a:rPr lang="en-US" altLang="zh-CN" sz="1200" dirty="0">
                <a:solidFill>
                  <a:srgbClr val="FF0000"/>
                </a:solidFill>
                <a:ea typeface="宋体" pitchFamily="2" charset="-122"/>
              </a:rPr>
              <a:t>startActivity(</a:t>
            </a:r>
            <a:r>
              <a:rPr lang="en-US" altLang="zh-CN" sz="1200" dirty="0">
                <a:solidFill>
                  <a:srgbClr val="0000FF"/>
                </a:solidFill>
                <a:ea typeface="宋体" pitchFamily="2" charset="-122"/>
              </a:rPr>
              <a:t>new Intent(MainActivity.this, NewActivity.class)</a:t>
            </a:r>
            <a:r>
              <a:rPr lang="en-US" altLang="zh-CN" sz="1200" dirty="0">
                <a:solidFill>
                  <a:srgbClr val="FF0000"/>
                </a:solidFill>
                <a:ea typeface="宋体" pitchFamily="2" charset="-122"/>
              </a:rPr>
              <a: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a:t>
            </a:r>
          </a:p>
        </p:txBody>
      </p:sp>
    </p:spTree>
    <p:extLst>
      <p:ext uri="{BB962C8B-B14F-4D97-AF65-F5344CB8AC3E}">
        <p14:creationId xmlns:p14="http://schemas.microsoft.com/office/powerpoint/2010/main" val="3791809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pPr eaLnBrk="1" hangingPunct="1"/>
            <a:r>
              <a:rPr lang="zh-CN" altLang="en-US" sz="2900" dirty="0" smtClean="0"/>
              <a:t>打开新的</a:t>
            </a:r>
            <a:r>
              <a:rPr lang="en-US" altLang="zh-CN" sz="2900" dirty="0" smtClean="0"/>
              <a:t>Activity，</a:t>
            </a:r>
            <a:r>
              <a:rPr lang="zh-CN" altLang="en-US" sz="2900" dirty="0" smtClean="0"/>
              <a:t>并传递若干个参数给它</a:t>
            </a:r>
            <a:endParaRPr lang="zh-CN" altLang="en-US" sz="3200" b="1" dirty="0" smtClean="0">
              <a:latin typeface="宋体" charset="-122"/>
            </a:endParaRPr>
          </a:p>
        </p:txBody>
      </p:sp>
      <p:sp>
        <p:nvSpPr>
          <p:cNvPr id="26628" name="TextBox 4"/>
          <p:cNvSpPr txBox="1">
            <a:spLocks noChangeArrowheads="1"/>
          </p:cNvSpPr>
          <p:nvPr/>
        </p:nvSpPr>
        <p:spPr bwMode="auto">
          <a:xfrm>
            <a:off x="642938" y="1857375"/>
            <a:ext cx="7786687" cy="4789488"/>
          </a:xfrm>
          <a:prstGeom prst="rect">
            <a:avLst/>
          </a:prstGeom>
          <a:noFill/>
          <a:ln w="9525">
            <a:noFill/>
            <a:miter lim="800000"/>
            <a:headEnd/>
            <a:tailEnd/>
          </a:ln>
        </p:spPr>
        <p:txBody>
          <a:bodyPr>
            <a:spAutoFit/>
          </a:bodyPr>
          <a:lstStyle/>
          <a:p>
            <a:pPr algn="l">
              <a:buFont typeface="Wingdings" pitchFamily="2" charset="2"/>
              <a:buNone/>
              <a:defRPr/>
            </a:pPr>
            <a:r>
              <a:rPr lang="zh-CN" altLang="en-US" sz="1200" dirty="0">
                <a:ea typeface="宋体" pitchFamily="2" charset="-122"/>
              </a:rPr>
              <a:t>第二种：打开新的</a:t>
            </a:r>
            <a:r>
              <a:rPr lang="en-US" altLang="zh-CN" sz="1200" dirty="0">
                <a:ea typeface="宋体" pitchFamily="2" charset="-122"/>
              </a:rPr>
              <a:t>Activity，</a:t>
            </a:r>
            <a:r>
              <a:rPr lang="zh-CN" altLang="en-US" sz="1200" dirty="0">
                <a:ea typeface="宋体" pitchFamily="2" charset="-122"/>
              </a:rPr>
              <a:t>并传递若干个参数给它：</a:t>
            </a:r>
            <a:endParaRPr lang="en-US" altLang="zh-CN" sz="1200" dirty="0">
              <a:ea typeface="宋体" pitchFamily="2" charset="-122"/>
            </a:endParaRPr>
          </a:p>
          <a:p>
            <a:pPr algn="l">
              <a:buFont typeface="Wingdings" pitchFamily="2" charset="2"/>
              <a:buNone/>
              <a:defRPr/>
            </a:pPr>
            <a:r>
              <a:rPr lang="en-US" altLang="zh-CN" sz="1200" dirty="0">
                <a:solidFill>
                  <a:srgbClr val="C00000"/>
                </a:solidFill>
                <a:ea typeface="宋体" pitchFamily="2" charset="-122"/>
              </a:rPr>
              <a:t>public</a:t>
            </a:r>
            <a:r>
              <a:rPr lang="en-US" altLang="zh-CN" sz="1200" dirty="0">
                <a:ea typeface="宋体" pitchFamily="2" charset="-122"/>
              </a:rPr>
              <a:t> </a:t>
            </a:r>
            <a:r>
              <a:rPr lang="en-US" altLang="zh-CN" sz="1200" dirty="0">
                <a:solidFill>
                  <a:srgbClr val="C00000"/>
                </a:solidFill>
                <a:ea typeface="宋体" pitchFamily="2" charset="-122"/>
              </a:rPr>
              <a:t>class</a:t>
            </a:r>
            <a:r>
              <a:rPr lang="en-US" altLang="zh-CN" sz="1200" dirty="0">
                <a:ea typeface="宋体" pitchFamily="2" charset="-122"/>
              </a:rPr>
              <a:t> MainActivity </a:t>
            </a:r>
            <a:r>
              <a:rPr lang="en-US" altLang="zh-CN" sz="1200" dirty="0">
                <a:solidFill>
                  <a:srgbClr val="C00000"/>
                </a:solidFill>
                <a:ea typeface="宋体" pitchFamily="2" charset="-122"/>
              </a:rPr>
              <a:t>extends</a:t>
            </a:r>
            <a:r>
              <a:rPr lang="en-US" altLang="zh-CN" sz="1200" dirty="0">
                <a:ea typeface="宋体" pitchFamily="2" charset="-122"/>
              </a:rPr>
              <a:t> Activity {</a:t>
            </a:r>
          </a:p>
          <a:p>
            <a:pPr algn="l">
              <a:buFont typeface="Wingdings" pitchFamily="2" charset="2"/>
              <a:buNone/>
              <a:defRPr/>
            </a:pPr>
            <a:r>
              <a:rPr lang="en-US" altLang="zh-CN" sz="1200" dirty="0">
                <a:ea typeface="宋体" pitchFamily="2" charset="-122"/>
              </a:rPr>
              <a:t>  </a:t>
            </a:r>
            <a:r>
              <a:rPr lang="en-US" altLang="zh-CN" sz="1200" dirty="0">
                <a:solidFill>
                  <a:schemeClr val="tx1">
                    <a:lumMod val="50000"/>
                    <a:lumOff val="50000"/>
                  </a:schemeClr>
                </a:solidFill>
                <a:ea typeface="宋体" pitchFamily="2" charset="-122"/>
              </a:rPr>
              <a:t>@Override </a:t>
            </a:r>
            <a:r>
              <a:rPr lang="en-US" altLang="zh-CN" sz="1200" dirty="0">
                <a:solidFill>
                  <a:srgbClr val="C00000"/>
                </a:solidFill>
                <a:ea typeface="宋体" pitchFamily="2" charset="-122"/>
              </a:rPr>
              <a:t>protected</a:t>
            </a:r>
            <a:r>
              <a:rPr lang="en-US" altLang="zh-CN" sz="1200" dirty="0">
                <a:ea typeface="宋体" pitchFamily="2" charset="-122"/>
              </a:rPr>
              <a:t> </a:t>
            </a:r>
            <a:r>
              <a:rPr lang="en-US" altLang="zh-CN" sz="1200" dirty="0">
                <a:solidFill>
                  <a:srgbClr val="C00000"/>
                </a:solidFill>
                <a:ea typeface="宋体" pitchFamily="2" charset="-122"/>
              </a:rPr>
              <a:t>void</a:t>
            </a:r>
            <a:r>
              <a:rPr lang="en-US" altLang="zh-CN" sz="1200" dirty="0">
                <a:ea typeface="宋体" pitchFamily="2" charset="-122"/>
              </a:rPr>
              <a:t> onCreate(Bundle savedInstanceState) {</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button.setOnClickListener(new View.OnClickListener(){</a:t>
            </a:r>
            <a:r>
              <a:rPr lang="en-US" altLang="zh-CN" sz="1200" dirty="0">
                <a:solidFill>
                  <a:srgbClr val="0070C0"/>
                </a:solidFill>
                <a:ea typeface="宋体" pitchFamily="2" charset="-122"/>
              </a:rPr>
              <a:t>//</a:t>
            </a:r>
            <a:r>
              <a:rPr lang="zh-CN" altLang="en-US" sz="1200" dirty="0">
                <a:solidFill>
                  <a:srgbClr val="0070C0"/>
                </a:solidFill>
                <a:ea typeface="宋体" pitchFamily="2" charset="-122"/>
              </a:rPr>
              <a:t>点击该按钮会打开一个新的</a:t>
            </a:r>
            <a:r>
              <a:rPr lang="en-US" altLang="zh-CN" sz="1200" dirty="0">
                <a:solidFill>
                  <a:srgbClr val="0070C0"/>
                </a:solidFill>
                <a:ea typeface="宋体" pitchFamily="2" charset="-122"/>
              </a:rPr>
              <a:t>Activity</a:t>
            </a:r>
          </a:p>
          <a:p>
            <a:pPr algn="l">
              <a:buFont typeface="Wingdings" pitchFamily="2" charset="2"/>
              <a:buNone/>
              <a:defRPr/>
            </a:pPr>
            <a:r>
              <a:rPr lang="en-US" altLang="zh-CN" sz="1200" dirty="0">
                <a:ea typeface="宋体" pitchFamily="2" charset="-122"/>
              </a:rPr>
              <a:t>	          public void onClick(View v) {</a:t>
            </a:r>
          </a:p>
          <a:p>
            <a:pPr algn="l">
              <a:buFont typeface="Wingdings" pitchFamily="2" charset="2"/>
              <a:buNone/>
              <a:defRPr/>
            </a:pPr>
            <a:r>
              <a:rPr lang="en-US" altLang="zh-CN" sz="1200" dirty="0">
                <a:ea typeface="宋体" pitchFamily="2" charset="-122"/>
              </a:rPr>
              <a:t>	</a:t>
            </a:r>
            <a:r>
              <a:rPr lang="en-US" altLang="zh-CN" sz="1200" dirty="0">
                <a:solidFill>
                  <a:srgbClr val="FF0000"/>
                </a:solidFill>
                <a:ea typeface="宋体" pitchFamily="2" charset="-122"/>
              </a:rPr>
              <a:t>           Intent intent = new Intent(MainActivity.this, NewActivity.class)</a:t>
            </a:r>
          </a:p>
          <a:p>
            <a:pPr lvl="3" algn="l">
              <a:buFont typeface="Wingdings" pitchFamily="2" charset="2"/>
              <a:buNone/>
              <a:defRPr/>
            </a:pPr>
            <a:r>
              <a:rPr lang="en-US" altLang="zh-CN" sz="1200" dirty="0">
                <a:solidFill>
                  <a:srgbClr val="FF0000"/>
                </a:solidFill>
                <a:ea typeface="宋体" pitchFamily="2" charset="-122"/>
              </a:rPr>
              <a:t>Bundle bundle = new Bundle();</a:t>
            </a:r>
            <a:r>
              <a:rPr lang="en-US" altLang="zh-CN" sz="1200" dirty="0">
                <a:solidFill>
                  <a:srgbClr val="0070C0"/>
                </a:solidFill>
                <a:ea typeface="宋体" pitchFamily="2" charset="-122"/>
              </a:rPr>
              <a:t>//</a:t>
            </a:r>
            <a:r>
              <a:rPr lang="zh-CN" altLang="en-US" sz="1200" dirty="0">
                <a:solidFill>
                  <a:srgbClr val="0070C0"/>
                </a:solidFill>
                <a:ea typeface="宋体" pitchFamily="2" charset="-122"/>
              </a:rPr>
              <a:t>该类用作携带数据</a:t>
            </a:r>
            <a:endParaRPr lang="en-US" altLang="zh-CN" sz="1200" dirty="0">
              <a:solidFill>
                <a:srgbClr val="0070C0"/>
              </a:solidFill>
              <a:ea typeface="宋体" pitchFamily="2" charset="-122"/>
            </a:endParaRPr>
          </a:p>
          <a:p>
            <a:pPr lvl="3" algn="l">
              <a:buFont typeface="Wingdings" pitchFamily="2" charset="2"/>
              <a:buNone/>
              <a:defRPr/>
            </a:pPr>
            <a:r>
              <a:rPr lang="en-US" altLang="zh-CN" sz="1200" dirty="0">
                <a:solidFill>
                  <a:srgbClr val="FF0000"/>
                </a:solidFill>
                <a:ea typeface="宋体" pitchFamily="2" charset="-122"/>
              </a:rPr>
              <a:t>bundle.putString("name", "</a:t>
            </a:r>
            <a:r>
              <a:rPr lang="zh-CN" altLang="en-US" sz="1200" dirty="0">
                <a:solidFill>
                  <a:srgbClr val="FF0000"/>
                </a:solidFill>
                <a:ea typeface="宋体" pitchFamily="2" charset="-122"/>
              </a:rPr>
              <a:t>传智播客</a:t>
            </a:r>
            <a:r>
              <a:rPr lang="en-US" altLang="zh-CN" sz="1200" dirty="0">
                <a:solidFill>
                  <a:srgbClr val="FF0000"/>
                </a:solidFill>
                <a:ea typeface="宋体" pitchFamily="2" charset="-122"/>
              </a:rPr>
              <a:t>");</a:t>
            </a:r>
          </a:p>
          <a:p>
            <a:pPr lvl="3" algn="l">
              <a:buFont typeface="Wingdings" pitchFamily="2" charset="2"/>
              <a:buNone/>
              <a:defRPr/>
            </a:pPr>
            <a:r>
              <a:rPr lang="en-US" altLang="zh-CN" sz="1200" dirty="0">
                <a:solidFill>
                  <a:srgbClr val="FF0000"/>
                </a:solidFill>
                <a:ea typeface="宋体" pitchFamily="2" charset="-122"/>
              </a:rPr>
              <a:t>bundle.putInt("age", 4);</a:t>
            </a:r>
          </a:p>
          <a:p>
            <a:pPr lvl="3" algn="l">
              <a:buFont typeface="Wingdings" pitchFamily="2" charset="2"/>
              <a:buNone/>
              <a:defRPr/>
            </a:pPr>
            <a:r>
              <a:rPr lang="en-US" altLang="zh-CN" sz="1200" dirty="0">
                <a:solidFill>
                  <a:srgbClr val="FF0000"/>
                </a:solidFill>
                <a:ea typeface="宋体" pitchFamily="2" charset="-122"/>
              </a:rPr>
              <a:t>intent.putExtras(bundle);</a:t>
            </a:r>
            <a:r>
              <a:rPr lang="en-US" altLang="zh-CN" sz="1200" dirty="0">
                <a:solidFill>
                  <a:srgbClr val="0070C0"/>
                </a:solidFill>
                <a:ea typeface="宋体" pitchFamily="2" charset="-122"/>
              </a:rPr>
              <a:t>//</a:t>
            </a:r>
            <a:r>
              <a:rPr lang="zh-CN" altLang="en-US" sz="1200" dirty="0">
                <a:solidFill>
                  <a:srgbClr val="0070C0"/>
                </a:solidFill>
                <a:ea typeface="宋体" pitchFamily="2" charset="-122"/>
              </a:rPr>
              <a:t>附带上额外的数据</a:t>
            </a:r>
            <a:endParaRPr lang="en-US" altLang="zh-CN" sz="1200" dirty="0">
              <a:solidFill>
                <a:srgbClr val="0070C0"/>
              </a:solidFill>
              <a:ea typeface="宋体" pitchFamily="2" charset="-122"/>
            </a:endParaRPr>
          </a:p>
          <a:p>
            <a:pPr lvl="3" algn="l">
              <a:buFont typeface="Wingdings" pitchFamily="2" charset="2"/>
              <a:buNone/>
              <a:defRPr/>
            </a:pPr>
            <a:r>
              <a:rPr lang="en-US" altLang="zh-CN" sz="1200" dirty="0">
                <a:solidFill>
                  <a:srgbClr val="0000FF"/>
                </a:solidFill>
                <a:ea typeface="宋体" pitchFamily="2" charset="-122"/>
              </a:rPr>
              <a:t>startActivity(intent);</a:t>
            </a:r>
          </a:p>
          <a:p>
            <a:pPr algn="l">
              <a:buFont typeface="Wingdings" pitchFamily="2" charset="2"/>
              <a:buNone/>
              <a:defRPr/>
            </a:pPr>
            <a:r>
              <a:rPr lang="en-US" altLang="zh-CN" sz="1200" dirty="0">
                <a:ea typeface="宋体" pitchFamily="2" charset="-122"/>
              </a:rPr>
              <a:t>	}}); }</a:t>
            </a:r>
          </a:p>
          <a:p>
            <a:pPr algn="l">
              <a:buFont typeface="Wingdings" pitchFamily="2" charset="2"/>
              <a:buNone/>
              <a:defRPr/>
            </a:pPr>
            <a:r>
              <a:rPr lang="en-US" altLang="zh-CN" sz="1200" dirty="0">
                <a:ea typeface="宋体" pitchFamily="2" charset="-122"/>
              </a:rPr>
              <a:t>}</a:t>
            </a:r>
          </a:p>
          <a:p>
            <a:pPr algn="l">
              <a:buFont typeface="Wingdings" pitchFamily="2" charset="2"/>
              <a:buNone/>
              <a:defRPr/>
            </a:pPr>
            <a:r>
              <a:rPr lang="zh-CN" altLang="en-US" sz="1200" dirty="0">
                <a:ea typeface="宋体" pitchFamily="2" charset="-122"/>
              </a:rPr>
              <a:t>在新的</a:t>
            </a:r>
            <a:r>
              <a:rPr lang="en-US" altLang="zh-CN" sz="1200" dirty="0">
                <a:ea typeface="宋体" pitchFamily="2" charset="-122"/>
              </a:rPr>
              <a:t>Activity</a:t>
            </a:r>
            <a:r>
              <a:rPr lang="zh-CN" altLang="en-US" sz="1200" dirty="0">
                <a:ea typeface="宋体" pitchFamily="2" charset="-122"/>
              </a:rPr>
              <a:t>中接收前面</a:t>
            </a:r>
            <a:r>
              <a:rPr lang="en-US" altLang="zh-CN" sz="1200" dirty="0">
                <a:ea typeface="宋体" pitchFamily="2" charset="-122"/>
              </a:rPr>
              <a:t>Activity</a:t>
            </a:r>
            <a:r>
              <a:rPr lang="zh-CN" altLang="en-US" sz="1200" dirty="0">
                <a:ea typeface="宋体" pitchFamily="2" charset="-122"/>
              </a:rPr>
              <a:t>传递过来的参数：</a:t>
            </a:r>
            <a:endParaRPr lang="en-US" altLang="zh-CN" sz="1200" dirty="0">
              <a:ea typeface="宋体" pitchFamily="2" charset="-122"/>
            </a:endParaRPr>
          </a:p>
          <a:p>
            <a:pPr algn="l">
              <a:buFont typeface="Wingdings" pitchFamily="2" charset="2"/>
              <a:buNone/>
              <a:defRPr/>
            </a:pPr>
            <a:r>
              <a:rPr lang="en-US" altLang="zh-CN" sz="1200" dirty="0">
                <a:solidFill>
                  <a:srgbClr val="C00000"/>
                </a:solidFill>
                <a:ea typeface="宋体" pitchFamily="2" charset="-122"/>
              </a:rPr>
              <a:t>public class </a:t>
            </a:r>
            <a:r>
              <a:rPr lang="en-US" altLang="zh-CN" sz="1200" dirty="0">
                <a:ea typeface="宋体" pitchFamily="2" charset="-122"/>
              </a:rPr>
              <a:t>NewActivity </a:t>
            </a:r>
            <a:r>
              <a:rPr lang="en-US" altLang="zh-CN" sz="1200" dirty="0">
                <a:solidFill>
                  <a:srgbClr val="C00000"/>
                </a:solidFill>
                <a:ea typeface="宋体" pitchFamily="2" charset="-122"/>
              </a:rPr>
              <a:t>extends</a:t>
            </a:r>
            <a:r>
              <a:rPr lang="en-US" altLang="zh-CN" sz="1200" dirty="0">
                <a:ea typeface="宋体" pitchFamily="2" charset="-122"/>
              </a:rPr>
              <a:t> Activity {</a:t>
            </a:r>
          </a:p>
          <a:p>
            <a:pPr algn="l">
              <a:buFont typeface="Wingdings" pitchFamily="2" charset="2"/>
              <a:buNone/>
              <a:defRPr/>
            </a:pPr>
            <a:r>
              <a:rPr lang="en-US" altLang="zh-CN" sz="1200" dirty="0">
                <a:ea typeface="宋体" pitchFamily="2" charset="-122"/>
              </a:rPr>
              <a:t>            @Override </a:t>
            </a:r>
            <a:r>
              <a:rPr lang="en-US" altLang="zh-CN" sz="1200" dirty="0">
                <a:solidFill>
                  <a:srgbClr val="C00000"/>
                </a:solidFill>
                <a:ea typeface="宋体" pitchFamily="2" charset="-122"/>
              </a:rPr>
              <a:t>protected void </a:t>
            </a:r>
            <a:r>
              <a:rPr lang="en-US" altLang="zh-CN" sz="1200" dirty="0">
                <a:ea typeface="宋体" pitchFamily="2" charset="-122"/>
              </a:rPr>
              <a:t>onCreate(Bundle savedInstanceState) {</a:t>
            </a:r>
          </a:p>
          <a:p>
            <a:pPr algn="l">
              <a:buFont typeface="Wingdings" pitchFamily="2" charset="2"/>
              <a:buNone/>
              <a:defRPr/>
            </a:pPr>
            <a:r>
              <a:rPr lang="en-US" altLang="zh-CN" sz="1200" dirty="0">
                <a:ea typeface="宋体" pitchFamily="2" charset="-122"/>
              </a:rPr>
              <a:t>	</a:t>
            </a:r>
            <a:r>
              <a:rPr lang="zh-CN" altLang="en-US" sz="1200" dirty="0">
                <a:ea typeface="宋体" pitchFamily="2" charset="-122"/>
              </a:rPr>
              <a:t>     </a:t>
            </a: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a:t>
            </a:r>
            <a:r>
              <a:rPr lang="en-US" altLang="zh-CN" sz="1200" dirty="0">
                <a:solidFill>
                  <a:srgbClr val="FF0000"/>
                </a:solidFill>
                <a:ea typeface="宋体" pitchFamily="2" charset="-122"/>
              </a:rPr>
              <a:t>     </a:t>
            </a:r>
            <a:r>
              <a:rPr lang="en-US" altLang="zh-CN" sz="1200" dirty="0">
                <a:solidFill>
                  <a:srgbClr val="0000FF"/>
                </a:solidFill>
                <a:ea typeface="宋体" pitchFamily="2" charset="-122"/>
              </a:rPr>
              <a:t>Bundle bundle = this.getIntent().getExtras();</a:t>
            </a:r>
          </a:p>
          <a:p>
            <a:pPr algn="l">
              <a:buFont typeface="Wingdings" pitchFamily="2" charset="2"/>
              <a:buNone/>
              <a:defRPr/>
            </a:pPr>
            <a:r>
              <a:rPr lang="en-US" altLang="zh-CN" sz="1200" dirty="0">
                <a:solidFill>
                  <a:srgbClr val="FF0000"/>
                </a:solidFill>
                <a:ea typeface="宋体" pitchFamily="2" charset="-122"/>
              </a:rPr>
              <a:t>	     String name = bundle.getString("name");</a:t>
            </a:r>
          </a:p>
          <a:p>
            <a:pPr algn="l">
              <a:buFont typeface="Wingdings" pitchFamily="2" charset="2"/>
              <a:buNone/>
              <a:defRPr/>
            </a:pPr>
            <a:r>
              <a:rPr lang="en-US" altLang="zh-CN" sz="1200" dirty="0">
                <a:solidFill>
                  <a:srgbClr val="FF0000"/>
                </a:solidFill>
                <a:ea typeface="宋体" pitchFamily="2" charset="-122"/>
              </a:rPr>
              <a:t>               	     int age = bundle.getInt("age");</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a:t>
            </a:r>
          </a:p>
        </p:txBody>
      </p:sp>
    </p:spTree>
    <p:extLst>
      <p:ext uri="{BB962C8B-B14F-4D97-AF65-F5344CB8AC3E}">
        <p14:creationId xmlns:p14="http://schemas.microsoft.com/office/powerpoint/2010/main" val="3237390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normAutofit/>
          </a:bodyPr>
          <a:lstStyle/>
          <a:p>
            <a:pPr eaLnBrk="1" hangingPunct="1"/>
            <a:r>
              <a:rPr lang="en-US" altLang="zh-CN" sz="2900" dirty="0" smtClean="0"/>
              <a:t>Bundle</a:t>
            </a:r>
            <a:r>
              <a:rPr lang="zh-CN" altLang="en-US" sz="2900" dirty="0" smtClean="0"/>
              <a:t>类的作用</a:t>
            </a:r>
            <a:endParaRPr lang="zh-CN" altLang="en-US" sz="3200" b="1" dirty="0" smtClean="0">
              <a:latin typeface="宋体" charset="-122"/>
            </a:endParaRPr>
          </a:p>
        </p:txBody>
      </p:sp>
      <p:sp>
        <p:nvSpPr>
          <p:cNvPr id="59396" name="TextBox 4"/>
          <p:cNvSpPr txBox="1">
            <a:spLocks noChangeArrowheads="1"/>
          </p:cNvSpPr>
          <p:nvPr/>
        </p:nvSpPr>
        <p:spPr bwMode="auto">
          <a:xfrm>
            <a:off x="642938" y="1857375"/>
            <a:ext cx="7786687"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Bundle</a:t>
            </a:r>
            <a:r>
              <a:rPr lang="zh-CN" altLang="en-US" sz="1400"/>
              <a:t>类用作携带数据，它类似于</a:t>
            </a:r>
            <a:r>
              <a:rPr lang="en-US" altLang="zh-CN" sz="1400"/>
              <a:t>Map</a:t>
            </a:r>
            <a:r>
              <a:rPr lang="zh-CN" altLang="en-US" sz="1400"/>
              <a:t>，用于存放</a:t>
            </a:r>
            <a:r>
              <a:rPr lang="en-US" altLang="zh-CN" sz="1400"/>
              <a:t>key-value</a:t>
            </a:r>
            <a:r>
              <a:rPr lang="zh-CN" altLang="en-US" sz="1400"/>
              <a:t>名值对形式的值。相对于</a:t>
            </a:r>
            <a:r>
              <a:rPr lang="en-US" altLang="zh-CN" sz="1400"/>
              <a:t>Map</a:t>
            </a:r>
            <a:r>
              <a:rPr lang="zh-CN" altLang="en-US" sz="1400"/>
              <a:t>，它提供了各种常用类型的</a:t>
            </a:r>
            <a:r>
              <a:rPr lang="en-US" altLang="zh-CN" sz="1400"/>
              <a:t>putXxx()/getXxx()</a:t>
            </a:r>
            <a:r>
              <a:rPr lang="zh-CN" altLang="en-US" sz="1400"/>
              <a:t>方法，如</a:t>
            </a:r>
            <a:r>
              <a:rPr lang="en-US" altLang="zh-CN" sz="1400"/>
              <a:t>:putString()/getString()</a:t>
            </a:r>
            <a:r>
              <a:rPr lang="zh-CN" altLang="en-US" sz="1400"/>
              <a:t>和</a:t>
            </a:r>
            <a:r>
              <a:rPr lang="en-US" altLang="zh-CN" sz="1400"/>
              <a:t>putInt()/getInt()</a:t>
            </a:r>
            <a:r>
              <a:rPr lang="zh-CN" altLang="en-US" sz="1400"/>
              <a:t>，</a:t>
            </a:r>
            <a:r>
              <a:rPr lang="en-US" altLang="zh-CN" sz="1400"/>
              <a:t>putXxx()</a:t>
            </a:r>
            <a:r>
              <a:rPr lang="zh-CN" altLang="en-US" sz="1400"/>
              <a:t>用于往</a:t>
            </a:r>
            <a:r>
              <a:rPr lang="en-US" altLang="zh-CN" sz="1400"/>
              <a:t>Bundle</a:t>
            </a:r>
            <a:r>
              <a:rPr lang="zh-CN" altLang="en-US" sz="1400"/>
              <a:t>对象放入数据，</a:t>
            </a:r>
            <a:r>
              <a:rPr lang="en-US" altLang="zh-CN" sz="1400"/>
              <a:t>getXxx()</a:t>
            </a:r>
            <a:r>
              <a:rPr lang="zh-CN" altLang="en-US" sz="1400"/>
              <a:t>方法用于从</a:t>
            </a:r>
            <a:r>
              <a:rPr lang="en-US" altLang="zh-CN" sz="1400"/>
              <a:t>Bundle</a:t>
            </a:r>
            <a:r>
              <a:rPr lang="zh-CN" altLang="en-US" sz="1400"/>
              <a:t>对象里获取数据。</a:t>
            </a:r>
            <a:r>
              <a:rPr lang="en-US" altLang="zh-CN" sz="1400"/>
              <a:t>Bundle</a:t>
            </a:r>
            <a:r>
              <a:rPr lang="zh-CN" altLang="en-US" sz="1400"/>
              <a:t>的内部实际上是使用了</a:t>
            </a:r>
            <a:r>
              <a:rPr lang="en-US" altLang="zh-CN" sz="1400"/>
              <a:t>HashMap&lt;String, Object&gt;</a:t>
            </a:r>
            <a:r>
              <a:rPr lang="zh-CN" altLang="en-US" sz="1400"/>
              <a:t>类型的变量来存放</a:t>
            </a:r>
            <a:r>
              <a:rPr lang="en-US" altLang="zh-CN" sz="1400"/>
              <a:t>putXxx()</a:t>
            </a:r>
            <a:r>
              <a:rPr lang="zh-CN" altLang="en-US" sz="1400"/>
              <a:t>方法放入的值：</a:t>
            </a:r>
            <a:endParaRPr lang="en-US" altLang="zh-CN" sz="1400"/>
          </a:p>
          <a:p>
            <a:pPr algn="l" eaLnBrk="1" hangingPunct="1">
              <a:buFont typeface="Wingdings" pitchFamily="2" charset="2"/>
              <a:buNone/>
            </a:pPr>
            <a:r>
              <a:rPr lang="en-US" altLang="zh-CN" sz="1200"/>
              <a:t>public final class Bundle implements Parcelable, Cloneable {</a:t>
            </a:r>
          </a:p>
          <a:p>
            <a:pPr algn="l" eaLnBrk="1" hangingPunct="1">
              <a:buFont typeface="Wingdings" pitchFamily="2" charset="2"/>
              <a:buNone/>
            </a:pPr>
            <a:r>
              <a:rPr lang="en-US" altLang="zh-CN" sz="1200"/>
              <a:t>            ......</a:t>
            </a:r>
          </a:p>
          <a:p>
            <a:pPr lvl="1" algn="l" eaLnBrk="1" hangingPunct="1">
              <a:buFont typeface="Wingdings" pitchFamily="2" charset="2"/>
              <a:buNone/>
            </a:pPr>
            <a:r>
              <a:rPr lang="en-US" altLang="zh-CN" sz="1200"/>
              <a:t> </a:t>
            </a:r>
            <a:r>
              <a:rPr lang="en-US" altLang="zh-CN" sz="1200">
                <a:solidFill>
                  <a:srgbClr val="FF0000"/>
                </a:solidFill>
              </a:rPr>
              <a:t>Map&lt;String, Object&gt; mMap;</a:t>
            </a:r>
          </a:p>
          <a:p>
            <a:pPr lvl="1" algn="l" eaLnBrk="1" hangingPunct="1">
              <a:buFont typeface="Wingdings" pitchFamily="2" charset="2"/>
              <a:buNone/>
            </a:pPr>
            <a:r>
              <a:rPr lang="en-US" altLang="zh-CN" sz="1200"/>
              <a:t> public Bundle() {</a:t>
            </a:r>
          </a:p>
          <a:p>
            <a:pPr lvl="1" algn="l" eaLnBrk="1" hangingPunct="1">
              <a:buFont typeface="Wingdings" pitchFamily="2" charset="2"/>
              <a:buNone/>
            </a:pPr>
            <a:r>
              <a:rPr lang="en-US" altLang="zh-CN" sz="1200">
                <a:solidFill>
                  <a:srgbClr val="FF0000"/>
                </a:solidFill>
              </a:rPr>
              <a:t>       mMap = new HashMap&lt;String, Object&gt;();</a:t>
            </a:r>
          </a:p>
          <a:p>
            <a:pPr lvl="1" algn="l" eaLnBrk="1" hangingPunct="1">
              <a:buFont typeface="Wingdings" pitchFamily="2" charset="2"/>
              <a:buNone/>
            </a:pPr>
            <a:r>
              <a:rPr lang="en-US" altLang="zh-CN" sz="1200"/>
              <a:t>        ......</a:t>
            </a:r>
          </a:p>
          <a:p>
            <a:pPr lvl="1" algn="l" eaLnBrk="1" hangingPunct="1">
              <a:buFont typeface="Wingdings" pitchFamily="2" charset="2"/>
              <a:buNone/>
            </a:pPr>
            <a:r>
              <a:rPr lang="en-US" altLang="zh-CN" sz="1200"/>
              <a:t> }</a:t>
            </a:r>
          </a:p>
          <a:p>
            <a:pPr lvl="1" algn="l" eaLnBrk="1" hangingPunct="1">
              <a:buFont typeface="Wingdings" pitchFamily="2" charset="2"/>
              <a:buNone/>
            </a:pPr>
            <a:r>
              <a:rPr lang="en-US" altLang="zh-CN" sz="1200"/>
              <a:t> public void putString(String key, String value) {</a:t>
            </a:r>
          </a:p>
          <a:p>
            <a:pPr lvl="1" algn="l" eaLnBrk="1" hangingPunct="1">
              <a:buFont typeface="Wingdings" pitchFamily="2" charset="2"/>
              <a:buNone/>
            </a:pPr>
            <a:r>
              <a:rPr lang="en-US" altLang="zh-CN" sz="1200">
                <a:solidFill>
                  <a:srgbClr val="FF0000"/>
                </a:solidFill>
              </a:rPr>
              <a:t>      mMap.put(key, value);</a:t>
            </a:r>
          </a:p>
          <a:p>
            <a:pPr lvl="1" algn="l" eaLnBrk="1" hangingPunct="1">
              <a:buFont typeface="Wingdings" pitchFamily="2" charset="2"/>
              <a:buNone/>
            </a:pPr>
            <a:r>
              <a:rPr lang="en-US" altLang="zh-CN" sz="1200"/>
              <a:t> }</a:t>
            </a:r>
          </a:p>
          <a:p>
            <a:pPr lvl="1" algn="l" eaLnBrk="1" hangingPunct="1">
              <a:buFont typeface="Wingdings" pitchFamily="2" charset="2"/>
              <a:buNone/>
            </a:pPr>
            <a:r>
              <a:rPr lang="en-US" altLang="zh-CN" sz="1200"/>
              <a:t>public String getString(String key) {</a:t>
            </a:r>
          </a:p>
          <a:p>
            <a:pPr lvl="1" algn="l" eaLnBrk="1" hangingPunct="1">
              <a:buFont typeface="Wingdings" pitchFamily="2" charset="2"/>
              <a:buNone/>
            </a:pPr>
            <a:r>
              <a:rPr lang="en-US" altLang="zh-CN" sz="1200"/>
              <a:t>       </a:t>
            </a:r>
            <a:r>
              <a:rPr lang="en-US" altLang="zh-CN" sz="1200">
                <a:solidFill>
                  <a:srgbClr val="0000FF"/>
                </a:solidFill>
              </a:rPr>
              <a:t>Object o = mMap.get(key);</a:t>
            </a:r>
          </a:p>
          <a:p>
            <a:pPr lvl="1" algn="l" eaLnBrk="1" hangingPunct="1">
              <a:buFont typeface="Wingdings" pitchFamily="2" charset="2"/>
              <a:buNone/>
            </a:pPr>
            <a:r>
              <a:rPr lang="en-US" altLang="zh-CN" sz="1200">
                <a:solidFill>
                  <a:srgbClr val="0000FF"/>
                </a:solidFill>
              </a:rPr>
              <a:t>        return (String) o;</a:t>
            </a:r>
          </a:p>
          <a:p>
            <a:pPr lvl="1" algn="l" eaLnBrk="1" hangingPunct="1">
              <a:buFont typeface="Wingdings" pitchFamily="2" charset="2"/>
              <a:buNone/>
            </a:pPr>
            <a:r>
              <a:rPr lang="en-US" altLang="zh-CN" sz="1200"/>
              <a:t>        </a:t>
            </a:r>
            <a:r>
              <a:rPr lang="en-US" altLang="zh-CN" sz="1200">
                <a:solidFill>
                  <a:srgbClr val="00B050"/>
                </a:solidFill>
              </a:rPr>
              <a:t>........//</a:t>
            </a:r>
            <a:r>
              <a:rPr lang="zh-CN" altLang="en-US" sz="1200">
                <a:solidFill>
                  <a:srgbClr val="00B050"/>
                </a:solidFill>
              </a:rPr>
              <a:t>类型转换失败后会返回</a:t>
            </a:r>
            <a:r>
              <a:rPr lang="en-US" altLang="zh-CN" sz="1200">
                <a:solidFill>
                  <a:srgbClr val="00B050"/>
                </a:solidFill>
              </a:rPr>
              <a:t>null</a:t>
            </a:r>
            <a:r>
              <a:rPr lang="zh-CN" altLang="en-US" sz="1200">
                <a:solidFill>
                  <a:srgbClr val="00B050"/>
                </a:solidFill>
              </a:rPr>
              <a:t>，这里省略了类型转换失败后的处理代码</a:t>
            </a:r>
            <a:endParaRPr lang="en-US" altLang="zh-CN" sz="1200">
              <a:solidFill>
                <a:srgbClr val="00B050"/>
              </a:solidFill>
            </a:endParaRPr>
          </a:p>
          <a:p>
            <a:pPr lvl="1" algn="l" eaLnBrk="1" hangingPunct="1">
              <a:buFont typeface="Wingdings" pitchFamily="2" charset="2"/>
              <a:buNone/>
            </a:pPr>
            <a:r>
              <a:rPr lang="en-US" altLang="zh-CN" sz="1200"/>
              <a:t>}</a:t>
            </a:r>
          </a:p>
          <a:p>
            <a:pPr algn="l" eaLnBrk="1" hangingPunct="1">
              <a:buFont typeface="Wingdings" pitchFamily="2" charset="2"/>
              <a:buNone/>
            </a:pPr>
            <a:r>
              <a:rPr lang="en-US" altLang="zh-CN" sz="1200"/>
              <a:t>}</a:t>
            </a:r>
          </a:p>
          <a:p>
            <a:pPr algn="l" eaLnBrk="1" hangingPunct="1">
              <a:buFont typeface="Wingdings" pitchFamily="2" charset="2"/>
              <a:buNone/>
            </a:pPr>
            <a:r>
              <a:rPr lang="zh-CN" altLang="en-US" sz="1400"/>
              <a:t>在调用</a:t>
            </a:r>
            <a:r>
              <a:rPr lang="en-US" altLang="zh-CN" sz="1400"/>
              <a:t>Bundle</a:t>
            </a:r>
            <a:r>
              <a:rPr lang="zh-CN" altLang="en-US" sz="1400"/>
              <a:t>对象的</a:t>
            </a:r>
            <a:r>
              <a:rPr lang="en-US" altLang="zh-CN" sz="1400"/>
              <a:t>getXxx()</a:t>
            </a:r>
            <a:r>
              <a:rPr lang="zh-CN" altLang="en-US" sz="1400"/>
              <a:t>方法时，方法内部会从该变量中获取数据，然后对数据进行类型转换，转换成什么类型由方法的</a:t>
            </a:r>
            <a:r>
              <a:rPr lang="en-US" altLang="zh-CN" sz="1400"/>
              <a:t>Xxx</a:t>
            </a:r>
            <a:r>
              <a:rPr lang="zh-CN" altLang="en-US" sz="1400"/>
              <a:t>决定，</a:t>
            </a:r>
            <a:r>
              <a:rPr lang="en-US" altLang="zh-CN" sz="1400"/>
              <a:t>getXxx()</a:t>
            </a:r>
            <a:r>
              <a:rPr lang="zh-CN" altLang="en-US" sz="1400"/>
              <a:t>方法会把转换后的值返回。</a:t>
            </a:r>
            <a:endParaRPr lang="en-US" altLang="zh-CN" sz="1400"/>
          </a:p>
        </p:txBody>
      </p:sp>
    </p:spTree>
    <p:extLst>
      <p:ext uri="{BB962C8B-B14F-4D97-AF65-F5344CB8AC3E}">
        <p14:creationId xmlns:p14="http://schemas.microsoft.com/office/powerpoint/2010/main" val="3236306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normAutofit/>
          </a:bodyPr>
          <a:lstStyle/>
          <a:p>
            <a:pPr eaLnBrk="1" hangingPunct="1"/>
            <a:r>
              <a:rPr lang="zh-CN" altLang="en-US" sz="2900" dirty="0" smtClean="0"/>
              <a:t>为</a:t>
            </a:r>
            <a:r>
              <a:rPr lang="en-US" altLang="zh-CN" sz="2900" dirty="0" smtClean="0"/>
              <a:t>Intent</a:t>
            </a:r>
            <a:r>
              <a:rPr lang="zh-CN" altLang="en-US" sz="2900" dirty="0" smtClean="0"/>
              <a:t>附加数据的两种写法</a:t>
            </a:r>
            <a:endParaRPr lang="zh-CN" altLang="en-US" sz="3200" b="1" dirty="0" smtClean="0">
              <a:latin typeface="宋体" charset="-122"/>
            </a:endParaRPr>
          </a:p>
        </p:txBody>
      </p:sp>
      <p:sp>
        <p:nvSpPr>
          <p:cNvPr id="60420" name="TextBox 4"/>
          <p:cNvSpPr txBox="1">
            <a:spLocks noChangeArrowheads="1"/>
          </p:cNvSpPr>
          <p:nvPr/>
        </p:nvSpPr>
        <p:spPr bwMode="auto">
          <a:xfrm>
            <a:off x="357188" y="1857375"/>
            <a:ext cx="8572500"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第一种写法</a:t>
            </a:r>
            <a:r>
              <a:rPr lang="en-US" altLang="zh-CN" sz="1400"/>
              <a:t>，</a:t>
            </a:r>
            <a:r>
              <a:rPr lang="zh-CN" altLang="en-US" sz="1400"/>
              <a:t>用于批量添加数据到</a:t>
            </a:r>
            <a:r>
              <a:rPr lang="en-US" altLang="zh-CN" sz="1400"/>
              <a:t>Intent</a:t>
            </a:r>
            <a:r>
              <a:rPr lang="zh-CN" altLang="en-US" sz="1400"/>
              <a:t>：</a:t>
            </a:r>
            <a:endParaRPr lang="en-US" altLang="zh-CN" sz="1400"/>
          </a:p>
          <a:p>
            <a:pPr algn="l" eaLnBrk="1" hangingPunct="1">
              <a:buFont typeface="Wingdings" pitchFamily="2" charset="2"/>
              <a:buNone/>
            </a:pPr>
            <a:r>
              <a:rPr lang="en-US" altLang="zh-CN" sz="1200">
                <a:solidFill>
                  <a:srgbClr val="0070C0"/>
                </a:solidFill>
              </a:rPr>
              <a:t>Intent intent = new Intent();</a:t>
            </a:r>
          </a:p>
          <a:p>
            <a:pPr algn="l" eaLnBrk="1" hangingPunct="1">
              <a:buFont typeface="Wingdings" pitchFamily="2" charset="2"/>
              <a:buNone/>
            </a:pPr>
            <a:r>
              <a:rPr lang="en-US" altLang="zh-CN" sz="1200">
                <a:solidFill>
                  <a:srgbClr val="0070C0"/>
                </a:solidFill>
              </a:rPr>
              <a:t>Bundle bundle = new Bundle();</a:t>
            </a:r>
            <a:r>
              <a:rPr lang="en-US" altLang="zh-CN" sz="1200">
                <a:solidFill>
                  <a:srgbClr val="00B050"/>
                </a:solidFill>
              </a:rPr>
              <a:t>//</a:t>
            </a:r>
            <a:r>
              <a:rPr lang="zh-CN" altLang="en-US" sz="1200">
                <a:solidFill>
                  <a:srgbClr val="00B050"/>
                </a:solidFill>
              </a:rPr>
              <a:t>该类用作携带数据</a:t>
            </a:r>
          </a:p>
          <a:p>
            <a:pPr algn="l" eaLnBrk="1" hangingPunct="1">
              <a:buFont typeface="Wingdings" pitchFamily="2" charset="2"/>
              <a:buNone/>
            </a:pPr>
            <a:r>
              <a:rPr lang="en-US" altLang="zh-CN" sz="1200">
                <a:solidFill>
                  <a:srgbClr val="0070C0"/>
                </a:solidFill>
              </a:rPr>
              <a:t>bundle.putString("name", "</a:t>
            </a:r>
            <a:r>
              <a:rPr lang="zh-CN" altLang="en-US" sz="1200">
                <a:solidFill>
                  <a:srgbClr val="0070C0"/>
                </a:solidFill>
              </a:rPr>
              <a:t>传智播客</a:t>
            </a:r>
            <a:r>
              <a:rPr lang="en-US" altLang="zh-CN" sz="1200">
                <a:solidFill>
                  <a:srgbClr val="0070C0"/>
                </a:solidFill>
              </a:rPr>
              <a:t>");</a:t>
            </a:r>
          </a:p>
          <a:p>
            <a:pPr algn="l" eaLnBrk="1" hangingPunct="1">
              <a:buFont typeface="Wingdings" pitchFamily="2" charset="2"/>
              <a:buNone/>
            </a:pPr>
            <a:r>
              <a:rPr lang="en-US" altLang="zh-CN" sz="1200">
                <a:solidFill>
                  <a:srgbClr val="0070C0"/>
                </a:solidFill>
              </a:rPr>
              <a:t>intent.putExtras(bundle);/</a:t>
            </a:r>
            <a:r>
              <a:rPr lang="en-US" altLang="zh-CN" sz="1200">
                <a:solidFill>
                  <a:srgbClr val="00B050"/>
                </a:solidFill>
              </a:rPr>
              <a:t>/</a:t>
            </a:r>
            <a:r>
              <a:rPr lang="zh-CN" altLang="en-US" sz="1200">
                <a:solidFill>
                  <a:srgbClr val="00B050"/>
                </a:solidFill>
              </a:rPr>
              <a:t>为意图追加额外的数据，意图原来已经具有的数据不会丢失，但</a:t>
            </a:r>
            <a:r>
              <a:rPr lang="en-US" altLang="zh-CN" sz="1200">
                <a:solidFill>
                  <a:srgbClr val="00B050"/>
                </a:solidFill>
              </a:rPr>
              <a:t>key</a:t>
            </a:r>
            <a:r>
              <a:rPr lang="zh-CN" altLang="en-US" sz="1200">
                <a:solidFill>
                  <a:srgbClr val="00B050"/>
                </a:solidFill>
              </a:rPr>
              <a:t>同名的数据会被替换</a:t>
            </a:r>
            <a:endParaRPr lang="en-US" altLang="zh-CN" sz="1400">
              <a:solidFill>
                <a:srgbClr val="00B050"/>
              </a:solidFill>
            </a:endParaRPr>
          </a:p>
          <a:p>
            <a:pPr algn="l" eaLnBrk="1" hangingPunct="1">
              <a:buFont typeface="Wingdings" pitchFamily="2" charset="2"/>
              <a:buNone/>
            </a:pPr>
            <a:r>
              <a:rPr lang="zh-CN" altLang="en-US" sz="1400"/>
              <a:t>第二种写法：这种写法的作用等价于上面的写法，只不过这种写法是把数据一个个地添加进</a:t>
            </a:r>
            <a:r>
              <a:rPr lang="en-US" altLang="zh-CN" sz="1400"/>
              <a:t>Intent，</a:t>
            </a:r>
            <a:r>
              <a:rPr lang="zh-CN" altLang="en-US" sz="1400"/>
              <a:t>这种写法使用起来比较方便，而且只需要编写少量的代码。</a:t>
            </a:r>
            <a:endParaRPr lang="en-US" altLang="zh-CN" sz="1400"/>
          </a:p>
          <a:p>
            <a:pPr algn="l" eaLnBrk="1" hangingPunct="1">
              <a:buFont typeface="Wingdings" pitchFamily="2" charset="2"/>
              <a:buNone/>
            </a:pPr>
            <a:r>
              <a:rPr lang="en-US" altLang="zh-CN" sz="1200">
                <a:solidFill>
                  <a:srgbClr val="0070C0"/>
                </a:solidFill>
              </a:rPr>
              <a:t>Intent intent = new Intent();</a:t>
            </a:r>
          </a:p>
          <a:p>
            <a:pPr algn="l" eaLnBrk="1" hangingPunct="1">
              <a:buFont typeface="Wingdings" pitchFamily="2" charset="2"/>
              <a:buNone/>
            </a:pPr>
            <a:r>
              <a:rPr lang="en-US" altLang="zh-CN" sz="1200">
                <a:solidFill>
                  <a:srgbClr val="0070C0"/>
                </a:solidFill>
              </a:rPr>
              <a:t>intent.putExtra("name", "</a:t>
            </a:r>
            <a:r>
              <a:rPr lang="zh-CN" altLang="en-US" sz="1200">
                <a:solidFill>
                  <a:srgbClr val="0070C0"/>
                </a:solidFill>
              </a:rPr>
              <a:t>传智播客</a:t>
            </a:r>
            <a:r>
              <a:rPr lang="en-US" altLang="zh-CN" sz="1200">
                <a:solidFill>
                  <a:srgbClr val="0070C0"/>
                </a:solidFill>
              </a:rPr>
              <a:t>");</a:t>
            </a:r>
            <a:endParaRPr lang="en-US" altLang="zh-CN" sz="1400"/>
          </a:p>
          <a:p>
            <a:pPr algn="l" eaLnBrk="1" hangingPunct="1">
              <a:buFont typeface="Wingdings" pitchFamily="2" charset="2"/>
              <a:buNone/>
            </a:pPr>
            <a:r>
              <a:rPr lang="en-US" altLang="zh-CN" sz="1400"/>
              <a:t>Intent</a:t>
            </a:r>
            <a:r>
              <a:rPr lang="zh-CN" altLang="en-US" sz="1400"/>
              <a:t>提供了各种常用类型重载后的</a:t>
            </a:r>
            <a:r>
              <a:rPr lang="en-US" altLang="zh-CN" sz="1400"/>
              <a:t>putExtra()</a:t>
            </a:r>
            <a:r>
              <a:rPr lang="zh-CN" altLang="en-US" sz="1400"/>
              <a:t>方法，如：</a:t>
            </a:r>
            <a:r>
              <a:rPr lang="en-US" altLang="zh-CN" sz="1400"/>
              <a:t> putExtra(String name, String value)</a:t>
            </a:r>
            <a:r>
              <a:rPr lang="zh-CN" altLang="en-US" sz="1400"/>
              <a:t>、</a:t>
            </a:r>
            <a:r>
              <a:rPr lang="en-US" altLang="zh-CN" sz="1400"/>
              <a:t> putExtra(String name, long value)</a:t>
            </a:r>
            <a:r>
              <a:rPr lang="zh-CN" altLang="en-US" sz="1400"/>
              <a:t>，在</a:t>
            </a:r>
            <a:r>
              <a:rPr lang="en-US" altLang="zh-CN" sz="1400"/>
              <a:t>putExtra()</a:t>
            </a:r>
            <a:r>
              <a:rPr lang="zh-CN" altLang="en-US" sz="1400"/>
              <a:t>方法内部会判断当前</a:t>
            </a:r>
            <a:r>
              <a:rPr lang="en-US" altLang="zh-CN" sz="1400"/>
              <a:t>Intent</a:t>
            </a:r>
            <a:r>
              <a:rPr lang="zh-CN" altLang="en-US" sz="1400"/>
              <a:t>对象内部是否已经存在一个</a:t>
            </a:r>
            <a:r>
              <a:rPr lang="en-US" altLang="zh-CN" sz="1400"/>
              <a:t>Bundle</a:t>
            </a:r>
            <a:r>
              <a:rPr lang="zh-CN" altLang="en-US" sz="1400"/>
              <a:t>对象，如果不存在就会新建</a:t>
            </a:r>
            <a:r>
              <a:rPr lang="en-US" altLang="zh-CN" sz="1400"/>
              <a:t>Bundle</a:t>
            </a:r>
            <a:r>
              <a:rPr lang="zh-CN" altLang="en-US" sz="1400"/>
              <a:t>对象，以后调用</a:t>
            </a:r>
            <a:r>
              <a:rPr lang="en-US" altLang="zh-CN" sz="1400"/>
              <a:t>putExtra()</a:t>
            </a:r>
            <a:r>
              <a:rPr lang="zh-CN" altLang="en-US" sz="1400"/>
              <a:t>方法传入的值都会存放于该</a:t>
            </a:r>
            <a:r>
              <a:rPr lang="en-US" altLang="zh-CN" sz="1400"/>
              <a:t>Bundle</a:t>
            </a:r>
            <a:r>
              <a:rPr lang="zh-CN" altLang="en-US" sz="1400"/>
              <a:t>对象，下面是</a:t>
            </a:r>
            <a:r>
              <a:rPr lang="en-US" altLang="zh-CN" sz="1400"/>
              <a:t>Intent</a:t>
            </a:r>
            <a:r>
              <a:rPr lang="zh-CN" altLang="en-US" sz="1400"/>
              <a:t>的</a:t>
            </a:r>
            <a:r>
              <a:rPr lang="en-US" altLang="zh-CN" sz="1400"/>
              <a:t>putExtra(String name, String value)</a:t>
            </a:r>
            <a:r>
              <a:rPr lang="zh-CN" altLang="en-US" sz="1400"/>
              <a:t>方法代码片断：</a:t>
            </a:r>
            <a:endParaRPr lang="en-US" altLang="zh-CN" sz="1400"/>
          </a:p>
          <a:p>
            <a:pPr algn="l" eaLnBrk="1" hangingPunct="1">
              <a:buFont typeface="Wingdings" pitchFamily="2" charset="2"/>
              <a:buNone/>
            </a:pPr>
            <a:r>
              <a:rPr lang="en-US" altLang="zh-CN" sz="1400">
                <a:solidFill>
                  <a:srgbClr val="C00000"/>
                </a:solidFill>
              </a:rPr>
              <a:t>public class </a:t>
            </a:r>
            <a:r>
              <a:rPr lang="en-US" altLang="zh-CN" sz="1400"/>
              <a:t>Intent </a:t>
            </a:r>
            <a:r>
              <a:rPr lang="en-US" altLang="zh-CN" sz="1400">
                <a:solidFill>
                  <a:srgbClr val="C00000"/>
                </a:solidFill>
              </a:rPr>
              <a:t>implements</a:t>
            </a:r>
            <a:r>
              <a:rPr lang="en-US" altLang="zh-CN" sz="1400"/>
              <a:t> Parcelable {</a:t>
            </a:r>
          </a:p>
          <a:p>
            <a:pPr lvl="1" algn="l" eaLnBrk="1" hangingPunct="1">
              <a:buFont typeface="Wingdings" pitchFamily="2" charset="2"/>
              <a:buNone/>
            </a:pPr>
            <a:r>
              <a:rPr lang="en-US" altLang="zh-CN" sz="1400">
                <a:solidFill>
                  <a:srgbClr val="C00000"/>
                </a:solidFill>
              </a:rPr>
              <a:t>private Bundle </a:t>
            </a:r>
            <a:r>
              <a:rPr lang="en-US" altLang="zh-CN" sz="1400">
                <a:solidFill>
                  <a:srgbClr val="0000FF"/>
                </a:solidFill>
              </a:rPr>
              <a:t>mExtras;</a:t>
            </a:r>
          </a:p>
          <a:p>
            <a:pPr lvl="1" algn="l" eaLnBrk="1" hangingPunct="1">
              <a:buFont typeface="Wingdings" pitchFamily="2" charset="2"/>
              <a:buNone/>
            </a:pPr>
            <a:r>
              <a:rPr lang="en-US" altLang="zh-CN" sz="1200">
                <a:solidFill>
                  <a:srgbClr val="C00000"/>
                </a:solidFill>
              </a:rPr>
              <a:t>public</a:t>
            </a:r>
            <a:r>
              <a:rPr lang="en-US" altLang="zh-CN" sz="1200"/>
              <a:t> Intent putExtra(</a:t>
            </a:r>
            <a:r>
              <a:rPr lang="en-US" altLang="zh-CN" sz="1200">
                <a:solidFill>
                  <a:srgbClr val="C00000"/>
                </a:solidFill>
              </a:rPr>
              <a:t>String</a:t>
            </a:r>
            <a:r>
              <a:rPr lang="en-US" altLang="zh-CN" sz="1200"/>
              <a:t> name, </a:t>
            </a:r>
            <a:r>
              <a:rPr lang="en-US" altLang="zh-CN" sz="1200">
                <a:solidFill>
                  <a:srgbClr val="C00000"/>
                </a:solidFill>
              </a:rPr>
              <a:t>String</a:t>
            </a:r>
            <a:r>
              <a:rPr lang="en-US" altLang="zh-CN" sz="1200"/>
              <a:t> value) {</a:t>
            </a:r>
          </a:p>
          <a:p>
            <a:pPr lvl="1" algn="l" eaLnBrk="1" hangingPunct="1">
              <a:buFont typeface="Wingdings" pitchFamily="2" charset="2"/>
              <a:buNone/>
            </a:pPr>
            <a:r>
              <a:rPr lang="en-US" altLang="zh-CN" sz="1200"/>
              <a:t>        if (mExtras == null) {</a:t>
            </a:r>
          </a:p>
          <a:p>
            <a:pPr lvl="1" algn="l" eaLnBrk="1" hangingPunct="1">
              <a:buFont typeface="Wingdings" pitchFamily="2" charset="2"/>
              <a:buNone/>
            </a:pPr>
            <a:r>
              <a:rPr lang="en-US" altLang="zh-CN" sz="1200">
                <a:solidFill>
                  <a:srgbClr val="0000FF"/>
                </a:solidFill>
              </a:rPr>
              <a:t>            mExtras = new Bundle();</a:t>
            </a:r>
          </a:p>
          <a:p>
            <a:pPr lvl="1" algn="l" eaLnBrk="1" hangingPunct="1">
              <a:buFont typeface="Wingdings" pitchFamily="2" charset="2"/>
              <a:buNone/>
            </a:pPr>
            <a:r>
              <a:rPr lang="en-US" altLang="zh-CN" sz="1200"/>
              <a:t>        }</a:t>
            </a:r>
          </a:p>
          <a:p>
            <a:pPr lvl="1" algn="l" eaLnBrk="1" hangingPunct="1">
              <a:buFont typeface="Wingdings" pitchFamily="2" charset="2"/>
              <a:buNone/>
            </a:pPr>
            <a:r>
              <a:rPr lang="en-US" altLang="zh-CN" sz="1200">
                <a:solidFill>
                  <a:srgbClr val="FF0000"/>
                </a:solidFill>
              </a:rPr>
              <a:t>        mExtras.putString(name, value);</a:t>
            </a:r>
          </a:p>
          <a:p>
            <a:pPr lvl="1" algn="l" eaLnBrk="1" hangingPunct="1">
              <a:buFont typeface="Wingdings" pitchFamily="2" charset="2"/>
              <a:buNone/>
            </a:pPr>
            <a:r>
              <a:rPr lang="en-US" altLang="zh-CN" sz="1200"/>
              <a:t>        return this;</a:t>
            </a:r>
          </a:p>
          <a:p>
            <a:pPr lvl="1" algn="l" eaLnBrk="1" hangingPunct="1">
              <a:buFont typeface="Wingdings" pitchFamily="2" charset="2"/>
              <a:buNone/>
            </a:pPr>
            <a:r>
              <a:rPr lang="en-US" altLang="zh-CN" sz="1200"/>
              <a:t> }</a:t>
            </a:r>
          </a:p>
        </p:txBody>
      </p:sp>
    </p:spTree>
    <p:extLst>
      <p:ext uri="{BB962C8B-B14F-4D97-AF65-F5344CB8AC3E}">
        <p14:creationId xmlns:p14="http://schemas.microsoft.com/office/powerpoint/2010/main" val="39765896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normAutofit/>
          </a:bodyPr>
          <a:lstStyle/>
          <a:p>
            <a:pPr eaLnBrk="1" hangingPunct="1"/>
            <a:r>
              <a:rPr lang="zh-CN" altLang="en-US" sz="2900" dirty="0" smtClean="0"/>
              <a:t>得到新打开</a:t>
            </a:r>
            <a:r>
              <a:rPr lang="en-US" altLang="zh-CN" sz="2900" dirty="0" smtClean="0"/>
              <a:t>Activity</a:t>
            </a:r>
            <a:r>
              <a:rPr lang="en-US" altLang="zh-CN" sz="3200" dirty="0" smtClean="0"/>
              <a:t> </a:t>
            </a:r>
            <a:r>
              <a:rPr lang="zh-CN" altLang="en-US" sz="3200" dirty="0" smtClean="0"/>
              <a:t>关闭后返回的数据</a:t>
            </a:r>
            <a:endParaRPr lang="zh-CN" altLang="en-US" sz="2900" b="1" dirty="0" smtClean="0">
              <a:latin typeface="宋体" charset="-122"/>
            </a:endParaRPr>
          </a:p>
        </p:txBody>
      </p:sp>
      <p:sp>
        <p:nvSpPr>
          <p:cNvPr id="26628" name="TextBox 4"/>
          <p:cNvSpPr txBox="1">
            <a:spLocks noChangeArrowheads="1"/>
          </p:cNvSpPr>
          <p:nvPr/>
        </p:nvSpPr>
        <p:spPr bwMode="auto">
          <a:xfrm>
            <a:off x="428625" y="1857375"/>
            <a:ext cx="8501063" cy="4705350"/>
          </a:xfrm>
          <a:prstGeom prst="rect">
            <a:avLst/>
          </a:prstGeom>
          <a:noFill/>
          <a:ln w="9525">
            <a:noFill/>
            <a:miter lim="800000"/>
            <a:headEnd/>
            <a:tailEnd/>
          </a:ln>
        </p:spPr>
        <p:txBody>
          <a:bodyPr>
            <a:spAutoFit/>
          </a:bodyPr>
          <a:lstStyle/>
          <a:p>
            <a:pPr algn="l">
              <a:buFont typeface="Wingdings" pitchFamily="2" charset="2"/>
              <a:buNone/>
              <a:defRPr/>
            </a:pPr>
            <a:r>
              <a:rPr lang="zh-CN" altLang="en-US" sz="1400" dirty="0">
                <a:ea typeface="宋体" pitchFamily="2" charset="-122"/>
              </a:rPr>
              <a:t>如果你想在</a:t>
            </a:r>
            <a:r>
              <a:rPr lang="en-US" altLang="zh-CN" sz="1400" dirty="0">
                <a:ea typeface="宋体" pitchFamily="2" charset="-122"/>
              </a:rPr>
              <a:t>Activity</a:t>
            </a:r>
            <a:r>
              <a:rPr lang="zh-CN" altLang="en-US" sz="1400" dirty="0">
                <a:ea typeface="宋体" pitchFamily="2" charset="-122"/>
              </a:rPr>
              <a:t>中得到新打开</a:t>
            </a:r>
            <a:r>
              <a:rPr lang="en-US" altLang="zh-CN" sz="1400" dirty="0">
                <a:ea typeface="宋体" pitchFamily="2" charset="-122"/>
              </a:rPr>
              <a:t>Activity </a:t>
            </a:r>
            <a:r>
              <a:rPr lang="zh-CN" altLang="en-US" sz="1400" dirty="0">
                <a:ea typeface="宋体" pitchFamily="2" charset="-122"/>
              </a:rPr>
              <a:t>关闭后返回的数据，你需要使用系统提供的</a:t>
            </a:r>
            <a:r>
              <a:rPr lang="en-US" altLang="zh-CN" sz="1400" dirty="0">
                <a:ea typeface="宋体" pitchFamily="2" charset="-122"/>
              </a:rPr>
              <a:t>startActivityForResult(Intent intent, int requestCode)</a:t>
            </a:r>
            <a:r>
              <a:rPr lang="zh-CN" altLang="en-US" sz="1400" dirty="0">
                <a:ea typeface="宋体" pitchFamily="2" charset="-122"/>
              </a:rPr>
              <a:t>方法打开新的</a:t>
            </a:r>
            <a:r>
              <a:rPr lang="en-US" altLang="zh-CN" sz="1400" dirty="0">
                <a:ea typeface="宋体" pitchFamily="2" charset="-122"/>
              </a:rPr>
              <a:t>Activity，</a:t>
            </a:r>
            <a:r>
              <a:rPr lang="zh-CN" altLang="en-US" sz="1400" dirty="0">
                <a:ea typeface="宋体" pitchFamily="2" charset="-122"/>
              </a:rPr>
              <a:t>新的</a:t>
            </a:r>
            <a:r>
              <a:rPr lang="en-US" altLang="zh-CN" sz="1400" dirty="0">
                <a:ea typeface="宋体" pitchFamily="2" charset="-122"/>
              </a:rPr>
              <a:t>Activity </a:t>
            </a:r>
            <a:r>
              <a:rPr lang="zh-CN" altLang="en-US" sz="1400" dirty="0">
                <a:ea typeface="宋体" pitchFamily="2" charset="-122"/>
              </a:rPr>
              <a:t>关闭后会向前面的</a:t>
            </a:r>
            <a:r>
              <a:rPr lang="en-US" altLang="zh-CN" sz="1400" dirty="0">
                <a:ea typeface="宋体" pitchFamily="2" charset="-122"/>
              </a:rPr>
              <a:t>Activity </a:t>
            </a:r>
            <a:r>
              <a:rPr lang="zh-CN" altLang="en-US" sz="1400" dirty="0">
                <a:ea typeface="宋体" pitchFamily="2" charset="-122"/>
              </a:rPr>
              <a:t>传回数据，为了得到传回的数据，你必须在前面的</a:t>
            </a:r>
            <a:r>
              <a:rPr lang="en-US" altLang="zh-CN" sz="1400" dirty="0">
                <a:ea typeface="宋体" pitchFamily="2" charset="-122"/>
              </a:rPr>
              <a:t>Activity</a:t>
            </a:r>
            <a:r>
              <a:rPr lang="zh-CN" altLang="en-US" sz="1400" dirty="0">
                <a:ea typeface="宋体" pitchFamily="2" charset="-122"/>
              </a:rPr>
              <a:t>中重写</a:t>
            </a:r>
            <a:r>
              <a:rPr lang="en-US" altLang="zh-CN" sz="1400" dirty="0">
                <a:ea typeface="宋体" pitchFamily="2" charset="-122"/>
              </a:rPr>
              <a:t>onActivityResult(int requestCode, int resultCode, Intent data)</a:t>
            </a:r>
            <a:r>
              <a:rPr lang="zh-CN" altLang="en-US" sz="1400" dirty="0">
                <a:ea typeface="宋体" pitchFamily="2" charset="-122"/>
              </a:rPr>
              <a:t>方法：</a:t>
            </a:r>
            <a:endParaRPr lang="en-US" altLang="zh-CN" sz="1400" dirty="0">
              <a:ea typeface="宋体" pitchFamily="2" charset="-122"/>
            </a:endParaRPr>
          </a:p>
          <a:p>
            <a:pPr algn="l">
              <a:buFont typeface="Wingdings" pitchFamily="2" charset="2"/>
              <a:buNone/>
              <a:defRPr/>
            </a:pPr>
            <a:r>
              <a:rPr lang="en-US" altLang="zh-CN" sz="1200" dirty="0">
                <a:solidFill>
                  <a:srgbClr val="C00000"/>
                </a:solidFill>
                <a:ea typeface="宋体" pitchFamily="2" charset="-122"/>
              </a:rPr>
              <a:t>public</a:t>
            </a:r>
            <a:r>
              <a:rPr lang="en-US" altLang="zh-CN" sz="1200" dirty="0">
                <a:ea typeface="宋体" pitchFamily="2" charset="-122"/>
              </a:rPr>
              <a:t> </a:t>
            </a:r>
            <a:r>
              <a:rPr lang="en-US" altLang="zh-CN" sz="1200" dirty="0">
                <a:solidFill>
                  <a:srgbClr val="C00000"/>
                </a:solidFill>
                <a:ea typeface="宋体" pitchFamily="2" charset="-122"/>
              </a:rPr>
              <a:t>class</a:t>
            </a:r>
            <a:r>
              <a:rPr lang="en-US" altLang="zh-CN" sz="1200" dirty="0">
                <a:ea typeface="宋体" pitchFamily="2" charset="-122"/>
              </a:rPr>
              <a:t> MainActivity </a:t>
            </a:r>
            <a:r>
              <a:rPr lang="en-US" altLang="zh-CN" sz="1200" dirty="0">
                <a:solidFill>
                  <a:srgbClr val="C00000"/>
                </a:solidFill>
                <a:ea typeface="宋体" pitchFamily="2" charset="-122"/>
              </a:rPr>
              <a:t>extends</a:t>
            </a:r>
            <a:r>
              <a:rPr lang="en-US" altLang="zh-CN" sz="1200" dirty="0">
                <a:ea typeface="宋体" pitchFamily="2" charset="-122"/>
              </a:rPr>
              <a:t> Activity {</a:t>
            </a:r>
          </a:p>
          <a:p>
            <a:pPr algn="l">
              <a:buFont typeface="Wingdings" pitchFamily="2" charset="2"/>
              <a:buNone/>
              <a:defRPr/>
            </a:pPr>
            <a:r>
              <a:rPr lang="en-US" altLang="zh-CN" sz="1200" dirty="0">
                <a:ea typeface="宋体" pitchFamily="2" charset="-122"/>
              </a:rPr>
              <a:t>      </a:t>
            </a:r>
            <a:r>
              <a:rPr lang="en-US" altLang="zh-CN" sz="1200" dirty="0">
                <a:solidFill>
                  <a:schemeClr val="tx1">
                    <a:lumMod val="50000"/>
                    <a:lumOff val="50000"/>
                  </a:schemeClr>
                </a:solidFill>
                <a:ea typeface="宋体" pitchFamily="2" charset="-122"/>
              </a:rPr>
              <a:t>@Override </a:t>
            </a:r>
            <a:r>
              <a:rPr lang="en-US" altLang="zh-CN" sz="1200" dirty="0">
                <a:solidFill>
                  <a:srgbClr val="C00000"/>
                </a:solidFill>
                <a:ea typeface="宋体" pitchFamily="2" charset="-122"/>
              </a:rPr>
              <a:t>protected</a:t>
            </a:r>
            <a:r>
              <a:rPr lang="en-US" altLang="zh-CN" sz="1200" dirty="0">
                <a:ea typeface="宋体" pitchFamily="2" charset="-122"/>
              </a:rPr>
              <a:t> </a:t>
            </a:r>
            <a:r>
              <a:rPr lang="en-US" altLang="zh-CN" sz="1200" dirty="0">
                <a:solidFill>
                  <a:srgbClr val="C00000"/>
                </a:solidFill>
                <a:ea typeface="宋体" pitchFamily="2" charset="-122"/>
              </a:rPr>
              <a:t>void</a:t>
            </a:r>
            <a:r>
              <a:rPr lang="en-US" altLang="zh-CN" sz="1200" dirty="0">
                <a:ea typeface="宋体" pitchFamily="2" charset="-122"/>
              </a:rPr>
              <a:t> onCreate(Bundle savedInstanceState) {</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Button button =(Button) this.findViewById(R.id.button);</a:t>
            </a:r>
          </a:p>
          <a:p>
            <a:pPr algn="l">
              <a:buFont typeface="Wingdings" pitchFamily="2" charset="2"/>
              <a:buNone/>
              <a:defRPr/>
            </a:pPr>
            <a:r>
              <a:rPr lang="en-US" altLang="zh-CN" sz="1200" dirty="0">
                <a:ea typeface="宋体" pitchFamily="2" charset="-122"/>
              </a:rPr>
              <a:t>                           button.setOnClickListener(new View.OnClickListener(){</a:t>
            </a:r>
            <a:r>
              <a:rPr lang="en-US" altLang="zh-CN" sz="1200" dirty="0">
                <a:solidFill>
                  <a:srgbClr val="0070C0"/>
                </a:solidFill>
                <a:ea typeface="宋体" pitchFamily="2" charset="-122"/>
              </a:rPr>
              <a:t>//</a:t>
            </a:r>
            <a:r>
              <a:rPr lang="zh-CN" altLang="en-US" sz="1200" dirty="0">
                <a:solidFill>
                  <a:srgbClr val="0070C0"/>
                </a:solidFill>
                <a:ea typeface="宋体" pitchFamily="2" charset="-122"/>
              </a:rPr>
              <a:t>点击该按钮会打开一个新的</a:t>
            </a:r>
            <a:r>
              <a:rPr lang="en-US" altLang="zh-CN" sz="1200" dirty="0">
                <a:solidFill>
                  <a:srgbClr val="0070C0"/>
                </a:solidFill>
                <a:ea typeface="宋体" pitchFamily="2" charset="-122"/>
              </a:rPr>
              <a:t>Activity</a:t>
            </a:r>
          </a:p>
          <a:p>
            <a:pPr algn="l">
              <a:buFont typeface="Wingdings" pitchFamily="2" charset="2"/>
              <a:buNone/>
              <a:defRPr/>
            </a:pPr>
            <a:r>
              <a:rPr lang="en-US" altLang="zh-CN" sz="1200" dirty="0">
                <a:ea typeface="宋体" pitchFamily="2" charset="-122"/>
              </a:rPr>
              <a:t>		public void onClick(View v) {</a:t>
            </a:r>
          </a:p>
          <a:p>
            <a:pPr algn="l">
              <a:buFont typeface="Wingdings" pitchFamily="2" charset="2"/>
              <a:buNone/>
              <a:defRPr/>
            </a:pPr>
            <a:r>
              <a:rPr lang="en-US" altLang="zh-CN" sz="1200" dirty="0">
                <a:ea typeface="宋体" pitchFamily="2" charset="-122"/>
              </a:rPr>
              <a:t>		</a:t>
            </a:r>
            <a:r>
              <a:rPr lang="en-US" altLang="zh-CN" sz="1200" dirty="0">
                <a:solidFill>
                  <a:srgbClr val="00B050"/>
                </a:solidFill>
                <a:ea typeface="宋体" pitchFamily="2" charset="-122"/>
              </a:rPr>
              <a:t>//</a:t>
            </a:r>
            <a:r>
              <a:rPr lang="zh-CN" altLang="en-US" sz="1200" dirty="0">
                <a:solidFill>
                  <a:srgbClr val="00B050"/>
                </a:solidFill>
                <a:ea typeface="宋体" pitchFamily="2" charset="-122"/>
              </a:rPr>
              <a:t>第二个参数为请求码，可以根据业务需求自己编号</a:t>
            </a:r>
            <a:endParaRPr lang="en-US" altLang="zh-CN" sz="1200" dirty="0">
              <a:solidFill>
                <a:srgbClr val="00B050"/>
              </a:solidFill>
              <a:ea typeface="宋体" pitchFamily="2" charset="-122"/>
            </a:endParaRPr>
          </a:p>
          <a:p>
            <a:pPr algn="l">
              <a:buFont typeface="Wingdings" pitchFamily="2" charset="2"/>
              <a:buNone/>
              <a:defRPr/>
            </a:pPr>
            <a:r>
              <a:rPr lang="en-US" altLang="zh-CN" sz="1200" dirty="0">
                <a:ea typeface="宋体" pitchFamily="2" charset="-122"/>
              </a:rPr>
              <a:t>		</a:t>
            </a:r>
            <a:r>
              <a:rPr lang="en-US" altLang="zh-CN" sz="1200" dirty="0">
                <a:solidFill>
                  <a:srgbClr val="FF0000"/>
                </a:solidFill>
                <a:ea typeface="宋体" pitchFamily="2" charset="-122"/>
              </a:rPr>
              <a:t>startActivityForResult (</a:t>
            </a:r>
            <a:r>
              <a:rPr lang="en-US" altLang="zh-CN" sz="1200" dirty="0">
                <a:solidFill>
                  <a:srgbClr val="0000FF"/>
                </a:solidFill>
                <a:ea typeface="宋体" pitchFamily="2" charset="-122"/>
              </a:rPr>
              <a:t>new Intent(MainActivity.this, NewActivity.class),  1</a:t>
            </a:r>
            <a:r>
              <a:rPr lang="en-US" altLang="zh-CN" sz="1200" dirty="0">
                <a:solidFill>
                  <a:srgbClr val="FF0000"/>
                </a:solidFill>
                <a:ea typeface="宋体" pitchFamily="2" charset="-122"/>
              </a:rPr>
              <a:t>);</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    //</a:t>
            </a:r>
            <a:r>
              <a:rPr lang="zh-CN" altLang="en-US" sz="1200" dirty="0">
                <a:ea typeface="宋体" pitchFamily="2" charset="-122"/>
              </a:rPr>
              <a:t>第一个参数为请求码，即调用</a:t>
            </a:r>
            <a:r>
              <a:rPr lang="en-US" altLang="zh-CN" sz="1200" dirty="0">
                <a:ea typeface="宋体" pitchFamily="2" charset="-122"/>
              </a:rPr>
              <a:t>startActivityForResult()</a:t>
            </a:r>
            <a:r>
              <a:rPr lang="zh-CN" altLang="en-US" sz="1200" dirty="0">
                <a:ea typeface="宋体" pitchFamily="2" charset="-122"/>
              </a:rPr>
              <a:t>传递过去的值</a:t>
            </a:r>
            <a:endParaRPr lang="en-US" altLang="zh-CN" sz="1200" dirty="0">
              <a:ea typeface="宋体" pitchFamily="2" charset="-122"/>
            </a:endParaRPr>
          </a:p>
          <a:p>
            <a:pPr algn="l">
              <a:buFont typeface="Wingdings" pitchFamily="2" charset="2"/>
              <a:buNone/>
              <a:defRPr/>
            </a:pPr>
            <a:r>
              <a:rPr lang="en-US" altLang="zh-CN" sz="1200" dirty="0">
                <a:ea typeface="宋体" pitchFamily="2" charset="-122"/>
              </a:rPr>
              <a:t>    //</a:t>
            </a:r>
            <a:r>
              <a:rPr lang="zh-CN" altLang="en-US" sz="1200" dirty="0">
                <a:ea typeface="宋体" pitchFamily="2" charset="-122"/>
              </a:rPr>
              <a:t>第二个参数为结果码，结果码用于标识返回数据来自哪个新</a:t>
            </a:r>
            <a:r>
              <a:rPr lang="en-US" altLang="zh-CN" sz="1200" dirty="0">
                <a:ea typeface="宋体" pitchFamily="2" charset="-122"/>
              </a:rPr>
              <a:t>Activity</a:t>
            </a:r>
          </a:p>
          <a:p>
            <a:pPr algn="l">
              <a:buFont typeface="Wingdings" pitchFamily="2" charset="2"/>
              <a:buNone/>
              <a:defRPr/>
            </a:pPr>
            <a:r>
              <a:rPr lang="en-US" altLang="zh-CN" sz="1200" dirty="0">
                <a:solidFill>
                  <a:schemeClr val="tx1">
                    <a:lumMod val="50000"/>
                    <a:lumOff val="50000"/>
                  </a:schemeClr>
                </a:solidFill>
                <a:ea typeface="宋体" pitchFamily="2" charset="-122"/>
              </a:rPr>
              <a:t>   @Override </a:t>
            </a:r>
            <a:r>
              <a:rPr lang="en-US" altLang="zh-CN" sz="1200" dirty="0">
                <a:solidFill>
                  <a:srgbClr val="C00000"/>
                </a:solidFill>
                <a:ea typeface="宋体" pitchFamily="2" charset="-122"/>
              </a:rPr>
              <a:t>protected void</a:t>
            </a:r>
            <a:r>
              <a:rPr lang="en-US" altLang="zh-CN" sz="1200" dirty="0">
                <a:ea typeface="宋体" pitchFamily="2" charset="-122"/>
              </a:rPr>
              <a:t> onActivityResult(int requestCode, int resultCode, Intent data) {</a:t>
            </a:r>
          </a:p>
          <a:p>
            <a:pPr algn="l">
              <a:buFont typeface="Wingdings" pitchFamily="2" charset="2"/>
              <a:buNone/>
              <a:defRPr/>
            </a:pPr>
            <a:r>
              <a:rPr lang="en-US" altLang="zh-CN" sz="1200" dirty="0">
                <a:ea typeface="宋体" pitchFamily="2" charset="-122"/>
              </a:rPr>
              <a:t>	</a:t>
            </a:r>
            <a:r>
              <a:rPr lang="en-US" altLang="zh-CN" sz="1200" dirty="0">
                <a:solidFill>
                  <a:srgbClr val="FF0000"/>
                </a:solidFill>
                <a:ea typeface="宋体" pitchFamily="2" charset="-122"/>
              </a:rPr>
              <a:t>String result = data.getExtras().getString(“result”));</a:t>
            </a:r>
            <a:r>
              <a:rPr lang="en-US" altLang="zh-CN" sz="1200" dirty="0">
                <a:solidFill>
                  <a:srgbClr val="00B050"/>
                </a:solidFill>
                <a:ea typeface="宋体" pitchFamily="2" charset="-122"/>
              </a:rPr>
              <a:t>//</a:t>
            </a:r>
            <a:r>
              <a:rPr lang="zh-CN" altLang="en-US" sz="1200" dirty="0">
                <a:solidFill>
                  <a:srgbClr val="00B050"/>
                </a:solidFill>
                <a:ea typeface="宋体" pitchFamily="2" charset="-122"/>
              </a:rPr>
              <a:t>得到新</a:t>
            </a:r>
            <a:r>
              <a:rPr lang="en-US" altLang="zh-CN" sz="1200" dirty="0">
                <a:solidFill>
                  <a:srgbClr val="00B050"/>
                </a:solidFill>
                <a:ea typeface="宋体" pitchFamily="2" charset="-122"/>
              </a:rPr>
              <a:t>Activity </a:t>
            </a:r>
            <a:r>
              <a:rPr lang="zh-CN" altLang="en-US" sz="1200" dirty="0">
                <a:solidFill>
                  <a:srgbClr val="00B050"/>
                </a:solidFill>
                <a:ea typeface="宋体" pitchFamily="2" charset="-122"/>
              </a:rPr>
              <a:t>关闭后返回的数据</a:t>
            </a:r>
            <a:endParaRPr lang="en-US" altLang="zh-CN" sz="1200" dirty="0">
              <a:solidFill>
                <a:srgbClr val="00B050"/>
              </a:solidFill>
              <a:ea typeface="宋体" pitchFamily="2" charset="-122"/>
            </a:endParaRPr>
          </a:p>
          <a:p>
            <a:pPr algn="l">
              <a:buFont typeface="Wingdings" pitchFamily="2" charset="2"/>
              <a:buNone/>
              <a:defRPr/>
            </a:pPr>
            <a:r>
              <a:rPr lang="en-US" altLang="zh-CN" sz="1200" dirty="0">
                <a:ea typeface="宋体" pitchFamily="2" charset="-122"/>
              </a:rPr>
              <a:t>    }</a:t>
            </a:r>
          </a:p>
          <a:p>
            <a:pPr algn="l">
              <a:buFont typeface="Wingdings" pitchFamily="2" charset="2"/>
              <a:buNone/>
              <a:defRPr/>
            </a:pPr>
            <a:r>
              <a:rPr lang="en-US" altLang="zh-CN" sz="1200" dirty="0">
                <a:ea typeface="宋体" pitchFamily="2" charset="-122"/>
              </a:rPr>
              <a:t>}</a:t>
            </a:r>
            <a:r>
              <a:rPr lang="en-US" altLang="zh-CN" sz="1400" dirty="0">
                <a:ea typeface="宋体" pitchFamily="2" charset="-122"/>
              </a:rPr>
              <a:t>    </a:t>
            </a:r>
            <a:r>
              <a:rPr lang="zh-CN" altLang="en-US" sz="1400" dirty="0">
                <a:ea typeface="宋体" pitchFamily="2" charset="-122"/>
              </a:rPr>
              <a:t>当新</a:t>
            </a:r>
            <a:r>
              <a:rPr lang="en-US" altLang="zh-CN" sz="1400" dirty="0">
                <a:ea typeface="宋体" pitchFamily="2" charset="-122"/>
              </a:rPr>
              <a:t>Activity</a:t>
            </a:r>
            <a:r>
              <a:rPr lang="zh-CN" altLang="en-US" sz="1400" dirty="0">
                <a:ea typeface="宋体" pitchFamily="2" charset="-122"/>
              </a:rPr>
              <a:t>关闭后，新</a:t>
            </a:r>
            <a:r>
              <a:rPr lang="en-US" altLang="zh-CN" sz="1400" dirty="0">
                <a:ea typeface="宋体" pitchFamily="2" charset="-122"/>
              </a:rPr>
              <a:t>Activity</a:t>
            </a:r>
            <a:r>
              <a:rPr lang="zh-CN" altLang="en-US" sz="1400" dirty="0">
                <a:ea typeface="宋体" pitchFamily="2" charset="-122"/>
              </a:rPr>
              <a:t>返回的数据通过</a:t>
            </a:r>
            <a:r>
              <a:rPr lang="en-US" altLang="zh-CN" sz="1400" dirty="0">
                <a:ea typeface="宋体" pitchFamily="2" charset="-122"/>
              </a:rPr>
              <a:t>Intent</a:t>
            </a:r>
            <a:r>
              <a:rPr lang="zh-CN" altLang="en-US" sz="1400" dirty="0">
                <a:ea typeface="宋体" pitchFamily="2" charset="-122"/>
              </a:rPr>
              <a:t>进行传递，</a:t>
            </a:r>
            <a:r>
              <a:rPr lang="en-US" altLang="zh-CN" sz="1400" dirty="0">
                <a:ea typeface="宋体" pitchFamily="2" charset="-122"/>
              </a:rPr>
              <a:t>android</a:t>
            </a:r>
            <a:r>
              <a:rPr lang="zh-CN" altLang="en-US" sz="1400" dirty="0">
                <a:ea typeface="宋体" pitchFamily="2" charset="-122"/>
              </a:rPr>
              <a:t>平台会调用前面</a:t>
            </a:r>
            <a:r>
              <a:rPr lang="en-US" altLang="zh-CN" sz="1400" dirty="0">
                <a:ea typeface="宋体" pitchFamily="2" charset="-122"/>
              </a:rPr>
              <a:t>Activity </a:t>
            </a:r>
            <a:r>
              <a:rPr lang="zh-CN" altLang="en-US" sz="1400" dirty="0">
                <a:ea typeface="宋体" pitchFamily="2" charset="-122"/>
              </a:rPr>
              <a:t>的</a:t>
            </a:r>
            <a:r>
              <a:rPr lang="en-US" altLang="zh-CN" sz="1400" dirty="0">
                <a:ea typeface="宋体" pitchFamily="2" charset="-122"/>
              </a:rPr>
              <a:t>onActivityResult()</a:t>
            </a:r>
            <a:r>
              <a:rPr lang="zh-CN" altLang="en-US" sz="1400" dirty="0">
                <a:ea typeface="宋体" pitchFamily="2" charset="-122"/>
              </a:rPr>
              <a:t>方法，把存放了返回数据的</a:t>
            </a:r>
            <a:r>
              <a:rPr lang="en-US" altLang="zh-CN" sz="1400" dirty="0">
                <a:ea typeface="宋体" pitchFamily="2" charset="-122"/>
              </a:rPr>
              <a:t>Intent</a:t>
            </a:r>
            <a:r>
              <a:rPr lang="zh-CN" altLang="en-US" sz="1400" dirty="0">
                <a:ea typeface="宋体" pitchFamily="2" charset="-122"/>
              </a:rPr>
              <a:t>作为第三个输入参数传入，在</a:t>
            </a:r>
            <a:r>
              <a:rPr lang="en-US" altLang="zh-CN" sz="1400" dirty="0">
                <a:ea typeface="宋体" pitchFamily="2" charset="-122"/>
              </a:rPr>
              <a:t>onActivityResult()</a:t>
            </a:r>
            <a:r>
              <a:rPr lang="zh-CN" altLang="en-US" sz="1400" dirty="0">
                <a:ea typeface="宋体" pitchFamily="2" charset="-122"/>
              </a:rPr>
              <a:t>方法中使用第三个输入参数可以取出新</a:t>
            </a:r>
            <a:r>
              <a:rPr lang="en-US" altLang="zh-CN" sz="1400" dirty="0">
                <a:ea typeface="宋体" pitchFamily="2" charset="-122"/>
              </a:rPr>
              <a:t>Activity</a:t>
            </a:r>
            <a:r>
              <a:rPr lang="zh-CN" altLang="en-US" sz="1400" dirty="0">
                <a:ea typeface="宋体" pitchFamily="2" charset="-122"/>
              </a:rPr>
              <a:t>返回的数据。</a:t>
            </a:r>
            <a:endParaRPr lang="en-US" altLang="zh-CN" sz="1400" dirty="0">
              <a:ea typeface="宋体" pitchFamily="2" charset="-122"/>
            </a:endParaRPr>
          </a:p>
        </p:txBody>
      </p:sp>
    </p:spTree>
    <p:extLst>
      <p:ext uri="{BB962C8B-B14F-4D97-AF65-F5344CB8AC3E}">
        <p14:creationId xmlns:p14="http://schemas.microsoft.com/office/powerpoint/2010/main" val="10749157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ormAutofit/>
          </a:bodyPr>
          <a:lstStyle/>
          <a:p>
            <a:pPr eaLnBrk="1" hangingPunct="1"/>
            <a:r>
              <a:rPr lang="zh-CN" altLang="en-US" sz="2900" dirty="0" smtClean="0"/>
              <a:t>得到新打开</a:t>
            </a:r>
            <a:r>
              <a:rPr lang="en-US" altLang="zh-CN" sz="2900" dirty="0" smtClean="0"/>
              <a:t>Activity</a:t>
            </a:r>
            <a:r>
              <a:rPr lang="en-US" altLang="zh-CN" sz="3200" dirty="0" smtClean="0"/>
              <a:t> </a:t>
            </a:r>
            <a:r>
              <a:rPr lang="zh-CN" altLang="en-US" sz="3200" dirty="0" smtClean="0"/>
              <a:t>关闭后返回的数据</a:t>
            </a:r>
            <a:endParaRPr lang="zh-CN" altLang="en-US" sz="2900" b="1" dirty="0" smtClean="0">
              <a:latin typeface="宋体" charset="-122"/>
            </a:endParaRPr>
          </a:p>
        </p:txBody>
      </p:sp>
      <p:sp>
        <p:nvSpPr>
          <p:cNvPr id="62468" name="TextBox 4"/>
          <p:cNvSpPr txBox="1">
            <a:spLocks noChangeArrowheads="1"/>
          </p:cNvSpPr>
          <p:nvPr/>
        </p:nvSpPr>
        <p:spPr bwMode="auto">
          <a:xfrm>
            <a:off x="428625" y="1857375"/>
            <a:ext cx="8501063"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使用</a:t>
            </a:r>
            <a:r>
              <a:rPr lang="en-US" altLang="zh-CN" sz="1400"/>
              <a:t>startActivityForResult(Intent intent, int requestCode)</a:t>
            </a:r>
            <a:r>
              <a:rPr lang="zh-CN" altLang="en-US" sz="1400"/>
              <a:t>方法打开新的</a:t>
            </a:r>
            <a:r>
              <a:rPr lang="en-US" altLang="zh-CN" sz="1400"/>
              <a:t>Activity</a:t>
            </a:r>
            <a:r>
              <a:rPr lang="zh-CN" altLang="en-US" sz="1400"/>
              <a:t>，新</a:t>
            </a:r>
            <a:r>
              <a:rPr lang="en-US" altLang="zh-CN" sz="1400"/>
              <a:t>Activity</a:t>
            </a:r>
            <a:r>
              <a:rPr lang="zh-CN" altLang="en-US" sz="1400"/>
              <a:t>关闭前需要向前面的</a:t>
            </a:r>
            <a:r>
              <a:rPr lang="en-US" altLang="zh-CN" sz="1400"/>
              <a:t>Activity</a:t>
            </a:r>
            <a:r>
              <a:rPr lang="zh-CN" altLang="en-US" sz="1400"/>
              <a:t>返回数据需要使用系统提供的</a:t>
            </a:r>
            <a:r>
              <a:rPr lang="en-US" altLang="zh-CN" sz="1400" b="1"/>
              <a:t>setResult(int resultCode, Intent data)</a:t>
            </a:r>
            <a:r>
              <a:rPr lang="zh-CN" altLang="en-US" sz="1400"/>
              <a:t>方法实现：</a:t>
            </a:r>
            <a:endParaRPr lang="en-US" altLang="zh-CN" sz="1400"/>
          </a:p>
          <a:p>
            <a:pPr algn="l" eaLnBrk="1" hangingPunct="1">
              <a:buFont typeface="Wingdings" pitchFamily="2" charset="2"/>
              <a:buNone/>
            </a:pPr>
            <a:r>
              <a:rPr lang="en-US" altLang="zh-CN" sz="1200">
                <a:solidFill>
                  <a:srgbClr val="C00000"/>
                </a:solidFill>
              </a:rPr>
              <a:t>public class </a:t>
            </a:r>
            <a:r>
              <a:rPr lang="en-US" altLang="zh-CN" sz="1200"/>
              <a:t>NewActivity </a:t>
            </a:r>
            <a:r>
              <a:rPr lang="en-US" altLang="zh-CN" sz="1200">
                <a:solidFill>
                  <a:srgbClr val="C00000"/>
                </a:solidFill>
              </a:rPr>
              <a:t>extends</a:t>
            </a:r>
            <a:r>
              <a:rPr lang="en-US" altLang="zh-CN" sz="1200"/>
              <a:t> Activity {</a:t>
            </a:r>
          </a:p>
          <a:p>
            <a:pPr algn="l" eaLnBrk="1" hangingPunct="1">
              <a:buFont typeface="Wingdings" pitchFamily="2" charset="2"/>
              <a:buNone/>
            </a:pPr>
            <a:r>
              <a:rPr lang="en-US" altLang="zh-CN" sz="1200"/>
              <a:t>	@Override </a:t>
            </a:r>
            <a:r>
              <a:rPr lang="en-US" altLang="zh-CN" sz="1200">
                <a:solidFill>
                  <a:srgbClr val="C00000"/>
                </a:solidFill>
              </a:rPr>
              <a:t>protected void </a:t>
            </a:r>
            <a:r>
              <a:rPr lang="en-US" altLang="zh-CN" sz="1200"/>
              <a:t>onCreate(Bundle savedInstanceState)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button.setOnClickListener(new View.OnClickListener(){</a:t>
            </a:r>
          </a:p>
          <a:p>
            <a:pPr algn="l" eaLnBrk="1" hangingPunct="1">
              <a:buFont typeface="Wingdings" pitchFamily="2" charset="2"/>
              <a:buNone/>
            </a:pPr>
            <a:r>
              <a:rPr lang="en-US" altLang="zh-CN" sz="1200"/>
              <a:t>		</a:t>
            </a:r>
            <a:r>
              <a:rPr lang="en-US" altLang="zh-CN" sz="1200">
                <a:solidFill>
                  <a:srgbClr val="C00000"/>
                </a:solidFill>
              </a:rPr>
              <a:t>public void </a:t>
            </a:r>
            <a:r>
              <a:rPr lang="en-US" altLang="zh-CN" sz="1200"/>
              <a:t>onClick(View v) {</a:t>
            </a:r>
          </a:p>
          <a:p>
            <a:pPr algn="l" eaLnBrk="1" hangingPunct="1">
              <a:buFont typeface="Wingdings" pitchFamily="2" charset="2"/>
              <a:buNone/>
            </a:pPr>
            <a:r>
              <a:rPr lang="en-US" altLang="zh-CN" sz="1200"/>
              <a:t>	</a:t>
            </a:r>
            <a:r>
              <a:rPr lang="en-US" altLang="zh-CN" sz="1200">
                <a:solidFill>
                  <a:srgbClr val="0070C0"/>
                </a:solidFill>
              </a:rPr>
              <a:t>		Intent intent = new Intent();</a:t>
            </a:r>
            <a:r>
              <a:rPr lang="en-US" altLang="zh-CN" sz="1200">
                <a:solidFill>
                  <a:srgbClr val="00B050"/>
                </a:solidFill>
              </a:rPr>
              <a:t>//</a:t>
            </a:r>
            <a:r>
              <a:rPr lang="zh-CN" altLang="en-US" sz="1200">
                <a:solidFill>
                  <a:srgbClr val="00B050"/>
                </a:solidFill>
              </a:rPr>
              <a:t>数据是使用</a:t>
            </a:r>
            <a:r>
              <a:rPr lang="en-US" altLang="zh-CN" sz="1200">
                <a:solidFill>
                  <a:srgbClr val="00B050"/>
                </a:solidFill>
              </a:rPr>
              <a:t>Intent</a:t>
            </a:r>
            <a:r>
              <a:rPr lang="zh-CN" altLang="en-US" sz="1200">
                <a:solidFill>
                  <a:srgbClr val="00B050"/>
                </a:solidFill>
              </a:rPr>
              <a:t>返回</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intent.putExtra(“result”, “</a:t>
            </a:r>
            <a:r>
              <a:rPr lang="zh-CN" altLang="en-US" sz="1200">
                <a:solidFill>
                  <a:srgbClr val="0070C0"/>
                </a:solidFill>
              </a:rPr>
              <a:t>传智播客的学生很可爱</a:t>
            </a:r>
            <a:r>
              <a:rPr lang="en-US" altLang="zh-CN" sz="1200">
                <a:solidFill>
                  <a:srgbClr val="0070C0"/>
                </a:solidFill>
              </a:rPr>
              <a:t>”);</a:t>
            </a:r>
            <a:r>
              <a:rPr lang="en-US" altLang="zh-CN" sz="1200">
                <a:solidFill>
                  <a:srgbClr val="00B050"/>
                </a:solidFill>
              </a:rPr>
              <a:t>//</a:t>
            </a:r>
            <a:r>
              <a:rPr lang="zh-CN" altLang="en-US" sz="1200">
                <a:solidFill>
                  <a:srgbClr val="00B050"/>
                </a:solidFill>
              </a:rPr>
              <a:t>把返回数据存入</a:t>
            </a:r>
            <a:r>
              <a:rPr lang="en-US" altLang="zh-CN" sz="1200">
                <a:solidFill>
                  <a:srgbClr val="00B050"/>
                </a:solidFill>
              </a:rPr>
              <a:t>Intent</a:t>
            </a:r>
          </a:p>
          <a:p>
            <a:pPr algn="l" eaLnBrk="1" hangingPunct="1">
              <a:buFont typeface="Wingdings" pitchFamily="2" charset="2"/>
              <a:buNone/>
            </a:pPr>
            <a:r>
              <a:rPr lang="en-US" altLang="zh-CN" sz="1200">
                <a:solidFill>
                  <a:srgbClr val="0070C0"/>
                </a:solidFill>
              </a:rPr>
              <a:t>			</a:t>
            </a:r>
            <a:r>
              <a:rPr lang="en-US" altLang="zh-CN" sz="1200">
                <a:solidFill>
                  <a:srgbClr val="FF0000"/>
                </a:solidFill>
              </a:rPr>
              <a:t> NewActivity.this.setResult(RESULT_OK, intent);</a:t>
            </a:r>
            <a:r>
              <a:rPr lang="en-US" altLang="zh-CN" sz="1200">
                <a:solidFill>
                  <a:srgbClr val="00B050"/>
                </a:solidFill>
              </a:rPr>
              <a:t>//</a:t>
            </a:r>
            <a:r>
              <a:rPr lang="zh-CN" altLang="en-US" sz="1200">
                <a:solidFill>
                  <a:srgbClr val="00B050"/>
                </a:solidFill>
              </a:rPr>
              <a:t>设置返回数据</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NewActivity.this.finish();/</a:t>
            </a:r>
            <a:r>
              <a:rPr lang="en-US" altLang="zh-CN" sz="1200">
                <a:solidFill>
                  <a:srgbClr val="00B050"/>
                </a:solidFill>
              </a:rPr>
              <a:t>/</a:t>
            </a:r>
            <a:r>
              <a:rPr lang="zh-CN" altLang="en-US" sz="1200">
                <a:solidFill>
                  <a:srgbClr val="00B050"/>
                </a:solidFill>
              </a:rPr>
              <a:t>关闭</a:t>
            </a:r>
            <a:r>
              <a:rPr lang="en-US" altLang="zh-CN" sz="1200">
                <a:solidFill>
                  <a:srgbClr val="00B050"/>
                </a:solidFill>
              </a:rPr>
              <a:t>Activity</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p>
          <a:p>
            <a:pPr algn="l" eaLnBrk="1" hangingPunct="1">
              <a:buFont typeface="Wingdings" pitchFamily="2" charset="2"/>
              <a:buNone/>
            </a:pPr>
            <a:r>
              <a:rPr lang="en-US" altLang="zh-CN" sz="1400" b="1"/>
              <a:t>setResult()</a:t>
            </a:r>
            <a:r>
              <a:rPr lang="zh-CN" altLang="en-US" sz="1400"/>
              <a:t>方法的第一个参数值可以根据业务需要自己定义，上面代码中使用到的</a:t>
            </a:r>
            <a:r>
              <a:rPr lang="en-US" altLang="zh-CN" sz="1400"/>
              <a:t>RESULT_OK</a:t>
            </a:r>
            <a:r>
              <a:rPr lang="zh-CN" altLang="en-US" sz="1400"/>
              <a:t>是系统</a:t>
            </a:r>
            <a:r>
              <a:rPr lang="en-US" altLang="zh-CN" sz="1400"/>
              <a:t>Activity</a:t>
            </a:r>
            <a:r>
              <a:rPr lang="zh-CN" altLang="en-US" sz="1400"/>
              <a:t>类定义的一个常量</a:t>
            </a:r>
            <a:r>
              <a:rPr lang="en-US" altLang="zh-CN" sz="1400"/>
              <a:t>，</a:t>
            </a:r>
            <a:r>
              <a:rPr lang="zh-CN" altLang="en-US" sz="1400"/>
              <a:t>值为</a:t>
            </a:r>
            <a:r>
              <a:rPr lang="en-US" altLang="zh-CN" sz="1400"/>
              <a:t>-1，</a:t>
            </a:r>
            <a:r>
              <a:rPr lang="zh-CN" altLang="en-US" sz="1400"/>
              <a:t>代码片断如下：</a:t>
            </a:r>
            <a:endParaRPr lang="en-US" altLang="zh-CN" sz="1400"/>
          </a:p>
          <a:p>
            <a:pPr algn="l" eaLnBrk="1" hangingPunct="1">
              <a:buFont typeface="Wingdings" pitchFamily="2" charset="2"/>
              <a:buNone/>
            </a:pPr>
            <a:r>
              <a:rPr lang="en-US" altLang="zh-CN" sz="1200">
                <a:solidFill>
                  <a:srgbClr val="C00000"/>
                </a:solidFill>
              </a:rPr>
              <a:t>public class </a:t>
            </a:r>
            <a:r>
              <a:rPr lang="en-US" altLang="zh-CN" sz="1200"/>
              <a:t>android.app.Activity </a:t>
            </a:r>
            <a:r>
              <a:rPr lang="en-US" altLang="zh-CN" sz="1200">
                <a:solidFill>
                  <a:srgbClr val="C00000"/>
                </a:solidFill>
              </a:rPr>
              <a:t>extends</a:t>
            </a:r>
            <a:r>
              <a:rPr lang="en-US" altLang="zh-CN" sz="1200"/>
              <a:t> ......{</a:t>
            </a:r>
          </a:p>
          <a:p>
            <a:pPr algn="l" eaLnBrk="1" hangingPunct="1">
              <a:buFont typeface="Wingdings" pitchFamily="2" charset="2"/>
              <a:buNone/>
            </a:pPr>
            <a:r>
              <a:rPr lang="en-US" altLang="zh-CN" sz="1200"/>
              <a:t>  public static final int RESULT_CANCELED = 0;</a:t>
            </a:r>
          </a:p>
          <a:p>
            <a:pPr algn="l" eaLnBrk="1" hangingPunct="1">
              <a:buFont typeface="Wingdings" pitchFamily="2" charset="2"/>
              <a:buNone/>
            </a:pPr>
            <a:r>
              <a:rPr lang="en-US" altLang="zh-CN" sz="1200">
                <a:solidFill>
                  <a:srgbClr val="0000FF"/>
                </a:solidFill>
              </a:rPr>
              <a:t>  public static final int RESULT_OK = -1;</a:t>
            </a:r>
          </a:p>
          <a:p>
            <a:pPr algn="l" eaLnBrk="1" hangingPunct="1">
              <a:buFont typeface="Wingdings" pitchFamily="2" charset="2"/>
              <a:buNone/>
            </a:pPr>
            <a:r>
              <a:rPr lang="en-US" altLang="zh-CN" sz="1200"/>
              <a:t>  public static final int RESULT_FIRST_USER = 1;</a:t>
            </a:r>
          </a:p>
          <a:p>
            <a:pPr algn="l" eaLnBrk="1" hangingPunct="1">
              <a:buFont typeface="Wingdings" pitchFamily="2" charset="2"/>
              <a:buNone/>
            </a:pPr>
            <a:r>
              <a:rPr lang="en-US" altLang="zh-CN" sz="1200"/>
              <a:t>}</a:t>
            </a:r>
          </a:p>
        </p:txBody>
      </p:sp>
    </p:spTree>
    <p:extLst>
      <p:ext uri="{BB962C8B-B14F-4D97-AF65-F5344CB8AC3E}">
        <p14:creationId xmlns:p14="http://schemas.microsoft.com/office/powerpoint/2010/main" val="1329785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eaLnBrk="1" hangingPunct="1"/>
            <a:r>
              <a:rPr lang="zh-CN" altLang="en-US" sz="2900" dirty="0" smtClean="0"/>
              <a:t>开发第一个</a:t>
            </a:r>
            <a:r>
              <a:rPr lang="en-US" altLang="zh-CN" sz="2800" dirty="0" smtClean="0"/>
              <a:t>Android</a:t>
            </a:r>
            <a:r>
              <a:rPr lang="zh-CN" altLang="en-US" sz="2800" dirty="0" smtClean="0"/>
              <a:t>应用</a:t>
            </a:r>
            <a:endParaRPr lang="zh-CN" altLang="en-US" sz="2800" b="1" dirty="0" smtClean="0">
              <a:latin typeface="宋体" charset="-122"/>
            </a:endParaRPr>
          </a:p>
        </p:txBody>
      </p:sp>
      <p:sp>
        <p:nvSpPr>
          <p:cNvPr id="8196" name="TextBox 4"/>
          <p:cNvSpPr txBox="1">
            <a:spLocks noChangeArrowheads="1"/>
          </p:cNvSpPr>
          <p:nvPr/>
        </p:nvSpPr>
        <p:spPr bwMode="auto">
          <a:xfrm>
            <a:off x="642938" y="1857375"/>
            <a:ext cx="77866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打开</a:t>
            </a:r>
            <a:r>
              <a:rPr lang="en-US" altLang="zh-CN" sz="1400"/>
              <a:t>Eclipse</a:t>
            </a:r>
            <a:r>
              <a:rPr lang="zh-CN" altLang="en-US" sz="1400"/>
              <a:t>，新建项目</a:t>
            </a:r>
            <a:r>
              <a:rPr lang="en-US" altLang="zh-CN" sz="1400"/>
              <a:t>(</a:t>
            </a:r>
            <a:r>
              <a:rPr lang="zh-CN" altLang="en-US" sz="1400"/>
              <a:t>点击</a:t>
            </a:r>
            <a:r>
              <a:rPr lang="en-US" altLang="zh-CN" sz="1400"/>
              <a:t>File</a:t>
            </a:r>
            <a:r>
              <a:rPr lang="en-US" altLang="zh-CN" sz="1400">
                <a:sym typeface="Wingdings" pitchFamily="2" charset="2"/>
              </a:rPr>
              <a:t>NewProject</a:t>
            </a:r>
            <a:r>
              <a:rPr lang="en-US" altLang="zh-CN" sz="1400"/>
              <a:t>)</a:t>
            </a:r>
            <a:r>
              <a:rPr lang="zh-CN" altLang="en-US" sz="1400"/>
              <a:t>，在项目列表中展开</a:t>
            </a:r>
            <a:r>
              <a:rPr lang="en-US" altLang="zh-CN" sz="1400"/>
              <a:t>Android</a:t>
            </a:r>
            <a:r>
              <a:rPr lang="zh-CN" altLang="en-US" sz="1400"/>
              <a:t>目录，选择</a:t>
            </a:r>
            <a:r>
              <a:rPr lang="en-US" altLang="zh-CN" sz="1400"/>
              <a:t>Android Project</a:t>
            </a:r>
            <a:r>
              <a:rPr lang="zh-CN" altLang="en-US" sz="1400"/>
              <a:t>，如下图：</a:t>
            </a:r>
          </a:p>
        </p:txBody>
      </p:sp>
      <p:pic>
        <p:nvPicPr>
          <p:cNvPr id="8197" name="图片 4" descr="a-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2271713"/>
            <a:ext cx="5410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4960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normAutofit/>
          </a:bodyPr>
          <a:lstStyle/>
          <a:p>
            <a:pPr eaLnBrk="1" hangingPunct="1"/>
            <a:r>
              <a:rPr lang="zh-CN" altLang="en-US" sz="2900" dirty="0" smtClean="0"/>
              <a:t>请求码的作用</a:t>
            </a:r>
            <a:endParaRPr lang="zh-CN" altLang="en-US" sz="2900" b="1" dirty="0" smtClean="0">
              <a:latin typeface="宋体" charset="-122"/>
            </a:endParaRPr>
          </a:p>
        </p:txBody>
      </p:sp>
      <p:sp>
        <p:nvSpPr>
          <p:cNvPr id="63492" name="TextBox 4"/>
          <p:cNvSpPr txBox="1">
            <a:spLocks noChangeArrowheads="1"/>
          </p:cNvSpPr>
          <p:nvPr/>
        </p:nvSpPr>
        <p:spPr bwMode="auto">
          <a:xfrm>
            <a:off x="428625" y="1857375"/>
            <a:ext cx="8501063"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200"/>
              <a:t>使用</a:t>
            </a:r>
            <a:r>
              <a:rPr lang="en-US" altLang="zh-CN" sz="1200"/>
              <a:t>startActivityForResult(Intent intent, int requestCode)</a:t>
            </a:r>
            <a:r>
              <a:rPr lang="zh-CN" altLang="en-US" sz="1200"/>
              <a:t>方法打开新的</a:t>
            </a:r>
            <a:r>
              <a:rPr lang="en-US" altLang="zh-CN" sz="1200"/>
              <a:t>Activity</a:t>
            </a:r>
            <a:r>
              <a:rPr lang="zh-CN" altLang="en-US" sz="1200"/>
              <a:t>，我们需要为</a:t>
            </a:r>
            <a:r>
              <a:rPr lang="en-US" altLang="zh-CN" sz="1200"/>
              <a:t>startActivityForResult()</a:t>
            </a:r>
            <a:r>
              <a:rPr lang="zh-CN" altLang="en-US" sz="1200"/>
              <a:t>方法传入一个请求码</a:t>
            </a:r>
            <a:r>
              <a:rPr lang="en-US" altLang="zh-CN" sz="1200"/>
              <a:t>(</a:t>
            </a:r>
            <a:r>
              <a:rPr lang="zh-CN" altLang="en-US" sz="1200"/>
              <a:t>第二个参数</a:t>
            </a:r>
            <a:r>
              <a:rPr lang="en-US" altLang="zh-CN" sz="1200"/>
              <a:t>)</a:t>
            </a:r>
            <a:r>
              <a:rPr lang="zh-CN" altLang="en-US" sz="1200"/>
              <a:t>。请求码的值是根据业务需要由自已设定，用于标识请求来源。例如：一个</a:t>
            </a:r>
            <a:r>
              <a:rPr lang="en-US" altLang="zh-CN" sz="1200"/>
              <a:t>Activity</a:t>
            </a:r>
            <a:r>
              <a:rPr lang="zh-CN" altLang="en-US" sz="1200"/>
              <a:t>有两个按钮，点击这两个按钮都会打开同一个</a:t>
            </a:r>
            <a:r>
              <a:rPr lang="en-US" altLang="zh-CN" sz="1200"/>
              <a:t>Activity</a:t>
            </a:r>
            <a:r>
              <a:rPr lang="zh-CN" altLang="en-US" sz="1200"/>
              <a:t>，不管是那个按钮打开新</a:t>
            </a:r>
            <a:r>
              <a:rPr lang="en-US" altLang="zh-CN" sz="1200"/>
              <a:t>Activity，</a:t>
            </a:r>
            <a:r>
              <a:rPr lang="zh-CN" altLang="en-US" sz="1200"/>
              <a:t>当这个新</a:t>
            </a:r>
            <a:r>
              <a:rPr lang="en-US" altLang="zh-CN" sz="1200"/>
              <a:t>Activity</a:t>
            </a:r>
            <a:r>
              <a:rPr lang="zh-CN" altLang="en-US" sz="1200"/>
              <a:t>关闭后，系统都会调用前面</a:t>
            </a:r>
            <a:r>
              <a:rPr lang="en-US" altLang="zh-CN" sz="1200"/>
              <a:t>Activity</a:t>
            </a:r>
            <a:r>
              <a:rPr lang="zh-CN" altLang="en-US" sz="1200"/>
              <a:t>的</a:t>
            </a:r>
            <a:r>
              <a:rPr lang="en-US" altLang="zh-CN" sz="1200"/>
              <a:t>onActivityResult(int requestCode, int resultCode, Intent data)</a:t>
            </a:r>
            <a:r>
              <a:rPr lang="zh-CN" altLang="en-US" sz="1200"/>
              <a:t>方法。在</a:t>
            </a:r>
            <a:r>
              <a:rPr lang="en-US" altLang="zh-CN" sz="1200"/>
              <a:t>onActivityResult()</a:t>
            </a:r>
            <a:r>
              <a:rPr lang="zh-CN" altLang="en-US" sz="1200"/>
              <a:t>方法如果需要知道新</a:t>
            </a:r>
            <a:r>
              <a:rPr lang="en-US" altLang="zh-CN" sz="1200"/>
              <a:t>Activity</a:t>
            </a:r>
            <a:r>
              <a:rPr lang="zh-CN" altLang="en-US" sz="1200"/>
              <a:t>是由那个按钮打开的，并且要做出相应的业务处理，这时可以这样做：</a:t>
            </a:r>
            <a:endParaRPr lang="en-US" altLang="zh-CN" sz="1200"/>
          </a:p>
          <a:p>
            <a:pPr algn="l" eaLnBrk="1" hangingPunct="1">
              <a:buFont typeface="Wingdings" pitchFamily="2" charset="2"/>
              <a:buNone/>
            </a:pPr>
            <a:r>
              <a:rPr lang="en-US" altLang="zh-CN" sz="1200"/>
              <a:t> @Override  public void onCreate(Bundle savedInstanceState)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button1.setOnClickListener(new View.OnClickListener(){</a:t>
            </a:r>
          </a:p>
          <a:p>
            <a:pPr algn="l" eaLnBrk="1" hangingPunct="1">
              <a:buFont typeface="Wingdings" pitchFamily="2" charset="2"/>
              <a:buNone/>
            </a:pPr>
            <a:r>
              <a:rPr lang="en-US" altLang="zh-CN" sz="1200"/>
              <a:t>	  public void onClick(View v) {</a:t>
            </a:r>
          </a:p>
          <a:p>
            <a:pPr algn="l" eaLnBrk="1" hangingPunct="1">
              <a:buFont typeface="Wingdings" pitchFamily="2" charset="2"/>
              <a:buNone/>
            </a:pPr>
            <a:r>
              <a:rPr lang="en-US" altLang="zh-CN" sz="1200"/>
              <a:t>		</a:t>
            </a:r>
            <a:r>
              <a:rPr lang="en-US" altLang="zh-CN" sz="1200">
                <a:solidFill>
                  <a:srgbClr val="0070C0"/>
                </a:solidFill>
              </a:rPr>
              <a:t>   startActivityForResult (new Intent(MainActivity.this, NewActivity.class), 1);</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button2.setOnClickListener(new View.OnClickListener(){</a:t>
            </a:r>
          </a:p>
          <a:p>
            <a:pPr algn="l" eaLnBrk="1" hangingPunct="1">
              <a:buFont typeface="Wingdings" pitchFamily="2" charset="2"/>
              <a:buNone/>
            </a:pPr>
            <a:r>
              <a:rPr lang="en-US" altLang="zh-CN" sz="1200"/>
              <a:t>	  public void onClick(View v) {</a:t>
            </a:r>
          </a:p>
          <a:p>
            <a:pPr algn="l" eaLnBrk="1" hangingPunct="1">
              <a:buFont typeface="Wingdings" pitchFamily="2" charset="2"/>
              <a:buNone/>
            </a:pPr>
            <a:r>
              <a:rPr lang="en-US" altLang="zh-CN" sz="1200"/>
              <a:t>		</a:t>
            </a:r>
            <a:r>
              <a:rPr lang="en-US" altLang="zh-CN" sz="1200">
                <a:solidFill>
                  <a:srgbClr val="0070C0"/>
                </a:solidFill>
              </a:rPr>
              <a:t>   startActivityForResult (new Intent(MainActivity.this, NewActivity.class), 2);</a:t>
            </a:r>
          </a:p>
          <a:p>
            <a:pPr algn="l" eaLnBrk="1" hangingPunct="1">
              <a:buFont typeface="Wingdings" pitchFamily="2" charset="2"/>
              <a:buNone/>
            </a:pPr>
            <a:r>
              <a:rPr lang="en-US" altLang="zh-CN" sz="1200"/>
              <a:t>	   }}); </a:t>
            </a:r>
          </a:p>
          <a:p>
            <a:pPr algn="l" eaLnBrk="1" hangingPunct="1">
              <a:buFont typeface="Wingdings" pitchFamily="2" charset="2"/>
              <a:buNone/>
            </a:pPr>
            <a:r>
              <a:rPr lang="en-US" altLang="zh-CN" sz="1200"/>
              <a:t>       @Override protected void onActivityResult(int requestCode, int resultCode, Intent data) {</a:t>
            </a:r>
          </a:p>
          <a:p>
            <a:pPr algn="l" eaLnBrk="1" hangingPunct="1">
              <a:buFont typeface="Wingdings" pitchFamily="2" charset="2"/>
              <a:buNone/>
            </a:pPr>
            <a:r>
              <a:rPr lang="en-US" altLang="zh-CN" sz="1200">
                <a:solidFill>
                  <a:srgbClr val="0070C0"/>
                </a:solidFill>
              </a:rPr>
              <a:t>               switch(requestCode){</a:t>
            </a:r>
          </a:p>
          <a:p>
            <a:pPr algn="l" eaLnBrk="1" hangingPunct="1">
              <a:buFont typeface="Wingdings" pitchFamily="2" charset="2"/>
              <a:buNone/>
            </a:pPr>
            <a:r>
              <a:rPr lang="en-US" altLang="zh-CN" sz="1200">
                <a:solidFill>
                  <a:srgbClr val="0070C0"/>
                </a:solidFill>
              </a:rPr>
              <a:t>                   case 1:</a:t>
            </a:r>
          </a:p>
          <a:p>
            <a:pPr algn="l" eaLnBrk="1" hangingPunct="1">
              <a:buFont typeface="Wingdings" pitchFamily="2" charset="2"/>
              <a:buNone/>
            </a:pPr>
            <a:r>
              <a:rPr lang="en-US" altLang="zh-CN" sz="1200">
                <a:solidFill>
                  <a:srgbClr val="00B050"/>
                </a:solidFill>
              </a:rPr>
              <a:t>                       //</a:t>
            </a:r>
            <a:r>
              <a:rPr lang="zh-CN" altLang="en-US" sz="1200">
                <a:solidFill>
                  <a:srgbClr val="00B050"/>
                </a:solidFill>
              </a:rPr>
              <a:t>来自按钮</a:t>
            </a:r>
            <a:r>
              <a:rPr lang="en-US" altLang="zh-CN" sz="1200">
                <a:solidFill>
                  <a:srgbClr val="00B050"/>
                </a:solidFill>
              </a:rPr>
              <a:t>1</a:t>
            </a:r>
            <a:r>
              <a:rPr lang="zh-CN" altLang="en-US" sz="1200">
                <a:solidFill>
                  <a:srgbClr val="00B050"/>
                </a:solidFill>
              </a:rPr>
              <a:t>的请求，作相应业务处理</a:t>
            </a:r>
            <a:endParaRPr lang="en-US" altLang="zh-CN" sz="1200">
              <a:solidFill>
                <a:srgbClr val="00B050"/>
              </a:solidFill>
            </a:endParaRPr>
          </a:p>
          <a:p>
            <a:pPr algn="l" eaLnBrk="1" hangingPunct="1">
              <a:buFont typeface="Wingdings" pitchFamily="2" charset="2"/>
              <a:buNone/>
            </a:pPr>
            <a:r>
              <a:rPr lang="en-US" altLang="zh-CN" sz="1200">
                <a:solidFill>
                  <a:srgbClr val="FF0000"/>
                </a:solidFill>
              </a:rPr>
              <a:t>                   </a:t>
            </a:r>
            <a:r>
              <a:rPr lang="en-US" altLang="zh-CN" sz="1200">
                <a:solidFill>
                  <a:srgbClr val="0070C0"/>
                </a:solidFill>
              </a:rPr>
              <a:t>case 2:</a:t>
            </a:r>
          </a:p>
          <a:p>
            <a:pPr algn="l" eaLnBrk="1" hangingPunct="1">
              <a:buFont typeface="Wingdings" pitchFamily="2" charset="2"/>
              <a:buNone/>
            </a:pPr>
            <a:r>
              <a:rPr lang="en-US" altLang="zh-CN" sz="1200">
                <a:solidFill>
                  <a:srgbClr val="FF0000"/>
                </a:solidFill>
              </a:rPr>
              <a:t>              	 </a:t>
            </a:r>
            <a:r>
              <a:rPr lang="en-US" altLang="zh-CN" sz="1200">
                <a:solidFill>
                  <a:srgbClr val="00B050"/>
                </a:solidFill>
              </a:rPr>
              <a:t> //</a:t>
            </a:r>
            <a:r>
              <a:rPr lang="zh-CN" altLang="en-US" sz="1200">
                <a:solidFill>
                  <a:srgbClr val="00B050"/>
                </a:solidFill>
              </a:rPr>
              <a:t>来自按钮</a:t>
            </a:r>
            <a:r>
              <a:rPr lang="en-US" altLang="zh-CN" sz="1200">
                <a:solidFill>
                  <a:srgbClr val="00B050"/>
                </a:solidFill>
              </a:rPr>
              <a:t>2</a:t>
            </a:r>
            <a:r>
              <a:rPr lang="zh-CN" altLang="en-US" sz="1200">
                <a:solidFill>
                  <a:srgbClr val="00B050"/>
                </a:solidFill>
              </a:rPr>
              <a:t>的请求，作相应业务处理</a:t>
            </a:r>
            <a:endParaRPr lang="en-US" altLang="zh-CN" sz="1200">
              <a:solidFill>
                <a:srgbClr val="00B050"/>
              </a:solidFill>
            </a:endParaRP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p>
        </p:txBody>
      </p:sp>
    </p:spTree>
    <p:extLst>
      <p:ext uri="{BB962C8B-B14F-4D97-AF65-F5344CB8AC3E}">
        <p14:creationId xmlns:p14="http://schemas.microsoft.com/office/powerpoint/2010/main" val="22388022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normAutofit/>
          </a:bodyPr>
          <a:lstStyle/>
          <a:p>
            <a:pPr eaLnBrk="1" hangingPunct="1"/>
            <a:r>
              <a:rPr lang="zh-CN" altLang="en-US" sz="2900" dirty="0" smtClean="0"/>
              <a:t>结果码的作用</a:t>
            </a:r>
            <a:endParaRPr lang="zh-CN" altLang="en-US" sz="2900" b="1" dirty="0" smtClean="0">
              <a:latin typeface="宋体" charset="-122"/>
            </a:endParaRPr>
          </a:p>
        </p:txBody>
      </p:sp>
      <p:sp>
        <p:nvSpPr>
          <p:cNvPr id="64516" name="TextBox 4"/>
          <p:cNvSpPr txBox="1">
            <a:spLocks noChangeArrowheads="1"/>
          </p:cNvSpPr>
          <p:nvPr/>
        </p:nvSpPr>
        <p:spPr bwMode="auto">
          <a:xfrm>
            <a:off x="428625" y="1857375"/>
            <a:ext cx="8501063"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200"/>
              <a:t>在一个</a:t>
            </a:r>
            <a:r>
              <a:rPr lang="en-US" altLang="zh-CN" sz="1200"/>
              <a:t>Activity</a:t>
            </a:r>
            <a:r>
              <a:rPr lang="zh-CN" altLang="en-US" sz="1200"/>
              <a:t>中，可能会使用</a:t>
            </a:r>
            <a:r>
              <a:rPr lang="en-US" altLang="zh-CN" sz="1200"/>
              <a:t>startActivityForResult()</a:t>
            </a:r>
            <a:r>
              <a:rPr lang="zh-CN" altLang="en-US" sz="1200"/>
              <a:t>方法打开多个不同的</a:t>
            </a:r>
            <a:r>
              <a:rPr lang="en-US" altLang="zh-CN" sz="1200"/>
              <a:t>Activity</a:t>
            </a:r>
            <a:r>
              <a:rPr lang="zh-CN" altLang="en-US" sz="1200"/>
              <a:t>处理不同的业务，当这些新</a:t>
            </a:r>
            <a:r>
              <a:rPr lang="en-US" altLang="zh-CN" sz="1200"/>
              <a:t>Activity</a:t>
            </a:r>
            <a:r>
              <a:rPr lang="zh-CN" altLang="en-US" sz="1200"/>
              <a:t>关闭后，系统都会调用前面</a:t>
            </a:r>
            <a:r>
              <a:rPr lang="en-US" altLang="zh-CN" sz="1200"/>
              <a:t>Activity</a:t>
            </a:r>
            <a:r>
              <a:rPr lang="zh-CN" altLang="en-US" sz="1200"/>
              <a:t>的</a:t>
            </a:r>
            <a:r>
              <a:rPr lang="en-US" altLang="zh-CN" sz="1200"/>
              <a:t>onActivityResult(int requestCode, int resultCode, Intent data)</a:t>
            </a:r>
            <a:r>
              <a:rPr lang="zh-CN" altLang="en-US" sz="1200"/>
              <a:t>方法。为了知道返回的数据来自于哪个新</a:t>
            </a:r>
            <a:r>
              <a:rPr lang="en-US" altLang="zh-CN" sz="1200"/>
              <a:t>Activity</a:t>
            </a:r>
            <a:r>
              <a:rPr lang="zh-CN" altLang="en-US" sz="1200"/>
              <a:t>，在</a:t>
            </a:r>
            <a:r>
              <a:rPr lang="en-US" altLang="zh-CN" sz="1200"/>
              <a:t>onActivityResult()</a:t>
            </a:r>
            <a:r>
              <a:rPr lang="zh-CN" altLang="en-US" sz="1200"/>
              <a:t>方法中可以这样做</a:t>
            </a:r>
            <a:r>
              <a:rPr lang="en-US" altLang="zh-CN" sz="1200"/>
              <a:t>(</a:t>
            </a:r>
            <a:r>
              <a:rPr lang="en-US" altLang="zh-CN" sz="1200">
                <a:solidFill>
                  <a:srgbClr val="0070C0"/>
                </a:solidFill>
              </a:rPr>
              <a:t>ResultActivity</a:t>
            </a:r>
            <a:r>
              <a:rPr lang="zh-CN" altLang="en-US" sz="1200">
                <a:solidFill>
                  <a:srgbClr val="0070C0"/>
                </a:solidFill>
              </a:rPr>
              <a:t>和</a:t>
            </a:r>
            <a:r>
              <a:rPr lang="en-US" altLang="zh-CN" sz="1200">
                <a:solidFill>
                  <a:srgbClr val="0070C0"/>
                </a:solidFill>
              </a:rPr>
              <a:t>NewActivity</a:t>
            </a:r>
            <a:r>
              <a:rPr lang="zh-CN" altLang="en-US" sz="1200">
                <a:solidFill>
                  <a:srgbClr val="0070C0"/>
                </a:solidFill>
              </a:rPr>
              <a:t>为要打开的新</a:t>
            </a:r>
            <a:r>
              <a:rPr lang="en-US" altLang="zh-CN" sz="1200">
                <a:solidFill>
                  <a:srgbClr val="0070C0"/>
                </a:solidFill>
              </a:rPr>
              <a:t>Activity</a:t>
            </a:r>
            <a:r>
              <a:rPr lang="en-US" altLang="zh-CN" sz="1200"/>
              <a:t>)</a:t>
            </a:r>
            <a:r>
              <a:rPr lang="zh-CN" altLang="en-US" sz="1200"/>
              <a:t>：</a:t>
            </a:r>
            <a:endParaRPr lang="en-US" altLang="zh-CN" sz="1200"/>
          </a:p>
          <a:p>
            <a:pPr algn="l" eaLnBrk="1" hangingPunct="1">
              <a:buFont typeface="Wingdings" pitchFamily="2" charset="2"/>
              <a:buNone/>
            </a:pPr>
            <a:r>
              <a:rPr lang="en-US" altLang="zh-CN" sz="1200">
                <a:solidFill>
                  <a:srgbClr val="C00000"/>
                </a:solidFill>
              </a:rPr>
              <a:t>public class </a:t>
            </a:r>
            <a:r>
              <a:rPr lang="en-US" altLang="zh-CN" sz="1200"/>
              <a:t>ResultActivity extends Activity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solidFill>
                  <a:srgbClr val="0070C0"/>
                </a:solidFill>
              </a:rPr>
              <a:t>       ResultActivity.this.setResult(1, intent);</a:t>
            </a:r>
          </a:p>
          <a:p>
            <a:pPr algn="l" eaLnBrk="1" hangingPunct="1">
              <a:buFont typeface="Wingdings" pitchFamily="2" charset="2"/>
              <a:buNone/>
            </a:pPr>
            <a:r>
              <a:rPr lang="en-US" altLang="zh-CN" sz="1200"/>
              <a:t>       ResultActivity.this.finish();</a:t>
            </a:r>
          </a:p>
          <a:p>
            <a:pPr algn="l" eaLnBrk="1" hangingPunct="1">
              <a:buFont typeface="Wingdings" pitchFamily="2" charset="2"/>
              <a:buNone/>
            </a:pPr>
            <a:r>
              <a:rPr lang="en-US" altLang="zh-CN" sz="1200"/>
              <a:t>}</a:t>
            </a:r>
          </a:p>
          <a:p>
            <a:pPr algn="l" eaLnBrk="1" hangingPunct="1">
              <a:buFont typeface="Wingdings" pitchFamily="2" charset="2"/>
              <a:buNone/>
            </a:pPr>
            <a:r>
              <a:rPr lang="en-US" altLang="zh-CN" sz="1200">
                <a:solidFill>
                  <a:srgbClr val="C00000"/>
                </a:solidFill>
              </a:rPr>
              <a:t>public class </a:t>
            </a:r>
            <a:r>
              <a:rPr lang="en-US" altLang="zh-CN" sz="1200"/>
              <a:t>NewActivity extends Activity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solidFill>
                  <a:srgbClr val="0070C0"/>
                </a:solidFill>
              </a:rPr>
              <a:t>        NewActivity.this.setResult(2, intent);</a:t>
            </a:r>
          </a:p>
          <a:p>
            <a:pPr algn="l" eaLnBrk="1" hangingPunct="1">
              <a:buFont typeface="Wingdings" pitchFamily="2" charset="2"/>
              <a:buNone/>
            </a:pPr>
            <a:r>
              <a:rPr lang="en-US" altLang="zh-CN" sz="1200"/>
              <a:t>        NewActivity.this.finish();</a:t>
            </a:r>
          </a:p>
          <a:p>
            <a:pPr algn="l" eaLnBrk="1" hangingPunct="1">
              <a:buFont typeface="Wingdings" pitchFamily="2" charset="2"/>
              <a:buNone/>
            </a:pPr>
            <a:r>
              <a:rPr lang="en-US" altLang="zh-CN" sz="1200"/>
              <a:t>}</a:t>
            </a:r>
          </a:p>
          <a:p>
            <a:pPr algn="l" eaLnBrk="1" hangingPunct="1">
              <a:buFont typeface="Wingdings" pitchFamily="2" charset="2"/>
              <a:buNone/>
            </a:pPr>
            <a:r>
              <a:rPr lang="en-US" altLang="zh-CN" sz="1200">
                <a:solidFill>
                  <a:srgbClr val="C00000"/>
                </a:solidFill>
              </a:rPr>
              <a:t>public class </a:t>
            </a:r>
            <a:r>
              <a:rPr lang="en-US" altLang="zh-CN" sz="1200"/>
              <a:t>MainActivity extends Activity { </a:t>
            </a:r>
            <a:r>
              <a:rPr lang="en-US" altLang="zh-CN" sz="1200">
                <a:solidFill>
                  <a:srgbClr val="00B050"/>
                </a:solidFill>
              </a:rPr>
              <a:t>// </a:t>
            </a:r>
            <a:r>
              <a:rPr lang="zh-CN" altLang="en-US" sz="1200">
                <a:solidFill>
                  <a:srgbClr val="00B050"/>
                </a:solidFill>
              </a:rPr>
              <a:t>在该</a:t>
            </a:r>
            <a:r>
              <a:rPr lang="en-US" altLang="zh-CN" sz="1200">
                <a:solidFill>
                  <a:srgbClr val="00B050"/>
                </a:solidFill>
              </a:rPr>
              <a:t>Activity</a:t>
            </a:r>
            <a:r>
              <a:rPr lang="zh-CN" altLang="en-US" sz="1200">
                <a:solidFill>
                  <a:srgbClr val="00B050"/>
                </a:solidFill>
              </a:rPr>
              <a:t>会打开</a:t>
            </a:r>
            <a:r>
              <a:rPr lang="en-US" altLang="zh-CN" sz="1200">
                <a:solidFill>
                  <a:srgbClr val="00B050"/>
                </a:solidFill>
              </a:rPr>
              <a:t>ResultActivity</a:t>
            </a:r>
            <a:r>
              <a:rPr lang="zh-CN" altLang="en-US" sz="1200">
                <a:solidFill>
                  <a:srgbClr val="00B050"/>
                </a:solidFill>
              </a:rPr>
              <a:t>和</a:t>
            </a:r>
            <a:r>
              <a:rPr lang="en-US" altLang="zh-CN" sz="1200">
                <a:solidFill>
                  <a:srgbClr val="00B050"/>
                </a:solidFill>
              </a:rPr>
              <a:t>NewActivity</a:t>
            </a:r>
          </a:p>
          <a:p>
            <a:pPr algn="l" eaLnBrk="1" hangingPunct="1">
              <a:buFont typeface="Wingdings" pitchFamily="2" charset="2"/>
              <a:buNone/>
            </a:pPr>
            <a:r>
              <a:rPr lang="en-US" altLang="zh-CN" sz="1200"/>
              <a:t>       @Override protected void onActivityResult(int requestCode, int resultCode, Intent data) {</a:t>
            </a:r>
          </a:p>
          <a:p>
            <a:pPr algn="l" eaLnBrk="1" hangingPunct="1">
              <a:buFont typeface="Wingdings" pitchFamily="2" charset="2"/>
              <a:buNone/>
            </a:pPr>
            <a:r>
              <a:rPr lang="en-US" altLang="zh-CN" sz="1200">
                <a:solidFill>
                  <a:srgbClr val="0070C0"/>
                </a:solidFill>
              </a:rPr>
              <a:t>               switch(resultCode){</a:t>
            </a:r>
          </a:p>
          <a:p>
            <a:pPr algn="l" eaLnBrk="1" hangingPunct="1">
              <a:buFont typeface="Wingdings" pitchFamily="2" charset="2"/>
              <a:buNone/>
            </a:pPr>
            <a:r>
              <a:rPr lang="en-US" altLang="zh-CN" sz="1200">
                <a:solidFill>
                  <a:srgbClr val="0070C0"/>
                </a:solidFill>
              </a:rPr>
              <a:t>                   case 1:</a:t>
            </a:r>
          </a:p>
          <a:p>
            <a:pPr algn="l" eaLnBrk="1" hangingPunct="1">
              <a:buFont typeface="Wingdings" pitchFamily="2" charset="2"/>
              <a:buNone/>
            </a:pPr>
            <a:r>
              <a:rPr lang="en-US" altLang="zh-CN" sz="1200">
                <a:solidFill>
                  <a:srgbClr val="00B050"/>
                </a:solidFill>
              </a:rPr>
              <a:t>                       // ResultActivity</a:t>
            </a:r>
            <a:r>
              <a:rPr lang="zh-CN" altLang="en-US" sz="1200">
                <a:solidFill>
                  <a:srgbClr val="00B050"/>
                </a:solidFill>
              </a:rPr>
              <a:t>的返回数据</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case 2:</a:t>
            </a:r>
          </a:p>
          <a:p>
            <a:pPr algn="l" eaLnBrk="1" hangingPunct="1">
              <a:buFont typeface="Wingdings" pitchFamily="2" charset="2"/>
              <a:buNone/>
            </a:pPr>
            <a:r>
              <a:rPr lang="en-US" altLang="zh-CN" sz="1200">
                <a:solidFill>
                  <a:srgbClr val="FF0000"/>
                </a:solidFill>
              </a:rPr>
              <a:t>              	</a:t>
            </a:r>
            <a:r>
              <a:rPr lang="en-US" altLang="zh-CN" sz="1200">
                <a:solidFill>
                  <a:srgbClr val="00B050"/>
                </a:solidFill>
              </a:rPr>
              <a:t> // NewActivity</a:t>
            </a:r>
            <a:r>
              <a:rPr lang="zh-CN" altLang="en-US" sz="1200">
                <a:solidFill>
                  <a:srgbClr val="00B050"/>
                </a:solidFill>
              </a:rPr>
              <a:t>的返回数据</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p>
        </p:txBody>
      </p:sp>
    </p:spTree>
    <p:extLst>
      <p:ext uri="{BB962C8B-B14F-4D97-AF65-F5344CB8AC3E}">
        <p14:creationId xmlns:p14="http://schemas.microsoft.com/office/powerpoint/2010/main" val="13486039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normAutofit/>
          </a:bodyPr>
          <a:lstStyle/>
          <a:p>
            <a:pPr eaLnBrk="1" hangingPunct="1"/>
            <a:r>
              <a:rPr lang="en-US" altLang="zh-CN" sz="2900" dirty="0" smtClean="0"/>
              <a:t>Intent（</a:t>
            </a:r>
            <a:r>
              <a:rPr lang="zh-CN" altLang="en-US" sz="2900" dirty="0" smtClean="0"/>
              <a:t>意图</a:t>
            </a:r>
            <a:r>
              <a:rPr lang="en-US" altLang="zh-CN" sz="2900" dirty="0" smtClean="0"/>
              <a:t>）</a:t>
            </a:r>
            <a:endParaRPr lang="zh-CN" altLang="en-US" sz="3200" b="1" dirty="0" smtClean="0">
              <a:latin typeface="宋体" charset="-122"/>
            </a:endParaRPr>
          </a:p>
        </p:txBody>
      </p:sp>
      <p:sp>
        <p:nvSpPr>
          <p:cNvPr id="65540" name="TextBox 4"/>
          <p:cNvSpPr txBox="1">
            <a:spLocks noChangeArrowheads="1"/>
          </p:cNvSpPr>
          <p:nvPr/>
        </p:nvSpPr>
        <p:spPr bwMode="auto">
          <a:xfrm>
            <a:off x="357188" y="1857375"/>
            <a:ext cx="85725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Android</a:t>
            </a:r>
            <a:r>
              <a:rPr lang="zh-CN" altLang="en-US" sz="1400"/>
              <a:t>基本的设计理念是鼓励减少组件间的耦合，因此</a:t>
            </a:r>
            <a:r>
              <a:rPr lang="en-US" altLang="zh-CN" sz="1400"/>
              <a:t>Android</a:t>
            </a:r>
            <a:r>
              <a:rPr lang="zh-CN" altLang="en-US" sz="1400"/>
              <a:t>提供了</a:t>
            </a:r>
            <a:r>
              <a:rPr lang="en-US" altLang="zh-CN" sz="1400"/>
              <a:t>Intent (</a:t>
            </a:r>
            <a:r>
              <a:rPr lang="zh-CN" altLang="en-US" sz="1400"/>
              <a:t>意图</a:t>
            </a:r>
            <a:r>
              <a:rPr lang="en-US" altLang="zh-CN" sz="1400"/>
              <a:t>) </a:t>
            </a:r>
            <a:r>
              <a:rPr lang="zh-CN" altLang="en-US" sz="1400"/>
              <a:t>，</a:t>
            </a:r>
            <a:r>
              <a:rPr lang="en-US" altLang="zh-CN" sz="1400"/>
              <a:t>Intent</a:t>
            </a:r>
            <a:r>
              <a:rPr lang="zh-CN" altLang="en-US" sz="1400"/>
              <a:t>提供了一种通用的消息系统，它允许在你的应用程序与其它的应用程序间传递</a:t>
            </a:r>
            <a:r>
              <a:rPr lang="en-US" altLang="zh-CN" sz="1400"/>
              <a:t>Intent</a:t>
            </a:r>
            <a:r>
              <a:rPr lang="zh-CN" altLang="en-US" sz="1400"/>
              <a:t>来执行动作和产生事件。使用</a:t>
            </a:r>
            <a:r>
              <a:rPr lang="en-US" altLang="zh-CN" sz="1400"/>
              <a:t>Intent</a:t>
            </a:r>
            <a:r>
              <a:rPr lang="zh-CN" altLang="en-US" sz="1400"/>
              <a:t>可以激活</a:t>
            </a:r>
            <a:r>
              <a:rPr lang="en-US" altLang="zh-CN" sz="1400"/>
              <a:t>Android</a:t>
            </a:r>
            <a:r>
              <a:rPr lang="zh-CN" altLang="en-US" sz="1400"/>
              <a:t>应用的三个核心组件：活动、服务和广播接收器。</a:t>
            </a:r>
            <a:endParaRPr lang="en-US" altLang="zh-CN" sz="1400"/>
          </a:p>
          <a:p>
            <a:pPr algn="l" eaLnBrk="1" hangingPunct="1">
              <a:buFont typeface="Wingdings" pitchFamily="2" charset="2"/>
              <a:buNone/>
            </a:pPr>
            <a:r>
              <a:rPr lang="en-US" altLang="zh-CN" sz="1400"/>
              <a:t>Intent</a:t>
            </a:r>
            <a:r>
              <a:rPr lang="zh-CN" altLang="en-US" sz="1400"/>
              <a:t>可以划分成显式意图和隐式意图。</a:t>
            </a:r>
            <a:endParaRPr lang="en-US" altLang="zh-CN" sz="1400"/>
          </a:p>
          <a:p>
            <a:pPr algn="l" eaLnBrk="1" hangingPunct="1">
              <a:buFont typeface="Wingdings" pitchFamily="2" charset="2"/>
              <a:buNone/>
            </a:pPr>
            <a:r>
              <a:rPr lang="zh-CN" altLang="en-US" sz="1400"/>
              <a:t>显式意图：调用</a:t>
            </a:r>
            <a:r>
              <a:rPr lang="en-US" altLang="zh-CN" sz="1400"/>
              <a:t>Intent.setComponent()</a:t>
            </a:r>
            <a:r>
              <a:rPr lang="zh-CN" altLang="en-US" sz="1400"/>
              <a:t>或</a:t>
            </a:r>
            <a:r>
              <a:rPr lang="en-US" altLang="zh-CN" sz="1400"/>
              <a:t>Intent.setClass()</a:t>
            </a:r>
            <a:r>
              <a:rPr lang="zh-CN" altLang="en-US" sz="1400"/>
              <a:t>方法指定了组件名或类对象的</a:t>
            </a:r>
            <a:r>
              <a:rPr lang="en-US" altLang="zh-CN" sz="1400"/>
              <a:t>Intent</a:t>
            </a:r>
            <a:r>
              <a:rPr lang="zh-CN" altLang="en-US" sz="1400"/>
              <a:t>为显式意图，显式意图明确指定了</a:t>
            </a:r>
            <a:r>
              <a:rPr lang="en-US" altLang="zh-CN" sz="1400"/>
              <a:t>Intent</a:t>
            </a:r>
            <a:r>
              <a:rPr lang="zh-CN" altLang="en-US" sz="1400"/>
              <a:t>应该传递给哪个组件。</a:t>
            </a:r>
            <a:endParaRPr lang="en-US" altLang="zh-CN" sz="1400"/>
          </a:p>
          <a:p>
            <a:pPr algn="l" eaLnBrk="1" hangingPunct="1">
              <a:buFont typeface="Wingdings" pitchFamily="2" charset="2"/>
              <a:buNone/>
            </a:pPr>
            <a:r>
              <a:rPr lang="zh-CN" altLang="en-US" sz="1400"/>
              <a:t>隐式意图：没有调用</a:t>
            </a:r>
            <a:r>
              <a:rPr lang="en-US" altLang="zh-CN" sz="1400"/>
              <a:t>Intent.setComponent()</a:t>
            </a:r>
            <a:r>
              <a:rPr lang="zh-CN" altLang="en-US" sz="1400"/>
              <a:t>或</a:t>
            </a:r>
            <a:r>
              <a:rPr lang="en-US" altLang="zh-CN" sz="1400"/>
              <a:t>Intent.setClass()</a:t>
            </a:r>
            <a:r>
              <a:rPr lang="zh-CN" altLang="en-US" sz="1400"/>
              <a:t>方法指定组件名或类对象的</a:t>
            </a:r>
            <a:r>
              <a:rPr lang="en-US" altLang="zh-CN" sz="1400"/>
              <a:t>Intent</a:t>
            </a:r>
            <a:r>
              <a:rPr lang="zh-CN" altLang="en-US" sz="1400"/>
              <a:t>为隐式意图。</a:t>
            </a:r>
            <a:r>
              <a:rPr lang="en-US" altLang="zh-CN" sz="1400"/>
              <a:t> Android</a:t>
            </a:r>
            <a:r>
              <a:rPr lang="zh-CN" altLang="en-US" sz="1400"/>
              <a:t>系统会根据隐式意图中设置的</a:t>
            </a:r>
            <a:r>
              <a:rPr lang="zh-CN" altLang="en-US" sz="1400">
                <a:solidFill>
                  <a:srgbClr val="FF0000"/>
                </a:solidFill>
              </a:rPr>
              <a:t>动作</a:t>
            </a:r>
            <a:r>
              <a:rPr lang="en-US" altLang="zh-CN" sz="1400">
                <a:solidFill>
                  <a:srgbClr val="FF0000"/>
                </a:solidFill>
              </a:rPr>
              <a:t>(action)</a:t>
            </a:r>
            <a:r>
              <a:rPr lang="zh-CN" altLang="en-US" sz="1400">
                <a:solidFill>
                  <a:srgbClr val="FF0000"/>
                </a:solidFill>
              </a:rPr>
              <a:t>、类别</a:t>
            </a:r>
            <a:r>
              <a:rPr lang="en-US" altLang="zh-CN" sz="1400">
                <a:solidFill>
                  <a:srgbClr val="FF0000"/>
                </a:solidFill>
              </a:rPr>
              <a:t>(category)</a:t>
            </a:r>
            <a:r>
              <a:rPr lang="zh-CN" altLang="en-US" sz="1400">
                <a:solidFill>
                  <a:srgbClr val="FF0000"/>
                </a:solidFill>
              </a:rPr>
              <a:t>、数据（</a:t>
            </a:r>
            <a:r>
              <a:rPr lang="en-US" altLang="zh-CN" sz="1400">
                <a:solidFill>
                  <a:srgbClr val="FF0000"/>
                </a:solidFill>
              </a:rPr>
              <a:t>URI</a:t>
            </a:r>
            <a:r>
              <a:rPr lang="zh-CN" altLang="en-US" sz="1400">
                <a:solidFill>
                  <a:srgbClr val="FF0000"/>
                </a:solidFill>
              </a:rPr>
              <a:t>和数据类型）</a:t>
            </a:r>
            <a:r>
              <a:rPr lang="zh-CN" altLang="en-US" sz="1400"/>
              <a:t>找到最合适的组件来处理这个意图。那么</a:t>
            </a:r>
            <a:r>
              <a:rPr lang="en-US" altLang="zh-CN" sz="1400"/>
              <a:t>Android</a:t>
            </a:r>
            <a:r>
              <a:rPr lang="zh-CN" altLang="en-US" sz="1400"/>
              <a:t>是怎样寻找到这个最合适的组件呢？记的前面我们在定义活动时，指定了一个</a:t>
            </a:r>
            <a:r>
              <a:rPr lang="en-US" altLang="zh-CN" sz="1400"/>
              <a:t>intent-filter</a:t>
            </a:r>
            <a:r>
              <a:rPr lang="zh-CN" altLang="en-US" sz="1400"/>
              <a:t>，</a:t>
            </a:r>
            <a:r>
              <a:rPr lang="en-US" altLang="zh-CN" sz="1400"/>
              <a:t>Intent Filter（</a:t>
            </a:r>
            <a:r>
              <a:rPr lang="zh-CN" altLang="en-US" sz="1400"/>
              <a:t>过滤器</a:t>
            </a:r>
            <a:r>
              <a:rPr lang="en-US" altLang="zh-CN" sz="1400"/>
              <a:t>）</a:t>
            </a:r>
            <a:r>
              <a:rPr lang="zh-CN" altLang="en-US" sz="1400"/>
              <a:t>其实就是用来匹配隐式</a:t>
            </a:r>
            <a:r>
              <a:rPr lang="en-US" altLang="zh-CN" sz="1400"/>
              <a:t>Intent</a:t>
            </a:r>
            <a:r>
              <a:rPr lang="zh-CN" altLang="en-US" sz="1400"/>
              <a:t>的，如果</a:t>
            </a:r>
            <a:r>
              <a:rPr lang="en-US" altLang="zh-CN" sz="1400"/>
              <a:t>Intent Filter</a:t>
            </a:r>
            <a:r>
              <a:rPr lang="zh-CN" altLang="en-US" sz="1400"/>
              <a:t>定义的动作、类别、数据（</a:t>
            </a:r>
            <a:r>
              <a:rPr lang="en-US" altLang="zh-CN" sz="1400"/>
              <a:t>URI</a:t>
            </a:r>
            <a:r>
              <a:rPr lang="zh-CN" altLang="en-US" sz="1400"/>
              <a:t>和数据类型）与</a:t>
            </a:r>
            <a:r>
              <a:rPr lang="en-US" altLang="zh-CN" sz="1400"/>
              <a:t>Intent</a:t>
            </a:r>
            <a:r>
              <a:rPr lang="zh-CN" altLang="en-US" sz="1400"/>
              <a:t>匹配，就会使用</a:t>
            </a:r>
            <a:r>
              <a:rPr lang="en-US" altLang="zh-CN" sz="1400"/>
              <a:t>Intent Filter</a:t>
            </a:r>
            <a:r>
              <a:rPr lang="zh-CN" altLang="en-US" sz="1400"/>
              <a:t>所在的组件来处理该</a:t>
            </a:r>
            <a:r>
              <a:rPr lang="en-US" altLang="zh-CN" sz="1400"/>
              <a:t>Intent</a:t>
            </a:r>
            <a:r>
              <a:rPr lang="zh-CN" altLang="en-US" sz="1400"/>
              <a:t>。想要接收使用</a:t>
            </a:r>
            <a:r>
              <a:rPr lang="en-US" altLang="zh-CN" sz="1400"/>
              <a:t>startActivity()</a:t>
            </a:r>
            <a:r>
              <a:rPr lang="zh-CN" altLang="en-US" sz="1400"/>
              <a:t>方法传递的隐式意图的活动必须在它们的意图过滤器中包含</a:t>
            </a:r>
            <a:r>
              <a:rPr lang="en-US" altLang="zh-CN" sz="1400"/>
              <a:t>"android.intent.category.DEFAULT"</a:t>
            </a:r>
          </a:p>
        </p:txBody>
      </p:sp>
    </p:spTree>
    <p:extLst>
      <p:ext uri="{BB962C8B-B14F-4D97-AF65-F5344CB8AC3E}">
        <p14:creationId xmlns:p14="http://schemas.microsoft.com/office/powerpoint/2010/main" val="2374994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zh-CN" sz="3200" b="1" dirty="0" smtClean="0">
                <a:latin typeface="宋体" charset="-122"/>
              </a:rPr>
              <a:t>Activity</a:t>
            </a:r>
            <a:r>
              <a:rPr lang="zh-CN" altLang="en-US" sz="3200" b="1" dirty="0" smtClean="0">
                <a:latin typeface="宋体" charset="-122"/>
              </a:rPr>
              <a:t>生命周期</a:t>
            </a:r>
          </a:p>
        </p:txBody>
      </p:sp>
      <p:sp>
        <p:nvSpPr>
          <p:cNvPr id="65540" name="TextBox 4"/>
          <p:cNvSpPr txBox="1">
            <a:spLocks noChangeArrowheads="1"/>
          </p:cNvSpPr>
          <p:nvPr/>
        </p:nvSpPr>
        <p:spPr bwMode="auto">
          <a:xfrm>
            <a:off x="500063" y="1857375"/>
            <a:ext cx="5929312" cy="4445000"/>
          </a:xfrm>
          <a:prstGeom prst="rect">
            <a:avLst/>
          </a:prstGeom>
          <a:noFill/>
          <a:ln w="9525">
            <a:noFill/>
            <a:miter lim="800000"/>
            <a:headEnd/>
            <a:tailEnd/>
          </a:ln>
        </p:spPr>
        <p:txBody>
          <a:bodyPr>
            <a:spAutoFit/>
          </a:bodyPr>
          <a:lstStyle/>
          <a:p>
            <a:pPr algn="l">
              <a:buFont typeface="Wingdings" pitchFamily="2" charset="2"/>
              <a:buNone/>
              <a:defRPr/>
            </a:pPr>
            <a:r>
              <a:rPr lang="en-US" altLang="zh-CN" sz="1400" b="1" dirty="0">
                <a:latin typeface="+mn-ea"/>
                <a:ea typeface="+mn-ea"/>
              </a:rPr>
              <a:t>Activity</a:t>
            </a:r>
            <a:r>
              <a:rPr lang="zh-CN" altLang="en-US" sz="1400" b="1" dirty="0">
                <a:latin typeface="+mn-ea"/>
                <a:ea typeface="+mn-ea"/>
              </a:rPr>
              <a:t>有三个状态：</a:t>
            </a:r>
          </a:p>
          <a:p>
            <a:pPr algn="l">
              <a:defRPr/>
            </a:pPr>
            <a:r>
              <a:rPr lang="zh-CN" altLang="en-US" sz="1400" dirty="0">
                <a:latin typeface="+mn-ea"/>
                <a:ea typeface="+mn-ea"/>
              </a:rPr>
              <a:t> 当它在屏幕前台时（位于当前任务堆栈的顶部），它是激活或</a:t>
            </a:r>
            <a:r>
              <a:rPr lang="zh-CN" altLang="en-US" sz="1400" dirty="0">
                <a:solidFill>
                  <a:srgbClr val="0070C0"/>
                </a:solidFill>
                <a:latin typeface="+mn-ea"/>
                <a:ea typeface="+mn-ea"/>
              </a:rPr>
              <a:t>运行状态</a:t>
            </a:r>
            <a:r>
              <a:rPr lang="zh-CN" altLang="en-US" sz="1400" dirty="0">
                <a:latin typeface="+mn-ea"/>
                <a:ea typeface="+mn-ea"/>
              </a:rPr>
              <a:t>。它就是响应用户操作的</a:t>
            </a:r>
            <a:r>
              <a:rPr lang="en-US" altLang="zh-CN" sz="1400" dirty="0">
                <a:latin typeface="+mn-ea"/>
                <a:ea typeface="+mn-ea"/>
              </a:rPr>
              <a:t>Activity</a:t>
            </a:r>
            <a:r>
              <a:rPr lang="zh-CN" altLang="en-US" sz="1400" dirty="0">
                <a:latin typeface="+mn-ea"/>
                <a:ea typeface="+mn-ea"/>
              </a:rPr>
              <a:t>。 </a:t>
            </a:r>
          </a:p>
          <a:p>
            <a:pPr algn="l">
              <a:defRPr/>
            </a:pPr>
            <a:r>
              <a:rPr lang="zh-CN" altLang="en-US" sz="1400" dirty="0">
                <a:latin typeface="+mn-ea"/>
                <a:ea typeface="+mn-ea"/>
              </a:rPr>
              <a:t> 当它失去焦点但仍然对用户可见时（如右图），它处于</a:t>
            </a:r>
            <a:r>
              <a:rPr lang="zh-CN" altLang="en-US" sz="1400" dirty="0">
                <a:solidFill>
                  <a:srgbClr val="0070C0"/>
                </a:solidFill>
                <a:latin typeface="+mn-ea"/>
                <a:ea typeface="+mn-ea"/>
              </a:rPr>
              <a:t>暂停状态</a:t>
            </a:r>
            <a:r>
              <a:rPr lang="zh-CN" altLang="en-US" sz="1400" dirty="0">
                <a:latin typeface="+mn-ea"/>
                <a:ea typeface="+mn-ea"/>
              </a:rPr>
              <a:t>。即在它之上有另外一个</a:t>
            </a:r>
            <a:r>
              <a:rPr lang="en-US" altLang="zh-CN" sz="1400" dirty="0">
                <a:latin typeface="+mn-ea"/>
                <a:ea typeface="+mn-ea"/>
              </a:rPr>
              <a:t>Activity</a:t>
            </a:r>
            <a:r>
              <a:rPr lang="zh-CN" altLang="en-US" sz="1400" dirty="0">
                <a:latin typeface="+mn-ea"/>
                <a:ea typeface="+mn-ea"/>
              </a:rPr>
              <a:t>。这个</a:t>
            </a:r>
            <a:r>
              <a:rPr lang="en-US" altLang="zh-CN" sz="1400" dirty="0">
                <a:latin typeface="+mn-ea"/>
                <a:ea typeface="+mn-ea"/>
              </a:rPr>
              <a:t>Activity</a:t>
            </a:r>
            <a:r>
              <a:rPr lang="zh-CN" altLang="en-US" sz="1400" dirty="0">
                <a:latin typeface="+mn-ea"/>
                <a:ea typeface="+mn-ea"/>
              </a:rPr>
              <a:t>也许是透明的，或者没有完全覆盖全屏，所以被暂停的</a:t>
            </a:r>
            <a:r>
              <a:rPr lang="en-US" altLang="zh-CN" sz="1400" dirty="0">
                <a:latin typeface="+mn-ea"/>
                <a:ea typeface="+mn-ea"/>
              </a:rPr>
              <a:t>Activity</a:t>
            </a:r>
            <a:r>
              <a:rPr lang="zh-CN" altLang="en-US" sz="1400" dirty="0">
                <a:latin typeface="+mn-ea"/>
                <a:ea typeface="+mn-ea"/>
              </a:rPr>
              <a:t>仍对用户可见。暂停的</a:t>
            </a:r>
            <a:r>
              <a:rPr lang="en-US" altLang="zh-CN" sz="1400" dirty="0">
                <a:latin typeface="+mn-ea"/>
                <a:ea typeface="+mn-ea"/>
              </a:rPr>
              <a:t>Activity</a:t>
            </a:r>
            <a:r>
              <a:rPr lang="zh-CN" altLang="en-US" sz="1400" dirty="0">
                <a:latin typeface="+mn-ea"/>
                <a:ea typeface="+mn-ea"/>
              </a:rPr>
              <a:t>仍然是存活状态（它保留着所有的状态和成员信息并保持和窗口管理器的连接），但系统处于极低内存时仍然可以杀死这个</a:t>
            </a:r>
            <a:r>
              <a:rPr lang="en-US" altLang="zh-CN" sz="1400" dirty="0">
                <a:latin typeface="+mn-ea"/>
                <a:ea typeface="+mn-ea"/>
              </a:rPr>
              <a:t>Activity</a:t>
            </a:r>
            <a:r>
              <a:rPr lang="zh-CN" altLang="en-US" sz="1400" dirty="0">
                <a:latin typeface="+mn-ea"/>
                <a:ea typeface="+mn-ea"/>
              </a:rPr>
              <a:t>。 </a:t>
            </a:r>
          </a:p>
          <a:p>
            <a:pPr algn="l">
              <a:defRPr/>
            </a:pPr>
            <a:r>
              <a:rPr lang="zh-CN" altLang="en-US" sz="1400" dirty="0">
                <a:latin typeface="+mn-ea"/>
                <a:ea typeface="+mn-ea"/>
              </a:rPr>
              <a:t> 完全被另一个</a:t>
            </a:r>
            <a:r>
              <a:rPr lang="en-US" altLang="zh-CN" sz="1400" dirty="0">
                <a:latin typeface="+mn-ea"/>
                <a:ea typeface="+mn-ea"/>
              </a:rPr>
              <a:t>Activity</a:t>
            </a:r>
            <a:r>
              <a:rPr lang="zh-CN" altLang="en-US" sz="1400" dirty="0">
                <a:latin typeface="+mn-ea"/>
                <a:ea typeface="+mn-ea"/>
              </a:rPr>
              <a:t>覆盖时则处于</a:t>
            </a:r>
            <a:r>
              <a:rPr lang="zh-CN" altLang="en-US" sz="1400" dirty="0">
                <a:solidFill>
                  <a:srgbClr val="0070C0"/>
                </a:solidFill>
                <a:latin typeface="+mn-ea"/>
                <a:ea typeface="+mn-ea"/>
              </a:rPr>
              <a:t>停止状态</a:t>
            </a:r>
            <a:r>
              <a:rPr lang="zh-CN" altLang="en-US" sz="1400" dirty="0">
                <a:latin typeface="+mn-ea"/>
                <a:ea typeface="+mn-ea"/>
              </a:rPr>
              <a:t>。它仍然保留所有的状态和成员信息。然而对用户是不可见的，所以它的窗口将被隐藏，如果其它地方需要内存，则系统经常会杀死这个</a:t>
            </a:r>
            <a:r>
              <a:rPr lang="en-US" altLang="zh-CN" sz="1400" dirty="0">
                <a:latin typeface="+mn-ea"/>
                <a:ea typeface="+mn-ea"/>
              </a:rPr>
              <a:t>Activity</a:t>
            </a:r>
            <a:r>
              <a:rPr lang="zh-CN" altLang="en-US" sz="1400" dirty="0">
                <a:latin typeface="+mn-ea"/>
                <a:ea typeface="+mn-ea"/>
              </a:rPr>
              <a:t>。 </a:t>
            </a:r>
          </a:p>
          <a:p>
            <a:pPr algn="l">
              <a:buFont typeface="Wingdings" pitchFamily="2" charset="2"/>
              <a:buNone/>
              <a:defRPr/>
            </a:pPr>
            <a:r>
              <a:rPr lang="zh-CN" altLang="en-US" sz="1400" dirty="0">
                <a:latin typeface="+mn-ea"/>
                <a:ea typeface="+mn-ea"/>
              </a:rPr>
              <a:t>当</a:t>
            </a:r>
            <a:r>
              <a:rPr lang="en-US" altLang="zh-CN" sz="1400" dirty="0">
                <a:latin typeface="+mn-ea"/>
                <a:ea typeface="+mn-ea"/>
              </a:rPr>
              <a:t>Activity</a:t>
            </a:r>
            <a:r>
              <a:rPr lang="zh-CN" altLang="en-US" sz="1400" dirty="0">
                <a:latin typeface="+mn-ea"/>
                <a:ea typeface="+mn-ea"/>
              </a:rPr>
              <a:t>从一种状态转变到另一种状态时，会调用以下保护方法来通知这种变化：</a:t>
            </a:r>
          </a:p>
          <a:p>
            <a:pPr algn="l">
              <a:buFont typeface="Wingdings" pitchFamily="2" charset="2"/>
              <a:buNone/>
              <a:defRPr/>
            </a:pPr>
            <a:r>
              <a:rPr lang="en-US" altLang="zh-CN" sz="1400" dirty="0">
                <a:latin typeface="+mn-ea"/>
                <a:ea typeface="+mn-ea"/>
              </a:rPr>
              <a:t>void onCreate(Bundle savedInstanceState)</a:t>
            </a:r>
          </a:p>
          <a:p>
            <a:pPr algn="l">
              <a:buFont typeface="Wingdings" pitchFamily="2" charset="2"/>
              <a:buNone/>
              <a:defRPr/>
            </a:pPr>
            <a:r>
              <a:rPr lang="en-US" altLang="zh-CN" sz="1400" dirty="0">
                <a:latin typeface="+mn-ea"/>
                <a:ea typeface="+mn-ea"/>
              </a:rPr>
              <a:t>void onStart()</a:t>
            </a:r>
          </a:p>
          <a:p>
            <a:pPr algn="l">
              <a:buFont typeface="Wingdings" pitchFamily="2" charset="2"/>
              <a:buNone/>
              <a:defRPr/>
            </a:pPr>
            <a:r>
              <a:rPr lang="en-US" altLang="zh-CN" sz="1400" dirty="0">
                <a:latin typeface="+mn-ea"/>
                <a:ea typeface="+mn-ea"/>
              </a:rPr>
              <a:t>void onRestart()</a:t>
            </a:r>
          </a:p>
          <a:p>
            <a:pPr algn="l">
              <a:buFont typeface="Wingdings" pitchFamily="2" charset="2"/>
              <a:buNone/>
              <a:defRPr/>
            </a:pPr>
            <a:r>
              <a:rPr lang="en-US" altLang="zh-CN" sz="1400" dirty="0">
                <a:latin typeface="+mn-ea"/>
                <a:ea typeface="+mn-ea"/>
              </a:rPr>
              <a:t>void onResume()</a:t>
            </a:r>
          </a:p>
          <a:p>
            <a:pPr algn="l">
              <a:buFont typeface="Wingdings" pitchFamily="2" charset="2"/>
              <a:buNone/>
              <a:defRPr/>
            </a:pPr>
            <a:r>
              <a:rPr lang="en-US" altLang="zh-CN" sz="1400" dirty="0">
                <a:latin typeface="+mn-ea"/>
                <a:ea typeface="+mn-ea"/>
              </a:rPr>
              <a:t>void onPause()</a:t>
            </a:r>
          </a:p>
          <a:p>
            <a:pPr algn="l">
              <a:buFont typeface="Wingdings" pitchFamily="2" charset="2"/>
              <a:buNone/>
              <a:defRPr/>
            </a:pPr>
            <a:r>
              <a:rPr lang="en-US" altLang="zh-CN" sz="1400" dirty="0">
                <a:latin typeface="+mn-ea"/>
                <a:ea typeface="+mn-ea"/>
              </a:rPr>
              <a:t>void onStop()</a:t>
            </a:r>
          </a:p>
          <a:p>
            <a:pPr algn="l">
              <a:buFont typeface="Wingdings" pitchFamily="2" charset="2"/>
              <a:buNone/>
              <a:defRPr/>
            </a:pPr>
            <a:r>
              <a:rPr lang="en-US" altLang="zh-CN" sz="1400" dirty="0">
                <a:latin typeface="+mn-ea"/>
                <a:ea typeface="+mn-ea"/>
              </a:rPr>
              <a:t>void onDestroy()</a:t>
            </a:r>
            <a:endParaRPr lang="en-US" altLang="zh-CN" sz="1400" dirty="0">
              <a:solidFill>
                <a:srgbClr val="00B050"/>
              </a:solidFill>
              <a:latin typeface="宋体" pitchFamily="2" charset="-122"/>
              <a:ea typeface="宋体" pitchFamily="2" charset="-122"/>
            </a:endParaRPr>
          </a:p>
        </p:txBody>
      </p:sp>
      <p:pic>
        <p:nvPicPr>
          <p:cNvPr id="66565" name="图片 4" descr="pause.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2714625"/>
            <a:ext cx="248602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80985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CN" sz="3200" b="1" smtClean="0">
                <a:latin typeface="宋体" charset="-122"/>
              </a:rPr>
              <a:t>Activity</a:t>
            </a:r>
            <a:r>
              <a:rPr lang="zh-CN" altLang="en-US" sz="3200" b="1" smtClean="0">
                <a:latin typeface="宋体" charset="-122"/>
              </a:rPr>
              <a:t>生命周期</a:t>
            </a:r>
          </a:p>
        </p:txBody>
      </p:sp>
      <p:sp>
        <p:nvSpPr>
          <p:cNvPr id="65540" name="TextBox 4"/>
          <p:cNvSpPr txBox="1">
            <a:spLocks noChangeArrowheads="1"/>
          </p:cNvSpPr>
          <p:nvPr/>
        </p:nvSpPr>
        <p:spPr bwMode="auto">
          <a:xfrm>
            <a:off x="642938" y="1857375"/>
            <a:ext cx="7786687" cy="4229100"/>
          </a:xfrm>
          <a:prstGeom prst="rect">
            <a:avLst/>
          </a:prstGeom>
          <a:noFill/>
          <a:ln w="9525">
            <a:noFill/>
            <a:miter lim="800000"/>
            <a:headEnd/>
            <a:tailEnd/>
          </a:ln>
        </p:spPr>
        <p:txBody>
          <a:bodyPr>
            <a:spAutoFit/>
          </a:bodyPr>
          <a:lstStyle/>
          <a:p>
            <a:pPr algn="l">
              <a:buFont typeface="Wingdings" pitchFamily="2" charset="2"/>
              <a:buNone/>
              <a:defRPr/>
            </a:pPr>
            <a:r>
              <a:rPr lang="zh-CN" altLang="en-US" sz="1400" dirty="0">
                <a:latin typeface="+mn-ea"/>
                <a:ea typeface="+mn-ea"/>
              </a:rPr>
              <a:t>这七个方法定义了</a:t>
            </a:r>
            <a:r>
              <a:rPr lang="en-US" altLang="zh-CN" sz="1400" dirty="0">
                <a:latin typeface="+mn-ea"/>
                <a:ea typeface="+mn-ea"/>
              </a:rPr>
              <a:t>Activity</a:t>
            </a:r>
            <a:r>
              <a:rPr lang="zh-CN" altLang="en-US" sz="1400" dirty="0">
                <a:latin typeface="+mn-ea"/>
                <a:ea typeface="+mn-ea"/>
              </a:rPr>
              <a:t>的完整生命周期。实现这些方法可以帮助我们监视其中的三个嵌套生命周期循环：</a:t>
            </a:r>
          </a:p>
          <a:p>
            <a:pPr algn="l">
              <a:buFont typeface="Wingdings" pitchFamily="2" charset="2"/>
              <a:buNone/>
              <a:defRPr/>
            </a:pPr>
            <a:endParaRPr lang="zh-CN" altLang="en-US" sz="1400" dirty="0">
              <a:latin typeface="+mn-ea"/>
              <a:ea typeface="+mn-ea"/>
            </a:endParaRPr>
          </a:p>
          <a:p>
            <a:pPr algn="l">
              <a:defRPr/>
            </a:pPr>
            <a:r>
              <a:rPr lang="en-US" altLang="zh-CN" sz="1400" dirty="0">
                <a:latin typeface="+mn-ea"/>
                <a:ea typeface="+mn-ea"/>
              </a:rPr>
              <a:t> Activity</a:t>
            </a:r>
            <a:r>
              <a:rPr lang="zh-CN" altLang="en-US" sz="1400" dirty="0">
                <a:latin typeface="+mn-ea"/>
                <a:ea typeface="+mn-ea"/>
              </a:rPr>
              <a:t>的</a:t>
            </a:r>
            <a:r>
              <a:rPr lang="zh-CN" altLang="en-US" sz="1400" b="1" dirty="0">
                <a:latin typeface="+mn-ea"/>
                <a:ea typeface="+mn-ea"/>
              </a:rPr>
              <a:t>完整生命周期</a:t>
            </a:r>
            <a:r>
              <a:rPr lang="zh-CN" altLang="en-US" sz="1400" dirty="0">
                <a:latin typeface="+mn-ea"/>
                <a:ea typeface="+mn-ea"/>
              </a:rPr>
              <a:t>自第一次调用</a:t>
            </a:r>
            <a:r>
              <a:rPr lang="en-US" altLang="zh-CN" sz="1400" dirty="0">
                <a:latin typeface="+mn-ea"/>
                <a:ea typeface="+mn-ea"/>
              </a:rPr>
              <a:t>onCreate()</a:t>
            </a:r>
            <a:r>
              <a:rPr lang="zh-CN" altLang="en-US" sz="1400" dirty="0">
                <a:latin typeface="+mn-ea"/>
                <a:ea typeface="+mn-ea"/>
              </a:rPr>
              <a:t>开始，直至调用</a:t>
            </a:r>
            <a:r>
              <a:rPr lang="en-US" altLang="zh-CN" sz="1400" dirty="0">
                <a:latin typeface="+mn-ea"/>
                <a:ea typeface="+mn-ea"/>
              </a:rPr>
              <a:t>onDestroy()</a:t>
            </a:r>
            <a:r>
              <a:rPr lang="zh-CN" altLang="en-US" sz="1400" dirty="0">
                <a:latin typeface="+mn-ea"/>
                <a:ea typeface="+mn-ea"/>
              </a:rPr>
              <a:t>为止。</a:t>
            </a:r>
            <a:r>
              <a:rPr lang="en-US" altLang="zh-CN" sz="1400" dirty="0">
                <a:latin typeface="+mn-ea"/>
                <a:ea typeface="+mn-ea"/>
              </a:rPr>
              <a:t>Activity</a:t>
            </a:r>
            <a:r>
              <a:rPr lang="zh-CN" altLang="en-US" sz="1400" dirty="0">
                <a:latin typeface="+mn-ea"/>
                <a:ea typeface="+mn-ea"/>
              </a:rPr>
              <a:t>在</a:t>
            </a:r>
            <a:r>
              <a:rPr lang="en-US" altLang="zh-CN" sz="1400" dirty="0">
                <a:latin typeface="+mn-ea"/>
                <a:ea typeface="+mn-ea"/>
              </a:rPr>
              <a:t>onCreate()</a:t>
            </a:r>
            <a:r>
              <a:rPr lang="zh-CN" altLang="en-US" sz="1400" dirty="0">
                <a:latin typeface="+mn-ea"/>
                <a:ea typeface="+mn-ea"/>
              </a:rPr>
              <a:t>中设置所有“全局”状态以完成初始化，而在</a:t>
            </a:r>
            <a:r>
              <a:rPr lang="en-US" altLang="zh-CN" sz="1400" dirty="0">
                <a:latin typeface="+mn-ea"/>
                <a:ea typeface="+mn-ea"/>
              </a:rPr>
              <a:t>onDestroy()</a:t>
            </a:r>
            <a:r>
              <a:rPr lang="zh-CN" altLang="en-US" sz="1400" dirty="0">
                <a:latin typeface="+mn-ea"/>
                <a:ea typeface="+mn-ea"/>
              </a:rPr>
              <a:t>中释放所有系统资源。例如，如果</a:t>
            </a:r>
            <a:r>
              <a:rPr lang="en-US" altLang="zh-CN" sz="1400" dirty="0">
                <a:latin typeface="+mn-ea"/>
                <a:ea typeface="+mn-ea"/>
              </a:rPr>
              <a:t>Activity</a:t>
            </a:r>
            <a:r>
              <a:rPr lang="zh-CN" altLang="en-US" sz="1400" dirty="0">
                <a:latin typeface="+mn-ea"/>
                <a:ea typeface="+mn-ea"/>
              </a:rPr>
              <a:t>有一个线程在后台运行从网络上下载数据，它会在</a:t>
            </a:r>
            <a:r>
              <a:rPr lang="en-US" altLang="zh-CN" sz="1400" dirty="0">
                <a:latin typeface="+mn-ea"/>
                <a:ea typeface="+mn-ea"/>
              </a:rPr>
              <a:t>onCreate()</a:t>
            </a:r>
            <a:r>
              <a:rPr lang="zh-CN" altLang="en-US" sz="1400" dirty="0">
                <a:latin typeface="+mn-ea"/>
                <a:ea typeface="+mn-ea"/>
              </a:rPr>
              <a:t>创建线程，而在 </a:t>
            </a:r>
            <a:r>
              <a:rPr lang="en-US" altLang="zh-CN" sz="1400" dirty="0">
                <a:latin typeface="+mn-ea"/>
                <a:ea typeface="+mn-ea"/>
              </a:rPr>
              <a:t>onDestroy()</a:t>
            </a:r>
            <a:r>
              <a:rPr lang="zh-CN" altLang="en-US" sz="1400" dirty="0">
                <a:latin typeface="+mn-ea"/>
                <a:ea typeface="+mn-ea"/>
              </a:rPr>
              <a:t>销毁线程。 </a:t>
            </a:r>
          </a:p>
          <a:p>
            <a:pPr algn="l">
              <a:buFont typeface="Wingdings" pitchFamily="2" charset="2"/>
              <a:buNone/>
              <a:defRPr/>
            </a:pPr>
            <a:endParaRPr lang="zh-CN" altLang="en-US" sz="1400" dirty="0">
              <a:latin typeface="+mn-ea"/>
              <a:ea typeface="+mn-ea"/>
            </a:endParaRPr>
          </a:p>
          <a:p>
            <a:pPr algn="l">
              <a:defRPr/>
            </a:pPr>
            <a:r>
              <a:rPr lang="en-US" altLang="zh-CN" sz="1400" dirty="0">
                <a:latin typeface="+mn-ea"/>
                <a:ea typeface="+mn-ea"/>
              </a:rPr>
              <a:t> Activity</a:t>
            </a:r>
            <a:r>
              <a:rPr lang="zh-CN" altLang="en-US" sz="1400" dirty="0">
                <a:latin typeface="+mn-ea"/>
                <a:ea typeface="+mn-ea"/>
              </a:rPr>
              <a:t>的</a:t>
            </a:r>
            <a:r>
              <a:rPr lang="zh-CN" altLang="en-US" sz="1400" b="1" dirty="0">
                <a:latin typeface="+mn-ea"/>
                <a:ea typeface="+mn-ea"/>
              </a:rPr>
              <a:t>可视生命周期</a:t>
            </a:r>
            <a:r>
              <a:rPr lang="zh-CN" altLang="en-US" sz="1400" dirty="0">
                <a:latin typeface="+mn-ea"/>
                <a:ea typeface="+mn-ea"/>
              </a:rPr>
              <a:t>自</a:t>
            </a:r>
            <a:r>
              <a:rPr lang="en-US" altLang="zh-CN" sz="1400" dirty="0">
                <a:latin typeface="+mn-ea"/>
                <a:ea typeface="+mn-ea"/>
              </a:rPr>
              <a:t>onStart()</a:t>
            </a:r>
            <a:r>
              <a:rPr lang="zh-CN" altLang="en-US" sz="1400" dirty="0">
                <a:latin typeface="+mn-ea"/>
                <a:ea typeface="+mn-ea"/>
              </a:rPr>
              <a:t>调用开始直到相应的</a:t>
            </a:r>
            <a:r>
              <a:rPr lang="en-US" altLang="zh-CN" sz="1400" dirty="0">
                <a:latin typeface="+mn-ea"/>
                <a:ea typeface="+mn-ea"/>
              </a:rPr>
              <a:t>onStop()</a:t>
            </a:r>
            <a:r>
              <a:rPr lang="zh-CN" altLang="en-US" sz="1400" dirty="0">
                <a:latin typeface="+mn-ea"/>
                <a:ea typeface="+mn-ea"/>
              </a:rPr>
              <a:t>调用结束。在此期间，用户可以在屏幕上看到</a:t>
            </a:r>
            <a:r>
              <a:rPr lang="en-US" altLang="zh-CN" sz="1400" dirty="0">
                <a:latin typeface="+mn-ea"/>
                <a:ea typeface="+mn-ea"/>
              </a:rPr>
              <a:t>Activity</a:t>
            </a:r>
            <a:r>
              <a:rPr lang="zh-CN" altLang="en-US" sz="1400" dirty="0">
                <a:latin typeface="+mn-ea"/>
                <a:ea typeface="+mn-ea"/>
              </a:rPr>
              <a:t>，尽管它也许并不是位于前台或者也不与用户进行交互。在这两个方法之间，我们可以保留用来向用户显示这个</a:t>
            </a:r>
            <a:r>
              <a:rPr lang="en-US" altLang="zh-CN" sz="1400" dirty="0">
                <a:latin typeface="+mn-ea"/>
                <a:ea typeface="+mn-ea"/>
              </a:rPr>
              <a:t>Activity</a:t>
            </a:r>
            <a:r>
              <a:rPr lang="zh-CN" altLang="en-US" sz="1400" dirty="0">
                <a:latin typeface="+mn-ea"/>
                <a:ea typeface="+mn-ea"/>
              </a:rPr>
              <a:t>所需的资源。例如，当用户不再看见我们显示的内容时，我们可以在</a:t>
            </a:r>
            <a:r>
              <a:rPr lang="en-US" altLang="zh-CN" sz="1400" dirty="0">
                <a:latin typeface="+mn-ea"/>
                <a:ea typeface="+mn-ea"/>
              </a:rPr>
              <a:t>onStart()</a:t>
            </a:r>
            <a:r>
              <a:rPr lang="zh-CN" altLang="en-US" sz="1400" dirty="0">
                <a:latin typeface="+mn-ea"/>
                <a:ea typeface="+mn-ea"/>
              </a:rPr>
              <a:t>中注册一个</a:t>
            </a:r>
            <a:r>
              <a:rPr lang="en-US" altLang="zh-CN" sz="1400" dirty="0">
                <a:latin typeface="+mn-ea"/>
                <a:ea typeface="+mn-ea"/>
              </a:rPr>
              <a:t>BroadcastReceiver</a:t>
            </a:r>
            <a:r>
              <a:rPr lang="zh-CN" altLang="en-US" sz="1400" dirty="0">
                <a:latin typeface="+mn-ea"/>
                <a:ea typeface="+mn-ea"/>
              </a:rPr>
              <a:t>来监控会影响</a:t>
            </a:r>
            <a:r>
              <a:rPr lang="en-US" altLang="zh-CN" sz="1400" dirty="0">
                <a:latin typeface="+mn-ea"/>
                <a:ea typeface="+mn-ea"/>
              </a:rPr>
              <a:t>UI</a:t>
            </a:r>
            <a:r>
              <a:rPr lang="zh-CN" altLang="en-US" sz="1400" dirty="0">
                <a:latin typeface="+mn-ea"/>
                <a:ea typeface="+mn-ea"/>
              </a:rPr>
              <a:t>的变化，而在</a:t>
            </a:r>
            <a:r>
              <a:rPr lang="en-US" altLang="zh-CN" sz="1400" dirty="0">
                <a:latin typeface="+mn-ea"/>
                <a:ea typeface="+mn-ea"/>
              </a:rPr>
              <a:t>onStop()</a:t>
            </a:r>
            <a:r>
              <a:rPr lang="zh-CN" altLang="en-US" sz="1400" dirty="0">
                <a:latin typeface="+mn-ea"/>
                <a:ea typeface="+mn-ea"/>
              </a:rPr>
              <a:t>中来注消。</a:t>
            </a:r>
            <a:r>
              <a:rPr lang="en-US" altLang="zh-CN" sz="1400" dirty="0">
                <a:latin typeface="+mn-ea"/>
                <a:ea typeface="+mn-ea"/>
              </a:rPr>
              <a:t>onStart() </a:t>
            </a:r>
            <a:r>
              <a:rPr lang="zh-CN" altLang="en-US" sz="1400" dirty="0">
                <a:latin typeface="+mn-ea"/>
                <a:ea typeface="+mn-ea"/>
              </a:rPr>
              <a:t>和 </a:t>
            </a:r>
            <a:r>
              <a:rPr lang="en-US" altLang="zh-CN" sz="1400" dirty="0">
                <a:latin typeface="+mn-ea"/>
                <a:ea typeface="+mn-ea"/>
              </a:rPr>
              <a:t>onStop() </a:t>
            </a:r>
            <a:r>
              <a:rPr lang="zh-CN" altLang="en-US" sz="1400" dirty="0">
                <a:latin typeface="+mn-ea"/>
                <a:ea typeface="+mn-ea"/>
              </a:rPr>
              <a:t>方法可以随着应用程序是否为用户可见而被多次调用。 </a:t>
            </a:r>
          </a:p>
          <a:p>
            <a:pPr algn="l">
              <a:buFont typeface="Wingdings" pitchFamily="2" charset="2"/>
              <a:buNone/>
              <a:defRPr/>
            </a:pPr>
            <a:endParaRPr lang="zh-CN" altLang="en-US" sz="1400" dirty="0">
              <a:latin typeface="+mn-ea"/>
              <a:ea typeface="+mn-ea"/>
            </a:endParaRPr>
          </a:p>
          <a:p>
            <a:pPr algn="l">
              <a:defRPr/>
            </a:pPr>
            <a:r>
              <a:rPr lang="en-US" altLang="zh-CN" sz="1400" dirty="0">
                <a:latin typeface="+mn-ea"/>
                <a:ea typeface="+mn-ea"/>
              </a:rPr>
              <a:t> Activity</a:t>
            </a:r>
            <a:r>
              <a:rPr lang="zh-CN" altLang="en-US" sz="1400" dirty="0">
                <a:latin typeface="+mn-ea"/>
                <a:ea typeface="+mn-ea"/>
              </a:rPr>
              <a:t>的</a:t>
            </a:r>
            <a:r>
              <a:rPr lang="zh-CN" altLang="en-US" sz="1400" b="1" dirty="0">
                <a:latin typeface="+mn-ea"/>
                <a:ea typeface="+mn-ea"/>
              </a:rPr>
              <a:t>前台生命周期</a:t>
            </a:r>
            <a:r>
              <a:rPr lang="zh-CN" altLang="en-US" sz="1400" dirty="0">
                <a:latin typeface="+mn-ea"/>
                <a:ea typeface="+mn-ea"/>
              </a:rPr>
              <a:t>自</a:t>
            </a:r>
            <a:r>
              <a:rPr lang="en-US" altLang="zh-CN" sz="1400" dirty="0">
                <a:latin typeface="+mn-ea"/>
                <a:ea typeface="+mn-ea"/>
              </a:rPr>
              <a:t>onResume()</a:t>
            </a:r>
            <a:r>
              <a:rPr lang="zh-CN" altLang="en-US" sz="1400" dirty="0">
                <a:latin typeface="+mn-ea"/>
                <a:ea typeface="+mn-ea"/>
              </a:rPr>
              <a:t>调用起，至相应的</a:t>
            </a:r>
            <a:r>
              <a:rPr lang="en-US" altLang="zh-CN" sz="1400" dirty="0">
                <a:latin typeface="+mn-ea"/>
                <a:ea typeface="+mn-ea"/>
              </a:rPr>
              <a:t>onPause()</a:t>
            </a:r>
            <a:r>
              <a:rPr lang="zh-CN" altLang="en-US" sz="1400" dirty="0">
                <a:latin typeface="+mn-ea"/>
                <a:ea typeface="+mn-ea"/>
              </a:rPr>
              <a:t>调用为止。在此期间，</a:t>
            </a:r>
            <a:r>
              <a:rPr lang="en-US" altLang="zh-CN" sz="1400" dirty="0">
                <a:latin typeface="+mn-ea"/>
                <a:ea typeface="+mn-ea"/>
              </a:rPr>
              <a:t>Activity</a:t>
            </a:r>
            <a:r>
              <a:rPr lang="zh-CN" altLang="en-US" sz="1400" dirty="0">
                <a:latin typeface="+mn-ea"/>
                <a:ea typeface="+mn-ea"/>
              </a:rPr>
              <a:t>位于前台最上面并与用户进行交互。</a:t>
            </a:r>
            <a:r>
              <a:rPr lang="en-US" altLang="zh-CN" sz="1400" dirty="0">
                <a:latin typeface="+mn-ea"/>
                <a:ea typeface="+mn-ea"/>
              </a:rPr>
              <a:t>Activity</a:t>
            </a:r>
            <a:r>
              <a:rPr lang="zh-CN" altLang="en-US" sz="1400" dirty="0">
                <a:latin typeface="+mn-ea"/>
                <a:ea typeface="+mn-ea"/>
              </a:rPr>
              <a:t>会经常在暂停和恢复之间进行状态转换</a:t>
            </a:r>
            <a:r>
              <a:rPr lang="en-US" altLang="zh-CN" sz="1400" dirty="0">
                <a:latin typeface="+mn-ea"/>
                <a:ea typeface="+mn-ea"/>
              </a:rPr>
              <a:t>——</a:t>
            </a:r>
            <a:r>
              <a:rPr lang="zh-CN" altLang="en-US" sz="1400" dirty="0">
                <a:latin typeface="+mn-ea"/>
                <a:ea typeface="+mn-ea"/>
              </a:rPr>
              <a:t>例如当设备转入休眠状态或者有新的</a:t>
            </a:r>
            <a:r>
              <a:rPr lang="en-US" altLang="zh-CN" sz="1400" dirty="0">
                <a:latin typeface="+mn-ea"/>
                <a:ea typeface="+mn-ea"/>
              </a:rPr>
              <a:t>Activity</a:t>
            </a:r>
            <a:r>
              <a:rPr lang="zh-CN" altLang="en-US" sz="1400" dirty="0">
                <a:latin typeface="+mn-ea"/>
                <a:ea typeface="+mn-ea"/>
              </a:rPr>
              <a:t>启动时，将调用</a:t>
            </a:r>
            <a:r>
              <a:rPr lang="en-US" altLang="zh-CN" sz="1400" dirty="0">
                <a:latin typeface="+mn-ea"/>
                <a:ea typeface="+mn-ea"/>
              </a:rPr>
              <a:t>onPause() </a:t>
            </a:r>
            <a:r>
              <a:rPr lang="zh-CN" altLang="en-US" sz="1400" dirty="0">
                <a:latin typeface="+mn-ea"/>
                <a:ea typeface="+mn-ea"/>
              </a:rPr>
              <a:t>方法。当</a:t>
            </a:r>
            <a:r>
              <a:rPr lang="en-US" altLang="zh-CN" sz="1400" dirty="0">
                <a:latin typeface="+mn-ea"/>
                <a:ea typeface="+mn-ea"/>
              </a:rPr>
              <a:t>Activity</a:t>
            </a:r>
            <a:r>
              <a:rPr lang="zh-CN" altLang="en-US" sz="1400" dirty="0">
                <a:latin typeface="+mn-ea"/>
                <a:ea typeface="+mn-ea"/>
              </a:rPr>
              <a:t>获得结果或者接收到新的</a:t>
            </a:r>
            <a:r>
              <a:rPr lang="en-US" altLang="zh-CN" sz="1400" dirty="0">
                <a:latin typeface="+mn-ea"/>
                <a:ea typeface="+mn-ea"/>
              </a:rPr>
              <a:t>Intent</a:t>
            </a:r>
            <a:r>
              <a:rPr lang="zh-CN" altLang="en-US" sz="1400" dirty="0">
                <a:latin typeface="+mn-ea"/>
                <a:ea typeface="+mn-ea"/>
              </a:rPr>
              <a:t>时会调用</a:t>
            </a:r>
            <a:r>
              <a:rPr lang="en-US" altLang="zh-CN" sz="1400" dirty="0">
                <a:latin typeface="+mn-ea"/>
                <a:ea typeface="+mn-ea"/>
              </a:rPr>
              <a:t>onResume() </a:t>
            </a:r>
            <a:r>
              <a:rPr lang="zh-CN" altLang="en-US" sz="1400" dirty="0">
                <a:latin typeface="+mn-ea"/>
                <a:ea typeface="+mn-ea"/>
              </a:rPr>
              <a:t>方法。关于前台生命周期</a:t>
            </a:r>
            <a:r>
              <a:rPr lang="zh-CN" altLang="en-US" sz="1400" dirty="0">
                <a:latin typeface="+mn-ea"/>
                <a:ea typeface="宋体" pitchFamily="2" charset="-122"/>
              </a:rPr>
              <a:t>循环</a:t>
            </a:r>
            <a:r>
              <a:rPr lang="zh-CN" altLang="en-US" sz="1400" dirty="0">
                <a:latin typeface="+mn-ea"/>
                <a:ea typeface="+mn-ea"/>
              </a:rPr>
              <a:t>的例子请见P</a:t>
            </a:r>
            <a:r>
              <a:rPr lang="en-US" altLang="zh-CN" sz="1400" dirty="0">
                <a:latin typeface="+mn-ea"/>
                <a:ea typeface="+mn-ea"/>
              </a:rPr>
              <a:t>PT</a:t>
            </a:r>
            <a:r>
              <a:rPr lang="zh-CN" altLang="en-US" sz="1400" dirty="0">
                <a:latin typeface="+mn-ea"/>
                <a:ea typeface="+mn-ea"/>
              </a:rPr>
              <a:t>下方备注栏。</a:t>
            </a:r>
            <a:endParaRPr lang="en-US" altLang="zh-CN" sz="1400" dirty="0">
              <a:solidFill>
                <a:srgbClr val="00B050"/>
              </a:solidFill>
              <a:latin typeface="宋体" pitchFamily="2" charset="-122"/>
              <a:ea typeface="宋体" pitchFamily="2" charset="-122"/>
            </a:endParaRPr>
          </a:p>
        </p:txBody>
      </p:sp>
    </p:spTree>
    <p:extLst>
      <p:ext uri="{BB962C8B-B14F-4D97-AF65-F5344CB8AC3E}">
        <p14:creationId xmlns:p14="http://schemas.microsoft.com/office/powerpoint/2010/main" val="4400999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zh-CN" sz="3200" b="1" dirty="0" smtClean="0">
                <a:latin typeface="宋体" charset="-122"/>
              </a:rPr>
              <a:t>Activity</a:t>
            </a:r>
            <a:r>
              <a:rPr lang="zh-CN" altLang="en-US" sz="3200" b="1" dirty="0" smtClean="0">
                <a:latin typeface="宋体" charset="-122"/>
              </a:rPr>
              <a:t>生命周期</a:t>
            </a:r>
          </a:p>
        </p:txBody>
      </p:sp>
      <p:pic>
        <p:nvPicPr>
          <p:cNvPr id="68612" name="图片 4" descr="activity_lifecyc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33563"/>
            <a:ext cx="36433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0011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sz="3200" b="1" smtClean="0">
                <a:latin typeface="宋体" charset="-122"/>
              </a:rPr>
              <a:t>从</a:t>
            </a:r>
            <a:r>
              <a:rPr lang="en-US" altLang="zh-CN" sz="3200" b="1" smtClean="0">
                <a:latin typeface="宋体" charset="-122"/>
              </a:rPr>
              <a:t>Internet</a:t>
            </a:r>
            <a:r>
              <a:rPr lang="zh-CN" altLang="en-US" sz="3200" b="1" smtClean="0">
                <a:latin typeface="宋体" charset="-122"/>
              </a:rPr>
              <a:t>获取数据</a:t>
            </a:r>
          </a:p>
        </p:txBody>
      </p:sp>
      <p:sp>
        <p:nvSpPr>
          <p:cNvPr id="69636" name="TextBox 4"/>
          <p:cNvSpPr txBox="1">
            <a:spLocks noChangeArrowheads="1"/>
          </p:cNvSpPr>
          <p:nvPr/>
        </p:nvSpPr>
        <p:spPr bwMode="auto">
          <a:xfrm>
            <a:off x="642938" y="1857375"/>
            <a:ext cx="7786687"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利用</a:t>
            </a:r>
            <a:r>
              <a:rPr lang="en-US" altLang="zh-CN" sz="1400">
                <a:latin typeface="宋体" charset="-122"/>
              </a:rPr>
              <a:t>HttpURLConnection</a:t>
            </a:r>
            <a:r>
              <a:rPr lang="zh-CN" altLang="en-US" sz="1400">
                <a:latin typeface="宋体" charset="-122"/>
              </a:rPr>
              <a:t>对象</a:t>
            </a:r>
            <a:r>
              <a:rPr lang="en-US" altLang="zh-CN" sz="1400">
                <a:latin typeface="宋体" charset="-122"/>
              </a:rPr>
              <a:t>,</a:t>
            </a:r>
            <a:r>
              <a:rPr lang="zh-CN" altLang="en-US" sz="1400">
                <a:latin typeface="宋体" charset="-122"/>
              </a:rPr>
              <a:t>我们可以从网络中获取网页数据</a:t>
            </a:r>
            <a:r>
              <a:rPr lang="en-US" altLang="zh-CN" sz="1400">
                <a:latin typeface="宋体" charset="-122"/>
              </a:rPr>
              <a:t>.</a:t>
            </a:r>
            <a:endParaRPr lang="en-US" altLang="zh-CN" sz="1400">
              <a:solidFill>
                <a:srgbClr val="00B050"/>
              </a:solidFill>
              <a:latin typeface="宋体" charset="-122"/>
            </a:endParaRPr>
          </a:p>
          <a:p>
            <a:pPr algn="l" eaLnBrk="1" hangingPunct="1">
              <a:buFont typeface="Wingdings" pitchFamily="2" charset="2"/>
              <a:buNone/>
            </a:pPr>
            <a:r>
              <a:rPr lang="en-US" altLang="zh-CN" sz="1200">
                <a:latin typeface="宋体" charset="-122"/>
              </a:rPr>
              <a:t>URL url = new URL("http://www.sohu.com");</a:t>
            </a:r>
          </a:p>
          <a:p>
            <a:pPr algn="l" eaLnBrk="1" hangingPunct="1">
              <a:buFont typeface="Wingdings" pitchFamily="2" charset="2"/>
              <a:buNone/>
            </a:pPr>
            <a:r>
              <a:rPr lang="en-US" altLang="zh-CN" sz="1200">
                <a:latin typeface="宋体" charset="-122"/>
              </a:rPr>
              <a:t>HttpURLConnection conn = (HttpURLConnection) url.openConnection();</a:t>
            </a:r>
          </a:p>
          <a:p>
            <a:pPr algn="l" eaLnBrk="1" hangingPunct="1">
              <a:buFont typeface="Wingdings" pitchFamily="2" charset="2"/>
              <a:buNone/>
            </a:pPr>
            <a:r>
              <a:rPr lang="en-US" altLang="zh-CN" sz="1200">
                <a:latin typeface="宋体" charset="-122"/>
              </a:rPr>
              <a:t>conn.setConnectTimeout(6* 1000);//</a:t>
            </a:r>
            <a:r>
              <a:rPr lang="zh-CN" altLang="en-US" sz="1200">
                <a:latin typeface="宋体" charset="-122"/>
              </a:rPr>
              <a:t>设置连接超时</a:t>
            </a:r>
            <a:endParaRPr lang="en-US" altLang="zh-CN" sz="1200">
              <a:latin typeface="宋体" charset="-122"/>
            </a:endParaRPr>
          </a:p>
          <a:p>
            <a:pPr algn="l" eaLnBrk="1" hangingPunct="1">
              <a:buFont typeface="Wingdings" pitchFamily="2" charset="2"/>
              <a:buNone/>
            </a:pPr>
            <a:r>
              <a:rPr lang="en-US" altLang="zh-CN" sz="1200">
                <a:latin typeface="宋体" charset="-122"/>
              </a:rPr>
              <a:t>if (conn.getResponseCode() != 200) throw new RuntimeException("</a:t>
            </a:r>
            <a:r>
              <a:rPr lang="zh-CN" altLang="en-US" sz="1200">
                <a:latin typeface="宋体" charset="-122"/>
              </a:rPr>
              <a:t>请求</a:t>
            </a:r>
            <a:r>
              <a:rPr lang="en-US" altLang="zh-CN" sz="1200">
                <a:latin typeface="宋体" charset="-122"/>
              </a:rPr>
              <a:t>url</a:t>
            </a:r>
            <a:r>
              <a:rPr lang="zh-CN" altLang="en-US" sz="1200">
                <a:latin typeface="宋体" charset="-122"/>
              </a:rPr>
              <a:t>失败</a:t>
            </a:r>
            <a:r>
              <a:rPr lang="en-US" altLang="zh-CN" sz="1200">
                <a:latin typeface="宋体" charset="-122"/>
              </a:rPr>
              <a:t>");</a:t>
            </a:r>
          </a:p>
          <a:p>
            <a:pPr algn="l" eaLnBrk="1" hangingPunct="1">
              <a:buFont typeface="Wingdings" pitchFamily="2" charset="2"/>
              <a:buNone/>
            </a:pPr>
            <a:r>
              <a:rPr lang="en-US" altLang="zh-CN" sz="1200">
                <a:latin typeface="宋体" charset="-122"/>
              </a:rPr>
              <a:t>InputStream is = conn.getInputStream();//</a:t>
            </a:r>
            <a:r>
              <a:rPr lang="zh-CN" altLang="en-US" sz="1200">
                <a:latin typeface="宋体" charset="-122"/>
              </a:rPr>
              <a:t>得到网络返回的输入流</a:t>
            </a:r>
            <a:endParaRPr lang="en-US" altLang="zh-CN" sz="1200">
              <a:latin typeface="宋体" charset="-122"/>
            </a:endParaRPr>
          </a:p>
          <a:p>
            <a:pPr algn="l" eaLnBrk="1" hangingPunct="1">
              <a:buFont typeface="Wingdings" pitchFamily="2" charset="2"/>
              <a:buNone/>
            </a:pPr>
            <a:r>
              <a:rPr lang="en-US" altLang="zh-CN" sz="1200">
                <a:latin typeface="宋体" charset="-122"/>
              </a:rPr>
              <a:t>String result = </a:t>
            </a:r>
            <a:r>
              <a:rPr lang="en-US" altLang="zh-CN" sz="1200">
                <a:solidFill>
                  <a:srgbClr val="FF0000"/>
                </a:solidFill>
                <a:latin typeface="宋体" charset="-122"/>
              </a:rPr>
              <a:t>readData(is, "GBK");</a:t>
            </a:r>
          </a:p>
          <a:p>
            <a:pPr algn="l" eaLnBrk="1" hangingPunct="1">
              <a:buFont typeface="Wingdings" pitchFamily="2" charset="2"/>
              <a:buNone/>
            </a:pPr>
            <a:r>
              <a:rPr lang="en-US" altLang="zh-CN" sz="1200">
                <a:latin typeface="宋体" charset="-122"/>
              </a:rPr>
              <a:t>conn.disconnect();</a:t>
            </a:r>
          </a:p>
          <a:p>
            <a:pPr algn="l" eaLnBrk="1" hangingPunct="1">
              <a:buFont typeface="Wingdings" pitchFamily="2" charset="2"/>
              <a:buNone/>
            </a:pPr>
            <a:r>
              <a:rPr lang="en-US" altLang="zh-CN" sz="1200">
                <a:latin typeface="宋体" charset="-122"/>
              </a:rPr>
              <a:t>System.out.println(result);</a:t>
            </a:r>
          </a:p>
          <a:p>
            <a:pPr algn="l" eaLnBrk="1" hangingPunct="1">
              <a:buFont typeface="Wingdings" pitchFamily="2" charset="2"/>
              <a:buNone/>
            </a:pPr>
            <a:r>
              <a:rPr lang="en-US" altLang="zh-CN" sz="1200">
                <a:latin typeface="宋体" charset="-122"/>
              </a:rPr>
              <a:t>//</a:t>
            </a:r>
            <a:r>
              <a:rPr lang="zh-CN" altLang="en-US" sz="1200">
                <a:latin typeface="宋体" charset="-122"/>
              </a:rPr>
              <a:t>第一个参数为输入流</a:t>
            </a:r>
            <a:r>
              <a:rPr lang="en-US" altLang="zh-CN" sz="1200">
                <a:latin typeface="宋体" charset="-122"/>
              </a:rPr>
              <a:t>,</a:t>
            </a:r>
            <a:r>
              <a:rPr lang="zh-CN" altLang="en-US" sz="1200">
                <a:latin typeface="宋体" charset="-122"/>
              </a:rPr>
              <a:t>第二个参数为字符集编码</a:t>
            </a:r>
            <a:endParaRPr lang="en-US" altLang="zh-CN" sz="1200">
              <a:latin typeface="宋体" charset="-122"/>
            </a:endParaRPr>
          </a:p>
          <a:p>
            <a:pPr algn="l" eaLnBrk="1" hangingPunct="1">
              <a:buFont typeface="Wingdings" pitchFamily="2" charset="2"/>
              <a:buNone/>
            </a:pPr>
            <a:r>
              <a:rPr lang="en-US" altLang="zh-CN" sz="1200">
                <a:latin typeface="宋体" charset="-122"/>
              </a:rPr>
              <a:t>public static String readData(InputStream inSream, String charsetName) throws Exception{</a:t>
            </a:r>
          </a:p>
          <a:p>
            <a:pPr algn="l" eaLnBrk="1" hangingPunct="1">
              <a:buFont typeface="Wingdings" pitchFamily="2" charset="2"/>
              <a:buNone/>
            </a:pPr>
            <a:r>
              <a:rPr lang="en-US" altLang="zh-CN" sz="1200">
                <a:latin typeface="宋体" charset="-122"/>
              </a:rPr>
              <a:t>	ByteArrayOutputStream outStream = new ByteArrayOutputStream();</a:t>
            </a:r>
          </a:p>
          <a:p>
            <a:pPr algn="l" eaLnBrk="1" hangingPunct="1">
              <a:buFont typeface="Wingdings" pitchFamily="2" charset="2"/>
              <a:buNone/>
            </a:pPr>
            <a:r>
              <a:rPr lang="en-US" altLang="zh-CN" sz="1200">
                <a:latin typeface="宋体" charset="-122"/>
              </a:rPr>
              <a:t>	byte[] buffer = new byte[1024];</a:t>
            </a:r>
          </a:p>
          <a:p>
            <a:pPr algn="l" eaLnBrk="1" hangingPunct="1">
              <a:buFont typeface="Wingdings" pitchFamily="2" charset="2"/>
              <a:buNone/>
            </a:pPr>
            <a:r>
              <a:rPr lang="en-US" altLang="zh-CN" sz="1200">
                <a:latin typeface="宋体" charset="-122"/>
              </a:rPr>
              <a:t>	int len = -1;</a:t>
            </a:r>
          </a:p>
          <a:p>
            <a:pPr algn="l" eaLnBrk="1" hangingPunct="1">
              <a:buFont typeface="Wingdings" pitchFamily="2" charset="2"/>
              <a:buNone/>
            </a:pPr>
            <a:r>
              <a:rPr lang="en-US" altLang="zh-CN" sz="1200">
                <a:latin typeface="宋体" charset="-122"/>
              </a:rPr>
              <a:t>	while( (len = inSream.read(buffer)) != -1 ){</a:t>
            </a:r>
          </a:p>
          <a:p>
            <a:pPr algn="l" eaLnBrk="1" hangingPunct="1">
              <a:buFont typeface="Wingdings" pitchFamily="2" charset="2"/>
              <a:buNone/>
            </a:pPr>
            <a:r>
              <a:rPr lang="en-US" altLang="zh-CN" sz="1200">
                <a:latin typeface="宋体" charset="-122"/>
              </a:rPr>
              <a:t>		outStream.write(buffer, 0, len);</a:t>
            </a:r>
          </a:p>
          <a:p>
            <a:pPr algn="l" eaLnBrk="1" hangingPunct="1">
              <a:buFont typeface="Wingdings" pitchFamily="2" charset="2"/>
              <a:buNone/>
            </a:pPr>
            <a:r>
              <a:rPr lang="en-US" altLang="zh-CN" sz="1200">
                <a:latin typeface="宋体" charset="-122"/>
              </a:rPr>
              <a:t>	}</a:t>
            </a:r>
          </a:p>
          <a:p>
            <a:pPr algn="l" eaLnBrk="1" hangingPunct="1">
              <a:buFont typeface="Wingdings" pitchFamily="2" charset="2"/>
              <a:buNone/>
            </a:pPr>
            <a:r>
              <a:rPr lang="en-US" altLang="zh-CN" sz="1200">
                <a:latin typeface="宋体" charset="-122"/>
              </a:rPr>
              <a:t>	byte[] data = outStream.toByteArray();</a:t>
            </a:r>
          </a:p>
          <a:p>
            <a:pPr algn="l" eaLnBrk="1" hangingPunct="1">
              <a:buFont typeface="Wingdings" pitchFamily="2" charset="2"/>
              <a:buNone/>
            </a:pPr>
            <a:r>
              <a:rPr lang="en-US" altLang="zh-CN" sz="1200">
                <a:latin typeface="宋体" charset="-122"/>
              </a:rPr>
              <a:t>	outStream.close();</a:t>
            </a:r>
          </a:p>
          <a:p>
            <a:pPr algn="l" eaLnBrk="1" hangingPunct="1">
              <a:buFont typeface="Wingdings" pitchFamily="2" charset="2"/>
              <a:buNone/>
            </a:pPr>
            <a:r>
              <a:rPr lang="en-US" altLang="zh-CN" sz="1200">
                <a:latin typeface="宋体" charset="-122"/>
              </a:rPr>
              <a:t>	inSream.close();</a:t>
            </a:r>
          </a:p>
          <a:p>
            <a:pPr algn="l" eaLnBrk="1" hangingPunct="1">
              <a:buFont typeface="Wingdings" pitchFamily="2" charset="2"/>
              <a:buNone/>
            </a:pPr>
            <a:r>
              <a:rPr lang="en-US" altLang="zh-CN" sz="1200">
                <a:latin typeface="宋体" charset="-122"/>
              </a:rPr>
              <a:t>	return new String(data, charsetName);</a:t>
            </a:r>
          </a:p>
          <a:p>
            <a:pPr algn="l" eaLnBrk="1" hangingPunct="1">
              <a:buFont typeface="Wingdings" pitchFamily="2" charset="2"/>
              <a:buNone/>
            </a:pPr>
            <a:r>
              <a:rPr lang="en-US" altLang="zh-CN" sz="1200">
                <a:latin typeface="宋体" charset="-122"/>
              </a:rPr>
              <a:t>}</a:t>
            </a:r>
          </a:p>
        </p:txBody>
      </p:sp>
    </p:spTree>
    <p:extLst>
      <p:ext uri="{BB962C8B-B14F-4D97-AF65-F5344CB8AC3E}">
        <p14:creationId xmlns:p14="http://schemas.microsoft.com/office/powerpoint/2010/main" val="35892355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sz="3200" b="1" smtClean="0">
                <a:latin typeface="宋体" charset="-122"/>
              </a:rPr>
              <a:t>从</a:t>
            </a:r>
            <a:r>
              <a:rPr lang="en-US" altLang="zh-CN" sz="3200" b="1" smtClean="0">
                <a:latin typeface="宋体" charset="-122"/>
              </a:rPr>
              <a:t>Internet</a:t>
            </a:r>
            <a:r>
              <a:rPr lang="zh-CN" altLang="en-US" sz="3200" b="1" smtClean="0">
                <a:latin typeface="宋体" charset="-122"/>
              </a:rPr>
              <a:t>获取数据</a:t>
            </a:r>
          </a:p>
        </p:txBody>
      </p:sp>
      <p:sp>
        <p:nvSpPr>
          <p:cNvPr id="70660" name="TextBox 4"/>
          <p:cNvSpPr txBox="1">
            <a:spLocks noChangeArrowheads="1"/>
          </p:cNvSpPr>
          <p:nvPr/>
        </p:nvSpPr>
        <p:spPr bwMode="auto">
          <a:xfrm>
            <a:off x="642938" y="1857375"/>
            <a:ext cx="7786687"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利用</a:t>
            </a:r>
            <a:r>
              <a:rPr lang="en-US" altLang="zh-CN" sz="1400">
                <a:latin typeface="宋体" charset="-122"/>
              </a:rPr>
              <a:t>HttpURLConnection</a:t>
            </a:r>
            <a:r>
              <a:rPr lang="zh-CN" altLang="en-US" sz="1400">
                <a:latin typeface="宋体" charset="-122"/>
              </a:rPr>
              <a:t>对象</a:t>
            </a:r>
            <a:r>
              <a:rPr lang="en-US" altLang="zh-CN" sz="1400">
                <a:latin typeface="宋体" charset="-122"/>
              </a:rPr>
              <a:t>,</a:t>
            </a:r>
            <a:r>
              <a:rPr lang="zh-CN" altLang="en-US" sz="1400">
                <a:latin typeface="宋体" charset="-122"/>
              </a:rPr>
              <a:t>我们可以从网络中获取文件数据</a:t>
            </a:r>
            <a:r>
              <a:rPr lang="en-US" altLang="zh-CN" sz="1400">
                <a:latin typeface="宋体" charset="-122"/>
              </a:rPr>
              <a:t>.</a:t>
            </a:r>
            <a:endParaRPr lang="en-US" altLang="zh-CN" sz="1400">
              <a:solidFill>
                <a:srgbClr val="00B050"/>
              </a:solidFill>
              <a:latin typeface="宋体" charset="-122"/>
            </a:endParaRPr>
          </a:p>
          <a:p>
            <a:pPr algn="l" eaLnBrk="1" hangingPunct="1">
              <a:buFont typeface="Wingdings" pitchFamily="2" charset="2"/>
              <a:buNone/>
            </a:pPr>
            <a:r>
              <a:rPr lang="en-US" altLang="zh-CN" sz="1200">
                <a:latin typeface="宋体" charset="-122"/>
              </a:rPr>
              <a:t>URL url = new URL("http://photocdn.sohu.com/20100125/Img269812337.jpg");</a:t>
            </a:r>
          </a:p>
          <a:p>
            <a:pPr algn="l" eaLnBrk="1" hangingPunct="1">
              <a:buFont typeface="Wingdings" pitchFamily="2" charset="2"/>
              <a:buNone/>
            </a:pPr>
            <a:r>
              <a:rPr lang="en-US" altLang="zh-CN" sz="1200">
                <a:latin typeface="宋体" charset="-122"/>
              </a:rPr>
              <a:t>HttpURLConnection conn = (HttpURLConnection) url.openConnection();</a:t>
            </a:r>
          </a:p>
          <a:p>
            <a:pPr algn="l" eaLnBrk="1" hangingPunct="1">
              <a:buFont typeface="Wingdings" pitchFamily="2" charset="2"/>
              <a:buNone/>
            </a:pPr>
            <a:r>
              <a:rPr lang="en-US" altLang="zh-CN" sz="1200">
                <a:latin typeface="宋体" charset="-122"/>
              </a:rPr>
              <a:t>conn.setConnectTimeout(6* 1000);</a:t>
            </a:r>
          </a:p>
          <a:p>
            <a:pPr algn="l" eaLnBrk="1" hangingPunct="1">
              <a:buFont typeface="Wingdings" pitchFamily="2" charset="2"/>
              <a:buNone/>
            </a:pPr>
            <a:r>
              <a:rPr lang="en-US" altLang="zh-CN" sz="1200">
                <a:latin typeface="宋体" charset="-122"/>
              </a:rPr>
              <a:t>if (conn.getResponseCode() != 200) throw new RuntimeException("</a:t>
            </a:r>
            <a:r>
              <a:rPr lang="zh-CN" altLang="en-US" sz="1200">
                <a:latin typeface="宋体" charset="-122"/>
              </a:rPr>
              <a:t>请求</a:t>
            </a:r>
            <a:r>
              <a:rPr lang="en-US" altLang="zh-CN" sz="1200">
                <a:latin typeface="宋体" charset="-122"/>
              </a:rPr>
              <a:t>url</a:t>
            </a:r>
            <a:r>
              <a:rPr lang="zh-CN" altLang="en-US" sz="1200">
                <a:latin typeface="宋体" charset="-122"/>
              </a:rPr>
              <a:t>失败</a:t>
            </a:r>
            <a:r>
              <a:rPr lang="en-US" altLang="zh-CN" sz="1200">
                <a:latin typeface="宋体" charset="-122"/>
              </a:rPr>
              <a:t>");</a:t>
            </a:r>
          </a:p>
          <a:p>
            <a:pPr algn="l" eaLnBrk="1" hangingPunct="1">
              <a:buFont typeface="Wingdings" pitchFamily="2" charset="2"/>
              <a:buNone/>
            </a:pPr>
            <a:r>
              <a:rPr lang="en-US" altLang="zh-CN" sz="1200">
                <a:latin typeface="宋体" charset="-122"/>
              </a:rPr>
              <a:t>InputStream is = conn.getInputStream();</a:t>
            </a:r>
          </a:p>
          <a:p>
            <a:pPr algn="l" eaLnBrk="1" hangingPunct="1">
              <a:buFont typeface="Wingdings" pitchFamily="2" charset="2"/>
              <a:buNone/>
            </a:pPr>
            <a:r>
              <a:rPr lang="en-US" altLang="zh-CN" sz="1200">
                <a:latin typeface="宋体" charset="-122"/>
              </a:rPr>
              <a:t>readAsFile(is, "Img269812337.jpg"); </a:t>
            </a:r>
          </a:p>
          <a:p>
            <a:pPr algn="l" eaLnBrk="1" hangingPunct="1">
              <a:buFont typeface="Wingdings" pitchFamily="2" charset="2"/>
              <a:buNone/>
            </a:pPr>
            <a:endParaRPr lang="en-US" altLang="zh-CN" sz="1200">
              <a:latin typeface="宋体" charset="-122"/>
            </a:endParaRPr>
          </a:p>
          <a:p>
            <a:pPr algn="l" eaLnBrk="1" hangingPunct="1">
              <a:buFont typeface="Wingdings" pitchFamily="2" charset="2"/>
              <a:buNone/>
            </a:pPr>
            <a:r>
              <a:rPr lang="en-US" altLang="zh-CN" sz="1200">
                <a:latin typeface="宋体" charset="-122"/>
              </a:rPr>
              <a:t>public static void readAsFile(InputStream inSream, File file) throws Exception{</a:t>
            </a:r>
          </a:p>
          <a:p>
            <a:pPr algn="l" eaLnBrk="1" hangingPunct="1">
              <a:buFont typeface="Wingdings" pitchFamily="2" charset="2"/>
              <a:buNone/>
            </a:pPr>
            <a:r>
              <a:rPr lang="en-US" altLang="zh-CN" sz="1200">
                <a:latin typeface="宋体" charset="-122"/>
              </a:rPr>
              <a:t>	FileOutputStream outStream = new FileOutputStream(file);</a:t>
            </a:r>
          </a:p>
          <a:p>
            <a:pPr algn="l" eaLnBrk="1" hangingPunct="1">
              <a:buFont typeface="Wingdings" pitchFamily="2" charset="2"/>
              <a:buNone/>
            </a:pPr>
            <a:r>
              <a:rPr lang="en-US" altLang="zh-CN" sz="1200">
                <a:latin typeface="宋体" charset="-122"/>
              </a:rPr>
              <a:t>	byte[] buffer = new byte[1024];</a:t>
            </a:r>
          </a:p>
          <a:p>
            <a:pPr algn="l" eaLnBrk="1" hangingPunct="1">
              <a:buFont typeface="Wingdings" pitchFamily="2" charset="2"/>
              <a:buNone/>
            </a:pPr>
            <a:r>
              <a:rPr lang="en-US" altLang="zh-CN" sz="1200">
                <a:latin typeface="宋体" charset="-122"/>
              </a:rPr>
              <a:t>	int len = -1;</a:t>
            </a:r>
          </a:p>
          <a:p>
            <a:pPr algn="l" eaLnBrk="1" hangingPunct="1">
              <a:buFont typeface="Wingdings" pitchFamily="2" charset="2"/>
              <a:buNone/>
            </a:pPr>
            <a:r>
              <a:rPr lang="en-US" altLang="zh-CN" sz="1200">
                <a:latin typeface="宋体" charset="-122"/>
              </a:rPr>
              <a:t>	while( (len = inSream.read(buffer)) != -1 ){</a:t>
            </a:r>
          </a:p>
          <a:p>
            <a:pPr algn="l" eaLnBrk="1" hangingPunct="1">
              <a:buFont typeface="Wingdings" pitchFamily="2" charset="2"/>
              <a:buNone/>
            </a:pPr>
            <a:r>
              <a:rPr lang="en-US" altLang="zh-CN" sz="1200">
                <a:latin typeface="宋体" charset="-122"/>
              </a:rPr>
              <a:t>		outStream.write(buffer, 0, len);</a:t>
            </a:r>
          </a:p>
          <a:p>
            <a:pPr algn="l" eaLnBrk="1" hangingPunct="1">
              <a:buFont typeface="Wingdings" pitchFamily="2" charset="2"/>
              <a:buNone/>
            </a:pPr>
            <a:r>
              <a:rPr lang="en-US" altLang="zh-CN" sz="1200">
                <a:latin typeface="宋体" charset="-122"/>
              </a:rPr>
              <a:t>	}</a:t>
            </a:r>
          </a:p>
          <a:p>
            <a:pPr algn="l" eaLnBrk="1" hangingPunct="1">
              <a:buFont typeface="Wingdings" pitchFamily="2" charset="2"/>
              <a:buNone/>
            </a:pPr>
            <a:r>
              <a:rPr lang="en-US" altLang="zh-CN" sz="1200">
                <a:latin typeface="宋体" charset="-122"/>
              </a:rPr>
              <a:t> 	outStream.close();</a:t>
            </a:r>
          </a:p>
          <a:p>
            <a:pPr algn="l" eaLnBrk="1" hangingPunct="1">
              <a:buFont typeface="Wingdings" pitchFamily="2" charset="2"/>
              <a:buNone/>
            </a:pPr>
            <a:r>
              <a:rPr lang="en-US" altLang="zh-CN" sz="1200">
                <a:latin typeface="宋体" charset="-122"/>
              </a:rPr>
              <a:t>	inSream.close();</a:t>
            </a:r>
          </a:p>
          <a:p>
            <a:pPr algn="l" eaLnBrk="1" hangingPunct="1">
              <a:buFont typeface="Wingdings" pitchFamily="2" charset="2"/>
              <a:buNone/>
            </a:pPr>
            <a:r>
              <a:rPr lang="en-US" altLang="zh-CN" sz="1200">
                <a:latin typeface="宋体" charset="-122"/>
              </a:rPr>
              <a:t>}</a:t>
            </a:r>
          </a:p>
        </p:txBody>
      </p:sp>
    </p:spTree>
    <p:extLst>
      <p:ext uri="{BB962C8B-B14F-4D97-AF65-F5344CB8AC3E}">
        <p14:creationId xmlns:p14="http://schemas.microsoft.com/office/powerpoint/2010/main" val="14737537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sz="3200" b="1" smtClean="0">
                <a:latin typeface="宋体" charset="-122"/>
              </a:rPr>
              <a:t>向</a:t>
            </a:r>
            <a:r>
              <a:rPr lang="en-US" altLang="zh-CN" sz="3200" b="1" smtClean="0">
                <a:latin typeface="宋体" charset="-122"/>
              </a:rPr>
              <a:t>Internet</a:t>
            </a:r>
            <a:r>
              <a:rPr lang="zh-CN" altLang="en-US" sz="3200" b="1" smtClean="0">
                <a:latin typeface="宋体" charset="-122"/>
              </a:rPr>
              <a:t>发送请求参数</a:t>
            </a:r>
          </a:p>
        </p:txBody>
      </p:sp>
      <p:sp>
        <p:nvSpPr>
          <p:cNvPr id="71684" name="TextBox 4"/>
          <p:cNvSpPr txBox="1">
            <a:spLocks noChangeArrowheads="1"/>
          </p:cNvSpPr>
          <p:nvPr/>
        </p:nvSpPr>
        <p:spPr bwMode="auto">
          <a:xfrm>
            <a:off x="642938" y="1857375"/>
            <a:ext cx="7786687"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利用</a:t>
            </a:r>
            <a:r>
              <a:rPr lang="en-US" altLang="zh-CN" sz="1400">
                <a:latin typeface="宋体" charset="-122"/>
              </a:rPr>
              <a:t>HttpURLConnection</a:t>
            </a:r>
            <a:r>
              <a:rPr lang="zh-CN" altLang="en-US" sz="1400">
                <a:latin typeface="宋体" charset="-122"/>
              </a:rPr>
              <a:t>对象</a:t>
            </a:r>
            <a:r>
              <a:rPr lang="en-US" altLang="zh-CN" sz="1400">
                <a:latin typeface="宋体" charset="-122"/>
              </a:rPr>
              <a:t>,</a:t>
            </a:r>
            <a:r>
              <a:rPr lang="zh-CN" altLang="en-US" sz="1400">
                <a:latin typeface="宋体" charset="-122"/>
              </a:rPr>
              <a:t>我们可以向网络发送请求参数</a:t>
            </a:r>
            <a:r>
              <a:rPr lang="en-US" altLang="zh-CN" sz="1400">
                <a:latin typeface="宋体" charset="-122"/>
              </a:rPr>
              <a:t>.</a:t>
            </a:r>
            <a:endParaRPr lang="en-US" altLang="zh-CN" sz="1400">
              <a:solidFill>
                <a:srgbClr val="00B050"/>
              </a:solidFill>
              <a:latin typeface="宋体" charset="-122"/>
            </a:endParaRPr>
          </a:p>
          <a:p>
            <a:pPr algn="l" eaLnBrk="1" hangingPunct="1">
              <a:buFont typeface="Wingdings" pitchFamily="2" charset="2"/>
              <a:buNone/>
            </a:pPr>
            <a:r>
              <a:rPr lang="en-US" altLang="zh-CN" sz="1200">
                <a:latin typeface="宋体" charset="-122"/>
              </a:rPr>
              <a:t>String requestUrl = "http://localhost:8080/itcast/contanctmanage.do";</a:t>
            </a:r>
          </a:p>
          <a:p>
            <a:pPr algn="l" eaLnBrk="1" hangingPunct="1">
              <a:buFont typeface="Wingdings" pitchFamily="2" charset="2"/>
              <a:buNone/>
            </a:pPr>
            <a:r>
              <a:rPr lang="en-US" altLang="zh-CN" sz="1200">
                <a:latin typeface="宋体" charset="-122"/>
              </a:rPr>
              <a:t>Map&lt;String, String&gt; requestParams = new HashMap&lt;String, String&gt;();</a:t>
            </a:r>
          </a:p>
          <a:p>
            <a:pPr algn="l" eaLnBrk="1" hangingPunct="1">
              <a:buFont typeface="Wingdings" pitchFamily="2" charset="2"/>
              <a:buNone/>
            </a:pPr>
            <a:r>
              <a:rPr lang="en-US" altLang="zh-CN" sz="1200">
                <a:latin typeface="宋体" charset="-122"/>
              </a:rPr>
              <a:t>requestParams.put("age", "12");</a:t>
            </a:r>
          </a:p>
          <a:p>
            <a:pPr algn="l" eaLnBrk="1" hangingPunct="1">
              <a:buFont typeface="Wingdings" pitchFamily="2" charset="2"/>
              <a:buNone/>
            </a:pPr>
            <a:r>
              <a:rPr lang="en-US" altLang="zh-CN" sz="1200">
                <a:latin typeface="宋体" charset="-122"/>
              </a:rPr>
              <a:t>requestParams.put("name", "</a:t>
            </a:r>
            <a:r>
              <a:rPr lang="zh-CN" altLang="en-US" sz="1200">
                <a:latin typeface="宋体" charset="-122"/>
              </a:rPr>
              <a:t>中国</a:t>
            </a:r>
            <a:r>
              <a:rPr lang="en-US" altLang="zh-CN" sz="1200">
                <a:latin typeface="宋体" charset="-122"/>
              </a:rPr>
              <a:t>");</a:t>
            </a:r>
          </a:p>
          <a:p>
            <a:pPr algn="l" eaLnBrk="1" hangingPunct="1">
              <a:buFont typeface="Wingdings" pitchFamily="2" charset="2"/>
              <a:buNone/>
            </a:pPr>
            <a:r>
              <a:rPr lang="en-US" altLang="zh-CN" sz="1200">
                <a:latin typeface="宋体" charset="-122"/>
              </a:rPr>
              <a:t> StringBuilder params = new StringBuilder();</a:t>
            </a:r>
          </a:p>
          <a:p>
            <a:pPr algn="l" eaLnBrk="1" hangingPunct="1">
              <a:buFont typeface="Wingdings" pitchFamily="2" charset="2"/>
              <a:buNone/>
            </a:pPr>
            <a:r>
              <a:rPr lang="en-US" altLang="zh-CN" sz="1200">
                <a:latin typeface="宋体" charset="-122"/>
              </a:rPr>
              <a:t>for(Map.Entry&lt;String, String&gt; entry : requestParams.entrySet()){</a:t>
            </a:r>
          </a:p>
          <a:p>
            <a:pPr algn="l" eaLnBrk="1" hangingPunct="1">
              <a:buFont typeface="Wingdings" pitchFamily="2" charset="2"/>
              <a:buNone/>
            </a:pPr>
            <a:r>
              <a:rPr lang="en-US" altLang="zh-CN" sz="1200">
                <a:latin typeface="宋体" charset="-122"/>
              </a:rPr>
              <a:t>	params.append(entry.getKey());</a:t>
            </a:r>
          </a:p>
          <a:p>
            <a:pPr algn="l" eaLnBrk="1" hangingPunct="1">
              <a:buFont typeface="Wingdings" pitchFamily="2" charset="2"/>
              <a:buNone/>
            </a:pPr>
            <a:r>
              <a:rPr lang="en-US" altLang="zh-CN" sz="1200">
                <a:latin typeface="宋体" charset="-122"/>
              </a:rPr>
              <a:t>	params.append("=");</a:t>
            </a:r>
          </a:p>
          <a:p>
            <a:pPr algn="l" eaLnBrk="1" hangingPunct="1">
              <a:buFont typeface="Wingdings" pitchFamily="2" charset="2"/>
              <a:buNone/>
            </a:pPr>
            <a:r>
              <a:rPr lang="en-US" altLang="zh-CN" sz="1200">
                <a:latin typeface="宋体" charset="-122"/>
              </a:rPr>
              <a:t>	params.append(URLEncoder.encode(entry.getValue(), "UTF-8"));</a:t>
            </a:r>
          </a:p>
          <a:p>
            <a:pPr algn="l" eaLnBrk="1" hangingPunct="1">
              <a:buFont typeface="Wingdings" pitchFamily="2" charset="2"/>
              <a:buNone/>
            </a:pPr>
            <a:r>
              <a:rPr lang="en-US" altLang="zh-CN" sz="1200">
                <a:latin typeface="宋体" charset="-122"/>
              </a:rPr>
              <a:t>	params.append("&amp;");</a:t>
            </a:r>
          </a:p>
          <a:p>
            <a:pPr algn="l" eaLnBrk="1" hangingPunct="1">
              <a:buFont typeface="Wingdings" pitchFamily="2" charset="2"/>
              <a:buNone/>
            </a:pPr>
            <a:r>
              <a:rPr lang="en-US" altLang="zh-CN" sz="1200">
                <a:latin typeface="宋体" charset="-122"/>
              </a:rPr>
              <a:t>}</a:t>
            </a:r>
          </a:p>
          <a:p>
            <a:pPr algn="l" eaLnBrk="1" hangingPunct="1">
              <a:buFont typeface="Wingdings" pitchFamily="2" charset="2"/>
              <a:buNone/>
            </a:pPr>
            <a:r>
              <a:rPr lang="en-US" altLang="zh-CN" sz="1200">
                <a:latin typeface="宋体" charset="-122"/>
              </a:rPr>
              <a:t>if (params.length() &gt; 0) params.deleteCharAt(params.length() - 1);</a:t>
            </a:r>
          </a:p>
          <a:p>
            <a:pPr algn="l" eaLnBrk="1" hangingPunct="1">
              <a:buFont typeface="Wingdings" pitchFamily="2" charset="2"/>
              <a:buNone/>
            </a:pPr>
            <a:r>
              <a:rPr lang="en-US" altLang="zh-CN" sz="1200">
                <a:latin typeface="宋体" charset="-122"/>
              </a:rPr>
              <a:t>byte[] data = params.toString().getBytes();</a:t>
            </a:r>
          </a:p>
          <a:p>
            <a:pPr algn="l" eaLnBrk="1" hangingPunct="1">
              <a:buFont typeface="Wingdings" pitchFamily="2" charset="2"/>
              <a:buNone/>
            </a:pPr>
            <a:r>
              <a:rPr lang="en-US" altLang="zh-CN" sz="1200">
                <a:latin typeface="宋体" charset="-122"/>
              </a:rPr>
              <a:t>URL realUrl = new URL(requestUrl);</a:t>
            </a:r>
          </a:p>
          <a:p>
            <a:pPr algn="l" eaLnBrk="1" hangingPunct="1">
              <a:buFont typeface="Wingdings" pitchFamily="2" charset="2"/>
              <a:buNone/>
            </a:pPr>
            <a:r>
              <a:rPr lang="en-US" altLang="zh-CN" sz="1200">
                <a:latin typeface="宋体" charset="-122"/>
              </a:rPr>
              <a:t>HttpURLConnection conn = (HttpURLConnection) realUrl.openConnection();</a:t>
            </a:r>
          </a:p>
          <a:p>
            <a:pPr algn="l" eaLnBrk="1" hangingPunct="1">
              <a:buFont typeface="Wingdings" pitchFamily="2" charset="2"/>
              <a:buNone/>
            </a:pPr>
            <a:r>
              <a:rPr lang="en-US" altLang="zh-CN" sz="1200">
                <a:latin typeface="宋体" charset="-122"/>
              </a:rPr>
              <a:t>conn.setDoOutput(true);//</a:t>
            </a:r>
            <a:r>
              <a:rPr lang="zh-CN" altLang="en-US" sz="1200">
                <a:latin typeface="宋体" charset="-122"/>
              </a:rPr>
              <a:t>发送</a:t>
            </a:r>
            <a:r>
              <a:rPr lang="en-US" altLang="zh-CN" sz="1200">
                <a:latin typeface="宋体" charset="-122"/>
              </a:rPr>
              <a:t>POST</a:t>
            </a:r>
            <a:r>
              <a:rPr lang="zh-CN" altLang="en-US" sz="1200">
                <a:latin typeface="宋体" charset="-122"/>
              </a:rPr>
              <a:t>请求必须设置允许输出</a:t>
            </a:r>
          </a:p>
          <a:p>
            <a:pPr algn="l" eaLnBrk="1" hangingPunct="1">
              <a:buFont typeface="Wingdings" pitchFamily="2" charset="2"/>
              <a:buNone/>
            </a:pPr>
            <a:r>
              <a:rPr lang="en-US" altLang="zh-CN" sz="1200">
                <a:latin typeface="宋体" charset="-122"/>
              </a:rPr>
              <a:t>conn.setUseCaches(false);//</a:t>
            </a:r>
            <a:r>
              <a:rPr lang="zh-CN" altLang="en-US" sz="1200">
                <a:latin typeface="宋体" charset="-122"/>
              </a:rPr>
              <a:t>不使用</a:t>
            </a:r>
            <a:r>
              <a:rPr lang="en-US" altLang="zh-CN" sz="1200">
                <a:latin typeface="宋体" charset="-122"/>
              </a:rPr>
              <a:t>Cache</a:t>
            </a:r>
          </a:p>
          <a:p>
            <a:pPr algn="l" eaLnBrk="1" hangingPunct="1">
              <a:buFont typeface="Wingdings" pitchFamily="2" charset="2"/>
              <a:buNone/>
            </a:pPr>
            <a:r>
              <a:rPr lang="en-US" altLang="zh-CN" sz="1200">
                <a:latin typeface="宋体" charset="-122"/>
              </a:rPr>
              <a:t>conn.setRequestMethod("POST");	        </a:t>
            </a:r>
          </a:p>
          <a:p>
            <a:pPr algn="l" eaLnBrk="1" hangingPunct="1">
              <a:buFont typeface="Wingdings" pitchFamily="2" charset="2"/>
              <a:buNone/>
            </a:pPr>
            <a:r>
              <a:rPr lang="en-US" altLang="zh-CN" sz="1200">
                <a:latin typeface="宋体" charset="-122"/>
              </a:rPr>
              <a:t>conn.setRequestProperty("Connection", "Keep-Alive");//</a:t>
            </a:r>
            <a:r>
              <a:rPr lang="zh-CN" altLang="en-US" sz="1200"/>
              <a:t>维持长连接</a:t>
            </a:r>
            <a:endParaRPr lang="en-US" altLang="zh-CN" sz="1200">
              <a:latin typeface="宋体" charset="-122"/>
            </a:endParaRPr>
          </a:p>
          <a:p>
            <a:pPr algn="l" eaLnBrk="1" hangingPunct="1">
              <a:buFont typeface="Wingdings" pitchFamily="2" charset="2"/>
              <a:buNone/>
            </a:pPr>
            <a:r>
              <a:rPr lang="en-US" altLang="zh-CN" sz="1200">
                <a:latin typeface="宋体" charset="-122"/>
              </a:rPr>
              <a:t>conn.setRequestProperty("Charset", "UTF-8");</a:t>
            </a:r>
          </a:p>
          <a:p>
            <a:pPr algn="l" eaLnBrk="1" hangingPunct="1">
              <a:buFont typeface="Wingdings" pitchFamily="2" charset="2"/>
              <a:buNone/>
            </a:pPr>
            <a:r>
              <a:rPr lang="en-US" altLang="zh-CN" sz="1200">
                <a:latin typeface="宋体" charset="-122"/>
              </a:rPr>
              <a:t>conn.setRequestProperty("Content-Length", String.valueOf(data.length));</a:t>
            </a:r>
          </a:p>
          <a:p>
            <a:pPr algn="l" eaLnBrk="1" hangingPunct="1">
              <a:buFont typeface="Wingdings" pitchFamily="2" charset="2"/>
              <a:buNone/>
            </a:pPr>
            <a:r>
              <a:rPr lang="en-US" altLang="zh-CN" sz="1200">
                <a:latin typeface="宋体" charset="-122"/>
              </a:rPr>
              <a:t>conn.setRequestProperty("Content-Type","application/x-www-form-urlencoded");</a:t>
            </a:r>
          </a:p>
          <a:p>
            <a:pPr algn="l" eaLnBrk="1" hangingPunct="1">
              <a:buFont typeface="Wingdings" pitchFamily="2" charset="2"/>
              <a:buNone/>
            </a:pPr>
            <a:r>
              <a:rPr lang="en-US" altLang="zh-CN" sz="1200">
                <a:latin typeface="宋体" charset="-122"/>
              </a:rPr>
              <a:t>DataOutputStream outStream = new DataOutputStream(conn.getOutputStream());</a:t>
            </a:r>
          </a:p>
          <a:p>
            <a:pPr algn="l" eaLnBrk="1" hangingPunct="1">
              <a:buFont typeface="Wingdings" pitchFamily="2" charset="2"/>
              <a:buNone/>
            </a:pPr>
            <a:r>
              <a:rPr lang="en-US" altLang="zh-CN" sz="1200">
                <a:latin typeface="宋体" charset="-122"/>
              </a:rPr>
              <a:t>outStream.write(data);</a:t>
            </a:r>
          </a:p>
          <a:p>
            <a:pPr algn="l" eaLnBrk="1" hangingPunct="1">
              <a:buFont typeface="Wingdings" pitchFamily="2" charset="2"/>
              <a:buNone/>
            </a:pPr>
            <a:r>
              <a:rPr lang="en-US" altLang="zh-CN" sz="1200">
                <a:latin typeface="宋体" charset="-122"/>
              </a:rPr>
              <a:t>outStream.flush();</a:t>
            </a:r>
          </a:p>
          <a:p>
            <a:pPr algn="l" eaLnBrk="1" hangingPunct="1">
              <a:buFont typeface="Wingdings" pitchFamily="2" charset="2"/>
              <a:buNone/>
            </a:pPr>
            <a:r>
              <a:rPr lang="en-US" altLang="zh-CN" sz="1200">
                <a:latin typeface="宋体" charset="-122"/>
              </a:rPr>
              <a:t>if( conn.getResponseCode() == 200 ){</a:t>
            </a:r>
          </a:p>
          <a:p>
            <a:pPr algn="l" eaLnBrk="1" hangingPunct="1">
              <a:buFont typeface="Wingdings" pitchFamily="2" charset="2"/>
              <a:buNone/>
            </a:pPr>
            <a:r>
              <a:rPr lang="en-US" altLang="zh-CN" sz="1200">
                <a:latin typeface="宋体" charset="-122"/>
              </a:rPr>
              <a:t>        String result = readAsString(conn.getInputStream(), "UTF-8");</a:t>
            </a:r>
          </a:p>
          <a:p>
            <a:pPr algn="l" eaLnBrk="1" hangingPunct="1">
              <a:buFont typeface="Wingdings" pitchFamily="2" charset="2"/>
              <a:buNone/>
            </a:pPr>
            <a:r>
              <a:rPr lang="en-US" altLang="zh-CN" sz="1200">
                <a:latin typeface="宋体" charset="-122"/>
              </a:rPr>
              <a:t>        outStream.close();</a:t>
            </a:r>
          </a:p>
          <a:p>
            <a:pPr algn="l" eaLnBrk="1" hangingPunct="1">
              <a:buFont typeface="Wingdings" pitchFamily="2" charset="2"/>
              <a:buNone/>
            </a:pPr>
            <a:r>
              <a:rPr lang="en-US" altLang="zh-CN" sz="1200">
                <a:latin typeface="宋体" charset="-122"/>
              </a:rPr>
              <a:t>        System.out.println(result);</a:t>
            </a:r>
          </a:p>
          <a:p>
            <a:pPr algn="l" eaLnBrk="1" hangingPunct="1">
              <a:buFont typeface="Wingdings" pitchFamily="2" charset="2"/>
              <a:buNone/>
            </a:pPr>
            <a:r>
              <a:rPr lang="en-US" altLang="zh-CN" sz="1200">
                <a:latin typeface="宋体" charset="-122"/>
              </a:rPr>
              <a:t>}</a:t>
            </a:r>
          </a:p>
        </p:txBody>
      </p:sp>
    </p:spTree>
    <p:extLst>
      <p:ext uri="{BB962C8B-B14F-4D97-AF65-F5344CB8AC3E}">
        <p14:creationId xmlns:p14="http://schemas.microsoft.com/office/powerpoint/2010/main" val="928445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z="3200" b="1" smtClean="0">
                <a:latin typeface="宋体" charset="-122"/>
              </a:rPr>
              <a:t>向</a:t>
            </a:r>
            <a:r>
              <a:rPr lang="en-US" altLang="zh-CN" sz="3200" b="1" smtClean="0">
                <a:latin typeface="宋体" charset="-122"/>
              </a:rPr>
              <a:t>Internet</a:t>
            </a:r>
            <a:r>
              <a:rPr lang="zh-CN" altLang="en-US" sz="3200" b="1" smtClean="0">
                <a:latin typeface="宋体" charset="-122"/>
              </a:rPr>
              <a:t>发送</a:t>
            </a:r>
            <a:r>
              <a:rPr lang="en-US" altLang="zh-CN" sz="3200" b="1" smtClean="0">
                <a:latin typeface="宋体" charset="-122"/>
              </a:rPr>
              <a:t>xml</a:t>
            </a:r>
            <a:r>
              <a:rPr lang="zh-CN" altLang="en-US" sz="3200" b="1" smtClean="0">
                <a:latin typeface="宋体" charset="-122"/>
              </a:rPr>
              <a:t>数据</a:t>
            </a:r>
          </a:p>
        </p:txBody>
      </p:sp>
      <p:sp>
        <p:nvSpPr>
          <p:cNvPr id="72708" name="TextBox 4"/>
          <p:cNvSpPr txBox="1">
            <a:spLocks noChangeArrowheads="1"/>
          </p:cNvSpPr>
          <p:nvPr/>
        </p:nvSpPr>
        <p:spPr bwMode="auto">
          <a:xfrm>
            <a:off x="642938" y="1857375"/>
            <a:ext cx="7786687"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利用</a:t>
            </a:r>
            <a:r>
              <a:rPr lang="en-US" altLang="zh-CN" sz="1400">
                <a:latin typeface="宋体" charset="-122"/>
              </a:rPr>
              <a:t>HttpURLConnection</a:t>
            </a:r>
            <a:r>
              <a:rPr lang="zh-CN" altLang="en-US" sz="1400">
                <a:latin typeface="宋体" charset="-122"/>
              </a:rPr>
              <a:t>对象</a:t>
            </a:r>
            <a:r>
              <a:rPr lang="en-US" altLang="zh-CN" sz="1400">
                <a:latin typeface="宋体" charset="-122"/>
              </a:rPr>
              <a:t>,</a:t>
            </a:r>
            <a:r>
              <a:rPr lang="zh-CN" altLang="en-US" sz="1400">
                <a:latin typeface="宋体" charset="-122"/>
              </a:rPr>
              <a:t>我们可以向网络发送</a:t>
            </a:r>
            <a:r>
              <a:rPr lang="en-US" altLang="zh-CN" sz="1400">
                <a:latin typeface="宋体" charset="-122"/>
              </a:rPr>
              <a:t>xml</a:t>
            </a:r>
            <a:r>
              <a:rPr lang="zh-CN" altLang="en-US" sz="1400">
                <a:latin typeface="宋体" charset="-122"/>
              </a:rPr>
              <a:t>数据</a:t>
            </a:r>
            <a:r>
              <a:rPr lang="en-US" altLang="zh-CN" sz="1400">
                <a:latin typeface="宋体" charset="-122"/>
              </a:rPr>
              <a:t>.</a:t>
            </a:r>
            <a:endParaRPr lang="en-US" altLang="zh-CN" sz="1400">
              <a:solidFill>
                <a:srgbClr val="00B050"/>
              </a:solidFill>
              <a:latin typeface="宋体" charset="-122"/>
            </a:endParaRPr>
          </a:p>
          <a:p>
            <a:pPr algn="l" eaLnBrk="1" hangingPunct="1">
              <a:buFont typeface="Wingdings" pitchFamily="2" charset="2"/>
              <a:buNone/>
            </a:pPr>
            <a:r>
              <a:rPr lang="en-US" altLang="zh-CN" sz="1200">
                <a:latin typeface="宋体" charset="-122"/>
              </a:rPr>
              <a:t>StringBuilder xml =  new StringBuilder();</a:t>
            </a:r>
          </a:p>
          <a:p>
            <a:pPr algn="l" eaLnBrk="1" hangingPunct="1">
              <a:buFont typeface="Wingdings" pitchFamily="2" charset="2"/>
              <a:buNone/>
            </a:pPr>
            <a:r>
              <a:rPr lang="en-US" altLang="zh-CN" sz="1200">
                <a:latin typeface="宋体" charset="-122"/>
              </a:rPr>
              <a:t>xml.append("&lt;?xml version=\"1.0\" encoding=\"utf-8\" ?&gt;");</a:t>
            </a:r>
          </a:p>
          <a:p>
            <a:pPr algn="l" eaLnBrk="1" hangingPunct="1">
              <a:buFont typeface="Wingdings" pitchFamily="2" charset="2"/>
              <a:buNone/>
            </a:pPr>
            <a:r>
              <a:rPr lang="en-US" altLang="zh-CN" sz="1200">
                <a:latin typeface="宋体" charset="-122"/>
              </a:rPr>
              <a:t>xml.append("&lt;M1 V=10000&gt;");</a:t>
            </a:r>
          </a:p>
          <a:p>
            <a:pPr algn="l" eaLnBrk="1" hangingPunct="1">
              <a:buFont typeface="Wingdings" pitchFamily="2" charset="2"/>
              <a:buNone/>
            </a:pPr>
            <a:r>
              <a:rPr lang="en-US" altLang="zh-CN" sz="1200">
                <a:latin typeface="宋体" charset="-122"/>
              </a:rPr>
              <a:t>xml.append("&lt;U I=1 D=\"N73\"&gt;</a:t>
            </a:r>
            <a:r>
              <a:rPr lang="zh-CN" altLang="en-US" sz="1200">
                <a:latin typeface="宋体" charset="-122"/>
              </a:rPr>
              <a:t>中国</a:t>
            </a:r>
            <a:r>
              <a:rPr lang="en-US" altLang="zh-CN" sz="1200">
                <a:latin typeface="宋体" charset="-122"/>
              </a:rPr>
              <a:t>&lt;/U&gt;");</a:t>
            </a:r>
          </a:p>
          <a:p>
            <a:pPr algn="l" eaLnBrk="1" hangingPunct="1">
              <a:buFont typeface="Wingdings" pitchFamily="2" charset="2"/>
              <a:buNone/>
            </a:pPr>
            <a:r>
              <a:rPr lang="en-US" altLang="zh-CN" sz="1200">
                <a:latin typeface="宋体" charset="-122"/>
              </a:rPr>
              <a:t>xml.append("&lt;/M1&gt;");</a:t>
            </a:r>
          </a:p>
          <a:p>
            <a:pPr algn="l" eaLnBrk="1" hangingPunct="1">
              <a:buFont typeface="Wingdings" pitchFamily="2" charset="2"/>
              <a:buNone/>
            </a:pPr>
            <a:r>
              <a:rPr lang="en-US" altLang="zh-CN" sz="1200">
                <a:latin typeface="宋体" charset="-122"/>
              </a:rPr>
              <a:t>byte[] xmlbyte = xml.toString().getBytes("UTF-8");</a:t>
            </a:r>
          </a:p>
          <a:p>
            <a:pPr algn="l" eaLnBrk="1" hangingPunct="1">
              <a:buFont typeface="Wingdings" pitchFamily="2" charset="2"/>
              <a:buNone/>
            </a:pPr>
            <a:r>
              <a:rPr lang="en-US" altLang="zh-CN" sz="1200">
                <a:latin typeface="宋体" charset="-122"/>
              </a:rPr>
              <a:t>URL url = new URL("http://localhost:8080/itcast/contanctmanage.do?method=readxml");</a:t>
            </a:r>
          </a:p>
          <a:p>
            <a:pPr algn="l" eaLnBrk="1" hangingPunct="1">
              <a:buFont typeface="Wingdings" pitchFamily="2" charset="2"/>
              <a:buNone/>
            </a:pPr>
            <a:r>
              <a:rPr lang="en-US" altLang="zh-CN" sz="1200">
                <a:latin typeface="宋体" charset="-122"/>
              </a:rPr>
              <a:t>HttpURLConnection conn = (HttpURLConnection) url.openConnection();</a:t>
            </a:r>
          </a:p>
          <a:p>
            <a:pPr algn="l" eaLnBrk="1" hangingPunct="1">
              <a:buFont typeface="Wingdings" pitchFamily="2" charset="2"/>
              <a:buNone/>
            </a:pPr>
            <a:r>
              <a:rPr lang="en-US" altLang="zh-CN" sz="1200">
                <a:latin typeface="宋体" charset="-122"/>
              </a:rPr>
              <a:t>conn.setConnectTimeout(6* 1000);</a:t>
            </a:r>
          </a:p>
          <a:p>
            <a:pPr algn="l" eaLnBrk="1" hangingPunct="1">
              <a:buFont typeface="Wingdings" pitchFamily="2" charset="2"/>
              <a:buNone/>
            </a:pPr>
            <a:r>
              <a:rPr lang="en-US" altLang="zh-CN" sz="1200">
                <a:latin typeface="宋体" charset="-122"/>
              </a:rPr>
              <a:t>conn.setDoOutput(true);//</a:t>
            </a:r>
            <a:r>
              <a:rPr lang="zh-CN" altLang="en-US" sz="1200">
                <a:latin typeface="宋体" charset="-122"/>
              </a:rPr>
              <a:t>允许输出</a:t>
            </a:r>
          </a:p>
          <a:p>
            <a:pPr algn="l" eaLnBrk="1" hangingPunct="1">
              <a:buFont typeface="Wingdings" pitchFamily="2" charset="2"/>
              <a:buNone/>
            </a:pPr>
            <a:r>
              <a:rPr lang="en-US" altLang="zh-CN" sz="1200">
                <a:latin typeface="宋体" charset="-122"/>
              </a:rPr>
              <a:t>conn.setUseCaches(false);//</a:t>
            </a:r>
            <a:r>
              <a:rPr lang="zh-CN" altLang="en-US" sz="1200">
                <a:latin typeface="宋体" charset="-122"/>
              </a:rPr>
              <a:t>不使用</a:t>
            </a:r>
            <a:r>
              <a:rPr lang="en-US" altLang="zh-CN" sz="1200">
                <a:latin typeface="宋体" charset="-122"/>
              </a:rPr>
              <a:t>Cache</a:t>
            </a:r>
          </a:p>
          <a:p>
            <a:pPr algn="l" eaLnBrk="1" hangingPunct="1">
              <a:buFont typeface="Wingdings" pitchFamily="2" charset="2"/>
              <a:buNone/>
            </a:pPr>
            <a:r>
              <a:rPr lang="en-US" altLang="zh-CN" sz="1200">
                <a:latin typeface="宋体" charset="-122"/>
              </a:rPr>
              <a:t>conn.setRequestMethod("POST");	        </a:t>
            </a:r>
          </a:p>
          <a:p>
            <a:pPr algn="l" eaLnBrk="1" hangingPunct="1">
              <a:buFont typeface="Wingdings" pitchFamily="2" charset="2"/>
              <a:buNone/>
            </a:pPr>
            <a:r>
              <a:rPr lang="en-US" altLang="zh-CN" sz="1200">
                <a:latin typeface="宋体" charset="-122"/>
              </a:rPr>
              <a:t>conn.setRequestProperty("Connection", "Keep-Alive");//</a:t>
            </a:r>
            <a:r>
              <a:rPr lang="zh-CN" altLang="en-US" sz="1200"/>
              <a:t>维持长连接</a:t>
            </a:r>
            <a:endParaRPr lang="en-US" altLang="zh-CN" sz="1200">
              <a:latin typeface="宋体" charset="-122"/>
            </a:endParaRPr>
          </a:p>
          <a:p>
            <a:pPr algn="l" eaLnBrk="1" hangingPunct="1">
              <a:buFont typeface="Wingdings" pitchFamily="2" charset="2"/>
              <a:buNone/>
            </a:pPr>
            <a:r>
              <a:rPr lang="en-US" altLang="zh-CN" sz="1200">
                <a:latin typeface="宋体" charset="-122"/>
              </a:rPr>
              <a:t>conn.setRequestProperty("Charset", "UTF-8");</a:t>
            </a:r>
          </a:p>
          <a:p>
            <a:pPr algn="l" eaLnBrk="1" hangingPunct="1">
              <a:buFont typeface="Wingdings" pitchFamily="2" charset="2"/>
              <a:buNone/>
            </a:pPr>
            <a:r>
              <a:rPr lang="en-US" altLang="zh-CN" sz="1200">
                <a:latin typeface="宋体" charset="-122"/>
              </a:rPr>
              <a:t>conn.setRequestProperty("Content-Length", String.valueOf(xmlbyte.length));</a:t>
            </a:r>
          </a:p>
          <a:p>
            <a:pPr algn="l" eaLnBrk="1" hangingPunct="1">
              <a:buFont typeface="Wingdings" pitchFamily="2" charset="2"/>
              <a:buNone/>
            </a:pPr>
            <a:r>
              <a:rPr lang="en-US" altLang="zh-CN" sz="1200">
                <a:latin typeface="宋体" charset="-122"/>
              </a:rPr>
              <a:t>conn.setRequestProperty("Content-Type", "text/xml; charset=UTF-8");</a:t>
            </a:r>
          </a:p>
          <a:p>
            <a:pPr algn="l" eaLnBrk="1" hangingPunct="1">
              <a:buFont typeface="Wingdings" pitchFamily="2" charset="2"/>
              <a:buNone/>
            </a:pPr>
            <a:r>
              <a:rPr lang="en-US" altLang="zh-CN" sz="1200">
                <a:latin typeface="宋体" charset="-122"/>
              </a:rPr>
              <a:t>DataOutputStream outStream = new DataOutputStream(conn.getOutputStream());</a:t>
            </a:r>
          </a:p>
          <a:p>
            <a:pPr algn="l" eaLnBrk="1" hangingPunct="1">
              <a:buFont typeface="Wingdings" pitchFamily="2" charset="2"/>
              <a:buNone/>
            </a:pPr>
            <a:r>
              <a:rPr lang="en-US" altLang="zh-CN" sz="1200">
                <a:latin typeface="宋体" charset="-122"/>
              </a:rPr>
              <a:t>outStream.write(xmlbyte);//</a:t>
            </a:r>
            <a:r>
              <a:rPr lang="zh-CN" altLang="en-US" sz="1200">
                <a:latin typeface="宋体" charset="-122"/>
              </a:rPr>
              <a:t>发送</a:t>
            </a:r>
            <a:r>
              <a:rPr lang="en-US" altLang="zh-CN" sz="1200">
                <a:latin typeface="宋体" charset="-122"/>
              </a:rPr>
              <a:t>xml</a:t>
            </a:r>
            <a:r>
              <a:rPr lang="zh-CN" altLang="en-US" sz="1200">
                <a:latin typeface="宋体" charset="-122"/>
              </a:rPr>
              <a:t>数据</a:t>
            </a:r>
          </a:p>
          <a:p>
            <a:pPr algn="l" eaLnBrk="1" hangingPunct="1">
              <a:buFont typeface="Wingdings" pitchFamily="2" charset="2"/>
              <a:buNone/>
            </a:pPr>
            <a:r>
              <a:rPr lang="en-US" altLang="zh-CN" sz="1200">
                <a:latin typeface="宋体" charset="-122"/>
              </a:rPr>
              <a:t>outStream.flush();</a:t>
            </a:r>
          </a:p>
          <a:p>
            <a:pPr algn="l" eaLnBrk="1" hangingPunct="1">
              <a:buFont typeface="Wingdings" pitchFamily="2" charset="2"/>
              <a:buNone/>
            </a:pPr>
            <a:r>
              <a:rPr lang="en-US" altLang="zh-CN" sz="1200">
                <a:latin typeface="宋体" charset="-122"/>
              </a:rPr>
              <a:t>if (conn.getResponseCode() != 200) throw new RuntimeException("</a:t>
            </a:r>
            <a:r>
              <a:rPr lang="zh-CN" altLang="en-US" sz="1200">
                <a:latin typeface="宋体" charset="-122"/>
              </a:rPr>
              <a:t>请求</a:t>
            </a:r>
            <a:r>
              <a:rPr lang="en-US" altLang="zh-CN" sz="1200">
                <a:latin typeface="宋体" charset="-122"/>
              </a:rPr>
              <a:t>url</a:t>
            </a:r>
            <a:r>
              <a:rPr lang="zh-CN" altLang="en-US" sz="1200">
                <a:latin typeface="宋体" charset="-122"/>
              </a:rPr>
              <a:t>失败</a:t>
            </a:r>
            <a:r>
              <a:rPr lang="en-US" altLang="zh-CN" sz="1200">
                <a:latin typeface="宋体" charset="-122"/>
              </a:rPr>
              <a:t>");</a:t>
            </a:r>
          </a:p>
          <a:p>
            <a:pPr algn="l" eaLnBrk="1" hangingPunct="1">
              <a:buFont typeface="Wingdings" pitchFamily="2" charset="2"/>
              <a:buNone/>
            </a:pPr>
            <a:r>
              <a:rPr lang="en-US" altLang="zh-CN" sz="1200">
                <a:latin typeface="宋体" charset="-122"/>
              </a:rPr>
              <a:t>InputStream is = conn.getInputStream();//</a:t>
            </a:r>
            <a:r>
              <a:rPr lang="zh-CN" altLang="en-US" sz="1200">
                <a:latin typeface="宋体" charset="-122"/>
              </a:rPr>
              <a:t>获取返回数据</a:t>
            </a:r>
            <a:endParaRPr lang="en-US" altLang="zh-CN" sz="1200">
              <a:latin typeface="宋体" charset="-122"/>
            </a:endParaRPr>
          </a:p>
          <a:p>
            <a:pPr algn="l" eaLnBrk="1" hangingPunct="1">
              <a:buFont typeface="Wingdings" pitchFamily="2" charset="2"/>
              <a:buNone/>
            </a:pPr>
            <a:r>
              <a:rPr lang="en-US" altLang="zh-CN" sz="1200">
                <a:latin typeface="宋体" charset="-122"/>
              </a:rPr>
              <a:t>String result = readAsString(is, "UTF-8");</a:t>
            </a:r>
          </a:p>
          <a:p>
            <a:pPr algn="l" eaLnBrk="1" hangingPunct="1">
              <a:buFont typeface="Wingdings" pitchFamily="2" charset="2"/>
              <a:buNone/>
            </a:pPr>
            <a:r>
              <a:rPr lang="en-US" altLang="zh-CN" sz="1200">
                <a:latin typeface="宋体" charset="-122"/>
              </a:rPr>
              <a:t>outStream.close();	</a:t>
            </a:r>
          </a:p>
        </p:txBody>
      </p:sp>
    </p:spTree>
    <p:extLst>
      <p:ext uri="{BB962C8B-B14F-4D97-AF65-F5344CB8AC3E}">
        <p14:creationId xmlns:p14="http://schemas.microsoft.com/office/powerpoint/2010/main" val="333981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a:bodyPr>
          <a:lstStyle/>
          <a:p>
            <a:pPr eaLnBrk="1" hangingPunct="1"/>
            <a:r>
              <a:rPr lang="zh-CN" altLang="en-US" sz="2900" dirty="0" smtClean="0"/>
              <a:t>开发第一个</a:t>
            </a:r>
            <a:r>
              <a:rPr lang="en-US" altLang="zh-CN" sz="2800" dirty="0" smtClean="0"/>
              <a:t>Android</a:t>
            </a:r>
            <a:r>
              <a:rPr lang="zh-CN" altLang="en-US" sz="2800" dirty="0" smtClean="0"/>
              <a:t>应用</a:t>
            </a:r>
            <a:endParaRPr lang="zh-CN" altLang="en-US" sz="2800" b="1" dirty="0" smtClean="0">
              <a:latin typeface="宋体" charset="-122"/>
            </a:endParaRPr>
          </a:p>
        </p:txBody>
      </p:sp>
      <p:pic>
        <p:nvPicPr>
          <p:cNvPr id="9220" name="图片 4" descr="android-3.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28813"/>
            <a:ext cx="40005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43349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z="3200" b="1" smtClean="0">
                <a:latin typeface="宋体" charset="-122"/>
              </a:rPr>
              <a:t>广播接收者</a:t>
            </a:r>
            <a:r>
              <a:rPr lang="en-US" altLang="zh-CN" sz="3200" b="1" smtClean="0">
                <a:latin typeface="宋体" charset="-122"/>
              </a:rPr>
              <a:t>--BroadcastReceiver</a:t>
            </a:r>
            <a:endParaRPr lang="zh-CN" altLang="en-US" sz="3200" b="1" smtClean="0">
              <a:latin typeface="宋体" charset="-122"/>
            </a:endParaRPr>
          </a:p>
        </p:txBody>
      </p:sp>
      <p:sp>
        <p:nvSpPr>
          <p:cNvPr id="73732" name="TextBox 4"/>
          <p:cNvSpPr txBox="1">
            <a:spLocks noChangeArrowheads="1"/>
          </p:cNvSpPr>
          <p:nvPr/>
        </p:nvSpPr>
        <p:spPr bwMode="auto">
          <a:xfrm>
            <a:off x="642938" y="1857375"/>
            <a:ext cx="7786687"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广播接收者（</a:t>
            </a:r>
            <a:r>
              <a:rPr lang="en-US" altLang="zh-CN" sz="1400">
                <a:latin typeface="宋体" charset="-122"/>
              </a:rPr>
              <a:t>BroadcastReceiver）</a:t>
            </a:r>
            <a:r>
              <a:rPr lang="zh-CN" altLang="en-US" sz="1400">
                <a:latin typeface="宋体" charset="-122"/>
              </a:rPr>
              <a:t>用于异步接收广播</a:t>
            </a:r>
            <a:r>
              <a:rPr lang="en-US" altLang="zh-CN" sz="1400">
                <a:latin typeface="宋体" charset="-122"/>
              </a:rPr>
              <a:t>Intent</a:t>
            </a:r>
            <a:r>
              <a:rPr lang="zh-CN" altLang="en-US" sz="1400">
                <a:latin typeface="宋体" charset="-122"/>
              </a:rPr>
              <a:t>，广播</a:t>
            </a:r>
            <a:r>
              <a:rPr lang="en-US" altLang="zh-CN" sz="1400">
                <a:latin typeface="宋体" charset="-122"/>
              </a:rPr>
              <a:t>Intent</a:t>
            </a:r>
            <a:r>
              <a:rPr lang="zh-CN" altLang="en-US" sz="1400">
                <a:latin typeface="宋体" charset="-122"/>
              </a:rPr>
              <a:t>的发送是通过调用</a:t>
            </a:r>
            <a:r>
              <a:rPr lang="en-US" altLang="zh-CN" sz="1400">
                <a:latin typeface="宋体" charset="-122"/>
              </a:rPr>
              <a:t>Context.sendBroadcast()</a:t>
            </a:r>
            <a:r>
              <a:rPr lang="zh-CN" altLang="en-US" sz="1400">
                <a:latin typeface="宋体" charset="-122"/>
              </a:rPr>
              <a:t>、</a:t>
            </a:r>
            <a:r>
              <a:rPr lang="en-US" altLang="zh-CN" sz="1400">
                <a:latin typeface="宋体" charset="-122"/>
              </a:rPr>
              <a:t>Context.sendOrderedBroadcast()</a:t>
            </a:r>
            <a:r>
              <a:rPr lang="zh-CN" altLang="en-US" sz="1400">
                <a:latin typeface="宋体" charset="-122"/>
              </a:rPr>
              <a:t>或者</a:t>
            </a:r>
            <a:r>
              <a:rPr lang="en-US" altLang="zh-CN" sz="1400">
                <a:latin typeface="宋体" charset="-122"/>
              </a:rPr>
              <a:t>Context.sendStickyBroadcast()</a:t>
            </a:r>
            <a:r>
              <a:rPr lang="zh-CN" altLang="en-US" sz="1400">
                <a:latin typeface="宋体" charset="-122"/>
              </a:rPr>
              <a:t>来实现的。通常一个广播</a:t>
            </a:r>
            <a:r>
              <a:rPr lang="en-US" altLang="zh-CN" sz="1400">
                <a:latin typeface="宋体" charset="-122"/>
              </a:rPr>
              <a:t>Intent</a:t>
            </a:r>
            <a:r>
              <a:rPr lang="zh-CN" altLang="en-US" sz="1400">
                <a:latin typeface="宋体" charset="-122"/>
              </a:rPr>
              <a:t>可以被订阅了此</a:t>
            </a:r>
            <a:r>
              <a:rPr lang="en-US" altLang="zh-CN" sz="1400">
                <a:latin typeface="宋体" charset="-122"/>
              </a:rPr>
              <a:t>Intent</a:t>
            </a:r>
            <a:r>
              <a:rPr lang="zh-CN" altLang="en-US" sz="1400">
                <a:latin typeface="宋体" charset="-122"/>
              </a:rPr>
              <a:t>的多个广播接收者所接收，广播接收者和</a:t>
            </a:r>
            <a:r>
              <a:rPr lang="en-US" altLang="zh-CN" sz="1400">
                <a:latin typeface="宋体" charset="-122"/>
              </a:rPr>
              <a:t>JMS</a:t>
            </a:r>
            <a:r>
              <a:rPr lang="zh-CN" altLang="en-US" sz="1400">
                <a:latin typeface="宋体" charset="-122"/>
              </a:rPr>
              <a:t>中的</a:t>
            </a:r>
            <a:r>
              <a:rPr lang="en-US" altLang="zh-CN" sz="1400">
                <a:latin typeface="宋体" charset="-122"/>
              </a:rPr>
              <a:t>Topic</a:t>
            </a:r>
            <a:r>
              <a:rPr lang="zh-CN" altLang="en-US" sz="1400">
                <a:latin typeface="宋体" charset="-122"/>
              </a:rPr>
              <a:t>消息接收者很相似。要实现一个广播接收者方法如下：</a:t>
            </a:r>
            <a:endParaRPr lang="en-US" altLang="zh-CN" sz="1400">
              <a:latin typeface="宋体" charset="-122"/>
            </a:endParaRPr>
          </a:p>
          <a:p>
            <a:pPr algn="l" eaLnBrk="1" hangingPunct="1">
              <a:buFont typeface="Wingdings" pitchFamily="2" charset="2"/>
              <a:buNone/>
            </a:pPr>
            <a:r>
              <a:rPr lang="zh-CN" altLang="en-US" sz="1400">
                <a:latin typeface="宋体" charset="-122"/>
              </a:rPr>
              <a:t>第一步：继承</a:t>
            </a:r>
            <a:r>
              <a:rPr lang="en-US" altLang="zh-CN" sz="1400">
                <a:latin typeface="宋体" charset="-122"/>
              </a:rPr>
              <a:t>BroadcastReceiver，</a:t>
            </a:r>
            <a:r>
              <a:rPr lang="zh-CN" altLang="en-US" sz="1400">
                <a:latin typeface="宋体" charset="-122"/>
              </a:rPr>
              <a:t>并重写</a:t>
            </a:r>
            <a:r>
              <a:rPr lang="en-US" altLang="zh-CN" sz="1400">
                <a:latin typeface="宋体" charset="-122"/>
              </a:rPr>
              <a:t>onReceive()</a:t>
            </a:r>
            <a:r>
              <a:rPr lang="zh-CN" altLang="en-US" sz="1400">
                <a:latin typeface="宋体" charset="-122"/>
              </a:rPr>
              <a:t>方法。</a:t>
            </a:r>
            <a:endParaRPr lang="en-US" altLang="zh-CN" sz="1400">
              <a:latin typeface="宋体" charset="-122"/>
            </a:endParaRPr>
          </a:p>
          <a:p>
            <a:pPr algn="l" eaLnBrk="1" hangingPunct="1">
              <a:buFont typeface="Wingdings" pitchFamily="2" charset="2"/>
              <a:buNone/>
            </a:pPr>
            <a:r>
              <a:rPr lang="en-US" altLang="zh-CN" sz="1200">
                <a:solidFill>
                  <a:srgbClr val="0070C0"/>
                </a:solidFill>
                <a:latin typeface="宋体" charset="-122"/>
              </a:rPr>
              <a:t>public class IncomingSMSReceiver extends BroadcastReceiver {</a:t>
            </a:r>
          </a:p>
          <a:p>
            <a:pPr algn="l" eaLnBrk="1" hangingPunct="1">
              <a:buFont typeface="Wingdings" pitchFamily="2" charset="2"/>
              <a:buNone/>
            </a:pPr>
            <a:r>
              <a:rPr lang="en-US" altLang="zh-CN" sz="1200">
                <a:solidFill>
                  <a:srgbClr val="0070C0"/>
                </a:solidFill>
                <a:latin typeface="宋体" charset="-122"/>
              </a:rPr>
              <a:t>	@Override public void onReceive(Context context, Intent intent) {</a:t>
            </a:r>
          </a:p>
          <a:p>
            <a:pPr algn="l" eaLnBrk="1" hangingPunct="1">
              <a:buFont typeface="Wingdings" pitchFamily="2" charset="2"/>
              <a:buNone/>
            </a:pPr>
            <a:r>
              <a:rPr lang="en-US" altLang="zh-CN" sz="1200">
                <a:solidFill>
                  <a:srgbClr val="0070C0"/>
                </a:solidFill>
                <a:latin typeface="宋体" charset="-122"/>
              </a:rPr>
              <a:t>	}</a:t>
            </a:r>
          </a:p>
          <a:p>
            <a:pPr algn="l" eaLnBrk="1" hangingPunct="1">
              <a:buFont typeface="Wingdings" pitchFamily="2" charset="2"/>
              <a:buNone/>
            </a:pPr>
            <a:r>
              <a:rPr lang="en-US" altLang="zh-CN" sz="1200">
                <a:solidFill>
                  <a:srgbClr val="0070C0"/>
                </a:solidFill>
                <a:latin typeface="宋体" charset="-122"/>
              </a:rPr>
              <a:t>}</a:t>
            </a:r>
          </a:p>
          <a:p>
            <a:pPr algn="l" eaLnBrk="1" hangingPunct="1">
              <a:buFont typeface="Wingdings" pitchFamily="2" charset="2"/>
              <a:buNone/>
            </a:pPr>
            <a:r>
              <a:rPr lang="zh-CN" altLang="en-US" sz="1400">
                <a:latin typeface="宋体" charset="-122"/>
              </a:rPr>
              <a:t>第二步：订阅感兴趣的广播</a:t>
            </a:r>
            <a:r>
              <a:rPr lang="en-US" altLang="zh-CN" sz="1400">
                <a:latin typeface="宋体" charset="-122"/>
              </a:rPr>
              <a:t>Intent，</a:t>
            </a:r>
            <a:r>
              <a:rPr lang="zh-CN" altLang="en-US" sz="1400">
                <a:latin typeface="宋体" charset="-122"/>
              </a:rPr>
              <a:t>订阅方法有两种：</a:t>
            </a:r>
            <a:endParaRPr lang="en-US" altLang="zh-CN" sz="1400">
              <a:latin typeface="宋体" charset="-122"/>
            </a:endParaRPr>
          </a:p>
          <a:p>
            <a:pPr lvl="1" algn="l" eaLnBrk="1" hangingPunct="1">
              <a:buFont typeface="Wingdings" pitchFamily="2" charset="2"/>
              <a:buNone/>
            </a:pPr>
            <a:r>
              <a:rPr lang="zh-CN" altLang="en-US" sz="1400">
                <a:latin typeface="宋体" charset="-122"/>
              </a:rPr>
              <a:t>第一种：使用代码进行订阅</a:t>
            </a:r>
          </a:p>
          <a:p>
            <a:pPr lvl="1" algn="l" eaLnBrk="1" hangingPunct="1">
              <a:buFont typeface="Wingdings" pitchFamily="2" charset="2"/>
              <a:buNone/>
            </a:pPr>
            <a:r>
              <a:rPr lang="en-US" altLang="zh-CN" sz="1200">
                <a:solidFill>
                  <a:srgbClr val="0070C0"/>
                </a:solidFill>
                <a:latin typeface="宋体" charset="-122"/>
              </a:rPr>
              <a:t>IntentFilter filter = new IntentFilter("android.provider.Telephony.SMS_RECEIVED");</a:t>
            </a:r>
          </a:p>
          <a:p>
            <a:pPr lvl="1" algn="l" eaLnBrk="1" hangingPunct="1">
              <a:buFont typeface="Wingdings" pitchFamily="2" charset="2"/>
              <a:buNone/>
            </a:pPr>
            <a:r>
              <a:rPr lang="en-US" altLang="zh-CN" sz="1200">
                <a:solidFill>
                  <a:srgbClr val="0070C0"/>
                </a:solidFill>
                <a:latin typeface="宋体" charset="-122"/>
              </a:rPr>
              <a:t>IncomingSMSReceiver receiver = new IncomingSMSReceiver();</a:t>
            </a:r>
          </a:p>
          <a:p>
            <a:pPr lvl="1" algn="l" eaLnBrk="1" hangingPunct="1">
              <a:buFont typeface="Wingdings" pitchFamily="2" charset="2"/>
              <a:buNone/>
            </a:pPr>
            <a:r>
              <a:rPr lang="en-US" altLang="zh-CN" sz="1200">
                <a:solidFill>
                  <a:srgbClr val="0070C0"/>
                </a:solidFill>
                <a:latin typeface="宋体" charset="-122"/>
              </a:rPr>
              <a:t>registerReceiver(receiver, filter);</a:t>
            </a:r>
          </a:p>
          <a:p>
            <a:pPr lvl="1" algn="l" eaLnBrk="1" hangingPunct="1">
              <a:buFont typeface="Wingdings" pitchFamily="2" charset="2"/>
              <a:buNone/>
            </a:pPr>
            <a:r>
              <a:rPr lang="zh-CN" altLang="en-US" sz="1400">
                <a:latin typeface="宋体" charset="-122"/>
              </a:rPr>
              <a:t>第二种：在</a:t>
            </a:r>
            <a:r>
              <a:rPr lang="en-US" altLang="zh-CN" sz="1400">
                <a:latin typeface="宋体" charset="-122"/>
              </a:rPr>
              <a:t>AndroidManifest.xml</a:t>
            </a:r>
            <a:r>
              <a:rPr lang="zh-CN" altLang="en-US" sz="1400">
                <a:latin typeface="宋体" charset="-122"/>
              </a:rPr>
              <a:t>文件中的</a:t>
            </a:r>
            <a:r>
              <a:rPr lang="en-US" altLang="zh-CN" sz="1400">
                <a:latin typeface="宋体" charset="-122"/>
              </a:rPr>
              <a:t>&lt;application&gt;</a:t>
            </a:r>
            <a:r>
              <a:rPr lang="zh-CN" altLang="en-US" sz="1400">
                <a:latin typeface="宋体" charset="-122"/>
              </a:rPr>
              <a:t>节点里进行订阅</a:t>
            </a:r>
            <a:r>
              <a:rPr lang="en-US" altLang="zh-CN" sz="1400">
                <a:latin typeface="宋体" charset="-122"/>
              </a:rPr>
              <a:t>:</a:t>
            </a:r>
          </a:p>
          <a:p>
            <a:pPr lvl="1" algn="l" eaLnBrk="1" hangingPunct="1">
              <a:buFont typeface="Wingdings" pitchFamily="2" charset="2"/>
              <a:buNone/>
            </a:pPr>
            <a:r>
              <a:rPr lang="en-US" altLang="zh-CN" sz="1200">
                <a:solidFill>
                  <a:srgbClr val="0070C0"/>
                </a:solidFill>
                <a:latin typeface="宋体" charset="-122"/>
              </a:rPr>
              <a:t>&lt;receiver android:name=".IncomingSMSReceiver"&gt;</a:t>
            </a:r>
          </a:p>
          <a:p>
            <a:pPr lvl="1" algn="l" eaLnBrk="1" hangingPunct="1">
              <a:buFont typeface="Wingdings" pitchFamily="2" charset="2"/>
              <a:buNone/>
            </a:pPr>
            <a:r>
              <a:rPr lang="en-US" altLang="zh-CN" sz="1200">
                <a:solidFill>
                  <a:srgbClr val="0070C0"/>
                </a:solidFill>
                <a:latin typeface="宋体" charset="-122"/>
              </a:rPr>
              <a:t>    &lt;intent-filter&gt;</a:t>
            </a:r>
          </a:p>
          <a:p>
            <a:pPr lvl="1" algn="l" eaLnBrk="1" hangingPunct="1">
              <a:buFont typeface="Wingdings" pitchFamily="2" charset="2"/>
              <a:buNone/>
            </a:pPr>
            <a:r>
              <a:rPr lang="en-US" altLang="zh-CN" sz="1200">
                <a:solidFill>
                  <a:srgbClr val="0070C0"/>
                </a:solidFill>
                <a:latin typeface="宋体" charset="-122"/>
              </a:rPr>
              <a:t>         &lt;action android:name="android.provider.Telephony.SMS_RECEIVED"/&gt;</a:t>
            </a:r>
          </a:p>
          <a:p>
            <a:pPr lvl="1" algn="l" eaLnBrk="1" hangingPunct="1">
              <a:buFont typeface="Wingdings" pitchFamily="2" charset="2"/>
              <a:buNone/>
            </a:pPr>
            <a:r>
              <a:rPr lang="en-US" altLang="zh-CN" sz="1200">
                <a:solidFill>
                  <a:srgbClr val="0070C0"/>
                </a:solidFill>
                <a:latin typeface="宋体" charset="-122"/>
              </a:rPr>
              <a:t>    &lt;/intent-filter&gt;</a:t>
            </a:r>
          </a:p>
          <a:p>
            <a:pPr lvl="1" algn="l" eaLnBrk="1" hangingPunct="1">
              <a:buFont typeface="Wingdings" pitchFamily="2" charset="2"/>
              <a:buNone/>
            </a:pPr>
            <a:r>
              <a:rPr lang="en-US" altLang="zh-CN" sz="1200">
                <a:solidFill>
                  <a:srgbClr val="0070C0"/>
                </a:solidFill>
                <a:latin typeface="宋体" charset="-122"/>
              </a:rPr>
              <a:t>&lt;/receiver&gt;</a:t>
            </a:r>
          </a:p>
        </p:txBody>
      </p:sp>
    </p:spTree>
    <p:extLst>
      <p:ext uri="{BB962C8B-B14F-4D97-AF65-F5344CB8AC3E}">
        <p14:creationId xmlns:p14="http://schemas.microsoft.com/office/powerpoint/2010/main" val="40244670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sz="3200" b="1" smtClean="0">
                <a:latin typeface="宋体" charset="-122"/>
              </a:rPr>
              <a:t>使用广播接收者窃听短信</a:t>
            </a:r>
          </a:p>
        </p:txBody>
      </p:sp>
      <p:sp>
        <p:nvSpPr>
          <p:cNvPr id="74756" name="TextBox 4"/>
          <p:cNvSpPr txBox="1">
            <a:spLocks noChangeArrowheads="1"/>
          </p:cNvSpPr>
          <p:nvPr/>
        </p:nvSpPr>
        <p:spPr bwMode="auto">
          <a:xfrm>
            <a:off x="285750" y="1857375"/>
            <a:ext cx="8643938"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如果你想窃听别人接收到的短信，达到你不可告人的目的，那么本节内容可以实现你的需求。</a:t>
            </a:r>
            <a:endParaRPr lang="en-US" altLang="zh-CN" sz="1400">
              <a:latin typeface="宋体" charset="-122"/>
            </a:endParaRPr>
          </a:p>
          <a:p>
            <a:pPr algn="l" eaLnBrk="1" hangingPunct="1">
              <a:buFont typeface="Wingdings" pitchFamily="2" charset="2"/>
              <a:buNone/>
            </a:pPr>
            <a:r>
              <a:rPr lang="zh-CN" altLang="en-US" sz="1400">
                <a:latin typeface="宋体" charset="-122"/>
              </a:rPr>
              <a:t>当系统收到短信时，会发出一个</a:t>
            </a:r>
            <a:r>
              <a:rPr lang="en-US" altLang="zh-CN" sz="1400">
                <a:latin typeface="宋体" charset="-122"/>
              </a:rPr>
              <a:t>action</a:t>
            </a:r>
            <a:r>
              <a:rPr lang="zh-CN" altLang="en-US" sz="1400">
                <a:latin typeface="宋体" charset="-122"/>
              </a:rPr>
              <a:t>名称为</a:t>
            </a:r>
            <a:r>
              <a:rPr lang="en-US" altLang="zh-CN" sz="1400">
                <a:latin typeface="宋体" charset="-122"/>
              </a:rPr>
              <a:t>android.provider.Telephony.SMS_RECEIVED</a:t>
            </a:r>
            <a:r>
              <a:rPr lang="zh-CN" altLang="en-US" sz="1400">
                <a:latin typeface="宋体" charset="-122"/>
              </a:rPr>
              <a:t>的广播</a:t>
            </a:r>
            <a:r>
              <a:rPr lang="en-US" altLang="zh-CN" sz="1400">
                <a:latin typeface="宋体" charset="-122"/>
              </a:rPr>
              <a:t>Intent</a:t>
            </a:r>
            <a:r>
              <a:rPr lang="zh-CN" altLang="en-US" sz="1400">
                <a:latin typeface="宋体" charset="-122"/>
              </a:rPr>
              <a:t>，该</a:t>
            </a:r>
            <a:r>
              <a:rPr lang="en-US" altLang="zh-CN" sz="1400">
                <a:latin typeface="宋体" charset="-122"/>
              </a:rPr>
              <a:t>Intent</a:t>
            </a:r>
            <a:r>
              <a:rPr lang="zh-CN" altLang="en-US" sz="1400">
                <a:latin typeface="宋体" charset="-122"/>
              </a:rPr>
              <a:t>存放了接收到的短信内容，使用名称“</a:t>
            </a:r>
            <a:r>
              <a:rPr lang="en-US" altLang="zh-CN" sz="1400">
                <a:latin typeface="宋体" charset="-122"/>
              </a:rPr>
              <a:t>pdus”</a:t>
            </a:r>
            <a:r>
              <a:rPr lang="zh-CN" altLang="en-US" sz="1400">
                <a:latin typeface="宋体" charset="-122"/>
              </a:rPr>
              <a:t>即可从</a:t>
            </a:r>
            <a:r>
              <a:rPr lang="en-US" altLang="zh-CN" sz="1400">
                <a:latin typeface="宋体" charset="-122"/>
              </a:rPr>
              <a:t>Intent</a:t>
            </a:r>
            <a:r>
              <a:rPr lang="zh-CN" altLang="en-US" sz="1400">
                <a:latin typeface="宋体" charset="-122"/>
              </a:rPr>
              <a:t>中获取短信内容。</a:t>
            </a:r>
            <a:endParaRPr lang="en-US" altLang="zh-CN" sz="1400">
              <a:latin typeface="宋体" charset="-122"/>
            </a:endParaRPr>
          </a:p>
          <a:p>
            <a:pPr algn="l" eaLnBrk="1" hangingPunct="1">
              <a:buFont typeface="Wingdings" pitchFamily="2" charset="2"/>
              <a:buNone/>
            </a:pPr>
            <a:r>
              <a:rPr lang="en-US" altLang="zh-CN" sz="1000">
                <a:solidFill>
                  <a:srgbClr val="0070C0"/>
                </a:solidFill>
                <a:latin typeface="宋体" charset="-122"/>
              </a:rPr>
              <a:t>public class IncomingSMSReceiver extends BroadcastReceiver {</a:t>
            </a:r>
          </a:p>
          <a:p>
            <a:pPr algn="l" eaLnBrk="1" hangingPunct="1">
              <a:buFont typeface="Wingdings" pitchFamily="2" charset="2"/>
              <a:buNone/>
            </a:pPr>
            <a:r>
              <a:rPr lang="en-US" altLang="zh-CN" sz="1000">
                <a:solidFill>
                  <a:srgbClr val="0070C0"/>
                </a:solidFill>
                <a:latin typeface="宋体" charset="-122"/>
              </a:rPr>
              <a:t>private static final String SMS_RECEIVED = "android.provider.Telephony.SMS_RECEIVED";</a:t>
            </a:r>
          </a:p>
          <a:p>
            <a:pPr algn="l" eaLnBrk="1" hangingPunct="1">
              <a:buFont typeface="Wingdings" pitchFamily="2" charset="2"/>
              <a:buNone/>
            </a:pPr>
            <a:r>
              <a:rPr lang="en-US" altLang="zh-CN" sz="1000">
                <a:solidFill>
                  <a:srgbClr val="0070C0"/>
                </a:solidFill>
                <a:latin typeface="宋体" charset="-122"/>
              </a:rPr>
              <a:t>@Override public void onReceive(Context context, Intent intent) {</a:t>
            </a:r>
          </a:p>
          <a:p>
            <a:pPr algn="l" eaLnBrk="1" hangingPunct="1">
              <a:buFont typeface="Wingdings" pitchFamily="2" charset="2"/>
              <a:buNone/>
            </a:pPr>
            <a:r>
              <a:rPr lang="en-US" altLang="zh-CN" sz="1000">
                <a:solidFill>
                  <a:srgbClr val="0070C0"/>
                </a:solidFill>
                <a:latin typeface="宋体" charset="-122"/>
              </a:rPr>
              <a:t>if (intent.getAction().equals(SMS_RECEIVED)) {</a:t>
            </a:r>
          </a:p>
          <a:p>
            <a:pPr algn="l" eaLnBrk="1" hangingPunct="1">
              <a:buFont typeface="Wingdings" pitchFamily="2" charset="2"/>
              <a:buNone/>
            </a:pPr>
            <a:r>
              <a:rPr lang="en-US" altLang="zh-CN" sz="1000">
                <a:solidFill>
                  <a:srgbClr val="0070C0"/>
                </a:solidFill>
                <a:latin typeface="宋体" charset="-122"/>
              </a:rPr>
              <a:t>	SmsManager sms = SmsManager.getDefault();</a:t>
            </a:r>
          </a:p>
          <a:p>
            <a:pPr algn="l" eaLnBrk="1" hangingPunct="1">
              <a:buFont typeface="Wingdings" pitchFamily="2" charset="2"/>
              <a:buNone/>
            </a:pPr>
            <a:r>
              <a:rPr lang="en-US" altLang="zh-CN" sz="1000">
                <a:solidFill>
                  <a:srgbClr val="0070C0"/>
                </a:solidFill>
                <a:latin typeface="宋体" charset="-122"/>
              </a:rPr>
              <a:t>	Bundle bundle = intent.getExtras();</a:t>
            </a:r>
          </a:p>
          <a:p>
            <a:pPr algn="l" eaLnBrk="1" hangingPunct="1">
              <a:buFont typeface="Wingdings" pitchFamily="2" charset="2"/>
              <a:buNone/>
            </a:pPr>
            <a:r>
              <a:rPr lang="en-US" altLang="zh-CN" sz="1000">
                <a:solidFill>
                  <a:srgbClr val="0070C0"/>
                </a:solidFill>
                <a:latin typeface="宋体" charset="-122"/>
              </a:rPr>
              <a:t>	if (bundle != null) {</a:t>
            </a:r>
          </a:p>
          <a:p>
            <a:pPr algn="l" eaLnBrk="1" hangingPunct="1">
              <a:buFont typeface="Wingdings" pitchFamily="2" charset="2"/>
              <a:buNone/>
            </a:pPr>
            <a:r>
              <a:rPr lang="en-US" altLang="zh-CN" sz="1000">
                <a:solidFill>
                  <a:srgbClr val="0070C0"/>
                </a:solidFill>
                <a:latin typeface="宋体" charset="-122"/>
              </a:rPr>
              <a:t>	Object[] pdus = (Object[]) bundle.get("pdus");</a:t>
            </a:r>
          </a:p>
          <a:p>
            <a:pPr algn="l" eaLnBrk="1" hangingPunct="1">
              <a:buFont typeface="Wingdings" pitchFamily="2" charset="2"/>
              <a:buNone/>
            </a:pPr>
            <a:r>
              <a:rPr lang="en-US" altLang="zh-CN" sz="1000">
                <a:solidFill>
                  <a:srgbClr val="0070C0"/>
                </a:solidFill>
                <a:latin typeface="宋体" charset="-122"/>
              </a:rPr>
              <a:t>	SmsMessage[] messages = new SmsMessage[pdus.length];</a:t>
            </a:r>
          </a:p>
          <a:p>
            <a:pPr algn="l" eaLnBrk="1" hangingPunct="1">
              <a:buFont typeface="Wingdings" pitchFamily="2" charset="2"/>
              <a:buNone/>
            </a:pPr>
            <a:r>
              <a:rPr lang="en-US" altLang="zh-CN" sz="1000">
                <a:solidFill>
                  <a:srgbClr val="0070C0"/>
                </a:solidFill>
                <a:latin typeface="宋体" charset="-122"/>
              </a:rPr>
              <a:t>	for (int i = 0; i &lt; pdus.length; i++) messages[i] = SmsMessage.createFromPdu((byte[]) pdus[i]);</a:t>
            </a:r>
          </a:p>
          <a:p>
            <a:pPr algn="l" eaLnBrk="1" hangingPunct="1">
              <a:buFont typeface="Wingdings" pitchFamily="2" charset="2"/>
              <a:buNone/>
            </a:pPr>
            <a:r>
              <a:rPr lang="en-US" altLang="zh-CN" sz="1000">
                <a:solidFill>
                  <a:srgbClr val="0070C0"/>
                </a:solidFill>
                <a:latin typeface="宋体" charset="-122"/>
              </a:rPr>
              <a:t>		for (SmsMessage message : messages){</a:t>
            </a:r>
          </a:p>
          <a:p>
            <a:pPr algn="l" eaLnBrk="1" hangingPunct="1">
              <a:buFont typeface="Wingdings" pitchFamily="2" charset="2"/>
              <a:buNone/>
            </a:pPr>
            <a:r>
              <a:rPr lang="en-US" altLang="zh-CN" sz="1000">
                <a:solidFill>
                  <a:srgbClr val="0070C0"/>
                </a:solidFill>
                <a:latin typeface="宋体" charset="-122"/>
              </a:rPr>
              <a:t>			String msg = message.getMessageBody();</a:t>
            </a:r>
          </a:p>
          <a:p>
            <a:pPr algn="l" eaLnBrk="1" hangingPunct="1">
              <a:buFont typeface="Wingdings" pitchFamily="2" charset="2"/>
              <a:buNone/>
            </a:pPr>
            <a:r>
              <a:rPr lang="en-US" altLang="zh-CN" sz="1000">
                <a:solidFill>
                  <a:srgbClr val="0070C0"/>
                </a:solidFill>
                <a:latin typeface="宋体" charset="-122"/>
              </a:rPr>
              <a:t>			String to = message.getOriginatingAddress();</a:t>
            </a:r>
          </a:p>
          <a:p>
            <a:pPr algn="l" eaLnBrk="1" hangingPunct="1">
              <a:buFont typeface="Wingdings" pitchFamily="2" charset="2"/>
              <a:buNone/>
            </a:pPr>
            <a:r>
              <a:rPr lang="en-US" altLang="zh-CN" sz="1000">
                <a:solidFill>
                  <a:srgbClr val="0070C0"/>
                </a:solidFill>
                <a:latin typeface="宋体" charset="-122"/>
              </a:rPr>
              <a:t>			sms.sendTextMessage(to, null, msg, null, null);</a:t>
            </a:r>
          </a:p>
          <a:p>
            <a:pPr algn="l" eaLnBrk="1" hangingPunct="1">
              <a:buFont typeface="Wingdings" pitchFamily="2" charset="2"/>
              <a:buNone/>
            </a:pPr>
            <a:r>
              <a:rPr lang="en-US" altLang="zh-CN" sz="1000">
                <a:solidFill>
                  <a:srgbClr val="0070C0"/>
                </a:solidFill>
                <a:latin typeface="宋体" charset="-122"/>
              </a:rPr>
              <a:t>}}}}}</a:t>
            </a:r>
          </a:p>
          <a:p>
            <a:pPr algn="l" eaLnBrk="1" hangingPunct="1">
              <a:buFont typeface="Wingdings" pitchFamily="2" charset="2"/>
              <a:buNone/>
            </a:pPr>
            <a:r>
              <a:rPr lang="zh-CN" altLang="en-US" sz="1400">
                <a:latin typeface="宋体" charset="-122"/>
              </a:rPr>
              <a:t>在</a:t>
            </a:r>
            <a:r>
              <a:rPr lang="en-US" altLang="zh-CN" sz="1400">
                <a:latin typeface="宋体" charset="-122"/>
              </a:rPr>
              <a:t>AndroidManifest.xml</a:t>
            </a:r>
            <a:r>
              <a:rPr lang="zh-CN" altLang="en-US" sz="1400">
                <a:latin typeface="宋体" charset="-122"/>
              </a:rPr>
              <a:t>文件中的</a:t>
            </a:r>
            <a:r>
              <a:rPr lang="en-US" altLang="zh-CN" sz="1400">
                <a:latin typeface="宋体" charset="-122"/>
              </a:rPr>
              <a:t>&lt;application&gt;</a:t>
            </a:r>
            <a:r>
              <a:rPr lang="zh-CN" altLang="en-US" sz="1400">
                <a:latin typeface="宋体" charset="-122"/>
              </a:rPr>
              <a:t>节点里对接收到短信的广播</a:t>
            </a:r>
            <a:r>
              <a:rPr lang="en-US" altLang="zh-CN" sz="1400">
                <a:latin typeface="宋体" charset="-122"/>
              </a:rPr>
              <a:t>Intent</a:t>
            </a:r>
            <a:r>
              <a:rPr lang="zh-CN" altLang="en-US" sz="1400">
                <a:latin typeface="宋体" charset="-122"/>
              </a:rPr>
              <a:t>进行订阅</a:t>
            </a:r>
            <a:r>
              <a:rPr lang="en-US" altLang="zh-CN" sz="1400">
                <a:latin typeface="宋体" charset="-122"/>
              </a:rPr>
              <a:t>:</a:t>
            </a:r>
          </a:p>
          <a:p>
            <a:pPr algn="l" eaLnBrk="1" hangingPunct="1">
              <a:buFont typeface="Wingdings" pitchFamily="2" charset="2"/>
              <a:buNone/>
            </a:pPr>
            <a:r>
              <a:rPr lang="en-US" altLang="zh-CN" sz="1200">
                <a:solidFill>
                  <a:srgbClr val="0070C0"/>
                </a:solidFill>
                <a:latin typeface="宋体" charset="-122"/>
              </a:rPr>
              <a:t>&lt;receiver android:name=".IncomingSMSReceiver"&gt;</a:t>
            </a:r>
          </a:p>
          <a:p>
            <a:pPr algn="l" eaLnBrk="1" hangingPunct="1">
              <a:buFont typeface="Wingdings" pitchFamily="2" charset="2"/>
              <a:buNone/>
            </a:pPr>
            <a:r>
              <a:rPr lang="en-US" altLang="zh-CN" sz="1200">
                <a:solidFill>
                  <a:srgbClr val="0070C0"/>
                </a:solidFill>
                <a:latin typeface="宋体" charset="-122"/>
              </a:rPr>
              <a:t>&lt;intent-filter&gt;&lt;action android:name="android.provider.Telephony.SMS_RECEIVED"/&gt;&lt;/intent-filter&gt;&lt;/receiver&gt;</a:t>
            </a:r>
          </a:p>
          <a:p>
            <a:pPr algn="l" eaLnBrk="1" hangingPunct="1">
              <a:buFont typeface="Wingdings" pitchFamily="2" charset="2"/>
              <a:buNone/>
            </a:pPr>
            <a:r>
              <a:rPr lang="zh-CN" altLang="en-US" sz="1400">
                <a:latin typeface="宋体" charset="-122"/>
              </a:rPr>
              <a:t>在</a:t>
            </a:r>
            <a:r>
              <a:rPr lang="en-US" altLang="zh-CN" sz="1400">
                <a:latin typeface="宋体" charset="-122"/>
              </a:rPr>
              <a:t>AndroidManifest.xml</a:t>
            </a:r>
            <a:r>
              <a:rPr lang="zh-CN" altLang="en-US" sz="1400">
                <a:latin typeface="宋体" charset="-122"/>
              </a:rPr>
              <a:t>文件中添加以下权限：</a:t>
            </a:r>
            <a:endParaRPr lang="en-US" altLang="zh-CN" sz="1400">
              <a:latin typeface="宋体" charset="-122"/>
            </a:endParaRPr>
          </a:p>
          <a:p>
            <a:pPr algn="l" eaLnBrk="1" hangingPunct="1">
              <a:buFont typeface="Wingdings" pitchFamily="2" charset="2"/>
              <a:buNone/>
            </a:pPr>
            <a:r>
              <a:rPr lang="en-US" altLang="zh-CN" sz="1200">
                <a:solidFill>
                  <a:srgbClr val="0070C0"/>
                </a:solidFill>
                <a:latin typeface="宋体" charset="-122"/>
              </a:rPr>
              <a:t>&lt;uses-permission android:name="android.permission.RECEIVE_SMS"/&gt;&lt;!-- </a:t>
            </a:r>
            <a:r>
              <a:rPr lang="zh-CN" altLang="en-US" sz="1200">
                <a:solidFill>
                  <a:srgbClr val="0070C0"/>
                </a:solidFill>
                <a:latin typeface="宋体" charset="-122"/>
              </a:rPr>
              <a:t>接收短信权限 </a:t>
            </a:r>
            <a:r>
              <a:rPr lang="en-US" altLang="zh-CN" sz="1200">
                <a:solidFill>
                  <a:srgbClr val="0070C0"/>
                </a:solidFill>
                <a:latin typeface="宋体" charset="-122"/>
              </a:rPr>
              <a:t>--&gt;</a:t>
            </a:r>
          </a:p>
          <a:p>
            <a:pPr algn="l" eaLnBrk="1" hangingPunct="1">
              <a:buFont typeface="Wingdings" pitchFamily="2" charset="2"/>
              <a:buNone/>
            </a:pPr>
            <a:r>
              <a:rPr lang="en-US" altLang="zh-CN" sz="1200">
                <a:solidFill>
                  <a:srgbClr val="0070C0"/>
                </a:solidFill>
                <a:latin typeface="宋体" charset="-122"/>
              </a:rPr>
              <a:t>&lt;uses-permission android:name="android.permission.SEND_SMS"/&gt;&lt;!-- </a:t>
            </a:r>
            <a:r>
              <a:rPr lang="zh-CN" altLang="en-US" sz="1200">
                <a:solidFill>
                  <a:srgbClr val="0070C0"/>
                </a:solidFill>
                <a:latin typeface="宋体" charset="-122"/>
              </a:rPr>
              <a:t>发送短信权限 </a:t>
            </a:r>
            <a:r>
              <a:rPr lang="en-US" altLang="zh-CN" sz="1200">
                <a:solidFill>
                  <a:srgbClr val="0070C0"/>
                </a:solidFill>
                <a:latin typeface="宋体" charset="-122"/>
              </a:rPr>
              <a:t>--&gt;</a:t>
            </a:r>
          </a:p>
        </p:txBody>
      </p:sp>
    </p:spTree>
    <p:extLst>
      <p:ext uri="{BB962C8B-B14F-4D97-AF65-F5344CB8AC3E}">
        <p14:creationId xmlns:p14="http://schemas.microsoft.com/office/powerpoint/2010/main" val="6031180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sz="3200" b="1" smtClean="0">
                <a:latin typeface="宋体" charset="-122"/>
              </a:rPr>
              <a:t>广播接收者</a:t>
            </a:r>
          </a:p>
        </p:txBody>
      </p:sp>
      <p:sp>
        <p:nvSpPr>
          <p:cNvPr id="75780" name="TextBox 4"/>
          <p:cNvSpPr txBox="1">
            <a:spLocks noChangeArrowheads="1"/>
          </p:cNvSpPr>
          <p:nvPr/>
        </p:nvSpPr>
        <p:spPr bwMode="auto">
          <a:xfrm>
            <a:off x="500063" y="1857375"/>
            <a:ext cx="8215312"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除了短信到来广播</a:t>
            </a:r>
            <a:r>
              <a:rPr lang="en-US" altLang="zh-CN" sz="1400">
                <a:latin typeface="宋体" charset="-122"/>
              </a:rPr>
              <a:t>Intent，Android</a:t>
            </a:r>
            <a:r>
              <a:rPr lang="zh-CN" altLang="en-US" sz="1400">
                <a:latin typeface="宋体" charset="-122"/>
              </a:rPr>
              <a:t>还有很多广播</a:t>
            </a:r>
            <a:r>
              <a:rPr lang="en-US" altLang="zh-CN" sz="1400">
                <a:latin typeface="宋体" charset="-122"/>
              </a:rPr>
              <a:t>Intent，</a:t>
            </a:r>
            <a:r>
              <a:rPr lang="zh-CN" altLang="en-US" sz="1400">
                <a:latin typeface="宋体" charset="-122"/>
              </a:rPr>
              <a:t>如：开机启动、电池电量变化、时间已经改变等广播</a:t>
            </a:r>
            <a:r>
              <a:rPr lang="en-US" altLang="zh-CN" sz="1400">
                <a:latin typeface="宋体" charset="-122"/>
              </a:rPr>
              <a:t>Intent</a:t>
            </a:r>
            <a:r>
              <a:rPr lang="zh-CN" altLang="en-US" sz="1400">
                <a:latin typeface="宋体" charset="-122"/>
              </a:rPr>
              <a:t>。</a:t>
            </a:r>
            <a:endParaRPr lang="en-US" altLang="zh-CN" sz="1400">
              <a:latin typeface="宋体" charset="-122"/>
            </a:endParaRPr>
          </a:p>
          <a:p>
            <a:pPr algn="l" eaLnBrk="1" hangingPunct="1"/>
            <a:r>
              <a:rPr lang="zh-CN" altLang="en-US" sz="1400">
                <a:latin typeface="宋体" charset="-122"/>
              </a:rPr>
              <a:t> 接收电池电量变化广播</a:t>
            </a:r>
            <a:r>
              <a:rPr lang="en-US" altLang="zh-CN" sz="1400">
                <a:latin typeface="宋体" charset="-122"/>
              </a:rPr>
              <a:t>Intent</a:t>
            </a:r>
            <a:r>
              <a:rPr lang="zh-CN" altLang="en-US" sz="1400">
                <a:latin typeface="宋体" charset="-122"/>
              </a:rPr>
              <a:t> ，在</a:t>
            </a:r>
            <a:r>
              <a:rPr lang="en-US" altLang="zh-CN" sz="1400">
                <a:latin typeface="宋体" charset="-122"/>
              </a:rPr>
              <a:t>AndroidManifest.xml</a:t>
            </a:r>
            <a:r>
              <a:rPr lang="zh-CN" altLang="en-US" sz="1400">
                <a:latin typeface="宋体" charset="-122"/>
              </a:rPr>
              <a:t>文件中的</a:t>
            </a:r>
            <a:r>
              <a:rPr lang="en-US" altLang="zh-CN" sz="1400">
                <a:latin typeface="宋体" charset="-122"/>
              </a:rPr>
              <a:t>&lt;application&gt;</a:t>
            </a:r>
            <a:r>
              <a:rPr lang="zh-CN" altLang="en-US" sz="1400">
                <a:latin typeface="宋体" charset="-122"/>
              </a:rPr>
              <a:t>节点里订阅此</a:t>
            </a:r>
            <a:r>
              <a:rPr lang="en-US" altLang="zh-CN" sz="1400">
                <a:latin typeface="宋体" charset="-122"/>
              </a:rPr>
              <a:t>Intent:</a:t>
            </a:r>
          </a:p>
          <a:p>
            <a:pPr lvl="1" algn="l" eaLnBrk="1" hangingPunct="1">
              <a:buFont typeface="Wingdings" pitchFamily="2" charset="2"/>
              <a:buNone/>
            </a:pPr>
            <a:r>
              <a:rPr lang="en-US" altLang="zh-CN" sz="1200">
                <a:solidFill>
                  <a:srgbClr val="0070C0"/>
                </a:solidFill>
                <a:latin typeface="宋体" charset="-122"/>
              </a:rPr>
              <a:t>&lt;receiver android:name=".IncomingSMSReceiver"&gt;</a:t>
            </a:r>
          </a:p>
          <a:p>
            <a:pPr lvl="1" algn="l" eaLnBrk="1" hangingPunct="1">
              <a:buFont typeface="Wingdings" pitchFamily="2" charset="2"/>
              <a:buNone/>
            </a:pPr>
            <a:r>
              <a:rPr lang="en-US" altLang="zh-CN" sz="1200">
                <a:solidFill>
                  <a:srgbClr val="0070C0"/>
                </a:solidFill>
                <a:latin typeface="宋体" charset="-122"/>
              </a:rPr>
              <a:t>    &lt;intent-filter&gt;</a:t>
            </a:r>
          </a:p>
          <a:p>
            <a:pPr lvl="1" algn="l" eaLnBrk="1" hangingPunct="1">
              <a:buFont typeface="Wingdings" pitchFamily="2" charset="2"/>
              <a:buNone/>
            </a:pPr>
            <a:r>
              <a:rPr lang="en-US" altLang="zh-CN" sz="1200">
                <a:solidFill>
                  <a:srgbClr val="0070C0"/>
                </a:solidFill>
                <a:latin typeface="宋体" charset="-122"/>
              </a:rPr>
              <a:t>         &lt;action android:name="</a:t>
            </a:r>
            <a:r>
              <a:rPr lang="en-US" altLang="zh-CN" sz="1200">
                <a:solidFill>
                  <a:srgbClr val="0070C0"/>
                </a:solidFill>
              </a:rPr>
              <a:t>android.intent.action.BATTERY_CHANGED</a:t>
            </a:r>
            <a:r>
              <a:rPr lang="en-US" altLang="zh-CN" sz="1200">
                <a:solidFill>
                  <a:srgbClr val="0070C0"/>
                </a:solidFill>
                <a:latin typeface="宋体" charset="-122"/>
              </a:rPr>
              <a:t>"/&gt;</a:t>
            </a:r>
          </a:p>
          <a:p>
            <a:pPr lvl="1" algn="l" eaLnBrk="1" hangingPunct="1">
              <a:buFont typeface="Wingdings" pitchFamily="2" charset="2"/>
              <a:buNone/>
            </a:pPr>
            <a:r>
              <a:rPr lang="en-US" altLang="zh-CN" sz="1200">
                <a:solidFill>
                  <a:srgbClr val="0070C0"/>
                </a:solidFill>
                <a:latin typeface="宋体" charset="-122"/>
              </a:rPr>
              <a:t>    &lt;/intent-filter&gt;</a:t>
            </a:r>
          </a:p>
          <a:p>
            <a:pPr lvl="1" algn="l" eaLnBrk="1" hangingPunct="1">
              <a:buFont typeface="Wingdings" pitchFamily="2" charset="2"/>
              <a:buNone/>
            </a:pPr>
            <a:r>
              <a:rPr lang="en-US" altLang="zh-CN" sz="1200">
                <a:solidFill>
                  <a:srgbClr val="0070C0"/>
                </a:solidFill>
                <a:latin typeface="宋体" charset="-122"/>
              </a:rPr>
              <a:t>&lt;/receiver&gt;</a:t>
            </a:r>
          </a:p>
          <a:p>
            <a:pPr algn="l" eaLnBrk="1" hangingPunct="1">
              <a:buFont typeface="Wingdings" pitchFamily="2" charset="2"/>
              <a:buNone/>
            </a:pPr>
            <a:endParaRPr lang="en-US" altLang="zh-CN" sz="1400">
              <a:latin typeface="宋体" charset="-122"/>
            </a:endParaRPr>
          </a:p>
          <a:p>
            <a:pPr algn="l" eaLnBrk="1" hangingPunct="1"/>
            <a:r>
              <a:rPr lang="zh-CN" altLang="en-US" sz="1400">
                <a:latin typeface="宋体" charset="-122"/>
              </a:rPr>
              <a:t> 接收开机启动广播</a:t>
            </a:r>
            <a:r>
              <a:rPr lang="en-US" altLang="zh-CN" sz="1400">
                <a:latin typeface="宋体" charset="-122"/>
              </a:rPr>
              <a:t>Intent</a:t>
            </a:r>
            <a:r>
              <a:rPr lang="zh-CN" altLang="en-US" sz="1400">
                <a:latin typeface="宋体" charset="-122"/>
              </a:rPr>
              <a:t>，在</a:t>
            </a:r>
            <a:r>
              <a:rPr lang="en-US" altLang="zh-CN" sz="1400">
                <a:latin typeface="宋体" charset="-122"/>
              </a:rPr>
              <a:t>AndroidManifest.xml</a:t>
            </a:r>
            <a:r>
              <a:rPr lang="zh-CN" altLang="en-US" sz="1400">
                <a:latin typeface="宋体" charset="-122"/>
              </a:rPr>
              <a:t>文件中的</a:t>
            </a:r>
            <a:r>
              <a:rPr lang="en-US" altLang="zh-CN" sz="1400">
                <a:latin typeface="宋体" charset="-122"/>
              </a:rPr>
              <a:t>&lt;application&gt;</a:t>
            </a:r>
            <a:r>
              <a:rPr lang="zh-CN" altLang="en-US" sz="1400">
                <a:latin typeface="宋体" charset="-122"/>
              </a:rPr>
              <a:t>节点里订阅此</a:t>
            </a:r>
            <a:r>
              <a:rPr lang="en-US" altLang="zh-CN" sz="1400">
                <a:latin typeface="宋体" charset="-122"/>
              </a:rPr>
              <a:t>Intent:</a:t>
            </a:r>
          </a:p>
          <a:p>
            <a:pPr lvl="1" algn="l" eaLnBrk="1" hangingPunct="1">
              <a:buFont typeface="Wingdings" pitchFamily="2" charset="2"/>
              <a:buNone/>
            </a:pPr>
            <a:r>
              <a:rPr lang="en-US" altLang="zh-CN" sz="1200">
                <a:solidFill>
                  <a:srgbClr val="0070C0"/>
                </a:solidFill>
                <a:latin typeface="宋体" charset="-122"/>
              </a:rPr>
              <a:t>&lt;receiver android:name=".IncomingSMSReceiver"&gt;</a:t>
            </a:r>
          </a:p>
          <a:p>
            <a:pPr lvl="1" algn="l" eaLnBrk="1" hangingPunct="1">
              <a:buFont typeface="Wingdings" pitchFamily="2" charset="2"/>
              <a:buNone/>
            </a:pPr>
            <a:r>
              <a:rPr lang="en-US" altLang="zh-CN" sz="1200">
                <a:solidFill>
                  <a:srgbClr val="0070C0"/>
                </a:solidFill>
                <a:latin typeface="宋体" charset="-122"/>
              </a:rPr>
              <a:t>    &lt;intent-filter&gt;</a:t>
            </a:r>
          </a:p>
          <a:p>
            <a:pPr lvl="1" algn="l" eaLnBrk="1" hangingPunct="1">
              <a:buFont typeface="Wingdings" pitchFamily="2" charset="2"/>
              <a:buNone/>
            </a:pPr>
            <a:r>
              <a:rPr lang="en-US" altLang="zh-CN" sz="1200">
                <a:solidFill>
                  <a:srgbClr val="0070C0"/>
                </a:solidFill>
                <a:latin typeface="宋体" charset="-122"/>
              </a:rPr>
              <a:t>         &lt;action android:name="</a:t>
            </a:r>
            <a:r>
              <a:rPr lang="en-US" altLang="zh-CN" sz="1200">
                <a:solidFill>
                  <a:srgbClr val="0070C0"/>
                </a:solidFill>
              </a:rPr>
              <a:t>android.intent.action.BOOT_COMPLETED</a:t>
            </a:r>
            <a:r>
              <a:rPr lang="en-US" altLang="zh-CN" sz="1200">
                <a:solidFill>
                  <a:srgbClr val="0070C0"/>
                </a:solidFill>
                <a:latin typeface="宋体" charset="-122"/>
              </a:rPr>
              <a:t>"/&gt;</a:t>
            </a:r>
          </a:p>
          <a:p>
            <a:pPr lvl="1" algn="l" eaLnBrk="1" hangingPunct="1">
              <a:buFont typeface="Wingdings" pitchFamily="2" charset="2"/>
              <a:buNone/>
            </a:pPr>
            <a:r>
              <a:rPr lang="en-US" altLang="zh-CN" sz="1200">
                <a:solidFill>
                  <a:srgbClr val="0070C0"/>
                </a:solidFill>
                <a:latin typeface="宋体" charset="-122"/>
              </a:rPr>
              <a:t>    &lt;/intent-filter&gt;</a:t>
            </a:r>
          </a:p>
          <a:p>
            <a:pPr lvl="1" algn="l" eaLnBrk="1" hangingPunct="1">
              <a:buFont typeface="Wingdings" pitchFamily="2" charset="2"/>
              <a:buNone/>
            </a:pPr>
            <a:r>
              <a:rPr lang="en-US" altLang="zh-CN" sz="1200">
                <a:solidFill>
                  <a:srgbClr val="0070C0"/>
                </a:solidFill>
                <a:latin typeface="宋体" charset="-122"/>
              </a:rPr>
              <a:t>&lt;/receiver&gt;</a:t>
            </a:r>
          </a:p>
          <a:p>
            <a:pPr lvl="1" algn="l" eaLnBrk="1" hangingPunct="1">
              <a:buFont typeface="Wingdings" pitchFamily="2" charset="2"/>
              <a:buNone/>
            </a:pPr>
            <a:r>
              <a:rPr lang="zh-CN" altLang="en-US" sz="1400">
                <a:latin typeface="宋体" charset="-122"/>
              </a:rPr>
              <a:t>并且要进行权限声明：</a:t>
            </a:r>
            <a:endParaRPr lang="en-US" altLang="zh-CN" sz="1400">
              <a:latin typeface="宋体" charset="-122"/>
            </a:endParaRPr>
          </a:p>
          <a:p>
            <a:pPr lvl="1" algn="l" eaLnBrk="1" hangingPunct="1">
              <a:buFont typeface="Wingdings" pitchFamily="2" charset="2"/>
              <a:buNone/>
            </a:pPr>
            <a:r>
              <a:rPr lang="en-US" altLang="zh-CN" sz="1400">
                <a:latin typeface="宋体" charset="-122"/>
              </a:rPr>
              <a:t>&lt;uses-permission android:name="android.permission.RECEIVE_BOOT_COMPLETED"/&gt;</a:t>
            </a:r>
          </a:p>
        </p:txBody>
      </p:sp>
    </p:spTree>
    <p:extLst>
      <p:ext uri="{BB962C8B-B14F-4D97-AF65-F5344CB8AC3E}">
        <p14:creationId xmlns:p14="http://schemas.microsoft.com/office/powerpoint/2010/main" val="12018428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sz="3200" b="1" smtClean="0">
                <a:latin typeface="宋体" charset="-122"/>
              </a:rPr>
              <a:t>广播接收者</a:t>
            </a:r>
          </a:p>
        </p:txBody>
      </p:sp>
      <p:sp>
        <p:nvSpPr>
          <p:cNvPr id="76804" name="TextBox 4"/>
          <p:cNvSpPr txBox="1">
            <a:spLocks noChangeArrowheads="1"/>
          </p:cNvSpPr>
          <p:nvPr/>
        </p:nvSpPr>
        <p:spPr bwMode="auto">
          <a:xfrm>
            <a:off x="500063" y="1857375"/>
            <a:ext cx="8215312"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通常一个</a:t>
            </a:r>
            <a:r>
              <a:rPr lang="en-US" altLang="zh-CN" sz="1400">
                <a:latin typeface="宋体" charset="-122"/>
              </a:rPr>
              <a:t>BroadcastReceiver</a:t>
            </a:r>
            <a:r>
              <a:rPr lang="zh-CN" altLang="en-US" sz="1400">
                <a:latin typeface="宋体" charset="-122"/>
              </a:rPr>
              <a:t>对象的生命周期不超过</a:t>
            </a:r>
            <a:r>
              <a:rPr lang="en-US" altLang="zh-CN" sz="1400">
                <a:latin typeface="宋体" charset="-122"/>
              </a:rPr>
              <a:t>5</a:t>
            </a:r>
            <a:r>
              <a:rPr lang="zh-CN" altLang="en-US" sz="1400">
                <a:latin typeface="宋体" charset="-122"/>
              </a:rPr>
              <a:t>秒，所以在</a:t>
            </a:r>
            <a:r>
              <a:rPr lang="en-US" altLang="zh-CN" sz="1400">
                <a:latin typeface="宋体" charset="-122"/>
              </a:rPr>
              <a:t>BroadcastReceiver</a:t>
            </a:r>
            <a:r>
              <a:rPr lang="zh-CN" altLang="en-US" sz="1400">
                <a:latin typeface="宋体" charset="-122"/>
              </a:rPr>
              <a:t>里不能做一些比较耗时的操作，如果需要完成一项比较耗时的工作，可以通过发送</a:t>
            </a:r>
            <a:r>
              <a:rPr lang="en-US" altLang="zh-CN" sz="1400">
                <a:latin typeface="宋体" charset="-122"/>
              </a:rPr>
              <a:t>Intent</a:t>
            </a:r>
            <a:r>
              <a:rPr lang="zh-CN" altLang="en-US" sz="1400">
                <a:latin typeface="宋体" charset="-122"/>
              </a:rPr>
              <a:t>给</a:t>
            </a:r>
            <a:r>
              <a:rPr lang="en-US" altLang="zh-CN" sz="1400">
                <a:latin typeface="宋体" charset="-122"/>
              </a:rPr>
              <a:t>Activity</a:t>
            </a:r>
            <a:r>
              <a:rPr lang="zh-CN" altLang="en-US" sz="1400">
                <a:latin typeface="宋体" charset="-122"/>
              </a:rPr>
              <a:t>或</a:t>
            </a:r>
            <a:r>
              <a:rPr lang="en-US" altLang="zh-CN" sz="1400">
                <a:latin typeface="宋体" charset="-122"/>
              </a:rPr>
              <a:t>Service</a:t>
            </a:r>
            <a:r>
              <a:rPr lang="zh-CN" altLang="en-US" sz="1400">
                <a:latin typeface="宋体" charset="-122"/>
              </a:rPr>
              <a:t>，由</a:t>
            </a:r>
            <a:r>
              <a:rPr lang="en-US" altLang="zh-CN" sz="1400">
                <a:latin typeface="宋体" charset="-122"/>
              </a:rPr>
              <a:t>Activity</a:t>
            </a:r>
            <a:r>
              <a:rPr lang="zh-CN" altLang="en-US" sz="1400">
                <a:latin typeface="宋体" charset="-122"/>
              </a:rPr>
              <a:t>或</a:t>
            </a:r>
            <a:r>
              <a:rPr lang="en-US" altLang="zh-CN" sz="1400">
                <a:latin typeface="宋体" charset="-122"/>
              </a:rPr>
              <a:t>Service</a:t>
            </a:r>
            <a:r>
              <a:rPr lang="zh-CN" altLang="en-US" sz="1400">
                <a:latin typeface="宋体" charset="-122"/>
              </a:rPr>
              <a:t>来完成。</a:t>
            </a:r>
            <a:endParaRPr lang="en-US" altLang="zh-CN" sz="1400">
              <a:latin typeface="宋体" charset="-122"/>
            </a:endParaRPr>
          </a:p>
          <a:p>
            <a:pPr algn="l" eaLnBrk="1" hangingPunct="1">
              <a:buFont typeface="Wingdings" pitchFamily="2" charset="2"/>
              <a:buNone/>
            </a:pPr>
            <a:r>
              <a:rPr lang="en-US" altLang="zh-CN" sz="1200">
                <a:solidFill>
                  <a:srgbClr val="0070C0"/>
                </a:solidFill>
                <a:latin typeface="宋体" charset="-122"/>
              </a:rPr>
              <a:t>public class IncomingSMSReceiver extends BroadcastReceiver {</a:t>
            </a:r>
          </a:p>
          <a:p>
            <a:pPr algn="l" eaLnBrk="1" hangingPunct="1">
              <a:buFont typeface="Wingdings" pitchFamily="2" charset="2"/>
              <a:buNone/>
            </a:pPr>
            <a:r>
              <a:rPr lang="en-US" altLang="zh-CN" sz="1200">
                <a:solidFill>
                  <a:srgbClr val="0070C0"/>
                </a:solidFill>
                <a:latin typeface="宋体" charset="-122"/>
              </a:rPr>
              <a:t>	@Override public void onReceive(Context context, Intent intent) {</a:t>
            </a:r>
          </a:p>
          <a:p>
            <a:pPr lvl="1" algn="l" eaLnBrk="1" hangingPunct="1">
              <a:buFont typeface="Wingdings" pitchFamily="2" charset="2"/>
              <a:buNone/>
            </a:pPr>
            <a:r>
              <a:rPr lang="en-US" altLang="zh-CN" sz="1200">
                <a:solidFill>
                  <a:srgbClr val="0070C0"/>
                </a:solidFill>
                <a:latin typeface="宋体" charset="-122"/>
              </a:rPr>
              <a:t>            </a:t>
            </a:r>
            <a:r>
              <a:rPr lang="en-US" altLang="zh-CN" sz="1200">
                <a:solidFill>
                  <a:srgbClr val="00B050"/>
                </a:solidFill>
                <a:latin typeface="宋体" charset="-122"/>
              </a:rPr>
              <a:t>//</a:t>
            </a:r>
            <a:r>
              <a:rPr lang="zh-CN" altLang="en-US" sz="1200">
                <a:solidFill>
                  <a:srgbClr val="00B050"/>
                </a:solidFill>
                <a:latin typeface="宋体" charset="-122"/>
              </a:rPr>
              <a:t>发送</a:t>
            </a:r>
            <a:r>
              <a:rPr lang="en-US" altLang="zh-CN" sz="1200">
                <a:solidFill>
                  <a:srgbClr val="00B050"/>
                </a:solidFill>
                <a:latin typeface="宋体" charset="-122"/>
              </a:rPr>
              <a:t>Intent</a:t>
            </a:r>
            <a:r>
              <a:rPr lang="zh-CN" altLang="en-US" sz="1200">
                <a:solidFill>
                  <a:srgbClr val="00B050"/>
                </a:solidFill>
                <a:latin typeface="宋体" charset="-122"/>
              </a:rPr>
              <a:t>启动服务，由服务来完成比较耗时的操作</a:t>
            </a:r>
          </a:p>
          <a:p>
            <a:pPr lvl="1" algn="l" eaLnBrk="1" hangingPunct="1">
              <a:buFont typeface="Wingdings" pitchFamily="2" charset="2"/>
              <a:buNone/>
            </a:pPr>
            <a:r>
              <a:rPr lang="zh-CN" altLang="en-US" sz="1200">
                <a:solidFill>
                  <a:srgbClr val="0070C0"/>
                </a:solidFill>
                <a:latin typeface="宋体" charset="-122"/>
              </a:rPr>
              <a:t>            </a:t>
            </a:r>
            <a:r>
              <a:rPr lang="en-US" altLang="zh-CN" sz="1200">
                <a:solidFill>
                  <a:srgbClr val="0070C0"/>
                </a:solidFill>
                <a:latin typeface="宋体" charset="-122"/>
              </a:rPr>
              <a:t>Intent service = new Intent(context, XxxService.class);</a:t>
            </a:r>
          </a:p>
          <a:p>
            <a:pPr lvl="1" algn="l" eaLnBrk="1" hangingPunct="1">
              <a:buFont typeface="Wingdings" pitchFamily="2" charset="2"/>
              <a:buNone/>
            </a:pPr>
            <a:r>
              <a:rPr lang="en-US" altLang="zh-CN" sz="1200">
                <a:solidFill>
                  <a:srgbClr val="0070C0"/>
                </a:solidFill>
                <a:latin typeface="宋体" charset="-122"/>
              </a:rPr>
              <a:t>            context.startService(service);</a:t>
            </a:r>
          </a:p>
          <a:p>
            <a:pPr lvl="1" algn="l" eaLnBrk="1" hangingPunct="1">
              <a:buFont typeface="Wingdings" pitchFamily="2" charset="2"/>
              <a:buNone/>
            </a:pPr>
            <a:r>
              <a:rPr lang="en-US" altLang="zh-CN" sz="1200">
                <a:solidFill>
                  <a:srgbClr val="0070C0"/>
                </a:solidFill>
                <a:latin typeface="宋体" charset="-122"/>
              </a:rPr>
              <a:t>            </a:t>
            </a:r>
            <a:r>
              <a:rPr lang="en-US" altLang="zh-CN" sz="1200">
                <a:solidFill>
                  <a:srgbClr val="00B050"/>
                </a:solidFill>
                <a:latin typeface="宋体" charset="-122"/>
              </a:rPr>
              <a:t>//</a:t>
            </a:r>
            <a:r>
              <a:rPr lang="zh-CN" altLang="en-US" sz="1200">
                <a:solidFill>
                  <a:srgbClr val="00B050"/>
                </a:solidFill>
                <a:latin typeface="宋体" charset="-122"/>
              </a:rPr>
              <a:t>发送</a:t>
            </a:r>
            <a:r>
              <a:rPr lang="en-US" altLang="zh-CN" sz="1200">
                <a:solidFill>
                  <a:srgbClr val="00B050"/>
                </a:solidFill>
                <a:latin typeface="宋体" charset="-122"/>
              </a:rPr>
              <a:t>Intent</a:t>
            </a:r>
            <a:r>
              <a:rPr lang="zh-CN" altLang="en-US" sz="1200">
                <a:solidFill>
                  <a:srgbClr val="00B050"/>
                </a:solidFill>
                <a:latin typeface="宋体" charset="-122"/>
              </a:rPr>
              <a:t>启动</a:t>
            </a:r>
            <a:r>
              <a:rPr lang="en-US" altLang="zh-CN" sz="1200">
                <a:solidFill>
                  <a:srgbClr val="00B050"/>
                </a:solidFill>
                <a:latin typeface="宋体" charset="-122"/>
              </a:rPr>
              <a:t>Activity</a:t>
            </a:r>
            <a:r>
              <a:rPr lang="zh-CN" altLang="en-US" sz="1200">
                <a:solidFill>
                  <a:srgbClr val="00B050"/>
                </a:solidFill>
                <a:latin typeface="宋体" charset="-122"/>
              </a:rPr>
              <a:t>，由</a:t>
            </a:r>
            <a:r>
              <a:rPr lang="en-US" altLang="zh-CN" sz="1200">
                <a:solidFill>
                  <a:srgbClr val="00B050"/>
                </a:solidFill>
                <a:latin typeface="宋体" charset="-122"/>
              </a:rPr>
              <a:t>Activity</a:t>
            </a:r>
            <a:r>
              <a:rPr lang="zh-CN" altLang="en-US" sz="1200">
                <a:solidFill>
                  <a:srgbClr val="00B050"/>
                </a:solidFill>
                <a:latin typeface="宋体" charset="-122"/>
              </a:rPr>
              <a:t>来完成比较耗时的操作</a:t>
            </a:r>
          </a:p>
          <a:p>
            <a:pPr lvl="1" algn="l" eaLnBrk="1" hangingPunct="1">
              <a:buFont typeface="Wingdings" pitchFamily="2" charset="2"/>
              <a:buNone/>
            </a:pPr>
            <a:r>
              <a:rPr lang="zh-CN" altLang="en-US" sz="1200">
                <a:solidFill>
                  <a:srgbClr val="0070C0"/>
                </a:solidFill>
                <a:latin typeface="宋体" charset="-122"/>
              </a:rPr>
              <a:t>            </a:t>
            </a:r>
            <a:r>
              <a:rPr lang="en-US" altLang="zh-CN" sz="1200">
                <a:solidFill>
                  <a:srgbClr val="0070C0"/>
                </a:solidFill>
                <a:latin typeface="宋体" charset="-122"/>
              </a:rPr>
              <a:t>Intent newIntent = new Intent(context, XxxActivity.class);</a:t>
            </a:r>
          </a:p>
          <a:p>
            <a:pPr lvl="1" algn="l" eaLnBrk="1" hangingPunct="1">
              <a:buFont typeface="Wingdings" pitchFamily="2" charset="2"/>
              <a:buNone/>
            </a:pPr>
            <a:r>
              <a:rPr lang="en-US" altLang="zh-CN" sz="1200">
                <a:solidFill>
                  <a:srgbClr val="0070C0"/>
                </a:solidFill>
                <a:latin typeface="宋体" charset="-122"/>
              </a:rPr>
              <a:t>            context.startActivity(newIntent);</a:t>
            </a:r>
          </a:p>
          <a:p>
            <a:pPr algn="l" eaLnBrk="1" hangingPunct="1">
              <a:buFont typeface="Wingdings" pitchFamily="2" charset="2"/>
              <a:buNone/>
            </a:pPr>
            <a:r>
              <a:rPr lang="en-US" altLang="zh-CN" sz="1200">
                <a:solidFill>
                  <a:srgbClr val="0070C0"/>
                </a:solidFill>
                <a:latin typeface="宋体" charset="-122"/>
              </a:rPr>
              <a:t>	}</a:t>
            </a:r>
          </a:p>
          <a:p>
            <a:pPr algn="l" eaLnBrk="1" hangingPunct="1">
              <a:buFont typeface="Wingdings" pitchFamily="2" charset="2"/>
              <a:buNone/>
            </a:pPr>
            <a:r>
              <a:rPr lang="en-US" altLang="zh-CN" sz="1200">
                <a:solidFill>
                  <a:srgbClr val="0070C0"/>
                </a:solidFill>
                <a:latin typeface="宋体" charset="-122"/>
              </a:rPr>
              <a:t>}</a:t>
            </a:r>
          </a:p>
        </p:txBody>
      </p:sp>
    </p:spTree>
    <p:extLst>
      <p:ext uri="{BB962C8B-B14F-4D97-AF65-F5344CB8AC3E}">
        <p14:creationId xmlns:p14="http://schemas.microsoft.com/office/powerpoint/2010/main" val="30725153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sz="3200" b="1" smtClean="0">
                <a:latin typeface="宋体" charset="-122"/>
              </a:rPr>
              <a:t>服务</a:t>
            </a:r>
            <a:r>
              <a:rPr lang="en-US" altLang="zh-CN" sz="3200" b="1" smtClean="0">
                <a:latin typeface="宋体" charset="-122"/>
              </a:rPr>
              <a:t>--Service</a:t>
            </a:r>
            <a:endParaRPr lang="zh-CN" altLang="en-US" sz="3200" b="1" smtClean="0">
              <a:latin typeface="宋体" charset="-122"/>
            </a:endParaRPr>
          </a:p>
        </p:txBody>
      </p:sp>
      <p:sp>
        <p:nvSpPr>
          <p:cNvPr id="77828" name="TextBox 4"/>
          <p:cNvSpPr txBox="1">
            <a:spLocks noChangeArrowheads="1"/>
          </p:cNvSpPr>
          <p:nvPr/>
        </p:nvSpPr>
        <p:spPr bwMode="auto">
          <a:xfrm>
            <a:off x="428625" y="1857375"/>
            <a:ext cx="8215313"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latin typeface="宋体" charset="-122"/>
              </a:rPr>
              <a:t>Android</a:t>
            </a:r>
            <a:r>
              <a:rPr lang="zh-CN" altLang="en-US" sz="1400">
                <a:latin typeface="宋体" charset="-122"/>
              </a:rPr>
              <a:t>中的服务和</a:t>
            </a:r>
            <a:r>
              <a:rPr lang="en-US" altLang="zh-CN" sz="1400">
                <a:latin typeface="宋体" charset="-122"/>
              </a:rPr>
              <a:t>windows</a:t>
            </a:r>
            <a:r>
              <a:rPr lang="zh-CN" altLang="en-US" sz="1400">
                <a:latin typeface="宋体" charset="-122"/>
              </a:rPr>
              <a:t>中的服务是类似的东西，服务一般没有用户操作界面，它运行于系统中不容易被用户发觉，可以使用它开发如监控之类的程序。服务的开发比较简单，如下：</a:t>
            </a:r>
            <a:endParaRPr lang="en-US" altLang="zh-CN" sz="1400">
              <a:latin typeface="宋体" charset="-122"/>
            </a:endParaRPr>
          </a:p>
          <a:p>
            <a:pPr algn="l" eaLnBrk="1" hangingPunct="1">
              <a:buFont typeface="Wingdings" pitchFamily="2" charset="2"/>
              <a:buNone/>
            </a:pPr>
            <a:r>
              <a:rPr lang="zh-CN" altLang="en-US" sz="1400">
                <a:latin typeface="宋体" charset="-122"/>
              </a:rPr>
              <a:t>第一步：继承</a:t>
            </a:r>
            <a:r>
              <a:rPr lang="en-US" altLang="zh-CN" sz="1400">
                <a:latin typeface="宋体" charset="-122"/>
              </a:rPr>
              <a:t>Service</a:t>
            </a:r>
            <a:r>
              <a:rPr lang="zh-CN" altLang="en-US" sz="1400">
                <a:latin typeface="宋体" charset="-122"/>
              </a:rPr>
              <a:t>类</a:t>
            </a:r>
          </a:p>
          <a:p>
            <a:pPr algn="l" eaLnBrk="1" hangingPunct="1">
              <a:buFont typeface="Wingdings" pitchFamily="2" charset="2"/>
              <a:buNone/>
            </a:pPr>
            <a:r>
              <a:rPr lang="en-US" altLang="zh-CN" sz="1400">
                <a:solidFill>
                  <a:srgbClr val="0070C0"/>
                </a:solidFill>
                <a:latin typeface="宋体" charset="-122"/>
              </a:rPr>
              <a:t>public class SMSService extends Service { }</a:t>
            </a:r>
          </a:p>
          <a:p>
            <a:pPr algn="l" eaLnBrk="1" hangingPunct="1">
              <a:buFont typeface="Wingdings" pitchFamily="2" charset="2"/>
              <a:buNone/>
            </a:pPr>
            <a:r>
              <a:rPr lang="zh-CN" altLang="en-US" sz="1400">
                <a:latin typeface="宋体" charset="-122"/>
              </a:rPr>
              <a:t>第二步：在</a:t>
            </a:r>
            <a:r>
              <a:rPr lang="en-US" altLang="zh-CN" sz="1400">
                <a:latin typeface="宋体" charset="-122"/>
              </a:rPr>
              <a:t>AndroidManifest.xml</a:t>
            </a:r>
            <a:r>
              <a:rPr lang="zh-CN" altLang="en-US" sz="1400">
                <a:latin typeface="宋体" charset="-122"/>
              </a:rPr>
              <a:t>文件中的</a:t>
            </a:r>
            <a:r>
              <a:rPr lang="en-US" altLang="zh-CN" sz="1400">
                <a:latin typeface="宋体" charset="-122"/>
              </a:rPr>
              <a:t>&lt;application&gt;</a:t>
            </a:r>
            <a:r>
              <a:rPr lang="zh-CN" altLang="en-US" sz="1400">
                <a:latin typeface="宋体" charset="-122"/>
              </a:rPr>
              <a:t>节点里对服务进行配置</a:t>
            </a:r>
            <a:r>
              <a:rPr lang="en-US" altLang="zh-CN" sz="1400">
                <a:latin typeface="宋体" charset="-122"/>
              </a:rPr>
              <a:t>:</a:t>
            </a:r>
          </a:p>
          <a:p>
            <a:pPr algn="l" eaLnBrk="1" hangingPunct="1">
              <a:buFont typeface="Wingdings" pitchFamily="2" charset="2"/>
              <a:buNone/>
            </a:pPr>
            <a:r>
              <a:rPr lang="en-US" altLang="zh-CN" sz="1400">
                <a:solidFill>
                  <a:srgbClr val="0070C0"/>
                </a:solidFill>
                <a:latin typeface="宋体" charset="-122"/>
              </a:rPr>
              <a:t>&lt;service android:name=".SMSService" /&gt;</a:t>
            </a:r>
          </a:p>
          <a:p>
            <a:pPr algn="l" eaLnBrk="1" hangingPunct="1">
              <a:buFont typeface="Wingdings" pitchFamily="2" charset="2"/>
              <a:buNone/>
            </a:pPr>
            <a:r>
              <a:rPr lang="zh-CN" altLang="en-US" sz="1400">
                <a:solidFill>
                  <a:srgbClr val="FF0000"/>
                </a:solidFill>
                <a:latin typeface="宋体" charset="-122"/>
              </a:rPr>
              <a:t>服务不能自己运行</a:t>
            </a:r>
            <a:r>
              <a:rPr lang="zh-CN" altLang="en-US" sz="1400">
                <a:latin typeface="宋体" charset="-122"/>
              </a:rPr>
              <a:t>，需要通过调用</a:t>
            </a:r>
            <a:r>
              <a:rPr lang="en-US" altLang="zh-CN" sz="1400">
                <a:latin typeface="宋体" charset="-122"/>
              </a:rPr>
              <a:t>Context.startService()</a:t>
            </a:r>
            <a:r>
              <a:rPr lang="zh-CN" altLang="en-US" sz="1400">
                <a:latin typeface="宋体" charset="-122"/>
              </a:rPr>
              <a:t>或</a:t>
            </a:r>
            <a:r>
              <a:rPr lang="en-US" altLang="zh-CN" sz="1400">
                <a:latin typeface="宋体" charset="-122"/>
              </a:rPr>
              <a:t>Context.bindService()</a:t>
            </a:r>
            <a:r>
              <a:rPr lang="zh-CN" altLang="en-US" sz="1400">
                <a:latin typeface="宋体" charset="-122"/>
              </a:rPr>
              <a:t>方法启动服务。这两个方法都可以启动</a:t>
            </a:r>
            <a:r>
              <a:rPr lang="en-US" altLang="zh-CN" sz="1400">
                <a:latin typeface="宋体" charset="-122"/>
              </a:rPr>
              <a:t>Service</a:t>
            </a:r>
            <a:r>
              <a:rPr lang="zh-CN" altLang="en-US" sz="1400">
                <a:latin typeface="宋体" charset="-122"/>
              </a:rPr>
              <a:t>，但是它们的使用场合有所不同。使用</a:t>
            </a:r>
            <a:r>
              <a:rPr lang="en-US" altLang="zh-CN" sz="1400">
                <a:latin typeface="宋体" charset="-122"/>
              </a:rPr>
              <a:t>startService()</a:t>
            </a:r>
            <a:r>
              <a:rPr lang="zh-CN" altLang="en-US" sz="1400">
                <a:latin typeface="宋体" charset="-122"/>
              </a:rPr>
              <a:t>方法启用服务，调用者与服务之间没有关连，即使调用者退出了，服务仍然运行。使用</a:t>
            </a:r>
            <a:r>
              <a:rPr lang="en-US" altLang="zh-CN" sz="1400">
                <a:latin typeface="宋体" charset="-122"/>
              </a:rPr>
              <a:t>bindService()</a:t>
            </a:r>
            <a:r>
              <a:rPr lang="zh-CN" altLang="en-US" sz="1400">
                <a:latin typeface="宋体" charset="-122"/>
              </a:rPr>
              <a:t>方法启用服务，调用者与服务绑定在了一起，调用者一旦退出，服务也就终止，大有“不求同时生，必须同时死”的特点。</a:t>
            </a:r>
            <a:endParaRPr lang="en-US" altLang="zh-CN" sz="1400">
              <a:latin typeface="宋体" charset="-122"/>
            </a:endParaRPr>
          </a:p>
          <a:p>
            <a:pPr algn="l" eaLnBrk="1" hangingPunct="1">
              <a:buFont typeface="Wingdings" pitchFamily="2" charset="2"/>
              <a:buNone/>
            </a:pPr>
            <a:r>
              <a:rPr lang="zh-CN" altLang="en-US" sz="1200">
                <a:latin typeface="宋体" charset="-122"/>
              </a:rPr>
              <a:t>如果打算采用</a:t>
            </a:r>
            <a:r>
              <a:rPr lang="en-US" altLang="zh-CN" sz="1200" b="1">
                <a:latin typeface="宋体" charset="-122"/>
              </a:rPr>
              <a:t>Context.startService()</a:t>
            </a:r>
            <a:r>
              <a:rPr lang="zh-CN" altLang="en-US" sz="1200" b="1">
                <a:latin typeface="宋体" charset="-122"/>
              </a:rPr>
              <a:t>方法启动服务</a:t>
            </a:r>
            <a:r>
              <a:rPr lang="zh-CN" altLang="en-US" sz="1200">
                <a:latin typeface="宋体" charset="-122"/>
              </a:rPr>
              <a:t>，在服务未被创建时，系统会先调用服务的</a:t>
            </a:r>
            <a:r>
              <a:rPr lang="en-US" altLang="zh-CN" sz="1200">
                <a:latin typeface="宋体" charset="-122"/>
              </a:rPr>
              <a:t>onCreate()</a:t>
            </a:r>
            <a:r>
              <a:rPr lang="zh-CN" altLang="en-US" sz="1200">
                <a:latin typeface="宋体" charset="-122"/>
              </a:rPr>
              <a:t>方法，接着调用</a:t>
            </a:r>
            <a:r>
              <a:rPr lang="en-US" altLang="zh-CN" sz="1200">
                <a:latin typeface="宋体" charset="-122"/>
              </a:rPr>
              <a:t>onStart()</a:t>
            </a:r>
            <a:r>
              <a:rPr lang="zh-CN" altLang="en-US" sz="1200">
                <a:latin typeface="宋体" charset="-122"/>
              </a:rPr>
              <a:t>方法。如果调用</a:t>
            </a:r>
            <a:r>
              <a:rPr lang="en-US" altLang="zh-CN" sz="1200">
                <a:latin typeface="宋体" charset="-122"/>
              </a:rPr>
              <a:t>startService()</a:t>
            </a:r>
            <a:r>
              <a:rPr lang="zh-CN" altLang="en-US" sz="1200">
                <a:latin typeface="宋体" charset="-122"/>
              </a:rPr>
              <a:t>方法前服务已经被创建，</a:t>
            </a:r>
            <a:r>
              <a:rPr lang="zh-CN" altLang="en-US" sz="1200">
                <a:solidFill>
                  <a:srgbClr val="FF0000"/>
                </a:solidFill>
                <a:latin typeface="宋体" charset="-122"/>
              </a:rPr>
              <a:t>多次调用</a:t>
            </a:r>
            <a:r>
              <a:rPr lang="en-US" altLang="zh-CN" sz="1200">
                <a:solidFill>
                  <a:srgbClr val="FF0000"/>
                </a:solidFill>
                <a:latin typeface="宋体" charset="-122"/>
              </a:rPr>
              <a:t>startService()</a:t>
            </a:r>
            <a:r>
              <a:rPr lang="zh-CN" altLang="en-US" sz="1200">
                <a:solidFill>
                  <a:srgbClr val="FF0000"/>
                </a:solidFill>
                <a:latin typeface="宋体" charset="-122"/>
              </a:rPr>
              <a:t>方法并不会导致多次创建服务</a:t>
            </a:r>
            <a:r>
              <a:rPr lang="zh-CN" altLang="en-US" sz="1200">
                <a:latin typeface="宋体" charset="-122"/>
              </a:rPr>
              <a:t>，</a:t>
            </a:r>
            <a:r>
              <a:rPr lang="zh-CN" altLang="en-US" sz="1200">
                <a:solidFill>
                  <a:srgbClr val="0000FF"/>
                </a:solidFill>
                <a:latin typeface="宋体" charset="-122"/>
              </a:rPr>
              <a:t>但会导致多次调用</a:t>
            </a:r>
            <a:r>
              <a:rPr lang="en-US" altLang="zh-CN" sz="1200">
                <a:solidFill>
                  <a:srgbClr val="0000FF"/>
                </a:solidFill>
                <a:latin typeface="宋体" charset="-122"/>
              </a:rPr>
              <a:t>onStart()</a:t>
            </a:r>
            <a:r>
              <a:rPr lang="zh-CN" altLang="en-US" sz="1200">
                <a:solidFill>
                  <a:srgbClr val="0000FF"/>
                </a:solidFill>
                <a:latin typeface="宋体" charset="-122"/>
              </a:rPr>
              <a:t>方法</a:t>
            </a:r>
            <a:r>
              <a:rPr lang="zh-CN" altLang="en-US" sz="1200">
                <a:latin typeface="宋体" charset="-122"/>
              </a:rPr>
              <a:t>。</a:t>
            </a:r>
            <a:r>
              <a:rPr lang="zh-CN" altLang="en-US" sz="1200"/>
              <a:t>采用</a:t>
            </a:r>
            <a:r>
              <a:rPr lang="en-US" altLang="zh-CN" sz="1200"/>
              <a:t>startService()</a:t>
            </a:r>
            <a:r>
              <a:rPr lang="zh-CN" altLang="en-US" sz="1200"/>
              <a:t>方法启动的服务</a:t>
            </a:r>
            <a:r>
              <a:rPr lang="zh-CN" altLang="en-US" sz="1200">
                <a:latin typeface="宋体" charset="-122"/>
              </a:rPr>
              <a:t>，只能调用</a:t>
            </a:r>
            <a:r>
              <a:rPr lang="en-US" altLang="zh-CN" sz="1200">
                <a:latin typeface="宋体" charset="-122"/>
              </a:rPr>
              <a:t>Context.stopService()</a:t>
            </a:r>
            <a:r>
              <a:rPr lang="zh-CN" altLang="en-US" sz="1200">
                <a:latin typeface="宋体" charset="-122"/>
              </a:rPr>
              <a:t>方法结束服务，服务结束时会调用</a:t>
            </a:r>
            <a:r>
              <a:rPr lang="en-US" altLang="zh-CN" sz="1200">
                <a:latin typeface="宋体" charset="-122"/>
              </a:rPr>
              <a:t>onDestroy()</a:t>
            </a:r>
            <a:r>
              <a:rPr lang="zh-CN" altLang="en-US" sz="1200">
                <a:latin typeface="宋体" charset="-122"/>
              </a:rPr>
              <a:t>方法。</a:t>
            </a:r>
            <a:endParaRPr lang="en-US" altLang="zh-CN" sz="1200">
              <a:latin typeface="宋体" charset="-122"/>
            </a:endParaRPr>
          </a:p>
          <a:p>
            <a:pPr algn="l" eaLnBrk="1" hangingPunct="1">
              <a:buFont typeface="Wingdings" pitchFamily="2" charset="2"/>
              <a:buNone/>
            </a:pPr>
            <a:endParaRPr lang="en-US" altLang="zh-CN" sz="1200">
              <a:latin typeface="宋体" charset="-122"/>
            </a:endParaRPr>
          </a:p>
          <a:p>
            <a:pPr algn="l" eaLnBrk="1" hangingPunct="1">
              <a:buFont typeface="Wingdings" pitchFamily="2" charset="2"/>
              <a:buNone/>
            </a:pPr>
            <a:r>
              <a:rPr lang="zh-CN" altLang="en-US" sz="1200">
                <a:latin typeface="宋体" charset="-122"/>
              </a:rPr>
              <a:t>如果打算采用</a:t>
            </a:r>
            <a:r>
              <a:rPr lang="en-US" altLang="zh-CN" sz="1200" b="1">
                <a:latin typeface="宋体" charset="-122"/>
              </a:rPr>
              <a:t>Context.bindService()</a:t>
            </a:r>
            <a:r>
              <a:rPr lang="zh-CN" altLang="en-US" sz="1200" b="1">
                <a:latin typeface="宋体" charset="-122"/>
              </a:rPr>
              <a:t>方法启动服务</a:t>
            </a:r>
            <a:r>
              <a:rPr lang="zh-CN" altLang="en-US" sz="1200">
                <a:latin typeface="宋体" charset="-122"/>
              </a:rPr>
              <a:t>，在服务未被创建时，系统会先调用服务的</a:t>
            </a:r>
            <a:r>
              <a:rPr lang="en-US" altLang="zh-CN" sz="1200">
                <a:latin typeface="宋体" charset="-122"/>
              </a:rPr>
              <a:t>onCreate()</a:t>
            </a:r>
            <a:r>
              <a:rPr lang="zh-CN" altLang="en-US" sz="1200">
                <a:latin typeface="宋体" charset="-122"/>
              </a:rPr>
              <a:t>方法，接着调用</a:t>
            </a:r>
            <a:r>
              <a:rPr lang="en-US" altLang="zh-CN" sz="1200">
                <a:latin typeface="宋体" charset="-122"/>
              </a:rPr>
              <a:t>onBind()</a:t>
            </a:r>
            <a:r>
              <a:rPr lang="zh-CN" altLang="en-US" sz="1200">
                <a:latin typeface="宋体" charset="-122"/>
              </a:rPr>
              <a:t>方法。这个时候调用者和服务绑定在一起，调用者退出了，系统就会先调用服务的</a:t>
            </a:r>
            <a:r>
              <a:rPr lang="en-US" altLang="zh-CN" sz="1200">
                <a:latin typeface="宋体" charset="-122"/>
              </a:rPr>
              <a:t>onUnbind()</a:t>
            </a:r>
            <a:r>
              <a:rPr lang="zh-CN" altLang="en-US" sz="1200">
                <a:latin typeface="宋体" charset="-122"/>
              </a:rPr>
              <a:t>方法，接着调用</a:t>
            </a:r>
            <a:r>
              <a:rPr lang="en-US" altLang="zh-CN" sz="1200">
                <a:latin typeface="宋体" charset="-122"/>
              </a:rPr>
              <a:t>onDestroy()</a:t>
            </a:r>
            <a:r>
              <a:rPr lang="zh-CN" altLang="en-US" sz="1200">
                <a:latin typeface="宋体" charset="-122"/>
              </a:rPr>
              <a:t>方法。如果调用</a:t>
            </a:r>
            <a:r>
              <a:rPr lang="en-US" altLang="zh-CN" sz="1200">
                <a:latin typeface="宋体" charset="-122"/>
              </a:rPr>
              <a:t>bindService()</a:t>
            </a:r>
            <a:r>
              <a:rPr lang="zh-CN" altLang="en-US" sz="1200">
                <a:latin typeface="宋体" charset="-122"/>
              </a:rPr>
              <a:t>方法前服务已经被绑定，多次调用</a:t>
            </a:r>
            <a:r>
              <a:rPr lang="en-US" altLang="zh-CN" sz="1200">
                <a:latin typeface="宋体" charset="-122"/>
              </a:rPr>
              <a:t>bindService()</a:t>
            </a:r>
            <a:r>
              <a:rPr lang="zh-CN" altLang="en-US" sz="1200">
                <a:latin typeface="宋体" charset="-122"/>
              </a:rPr>
              <a:t>方法并不会导致多次创建服务及绑定</a:t>
            </a:r>
            <a:r>
              <a:rPr lang="en-US" altLang="zh-CN" sz="1200">
                <a:latin typeface="宋体" charset="-122"/>
              </a:rPr>
              <a:t>(</a:t>
            </a:r>
            <a:r>
              <a:rPr lang="zh-CN" altLang="en-US" sz="1200">
                <a:latin typeface="宋体" charset="-122"/>
              </a:rPr>
              <a:t>也就是说</a:t>
            </a:r>
            <a:r>
              <a:rPr lang="en-US" altLang="zh-CN" sz="1200">
                <a:latin typeface="宋体" charset="-122"/>
              </a:rPr>
              <a:t>onCreate()</a:t>
            </a:r>
            <a:r>
              <a:rPr lang="zh-CN" altLang="en-US" sz="1200">
                <a:latin typeface="宋体" charset="-122"/>
              </a:rPr>
              <a:t>和</a:t>
            </a:r>
            <a:r>
              <a:rPr lang="en-US" altLang="zh-CN" sz="1200">
                <a:latin typeface="宋体" charset="-122"/>
              </a:rPr>
              <a:t>onBind()</a:t>
            </a:r>
            <a:r>
              <a:rPr lang="zh-CN" altLang="en-US" sz="1200">
                <a:latin typeface="宋体" charset="-122"/>
              </a:rPr>
              <a:t>方法并不会被多次调用</a:t>
            </a:r>
            <a:r>
              <a:rPr lang="en-US" altLang="zh-CN" sz="1200">
                <a:latin typeface="宋体" charset="-122"/>
              </a:rPr>
              <a:t>)</a:t>
            </a:r>
            <a:r>
              <a:rPr lang="zh-CN" altLang="en-US" sz="1200">
                <a:latin typeface="宋体" charset="-122"/>
              </a:rPr>
              <a:t>。如果调用者希望与正在绑定的服务解除绑定，可以调用</a:t>
            </a:r>
            <a:r>
              <a:rPr lang="en-US" altLang="zh-CN" sz="1200">
                <a:latin typeface="宋体" charset="-122"/>
              </a:rPr>
              <a:t>unbindService()</a:t>
            </a:r>
            <a:r>
              <a:rPr lang="zh-CN" altLang="en-US" sz="1200">
                <a:latin typeface="宋体" charset="-122"/>
              </a:rPr>
              <a:t>方法，调用该方法也会导致系统调用服务的</a:t>
            </a:r>
            <a:r>
              <a:rPr lang="en-US" altLang="zh-CN" sz="1200">
                <a:latin typeface="宋体" charset="-122"/>
              </a:rPr>
              <a:t>onUnbind()--&gt;onDestroy()</a:t>
            </a:r>
            <a:r>
              <a:rPr lang="zh-CN" altLang="en-US" sz="1200">
                <a:latin typeface="宋体" charset="-122"/>
              </a:rPr>
              <a:t>方法。</a:t>
            </a:r>
            <a:endParaRPr lang="en-US" altLang="zh-CN" sz="1200">
              <a:latin typeface="宋体" charset="-122"/>
            </a:endParaRPr>
          </a:p>
        </p:txBody>
      </p:sp>
    </p:spTree>
    <p:extLst>
      <p:ext uri="{BB962C8B-B14F-4D97-AF65-F5344CB8AC3E}">
        <p14:creationId xmlns:p14="http://schemas.microsoft.com/office/powerpoint/2010/main" val="23427652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sz="3200" b="1" smtClean="0">
                <a:latin typeface="宋体" charset="-122"/>
              </a:rPr>
              <a:t>服务</a:t>
            </a:r>
            <a:r>
              <a:rPr lang="en-US" altLang="zh-CN" sz="3200" b="1" smtClean="0">
                <a:latin typeface="宋体" charset="-122"/>
              </a:rPr>
              <a:t>--Service</a:t>
            </a:r>
            <a:endParaRPr lang="zh-CN" altLang="en-US" sz="3200" b="1" smtClean="0">
              <a:latin typeface="宋体" charset="-122"/>
            </a:endParaRPr>
          </a:p>
        </p:txBody>
      </p:sp>
      <p:sp>
        <p:nvSpPr>
          <p:cNvPr id="78852" name="TextBox 4"/>
          <p:cNvSpPr txBox="1">
            <a:spLocks noChangeArrowheads="1"/>
          </p:cNvSpPr>
          <p:nvPr/>
        </p:nvSpPr>
        <p:spPr bwMode="auto">
          <a:xfrm>
            <a:off x="642938" y="1857375"/>
            <a:ext cx="7786687"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服务常用生命周期回调方法如下：</a:t>
            </a:r>
            <a:endParaRPr lang="en-US" altLang="zh-CN" sz="1400">
              <a:latin typeface="宋体" charset="-122"/>
            </a:endParaRPr>
          </a:p>
          <a:p>
            <a:pPr algn="l" eaLnBrk="1" hangingPunct="1">
              <a:buFont typeface="Wingdings" pitchFamily="2" charset="2"/>
              <a:buNone/>
            </a:pPr>
            <a:r>
              <a:rPr lang="en-US" altLang="zh-CN" sz="1400">
                <a:latin typeface="宋体" charset="-122"/>
              </a:rPr>
              <a:t>onCreate() </a:t>
            </a:r>
            <a:r>
              <a:rPr lang="zh-CN" altLang="en-US" sz="1400">
                <a:latin typeface="宋体" charset="-122"/>
              </a:rPr>
              <a:t>该方法在服务被创建时调用，该方法只会被调用一次，无论调用多少次</a:t>
            </a:r>
            <a:r>
              <a:rPr lang="en-US" altLang="zh-CN" sz="1400">
                <a:latin typeface="宋体" charset="-122"/>
              </a:rPr>
              <a:t>startService()</a:t>
            </a:r>
            <a:r>
              <a:rPr lang="zh-CN" altLang="en-US" sz="1400">
                <a:latin typeface="宋体" charset="-122"/>
              </a:rPr>
              <a:t>或</a:t>
            </a:r>
            <a:r>
              <a:rPr lang="en-US" altLang="zh-CN" sz="1400">
                <a:latin typeface="宋体" charset="-122"/>
              </a:rPr>
              <a:t>bindService()</a:t>
            </a:r>
            <a:r>
              <a:rPr lang="zh-CN" altLang="en-US" sz="1400">
                <a:latin typeface="宋体" charset="-122"/>
              </a:rPr>
              <a:t>方法，服务也只被创建一次。</a:t>
            </a:r>
            <a:endParaRPr lang="en-US" altLang="zh-CN" sz="1400">
              <a:latin typeface="宋体" charset="-122"/>
            </a:endParaRPr>
          </a:p>
          <a:p>
            <a:pPr algn="l" eaLnBrk="1" hangingPunct="1">
              <a:buFont typeface="Wingdings" pitchFamily="2" charset="2"/>
              <a:buNone/>
            </a:pPr>
            <a:r>
              <a:rPr lang="en-US" altLang="zh-CN" sz="1400">
                <a:latin typeface="宋体" charset="-122"/>
              </a:rPr>
              <a:t>onDestroy()</a:t>
            </a:r>
            <a:r>
              <a:rPr lang="zh-CN" altLang="en-US" sz="1400">
                <a:latin typeface="宋体" charset="-122"/>
              </a:rPr>
              <a:t>该方法在服务被终止时调用。</a:t>
            </a:r>
            <a:endParaRPr lang="en-US" altLang="zh-CN" sz="1400">
              <a:latin typeface="宋体" charset="-122"/>
            </a:endParaRPr>
          </a:p>
          <a:p>
            <a:pPr algn="l" eaLnBrk="1" hangingPunct="1">
              <a:buFont typeface="Wingdings" pitchFamily="2" charset="2"/>
              <a:buNone/>
            </a:pPr>
            <a:endParaRPr lang="en-US" altLang="zh-CN" sz="1400">
              <a:latin typeface="宋体" charset="-122"/>
            </a:endParaRPr>
          </a:p>
          <a:p>
            <a:pPr algn="l" eaLnBrk="1" hangingPunct="1"/>
            <a:r>
              <a:rPr lang="zh-CN" altLang="en-US" sz="1400">
                <a:latin typeface="宋体" charset="-122"/>
              </a:rPr>
              <a:t> 与采用</a:t>
            </a:r>
            <a:r>
              <a:rPr lang="en-US" altLang="zh-CN" sz="1400">
                <a:latin typeface="宋体" charset="-122"/>
              </a:rPr>
              <a:t>Context.startService()</a:t>
            </a:r>
            <a:r>
              <a:rPr lang="zh-CN" altLang="en-US" sz="1400">
                <a:latin typeface="宋体" charset="-122"/>
              </a:rPr>
              <a:t>方法启动服务有关的生命周期方法</a:t>
            </a:r>
            <a:endParaRPr lang="en-US" altLang="zh-CN" sz="1400">
              <a:latin typeface="宋体" charset="-122"/>
            </a:endParaRPr>
          </a:p>
          <a:p>
            <a:pPr algn="l" eaLnBrk="1" hangingPunct="1">
              <a:buFont typeface="Wingdings" pitchFamily="2" charset="2"/>
              <a:buNone/>
            </a:pPr>
            <a:r>
              <a:rPr lang="en-US" altLang="zh-CN" sz="1400">
                <a:latin typeface="宋体" charset="-122"/>
              </a:rPr>
              <a:t>onStart() </a:t>
            </a:r>
            <a:r>
              <a:rPr lang="zh-CN" altLang="en-US" sz="1400">
                <a:latin typeface="宋体" charset="-122"/>
              </a:rPr>
              <a:t>只有采用</a:t>
            </a:r>
            <a:r>
              <a:rPr lang="en-US" altLang="zh-CN" sz="1400">
                <a:latin typeface="宋体" charset="-122"/>
              </a:rPr>
              <a:t>Context.startService()</a:t>
            </a:r>
            <a:r>
              <a:rPr lang="zh-CN" altLang="en-US" sz="1400">
                <a:latin typeface="宋体" charset="-122"/>
              </a:rPr>
              <a:t>方法启动服务时才会回调该方法。该方法在服务开始运行时被调用。多次调用</a:t>
            </a:r>
            <a:r>
              <a:rPr lang="en-US" altLang="zh-CN" sz="1400">
                <a:latin typeface="宋体" charset="-122"/>
              </a:rPr>
              <a:t>startService()</a:t>
            </a:r>
            <a:r>
              <a:rPr lang="zh-CN" altLang="en-US" sz="1400">
                <a:latin typeface="宋体" charset="-122"/>
              </a:rPr>
              <a:t>方法尽管不会多次创建服务，但</a:t>
            </a:r>
            <a:r>
              <a:rPr lang="en-US" altLang="zh-CN" sz="1400">
                <a:latin typeface="宋体" charset="-122"/>
              </a:rPr>
              <a:t>onStart() </a:t>
            </a:r>
            <a:r>
              <a:rPr lang="zh-CN" altLang="en-US" sz="1400">
                <a:latin typeface="宋体" charset="-122"/>
              </a:rPr>
              <a:t>方法会被多次调用。</a:t>
            </a:r>
            <a:endParaRPr lang="en-US" altLang="zh-CN" sz="1400">
              <a:latin typeface="宋体" charset="-122"/>
            </a:endParaRPr>
          </a:p>
          <a:p>
            <a:pPr algn="l" eaLnBrk="1" hangingPunct="1">
              <a:buFont typeface="Wingdings" pitchFamily="2" charset="2"/>
              <a:buNone/>
            </a:pPr>
            <a:endParaRPr lang="en-US" altLang="zh-CN" sz="1400">
              <a:latin typeface="宋体" charset="-122"/>
            </a:endParaRPr>
          </a:p>
          <a:p>
            <a:pPr algn="l" eaLnBrk="1" hangingPunct="1"/>
            <a:r>
              <a:rPr lang="zh-CN" altLang="en-US" sz="1400">
                <a:latin typeface="宋体" charset="-122"/>
              </a:rPr>
              <a:t> 与采用</a:t>
            </a:r>
            <a:r>
              <a:rPr lang="en-US" altLang="zh-CN" sz="1400">
                <a:latin typeface="宋体" charset="-122"/>
              </a:rPr>
              <a:t>Context.bindService()</a:t>
            </a:r>
            <a:r>
              <a:rPr lang="zh-CN" altLang="en-US" sz="1400">
                <a:latin typeface="宋体" charset="-122"/>
              </a:rPr>
              <a:t>方法启动服务有关的生命周期方法</a:t>
            </a:r>
            <a:endParaRPr lang="en-US" altLang="zh-CN" sz="1400">
              <a:latin typeface="宋体" charset="-122"/>
            </a:endParaRPr>
          </a:p>
          <a:p>
            <a:pPr algn="l" eaLnBrk="1" hangingPunct="1">
              <a:buFont typeface="Wingdings" pitchFamily="2" charset="2"/>
              <a:buNone/>
            </a:pPr>
            <a:r>
              <a:rPr lang="en-US" altLang="zh-CN" sz="1400">
                <a:latin typeface="宋体" charset="-122"/>
              </a:rPr>
              <a:t>onBind()</a:t>
            </a:r>
            <a:r>
              <a:rPr lang="zh-CN" altLang="en-US" sz="1400">
                <a:latin typeface="宋体" charset="-122"/>
              </a:rPr>
              <a:t>只有采用</a:t>
            </a:r>
            <a:r>
              <a:rPr lang="en-US" altLang="zh-CN" sz="1400">
                <a:latin typeface="宋体" charset="-122"/>
              </a:rPr>
              <a:t>Context.bindService()</a:t>
            </a:r>
            <a:r>
              <a:rPr lang="zh-CN" altLang="en-US" sz="1400">
                <a:latin typeface="宋体" charset="-122"/>
              </a:rPr>
              <a:t>方法启动服务时才会回调该方法。该方法在调用者与服务绑定时被调用，当调用者与服务已经绑定，多次调用</a:t>
            </a:r>
            <a:r>
              <a:rPr lang="en-US" altLang="zh-CN" sz="1400">
                <a:latin typeface="宋体" charset="-122"/>
              </a:rPr>
              <a:t>Context.bindService()</a:t>
            </a:r>
            <a:r>
              <a:rPr lang="zh-CN" altLang="en-US" sz="1400">
                <a:latin typeface="宋体" charset="-122"/>
              </a:rPr>
              <a:t>方法并不会导致该方法被多次调用。</a:t>
            </a:r>
          </a:p>
          <a:p>
            <a:pPr algn="l" eaLnBrk="1" hangingPunct="1">
              <a:buFont typeface="Wingdings" pitchFamily="2" charset="2"/>
              <a:buNone/>
            </a:pPr>
            <a:r>
              <a:rPr lang="en-US" altLang="zh-CN" sz="1400">
                <a:latin typeface="宋体" charset="-122"/>
              </a:rPr>
              <a:t>onUnbind()</a:t>
            </a:r>
            <a:r>
              <a:rPr lang="zh-CN" altLang="en-US" sz="1400">
                <a:latin typeface="宋体" charset="-122"/>
              </a:rPr>
              <a:t>只有采用</a:t>
            </a:r>
            <a:r>
              <a:rPr lang="en-US" altLang="zh-CN" sz="1400">
                <a:latin typeface="宋体" charset="-122"/>
              </a:rPr>
              <a:t>Context.bindService()</a:t>
            </a:r>
            <a:r>
              <a:rPr lang="zh-CN" altLang="en-US" sz="1400">
                <a:latin typeface="宋体" charset="-122"/>
              </a:rPr>
              <a:t>方法启动服务时才会回调该方法。该方法在调用者与服务解除绑定时被调用。</a:t>
            </a:r>
            <a:endParaRPr lang="en-US" altLang="zh-CN" sz="1400">
              <a:latin typeface="宋体" charset="-122"/>
            </a:endParaRPr>
          </a:p>
        </p:txBody>
      </p:sp>
    </p:spTree>
    <p:extLst>
      <p:ext uri="{BB962C8B-B14F-4D97-AF65-F5344CB8AC3E}">
        <p14:creationId xmlns:p14="http://schemas.microsoft.com/office/powerpoint/2010/main" val="38334427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r>
              <a:rPr lang="zh-CN" altLang="en-US" sz="3200" b="1" smtClean="0">
                <a:latin typeface="宋体" charset="-122"/>
              </a:rPr>
              <a:t>采用</a:t>
            </a:r>
            <a:r>
              <a:rPr lang="en-US" altLang="zh-CN" sz="3200" b="1" smtClean="0">
                <a:latin typeface="宋体" charset="-122"/>
              </a:rPr>
              <a:t>startService()</a:t>
            </a:r>
            <a:r>
              <a:rPr lang="zh-CN" altLang="en-US" sz="3200" b="1" smtClean="0">
                <a:latin typeface="宋体" charset="-122"/>
              </a:rPr>
              <a:t>启动服务</a:t>
            </a:r>
          </a:p>
        </p:txBody>
      </p:sp>
      <p:sp>
        <p:nvSpPr>
          <p:cNvPr id="79876" name="TextBox 4"/>
          <p:cNvSpPr txBox="1">
            <a:spLocks noChangeArrowheads="1"/>
          </p:cNvSpPr>
          <p:nvPr/>
        </p:nvSpPr>
        <p:spPr bwMode="auto">
          <a:xfrm>
            <a:off x="642938" y="1857375"/>
            <a:ext cx="7786687"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采用</a:t>
            </a:r>
            <a:r>
              <a:rPr lang="en-US" altLang="zh-CN" sz="1400">
                <a:latin typeface="宋体" charset="-122"/>
              </a:rPr>
              <a:t>Context.startService()</a:t>
            </a:r>
            <a:r>
              <a:rPr lang="zh-CN" altLang="en-US" sz="1400">
                <a:latin typeface="宋体" charset="-122"/>
              </a:rPr>
              <a:t>方法启动服务的代码如下：</a:t>
            </a:r>
            <a:endParaRPr lang="en-US" altLang="zh-CN" sz="1400">
              <a:latin typeface="宋体" charset="-122"/>
            </a:endParaRPr>
          </a:p>
          <a:p>
            <a:pPr algn="l" eaLnBrk="1" hangingPunct="1">
              <a:buFont typeface="Wingdings" pitchFamily="2" charset="2"/>
              <a:buNone/>
            </a:pPr>
            <a:r>
              <a:rPr lang="en-US" altLang="zh-CN" sz="1400">
                <a:solidFill>
                  <a:srgbClr val="0070C0"/>
                </a:solidFill>
                <a:latin typeface="宋体" charset="-122"/>
              </a:rPr>
              <a:t>public class HelloActivity extends Activity {</a:t>
            </a:r>
          </a:p>
          <a:p>
            <a:pPr algn="l" eaLnBrk="1" hangingPunct="1">
              <a:buFont typeface="Wingdings" pitchFamily="2" charset="2"/>
              <a:buNone/>
            </a:pPr>
            <a:r>
              <a:rPr lang="en-US" altLang="zh-CN" sz="1400">
                <a:solidFill>
                  <a:srgbClr val="0070C0"/>
                </a:solidFill>
                <a:latin typeface="宋体" charset="-122"/>
              </a:rPr>
              <a:t>    @Override</a:t>
            </a:r>
          </a:p>
          <a:p>
            <a:pPr algn="l" eaLnBrk="1" hangingPunct="1">
              <a:buFont typeface="Wingdings" pitchFamily="2" charset="2"/>
              <a:buNone/>
            </a:pPr>
            <a:r>
              <a:rPr lang="en-US" altLang="zh-CN" sz="1400">
                <a:solidFill>
                  <a:srgbClr val="0070C0"/>
                </a:solidFill>
                <a:latin typeface="宋体" charset="-122"/>
              </a:rPr>
              <a:t>    public void onCreate(Bundle savedInstanceState) { </a:t>
            </a:r>
          </a:p>
          <a:p>
            <a:pPr algn="l" eaLnBrk="1" hangingPunct="1">
              <a:buFont typeface="Wingdings" pitchFamily="2" charset="2"/>
              <a:buNone/>
            </a:pPr>
            <a:r>
              <a:rPr lang="en-US" altLang="zh-CN" sz="1400">
                <a:solidFill>
                  <a:srgbClr val="0070C0"/>
                </a:solidFill>
                <a:latin typeface="宋体" charset="-122"/>
              </a:rPr>
              <a:t>        ......</a:t>
            </a:r>
          </a:p>
          <a:p>
            <a:pPr algn="l" eaLnBrk="1" hangingPunct="1">
              <a:buFont typeface="Wingdings" pitchFamily="2" charset="2"/>
              <a:buNone/>
            </a:pPr>
            <a:r>
              <a:rPr lang="en-US" altLang="zh-CN" sz="1400">
                <a:solidFill>
                  <a:srgbClr val="0070C0"/>
                </a:solidFill>
                <a:latin typeface="宋体" charset="-122"/>
              </a:rPr>
              <a:t>        Button button =(Button) this.findViewById(R.id.button);</a:t>
            </a:r>
          </a:p>
          <a:p>
            <a:pPr algn="l" eaLnBrk="1" hangingPunct="1">
              <a:buFont typeface="Wingdings" pitchFamily="2" charset="2"/>
              <a:buNone/>
            </a:pPr>
            <a:r>
              <a:rPr lang="en-US" altLang="zh-CN" sz="1400">
                <a:solidFill>
                  <a:srgbClr val="0070C0"/>
                </a:solidFill>
                <a:latin typeface="宋体" charset="-122"/>
              </a:rPr>
              <a:t>        button.setOnClickListener(new View.OnClickListener(){</a:t>
            </a:r>
          </a:p>
          <a:p>
            <a:pPr algn="l" eaLnBrk="1" hangingPunct="1">
              <a:buFont typeface="Wingdings" pitchFamily="2" charset="2"/>
              <a:buNone/>
            </a:pPr>
            <a:r>
              <a:rPr lang="en-US" altLang="zh-CN" sz="1400">
                <a:solidFill>
                  <a:srgbClr val="0070C0"/>
                </a:solidFill>
                <a:latin typeface="宋体" charset="-122"/>
              </a:rPr>
              <a:t>	public void onClick(View v) {</a:t>
            </a:r>
          </a:p>
          <a:p>
            <a:pPr algn="l" eaLnBrk="1" hangingPunct="1">
              <a:buFont typeface="Wingdings" pitchFamily="2" charset="2"/>
              <a:buNone/>
            </a:pPr>
            <a:r>
              <a:rPr lang="en-US" altLang="zh-CN" sz="1400">
                <a:solidFill>
                  <a:srgbClr val="0070C0"/>
                </a:solidFill>
                <a:latin typeface="宋体" charset="-122"/>
              </a:rPr>
              <a:t>		Intent intent = new Intent(HelloActivity.this, SMSService.class);</a:t>
            </a:r>
          </a:p>
          <a:p>
            <a:pPr algn="l" eaLnBrk="1" hangingPunct="1">
              <a:buFont typeface="Wingdings" pitchFamily="2" charset="2"/>
              <a:buNone/>
            </a:pPr>
            <a:r>
              <a:rPr lang="en-US" altLang="zh-CN" sz="1400">
                <a:solidFill>
                  <a:srgbClr val="0070C0"/>
                </a:solidFill>
                <a:latin typeface="宋体" charset="-122"/>
              </a:rPr>
              <a:t>		startService(intent);</a:t>
            </a:r>
          </a:p>
          <a:p>
            <a:pPr algn="l" eaLnBrk="1" hangingPunct="1">
              <a:buFont typeface="Wingdings" pitchFamily="2" charset="2"/>
              <a:buNone/>
            </a:pPr>
            <a:r>
              <a:rPr lang="en-US" altLang="zh-CN" sz="1400">
                <a:solidFill>
                  <a:srgbClr val="0070C0"/>
                </a:solidFill>
                <a:latin typeface="宋体" charset="-122"/>
              </a:rPr>
              <a:t>	}});        </a:t>
            </a:r>
          </a:p>
          <a:p>
            <a:pPr algn="l" eaLnBrk="1" hangingPunct="1">
              <a:buFont typeface="Wingdings" pitchFamily="2" charset="2"/>
              <a:buNone/>
            </a:pPr>
            <a:r>
              <a:rPr lang="en-US" altLang="zh-CN" sz="1400">
                <a:solidFill>
                  <a:srgbClr val="0070C0"/>
                </a:solidFill>
                <a:latin typeface="宋体" charset="-122"/>
              </a:rPr>
              <a:t>    }</a:t>
            </a:r>
          </a:p>
          <a:p>
            <a:pPr algn="l" eaLnBrk="1" hangingPunct="1">
              <a:buFont typeface="Wingdings" pitchFamily="2" charset="2"/>
              <a:buNone/>
            </a:pPr>
            <a:r>
              <a:rPr lang="en-US" altLang="zh-CN" sz="1400">
                <a:solidFill>
                  <a:srgbClr val="0070C0"/>
                </a:solidFill>
                <a:latin typeface="宋体" charset="-122"/>
              </a:rPr>
              <a:t>}</a:t>
            </a:r>
          </a:p>
        </p:txBody>
      </p:sp>
    </p:spTree>
    <p:extLst>
      <p:ext uri="{BB962C8B-B14F-4D97-AF65-F5344CB8AC3E}">
        <p14:creationId xmlns:p14="http://schemas.microsoft.com/office/powerpoint/2010/main" val="13631584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sz="3200" b="1" smtClean="0">
                <a:latin typeface="宋体" charset="-122"/>
              </a:rPr>
              <a:t>采用</a:t>
            </a:r>
            <a:r>
              <a:rPr lang="en-US" altLang="zh-CN" sz="3200" smtClean="0">
                <a:latin typeface="宋体" charset="-122"/>
              </a:rPr>
              <a:t>bindService</a:t>
            </a:r>
            <a:r>
              <a:rPr lang="en-US" altLang="zh-CN" sz="3200" b="1" smtClean="0">
                <a:latin typeface="宋体" charset="-122"/>
              </a:rPr>
              <a:t>()</a:t>
            </a:r>
            <a:r>
              <a:rPr lang="zh-CN" altLang="en-US" sz="3200" b="1" smtClean="0">
                <a:latin typeface="宋体" charset="-122"/>
              </a:rPr>
              <a:t>启动服务</a:t>
            </a:r>
          </a:p>
        </p:txBody>
      </p:sp>
      <p:sp>
        <p:nvSpPr>
          <p:cNvPr id="80900" name="TextBox 4"/>
          <p:cNvSpPr txBox="1">
            <a:spLocks noChangeArrowheads="1"/>
          </p:cNvSpPr>
          <p:nvPr/>
        </p:nvSpPr>
        <p:spPr bwMode="auto">
          <a:xfrm>
            <a:off x="642938" y="1857375"/>
            <a:ext cx="7786687"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latin typeface="宋体" charset="-122"/>
              </a:rPr>
              <a:t>采用</a:t>
            </a:r>
            <a:r>
              <a:rPr lang="en-US" altLang="zh-CN" sz="1400">
                <a:latin typeface="宋体" charset="-122"/>
              </a:rPr>
              <a:t>Context.startService()</a:t>
            </a:r>
            <a:r>
              <a:rPr lang="zh-CN" altLang="en-US" sz="1400">
                <a:latin typeface="宋体" charset="-122"/>
              </a:rPr>
              <a:t>方法启动服务的代码如下：</a:t>
            </a:r>
            <a:endParaRPr lang="en-US" altLang="zh-CN" sz="1400">
              <a:latin typeface="宋体" charset="-122"/>
            </a:endParaRPr>
          </a:p>
          <a:p>
            <a:pPr algn="l" eaLnBrk="1" hangingPunct="1">
              <a:buFont typeface="Wingdings" pitchFamily="2" charset="2"/>
              <a:buNone/>
            </a:pPr>
            <a:r>
              <a:rPr lang="en-US" altLang="zh-CN" sz="1200">
                <a:solidFill>
                  <a:srgbClr val="0070C0"/>
                </a:solidFill>
                <a:latin typeface="宋体" charset="-122"/>
              </a:rPr>
              <a:t>public class HelloActivity extends Activity {</a:t>
            </a:r>
          </a:p>
          <a:p>
            <a:pPr algn="l" eaLnBrk="1" hangingPunct="1">
              <a:buFont typeface="Wingdings" pitchFamily="2" charset="2"/>
              <a:buNone/>
            </a:pPr>
            <a:r>
              <a:rPr lang="en-US" altLang="zh-CN" sz="1200">
                <a:solidFill>
                  <a:srgbClr val="0070C0"/>
                </a:solidFill>
                <a:latin typeface="宋体" charset="-122"/>
              </a:rPr>
              <a:t>     ServiceConnection conn = new ServiceConnection() {</a:t>
            </a:r>
          </a:p>
          <a:p>
            <a:pPr algn="l" eaLnBrk="1" hangingPunct="1">
              <a:buFont typeface="Wingdings" pitchFamily="2" charset="2"/>
              <a:buNone/>
            </a:pPr>
            <a:r>
              <a:rPr lang="en-US" altLang="zh-CN" sz="1200">
                <a:solidFill>
                  <a:srgbClr val="0070C0"/>
                </a:solidFill>
                <a:latin typeface="宋体" charset="-122"/>
              </a:rPr>
              <a:t>	public void onServiceConnected(ComponentName name, IBinder service) {</a:t>
            </a:r>
          </a:p>
          <a:p>
            <a:pPr algn="l" eaLnBrk="1" hangingPunct="1">
              <a:buFont typeface="Wingdings" pitchFamily="2" charset="2"/>
              <a:buNone/>
            </a:pPr>
            <a:r>
              <a:rPr lang="en-US" altLang="zh-CN" sz="1200">
                <a:solidFill>
                  <a:srgbClr val="0070C0"/>
                </a:solidFill>
                <a:latin typeface="宋体" charset="-122"/>
              </a:rPr>
              <a:t>	}</a:t>
            </a:r>
          </a:p>
          <a:p>
            <a:pPr algn="l" eaLnBrk="1" hangingPunct="1">
              <a:buFont typeface="Wingdings" pitchFamily="2" charset="2"/>
              <a:buNone/>
            </a:pPr>
            <a:r>
              <a:rPr lang="en-US" altLang="zh-CN" sz="1200">
                <a:solidFill>
                  <a:srgbClr val="0070C0"/>
                </a:solidFill>
                <a:latin typeface="宋体" charset="-122"/>
              </a:rPr>
              <a:t>	public void onServiceDisconnected(ComponentName name) {</a:t>
            </a:r>
          </a:p>
          <a:p>
            <a:pPr algn="l" eaLnBrk="1" hangingPunct="1">
              <a:buFont typeface="Wingdings" pitchFamily="2" charset="2"/>
              <a:buNone/>
            </a:pPr>
            <a:r>
              <a:rPr lang="en-US" altLang="zh-CN" sz="1200">
                <a:solidFill>
                  <a:srgbClr val="0070C0"/>
                </a:solidFill>
                <a:latin typeface="宋体" charset="-122"/>
              </a:rPr>
              <a:t>	}</a:t>
            </a:r>
          </a:p>
          <a:p>
            <a:pPr algn="l" eaLnBrk="1" hangingPunct="1">
              <a:buFont typeface="Wingdings" pitchFamily="2" charset="2"/>
              <a:buNone/>
            </a:pPr>
            <a:r>
              <a:rPr lang="en-US" altLang="zh-CN" sz="1200">
                <a:solidFill>
                  <a:srgbClr val="0070C0"/>
                </a:solidFill>
                <a:latin typeface="宋体" charset="-122"/>
              </a:rPr>
              <a:t>     };</a:t>
            </a:r>
          </a:p>
          <a:p>
            <a:pPr algn="l" eaLnBrk="1" hangingPunct="1">
              <a:buFont typeface="Wingdings" pitchFamily="2" charset="2"/>
              <a:buNone/>
            </a:pPr>
            <a:r>
              <a:rPr lang="en-US" altLang="zh-CN" sz="1200">
                <a:solidFill>
                  <a:srgbClr val="0070C0"/>
                </a:solidFill>
                <a:latin typeface="宋体" charset="-122"/>
              </a:rPr>
              <a:t>    @Override public void onCreate(Bundle savedInstanceState) {  </a:t>
            </a:r>
          </a:p>
          <a:p>
            <a:pPr algn="l" eaLnBrk="1" hangingPunct="1">
              <a:buFont typeface="Wingdings" pitchFamily="2" charset="2"/>
              <a:buNone/>
            </a:pPr>
            <a:r>
              <a:rPr lang="en-US" altLang="zh-CN" sz="1200">
                <a:solidFill>
                  <a:srgbClr val="0070C0"/>
                </a:solidFill>
                <a:latin typeface="宋体" charset="-122"/>
              </a:rPr>
              <a:t>        Button button =(Button) this.findViewById(R.id.button);</a:t>
            </a:r>
          </a:p>
          <a:p>
            <a:pPr algn="l" eaLnBrk="1" hangingPunct="1">
              <a:buFont typeface="Wingdings" pitchFamily="2" charset="2"/>
              <a:buNone/>
            </a:pPr>
            <a:r>
              <a:rPr lang="en-US" altLang="zh-CN" sz="1200">
                <a:solidFill>
                  <a:srgbClr val="0070C0"/>
                </a:solidFill>
                <a:latin typeface="宋体" charset="-122"/>
              </a:rPr>
              <a:t>        button.setOnClickListener(new View.OnClickListener(){</a:t>
            </a:r>
          </a:p>
          <a:p>
            <a:pPr algn="l" eaLnBrk="1" hangingPunct="1">
              <a:buFont typeface="Wingdings" pitchFamily="2" charset="2"/>
              <a:buNone/>
            </a:pPr>
            <a:r>
              <a:rPr lang="en-US" altLang="zh-CN" sz="1200">
                <a:solidFill>
                  <a:srgbClr val="0070C0"/>
                </a:solidFill>
                <a:latin typeface="宋体" charset="-122"/>
              </a:rPr>
              <a:t>	public void onClick(View v) {</a:t>
            </a:r>
          </a:p>
          <a:p>
            <a:pPr algn="l" eaLnBrk="1" hangingPunct="1">
              <a:buFont typeface="Wingdings" pitchFamily="2" charset="2"/>
              <a:buNone/>
            </a:pPr>
            <a:r>
              <a:rPr lang="en-US" altLang="zh-CN" sz="1200">
                <a:solidFill>
                  <a:srgbClr val="0070C0"/>
                </a:solidFill>
                <a:latin typeface="宋体" charset="-122"/>
              </a:rPr>
              <a:t>		Intent intent = new Intent(HelloActivity.this, SMSService.class);</a:t>
            </a:r>
          </a:p>
          <a:p>
            <a:pPr algn="l" eaLnBrk="1" hangingPunct="1">
              <a:buFont typeface="Wingdings" pitchFamily="2" charset="2"/>
              <a:buNone/>
            </a:pPr>
            <a:r>
              <a:rPr lang="en-US" altLang="zh-CN" sz="1200">
                <a:solidFill>
                  <a:srgbClr val="0070C0"/>
                </a:solidFill>
                <a:latin typeface="宋体" charset="-122"/>
              </a:rPr>
              <a:t>		bindService(intent, conn, Context.BIND_AUTO_CREATE);</a:t>
            </a:r>
          </a:p>
          <a:p>
            <a:pPr algn="l" eaLnBrk="1" hangingPunct="1">
              <a:buFont typeface="Wingdings" pitchFamily="2" charset="2"/>
              <a:buNone/>
            </a:pPr>
            <a:r>
              <a:rPr lang="en-US" altLang="zh-CN" sz="1200">
                <a:solidFill>
                  <a:srgbClr val="0070C0"/>
                </a:solidFill>
                <a:latin typeface="宋体" charset="-122"/>
              </a:rPr>
              <a:t>		</a:t>
            </a:r>
            <a:r>
              <a:rPr lang="en-US" altLang="zh-CN" sz="1200">
                <a:solidFill>
                  <a:srgbClr val="00B050"/>
                </a:solidFill>
                <a:latin typeface="宋体" charset="-122"/>
              </a:rPr>
              <a:t>//unbindService(conn);//</a:t>
            </a:r>
            <a:r>
              <a:rPr lang="zh-CN" altLang="en-US" sz="1200">
                <a:solidFill>
                  <a:srgbClr val="00B050"/>
                </a:solidFill>
                <a:latin typeface="宋体" charset="-122"/>
              </a:rPr>
              <a:t>解除绑定</a:t>
            </a:r>
            <a:endParaRPr lang="en-US" altLang="zh-CN" sz="1200">
              <a:solidFill>
                <a:srgbClr val="00B050"/>
              </a:solidFill>
              <a:latin typeface="宋体" charset="-122"/>
            </a:endParaRPr>
          </a:p>
          <a:p>
            <a:pPr algn="l" eaLnBrk="1" hangingPunct="1">
              <a:buFont typeface="Wingdings" pitchFamily="2" charset="2"/>
              <a:buNone/>
            </a:pPr>
            <a:r>
              <a:rPr lang="en-US" altLang="zh-CN" sz="1200">
                <a:solidFill>
                  <a:srgbClr val="0070C0"/>
                </a:solidFill>
                <a:latin typeface="宋体" charset="-122"/>
              </a:rPr>
              <a:t>	}});        </a:t>
            </a:r>
          </a:p>
          <a:p>
            <a:pPr algn="l" eaLnBrk="1" hangingPunct="1">
              <a:buFont typeface="Wingdings" pitchFamily="2" charset="2"/>
              <a:buNone/>
            </a:pPr>
            <a:r>
              <a:rPr lang="en-US" altLang="zh-CN" sz="1200">
                <a:solidFill>
                  <a:srgbClr val="0070C0"/>
                </a:solidFill>
                <a:latin typeface="宋体" charset="-122"/>
              </a:rPr>
              <a:t>    }</a:t>
            </a:r>
          </a:p>
          <a:p>
            <a:pPr algn="l" eaLnBrk="1" hangingPunct="1">
              <a:buFont typeface="Wingdings" pitchFamily="2" charset="2"/>
              <a:buNone/>
            </a:pPr>
            <a:r>
              <a:rPr lang="en-US" altLang="zh-CN" sz="1200">
                <a:solidFill>
                  <a:srgbClr val="0070C0"/>
                </a:solidFill>
                <a:latin typeface="宋体" charset="-122"/>
              </a:rPr>
              <a:t>}</a:t>
            </a:r>
          </a:p>
        </p:txBody>
      </p:sp>
    </p:spTree>
    <p:extLst>
      <p:ext uri="{BB962C8B-B14F-4D97-AF65-F5344CB8AC3E}">
        <p14:creationId xmlns:p14="http://schemas.microsoft.com/office/powerpoint/2010/main" val="29217126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sz="3200" b="1" smtClean="0">
                <a:latin typeface="宋体" charset="-122"/>
              </a:rPr>
              <a:t>电话窃听器</a:t>
            </a:r>
          </a:p>
        </p:txBody>
      </p:sp>
      <p:sp>
        <p:nvSpPr>
          <p:cNvPr id="81924" name="TextBox 4"/>
          <p:cNvSpPr txBox="1">
            <a:spLocks noChangeArrowheads="1"/>
          </p:cNvSpPr>
          <p:nvPr/>
        </p:nvSpPr>
        <p:spPr bwMode="auto">
          <a:xfrm>
            <a:off x="642938" y="1857375"/>
            <a:ext cx="7786687"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要实现电话窃听，需要监听电话的状态，方法如下：</a:t>
            </a:r>
            <a:endParaRPr lang="en-US" altLang="zh-CN" sz="1400"/>
          </a:p>
          <a:p>
            <a:pPr algn="l" eaLnBrk="1" hangingPunct="1">
              <a:buFont typeface="Wingdings" pitchFamily="2" charset="2"/>
              <a:buNone/>
            </a:pPr>
            <a:r>
              <a:rPr lang="en-US" altLang="zh-CN" sz="1200">
                <a:solidFill>
                  <a:srgbClr val="00B050"/>
                </a:solidFill>
              </a:rPr>
              <a:t>/* </a:t>
            </a:r>
            <a:r>
              <a:rPr lang="zh-CN" altLang="en-US" sz="1200">
                <a:solidFill>
                  <a:srgbClr val="00B050"/>
                </a:solidFill>
              </a:rPr>
              <a:t>取得电话服务 *</a:t>
            </a:r>
            <a:r>
              <a:rPr lang="en-US" altLang="zh-CN" sz="1200">
                <a:solidFill>
                  <a:srgbClr val="00B050"/>
                </a:solidFill>
              </a:rPr>
              <a:t>/</a:t>
            </a:r>
          </a:p>
          <a:p>
            <a:pPr algn="l" eaLnBrk="1" hangingPunct="1">
              <a:buFont typeface="Wingdings" pitchFamily="2" charset="2"/>
              <a:buNone/>
            </a:pPr>
            <a:r>
              <a:rPr lang="en-US" altLang="zh-CN" sz="1200">
                <a:solidFill>
                  <a:srgbClr val="0070C0"/>
                </a:solidFill>
              </a:rPr>
              <a:t>TelephonyManager telManager = (TelephonyManager) getSystemService(Context.TELEPHONY_SERVICE);</a:t>
            </a:r>
          </a:p>
          <a:p>
            <a:pPr algn="l" eaLnBrk="1" hangingPunct="1">
              <a:buFont typeface="Wingdings" pitchFamily="2" charset="2"/>
              <a:buNone/>
            </a:pPr>
            <a:r>
              <a:rPr lang="en-US" altLang="zh-CN" sz="1200">
                <a:solidFill>
                  <a:srgbClr val="0070C0"/>
                </a:solidFill>
              </a:rPr>
              <a:t>PhoneStateListener listener = new PhoneStateListener(){	</a:t>
            </a:r>
          </a:p>
          <a:p>
            <a:pPr algn="l" eaLnBrk="1" hangingPunct="1">
              <a:buFont typeface="Wingdings" pitchFamily="2" charset="2"/>
              <a:buNone/>
            </a:pPr>
            <a:r>
              <a:rPr lang="en-US" altLang="zh-CN" sz="1200">
                <a:solidFill>
                  <a:srgbClr val="0070C0"/>
                </a:solidFill>
              </a:rPr>
              <a:t>	@Override  public void onCallStateChanged(int state, String incomingNumber) {</a:t>
            </a:r>
          </a:p>
          <a:p>
            <a:pPr algn="l" eaLnBrk="1" hangingPunct="1">
              <a:buFont typeface="Wingdings" pitchFamily="2" charset="2"/>
              <a:buNone/>
            </a:pPr>
            <a:r>
              <a:rPr lang="en-US" altLang="zh-CN" sz="1200">
                <a:solidFill>
                  <a:srgbClr val="0070C0"/>
                </a:solidFill>
              </a:rPr>
              <a:t>	      switch (state){</a:t>
            </a:r>
          </a:p>
          <a:p>
            <a:pPr algn="l" eaLnBrk="1" hangingPunct="1">
              <a:buFont typeface="Wingdings" pitchFamily="2" charset="2"/>
              <a:buNone/>
            </a:pPr>
            <a:r>
              <a:rPr lang="en-US" altLang="zh-CN" sz="1200">
                <a:solidFill>
                  <a:srgbClr val="0070C0"/>
                </a:solidFill>
              </a:rPr>
              <a:t>	        case TelephonyManager.CALL_STATE_IDLE: </a:t>
            </a:r>
            <a:r>
              <a:rPr lang="en-US" altLang="zh-CN" sz="1200">
                <a:solidFill>
                  <a:srgbClr val="00B050"/>
                </a:solidFill>
              </a:rPr>
              <a:t>/* </a:t>
            </a:r>
            <a:r>
              <a:rPr lang="zh-CN" altLang="en-US" sz="1200">
                <a:solidFill>
                  <a:srgbClr val="00B050"/>
                </a:solidFill>
              </a:rPr>
              <a:t>无任何状态时 *</a:t>
            </a:r>
            <a:r>
              <a:rPr lang="en-US" altLang="zh-CN" sz="1200">
                <a:solidFill>
                  <a:srgbClr val="00B050"/>
                </a:solidFill>
              </a:rPr>
              <a:t>/</a:t>
            </a:r>
          </a:p>
          <a:p>
            <a:pPr algn="l" eaLnBrk="1" hangingPunct="1">
              <a:buFont typeface="Wingdings" pitchFamily="2" charset="2"/>
              <a:buNone/>
            </a:pPr>
            <a:r>
              <a:rPr lang="en-US" altLang="zh-CN" sz="1200">
                <a:solidFill>
                  <a:srgbClr val="0070C0"/>
                </a:solidFill>
              </a:rPr>
              <a:t>	        	break;</a:t>
            </a:r>
          </a:p>
          <a:p>
            <a:pPr algn="l" eaLnBrk="1" hangingPunct="1">
              <a:buFont typeface="Wingdings" pitchFamily="2" charset="2"/>
              <a:buNone/>
            </a:pPr>
            <a:r>
              <a:rPr lang="en-US" altLang="zh-CN" sz="1200">
                <a:solidFill>
                  <a:srgbClr val="0070C0"/>
                </a:solidFill>
              </a:rPr>
              <a:t>	        case TelephonyManager.CALL_STATE_OFFHOOK: </a:t>
            </a:r>
            <a:r>
              <a:rPr lang="en-US" altLang="zh-CN" sz="1200">
                <a:solidFill>
                  <a:srgbClr val="00B050"/>
                </a:solidFill>
              </a:rPr>
              <a:t>/* </a:t>
            </a:r>
            <a:r>
              <a:rPr lang="zh-CN" altLang="en-US" sz="1200">
                <a:solidFill>
                  <a:srgbClr val="00B050"/>
                </a:solidFill>
              </a:rPr>
              <a:t>接起电话时 *</a:t>
            </a:r>
            <a:r>
              <a:rPr lang="en-US" altLang="zh-CN" sz="1200">
                <a:solidFill>
                  <a:srgbClr val="00B050"/>
                </a:solidFill>
              </a:rPr>
              <a:t>/</a:t>
            </a:r>
          </a:p>
          <a:p>
            <a:pPr algn="l" eaLnBrk="1" hangingPunct="1">
              <a:buFont typeface="Wingdings" pitchFamily="2" charset="2"/>
              <a:buNone/>
            </a:pPr>
            <a:r>
              <a:rPr lang="en-US" altLang="zh-CN" sz="1200">
                <a:solidFill>
                  <a:srgbClr val="0070C0"/>
                </a:solidFill>
              </a:rPr>
              <a:t>	        	break;	</a:t>
            </a:r>
          </a:p>
          <a:p>
            <a:pPr algn="l" eaLnBrk="1" hangingPunct="1">
              <a:buFont typeface="Wingdings" pitchFamily="2" charset="2"/>
              <a:buNone/>
            </a:pPr>
            <a:r>
              <a:rPr lang="en-US" altLang="zh-CN" sz="1200">
                <a:solidFill>
                  <a:srgbClr val="0070C0"/>
                </a:solidFill>
              </a:rPr>
              <a:t>	        case TelephonyManager.CALL_STATE_RINGING: </a:t>
            </a:r>
            <a:r>
              <a:rPr lang="en-US" altLang="zh-CN" sz="1200">
                <a:solidFill>
                  <a:srgbClr val="00B050"/>
                </a:solidFill>
              </a:rPr>
              <a:t>/* </a:t>
            </a:r>
            <a:r>
              <a:rPr lang="zh-CN" altLang="en-US" sz="1200">
                <a:solidFill>
                  <a:srgbClr val="00B050"/>
                </a:solidFill>
              </a:rPr>
              <a:t>电话进来时 *</a:t>
            </a:r>
            <a:r>
              <a:rPr lang="en-US" altLang="zh-CN" sz="1200">
                <a:solidFill>
                  <a:srgbClr val="00B050"/>
                </a:solidFill>
              </a:rPr>
              <a:t>/</a:t>
            </a:r>
          </a:p>
          <a:p>
            <a:pPr algn="l" eaLnBrk="1" hangingPunct="1">
              <a:buFont typeface="Wingdings" pitchFamily="2" charset="2"/>
              <a:buNone/>
            </a:pPr>
            <a:r>
              <a:rPr lang="en-US" altLang="zh-CN" sz="1200">
                <a:solidFill>
                  <a:srgbClr val="0070C0"/>
                </a:solidFill>
              </a:rPr>
              <a:t>	        	break;</a:t>
            </a:r>
          </a:p>
          <a:p>
            <a:pPr algn="l" eaLnBrk="1" hangingPunct="1">
              <a:buFont typeface="Wingdings" pitchFamily="2" charset="2"/>
              <a:buNone/>
            </a:pPr>
            <a:r>
              <a:rPr lang="en-US" altLang="zh-CN" sz="1200">
                <a:solidFill>
                  <a:srgbClr val="0070C0"/>
                </a:solidFill>
              </a:rPr>
              <a:t>	        default:</a:t>
            </a:r>
          </a:p>
          <a:p>
            <a:pPr algn="l" eaLnBrk="1" hangingPunct="1">
              <a:buFont typeface="Wingdings" pitchFamily="2" charset="2"/>
              <a:buNone/>
            </a:pPr>
            <a:r>
              <a:rPr lang="en-US" altLang="zh-CN" sz="1200">
                <a:solidFill>
                  <a:srgbClr val="0070C0"/>
                </a:solidFill>
              </a:rPr>
              <a:t>		break;</a:t>
            </a:r>
          </a:p>
          <a:p>
            <a:pPr algn="l" eaLnBrk="1" hangingPunct="1">
              <a:buFont typeface="Wingdings" pitchFamily="2" charset="2"/>
              <a:buNone/>
            </a:pPr>
            <a:r>
              <a:rPr lang="en-US" altLang="zh-CN" sz="1200">
                <a:solidFill>
                  <a:srgbClr val="0070C0"/>
                </a:solidFill>
              </a:rPr>
              <a:t>	      }</a:t>
            </a:r>
          </a:p>
          <a:p>
            <a:pPr algn="l" eaLnBrk="1" hangingPunct="1">
              <a:buFont typeface="Wingdings" pitchFamily="2" charset="2"/>
              <a:buNone/>
            </a:pPr>
            <a:r>
              <a:rPr lang="en-US" altLang="zh-CN" sz="1200">
                <a:solidFill>
                  <a:srgbClr val="0070C0"/>
                </a:solidFill>
              </a:rPr>
              <a:t>	super.onCallStateChanged(state, incomingNumber);</a:t>
            </a:r>
          </a:p>
          <a:p>
            <a:pPr algn="l" eaLnBrk="1" hangingPunct="1">
              <a:buFont typeface="Wingdings" pitchFamily="2" charset="2"/>
              <a:buNone/>
            </a:pPr>
            <a:r>
              <a:rPr lang="en-US" altLang="zh-CN" sz="1200">
                <a:solidFill>
                  <a:srgbClr val="0070C0"/>
                </a:solidFill>
              </a:rPr>
              <a:t>	}        	</a:t>
            </a:r>
          </a:p>
          <a:p>
            <a:pPr algn="l" eaLnBrk="1" hangingPunct="1">
              <a:buFont typeface="Wingdings" pitchFamily="2" charset="2"/>
              <a:buNone/>
            </a:pPr>
            <a:r>
              <a:rPr lang="en-US" altLang="zh-CN" sz="1200">
                <a:solidFill>
                  <a:srgbClr val="0070C0"/>
                </a:solidFill>
              </a:rPr>
              <a:t>};</a:t>
            </a:r>
          </a:p>
          <a:p>
            <a:pPr algn="l" eaLnBrk="1" hangingPunct="1">
              <a:buFont typeface="Wingdings" pitchFamily="2" charset="2"/>
              <a:buNone/>
            </a:pPr>
            <a:r>
              <a:rPr lang="en-US" altLang="zh-CN" sz="1200">
                <a:solidFill>
                  <a:srgbClr val="00B050"/>
                </a:solidFill>
              </a:rPr>
              <a:t>//</a:t>
            </a:r>
            <a:r>
              <a:rPr lang="zh-CN" altLang="en-US" sz="1200">
                <a:solidFill>
                  <a:srgbClr val="00B050"/>
                </a:solidFill>
              </a:rPr>
              <a:t>监听电话的状态</a:t>
            </a:r>
          </a:p>
          <a:p>
            <a:pPr algn="l" eaLnBrk="1" hangingPunct="1">
              <a:buFont typeface="Wingdings" pitchFamily="2" charset="2"/>
              <a:buNone/>
            </a:pPr>
            <a:r>
              <a:rPr lang="en-US" altLang="zh-CN" sz="1200">
                <a:solidFill>
                  <a:srgbClr val="0070C0"/>
                </a:solidFill>
              </a:rPr>
              <a:t>telManager.listen(listener, PhoneStateListener.LISTEN_CALL_STATE);</a:t>
            </a:r>
          </a:p>
          <a:p>
            <a:pPr algn="l" eaLnBrk="1" hangingPunct="1">
              <a:buFont typeface="Wingdings" pitchFamily="2" charset="2"/>
              <a:buNone/>
            </a:pPr>
            <a:r>
              <a:rPr lang="zh-CN" altLang="en-US" sz="1200"/>
              <a:t>在清单文件</a:t>
            </a:r>
            <a:r>
              <a:rPr lang="en-US" altLang="zh-CN" sz="1200"/>
              <a:t>AndroidManifest.xml</a:t>
            </a:r>
            <a:r>
              <a:rPr lang="zh-CN" altLang="en-US" sz="1200"/>
              <a:t>中添加权限：</a:t>
            </a:r>
            <a:endParaRPr lang="en-US" altLang="zh-CN" sz="1200"/>
          </a:p>
          <a:p>
            <a:pPr algn="l" eaLnBrk="1" hangingPunct="1">
              <a:buFont typeface="Wingdings" pitchFamily="2" charset="2"/>
              <a:buNone/>
            </a:pPr>
            <a:r>
              <a:rPr lang="en-US" altLang="zh-CN" sz="1200">
                <a:solidFill>
                  <a:srgbClr val="FF0000"/>
                </a:solidFill>
              </a:rPr>
              <a:t>&lt;uses-permission android:name=</a:t>
            </a:r>
            <a:r>
              <a:rPr lang="en-US" altLang="zh-CN" sz="1200" i="1">
                <a:solidFill>
                  <a:srgbClr val="FF0000"/>
                </a:solidFill>
              </a:rPr>
              <a:t>"android.permission.READ_PHONE_STATE"/&gt;</a:t>
            </a:r>
            <a:endParaRPr lang="en-US" altLang="zh-CN" sz="1200">
              <a:solidFill>
                <a:srgbClr val="FF0000"/>
              </a:solidFill>
            </a:endParaRPr>
          </a:p>
        </p:txBody>
      </p:sp>
    </p:spTree>
    <p:extLst>
      <p:ext uri="{BB962C8B-B14F-4D97-AF65-F5344CB8AC3E}">
        <p14:creationId xmlns:p14="http://schemas.microsoft.com/office/powerpoint/2010/main" val="27568423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sz="3200" b="1" smtClean="0">
                <a:latin typeface="宋体" charset="-122"/>
              </a:rPr>
              <a:t>音频采集</a:t>
            </a:r>
          </a:p>
        </p:txBody>
      </p:sp>
      <p:sp>
        <p:nvSpPr>
          <p:cNvPr id="65540" name="TextBox 4"/>
          <p:cNvSpPr txBox="1">
            <a:spLocks noChangeArrowheads="1"/>
          </p:cNvSpPr>
          <p:nvPr/>
        </p:nvSpPr>
        <p:spPr bwMode="auto">
          <a:xfrm>
            <a:off x="642938" y="1857375"/>
            <a:ext cx="7786687" cy="3570288"/>
          </a:xfrm>
          <a:prstGeom prst="rect">
            <a:avLst/>
          </a:prstGeom>
          <a:noFill/>
          <a:ln w="9525">
            <a:noFill/>
            <a:miter lim="800000"/>
            <a:headEnd/>
            <a:tailEnd/>
          </a:ln>
        </p:spPr>
        <p:txBody>
          <a:bodyPr>
            <a:spAutoFit/>
          </a:bodyPr>
          <a:lstStyle/>
          <a:p>
            <a:pPr algn="l">
              <a:buFont typeface="Wingdings" pitchFamily="2" charset="2"/>
              <a:buNone/>
              <a:defRPr/>
            </a:pPr>
            <a:r>
              <a:rPr lang="zh-CN" altLang="en-US" sz="1400" dirty="0">
                <a:latin typeface="+mn-ea"/>
                <a:ea typeface="+mn-ea"/>
              </a:rPr>
              <a:t>你可以使用手机进行现场录音，实现步骤如下：</a:t>
            </a:r>
            <a:endParaRPr lang="en-US" altLang="zh-CN" sz="1400" dirty="0">
              <a:latin typeface="+mn-ea"/>
              <a:ea typeface="+mn-ea"/>
            </a:endParaRPr>
          </a:p>
          <a:p>
            <a:pPr algn="l">
              <a:buFont typeface="Wingdings" pitchFamily="2" charset="2"/>
              <a:buNone/>
              <a:defRPr/>
            </a:pPr>
            <a:r>
              <a:rPr lang="zh-CN" altLang="en-US" sz="1400" dirty="0">
                <a:latin typeface="+mn-ea"/>
                <a:ea typeface="+mn-ea"/>
              </a:rPr>
              <a:t>第一步：在功能清单文件</a:t>
            </a:r>
            <a:r>
              <a:rPr lang="en-US" altLang="zh-CN" sz="1400" dirty="0">
                <a:latin typeface="+mn-ea"/>
                <a:ea typeface="+mn-ea"/>
              </a:rPr>
              <a:t>AndroidManifest.xml</a:t>
            </a:r>
            <a:r>
              <a:rPr lang="zh-CN" altLang="en-US" sz="1400" dirty="0">
                <a:latin typeface="+mn-ea"/>
                <a:ea typeface="+mn-ea"/>
              </a:rPr>
              <a:t>中添加音频刻录权限：</a:t>
            </a:r>
            <a:endParaRPr lang="en-US" altLang="zh-CN" sz="1400" dirty="0">
              <a:latin typeface="+mn-ea"/>
              <a:ea typeface="+mn-ea"/>
            </a:endParaRPr>
          </a:p>
          <a:p>
            <a:pPr algn="l">
              <a:buFont typeface="Wingdings" pitchFamily="2" charset="2"/>
              <a:buNone/>
              <a:defRPr/>
            </a:pPr>
            <a:r>
              <a:rPr lang="en-US" altLang="zh-CN" sz="1400" dirty="0">
                <a:solidFill>
                  <a:srgbClr val="0070C0"/>
                </a:solidFill>
                <a:ea typeface="宋体" pitchFamily="2" charset="-122"/>
              </a:rPr>
              <a:t>&lt;uses-permission android:name=</a:t>
            </a:r>
            <a:r>
              <a:rPr lang="en-US" altLang="zh-CN" sz="1400" i="1" dirty="0">
                <a:solidFill>
                  <a:srgbClr val="0070C0"/>
                </a:solidFill>
                <a:ea typeface="宋体" pitchFamily="2" charset="-122"/>
              </a:rPr>
              <a:t>"android.permission.RECORD_AUDIO"/&gt;</a:t>
            </a:r>
          </a:p>
          <a:p>
            <a:pPr algn="l">
              <a:buFont typeface="Wingdings" pitchFamily="2" charset="2"/>
              <a:buNone/>
              <a:defRPr/>
            </a:pPr>
            <a:r>
              <a:rPr lang="zh-CN" altLang="en-US" sz="1400" dirty="0">
                <a:latin typeface="宋体" pitchFamily="2" charset="-122"/>
                <a:ea typeface="宋体" pitchFamily="2" charset="-122"/>
              </a:rPr>
              <a:t>第二步：编写音频刻录代码</a:t>
            </a:r>
            <a:r>
              <a:rPr lang="en-US" altLang="zh-CN" sz="1400" dirty="0">
                <a:latin typeface="宋体" pitchFamily="2" charset="-122"/>
                <a:ea typeface="宋体" pitchFamily="2" charset="-122"/>
              </a:rPr>
              <a:t>:</a:t>
            </a:r>
          </a:p>
          <a:p>
            <a:pPr algn="l">
              <a:buFont typeface="Wingdings" pitchFamily="2" charset="2"/>
              <a:buNone/>
              <a:defRPr/>
            </a:pPr>
            <a:r>
              <a:rPr lang="en-US" altLang="zh-CN" sz="1400" dirty="0">
                <a:solidFill>
                  <a:srgbClr val="0070C0"/>
                </a:solidFill>
                <a:latin typeface="宋体" pitchFamily="2" charset="-122"/>
                <a:ea typeface="宋体" pitchFamily="2" charset="-122"/>
              </a:rPr>
              <a:t>MediaRecorder recorder = new MediaRecorder();</a:t>
            </a:r>
          </a:p>
          <a:p>
            <a:pPr algn="l">
              <a:buFont typeface="Wingdings" pitchFamily="2" charset="2"/>
              <a:buNone/>
              <a:defRPr/>
            </a:pPr>
            <a:r>
              <a:rPr lang="en-US" altLang="zh-CN" sz="1400" dirty="0">
                <a:solidFill>
                  <a:srgbClr val="0070C0"/>
                </a:solidFill>
                <a:latin typeface="宋体" pitchFamily="2" charset="-122"/>
                <a:ea typeface="宋体" pitchFamily="2" charset="-122"/>
              </a:rPr>
              <a:t> recorder.setAudioSource(MediaRecorder.AudioSource.MIC);</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从麦克风采集声音</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recorder.setOutputFormat(MediaRecorder.OutputFormat.THREE_GPP);</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内容输出格式</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recorder.setAudioEncoder(MediaRecorder.AudioEncoder.AMR_NB);</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音频编码方式</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recorder.setOutputFile("/sdcard/itcast.amr");</a:t>
            </a:r>
          </a:p>
          <a:p>
            <a:pPr algn="l">
              <a:buFont typeface="Wingdings" pitchFamily="2" charset="2"/>
              <a:buNone/>
              <a:defRPr/>
            </a:pPr>
            <a:r>
              <a:rPr lang="en-US" altLang="zh-CN" sz="1400" dirty="0">
                <a:solidFill>
                  <a:srgbClr val="0070C0"/>
                </a:solidFill>
                <a:latin typeface="宋体" pitchFamily="2" charset="-122"/>
                <a:ea typeface="宋体" pitchFamily="2" charset="-122"/>
              </a:rPr>
              <a:t> recorder.prepare();</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预期准备</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recorder.start();   </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开始刻录</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a:t>
            </a:r>
          </a:p>
          <a:p>
            <a:pPr algn="l">
              <a:buFont typeface="Wingdings" pitchFamily="2" charset="2"/>
              <a:buNone/>
              <a:defRPr/>
            </a:pPr>
            <a:r>
              <a:rPr lang="en-US" altLang="zh-CN" sz="1400" dirty="0">
                <a:solidFill>
                  <a:srgbClr val="0070C0"/>
                </a:solidFill>
                <a:latin typeface="宋体" pitchFamily="2" charset="-122"/>
                <a:ea typeface="宋体" pitchFamily="2" charset="-122"/>
              </a:rPr>
              <a:t> recorder.stop();</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停止刻录</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recorder.reset();   </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重设</a:t>
            </a:r>
          </a:p>
          <a:p>
            <a:pPr algn="l">
              <a:buFont typeface="Wingdings" pitchFamily="2" charset="2"/>
              <a:buNone/>
              <a:defRPr/>
            </a:pPr>
            <a:r>
              <a:rPr lang="zh-CN" altLang="en-US" sz="1400" dirty="0">
                <a:solidFill>
                  <a:srgbClr val="0070C0"/>
                </a:solidFill>
                <a:latin typeface="宋体" pitchFamily="2" charset="-122"/>
                <a:ea typeface="宋体" pitchFamily="2" charset="-122"/>
              </a:rPr>
              <a:t> </a:t>
            </a:r>
            <a:r>
              <a:rPr lang="en-US" altLang="zh-CN" sz="1400" dirty="0">
                <a:solidFill>
                  <a:srgbClr val="0070C0"/>
                </a:solidFill>
                <a:latin typeface="宋体" pitchFamily="2" charset="-122"/>
                <a:ea typeface="宋体" pitchFamily="2" charset="-122"/>
              </a:rPr>
              <a:t>recorder.release(); </a:t>
            </a:r>
            <a:r>
              <a:rPr lang="en-US" altLang="zh-CN" sz="1400" dirty="0">
                <a:solidFill>
                  <a:srgbClr val="00B050"/>
                </a:solidFill>
                <a:latin typeface="宋体" pitchFamily="2" charset="-122"/>
                <a:ea typeface="宋体" pitchFamily="2" charset="-122"/>
              </a:rPr>
              <a:t>//</a:t>
            </a:r>
            <a:r>
              <a:rPr lang="zh-CN" altLang="en-US" sz="1400" dirty="0">
                <a:solidFill>
                  <a:srgbClr val="00B050"/>
                </a:solidFill>
                <a:latin typeface="宋体" pitchFamily="2" charset="-122"/>
                <a:ea typeface="宋体" pitchFamily="2" charset="-122"/>
              </a:rPr>
              <a:t>刻录完成一定要释放资源</a:t>
            </a:r>
            <a:endParaRPr lang="en-US" altLang="zh-CN" sz="1400" dirty="0">
              <a:solidFill>
                <a:srgbClr val="00B050"/>
              </a:solidFill>
              <a:latin typeface="宋体" pitchFamily="2" charset="-122"/>
              <a:ea typeface="宋体" pitchFamily="2" charset="-122"/>
            </a:endParaRPr>
          </a:p>
        </p:txBody>
      </p:sp>
    </p:spTree>
    <p:extLst>
      <p:ext uri="{BB962C8B-B14F-4D97-AF65-F5344CB8AC3E}">
        <p14:creationId xmlns:p14="http://schemas.microsoft.com/office/powerpoint/2010/main" val="1749350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zh-CN" altLang="en-US" sz="3600" dirty="0" smtClean="0"/>
              <a:t>开发第一个</a:t>
            </a:r>
            <a:r>
              <a:rPr lang="en-US" altLang="zh-CN" sz="3200" dirty="0" smtClean="0"/>
              <a:t>Android</a:t>
            </a:r>
            <a:r>
              <a:rPr lang="zh-CN" altLang="en-US" sz="3200" dirty="0" smtClean="0"/>
              <a:t>应用</a:t>
            </a:r>
            <a:endParaRPr lang="zh-CN" altLang="en-US" sz="3200" b="1" dirty="0" smtClean="0">
              <a:latin typeface="宋体" charset="-122"/>
            </a:endParaRPr>
          </a:p>
        </p:txBody>
      </p:sp>
      <p:sp>
        <p:nvSpPr>
          <p:cNvPr id="10244" name="TextBox 4"/>
          <p:cNvSpPr txBox="1">
            <a:spLocks noChangeArrowheads="1"/>
          </p:cNvSpPr>
          <p:nvPr/>
        </p:nvSpPr>
        <p:spPr bwMode="auto">
          <a:xfrm>
            <a:off x="642938" y="1857375"/>
            <a:ext cx="77866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t>点击</a:t>
            </a:r>
            <a:r>
              <a:rPr lang="en-US" altLang="zh-CN"/>
              <a:t>”finish”</a:t>
            </a:r>
            <a:r>
              <a:rPr lang="zh-CN" altLang="en-US"/>
              <a:t>即可完成项目的创建，创建后的项目已经是一个可运行的</a:t>
            </a:r>
            <a:r>
              <a:rPr lang="en-US" altLang="zh-CN"/>
              <a:t>Android</a:t>
            </a:r>
            <a:r>
              <a:rPr lang="zh-CN" altLang="en-US"/>
              <a:t>应用，我们可以通过下面方式运行此应用：</a:t>
            </a:r>
            <a:endParaRPr lang="en-US" altLang="zh-CN"/>
          </a:p>
          <a:p>
            <a:pPr algn="l" eaLnBrk="1" hangingPunct="1">
              <a:buFont typeface="Wingdings" pitchFamily="2" charset="2"/>
              <a:buNone/>
            </a:pPr>
            <a:r>
              <a:rPr lang="zh-CN" altLang="en-US"/>
              <a:t>点击工具栏上手机形状的虚拟设备管理器</a:t>
            </a:r>
            <a:r>
              <a:rPr lang="en-US" altLang="zh-CN"/>
              <a:t>（</a:t>
            </a:r>
            <a:r>
              <a:rPr lang="zh-CN" altLang="en-US"/>
              <a:t>简称</a:t>
            </a:r>
            <a:r>
              <a:rPr lang="en-US" altLang="zh-CN"/>
              <a:t>“AVD“），</a:t>
            </a:r>
            <a:r>
              <a:rPr lang="zh-CN" altLang="en-US"/>
              <a:t>如下：</a:t>
            </a:r>
          </a:p>
        </p:txBody>
      </p:sp>
      <p:pic>
        <p:nvPicPr>
          <p:cNvPr id="10245" name="图片 4" descr="android-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3000375"/>
            <a:ext cx="5967413"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9571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sz="3200" b="1" smtClean="0">
                <a:latin typeface="宋体" charset="-122"/>
              </a:rPr>
              <a:t>音乐播放</a:t>
            </a:r>
          </a:p>
        </p:txBody>
      </p:sp>
      <p:sp>
        <p:nvSpPr>
          <p:cNvPr id="65540" name="TextBox 4"/>
          <p:cNvSpPr txBox="1">
            <a:spLocks noChangeArrowheads="1"/>
          </p:cNvSpPr>
          <p:nvPr/>
        </p:nvSpPr>
        <p:spPr bwMode="auto">
          <a:xfrm>
            <a:off x="642938" y="1857375"/>
            <a:ext cx="7786687" cy="4524375"/>
          </a:xfrm>
          <a:prstGeom prst="rect">
            <a:avLst/>
          </a:prstGeom>
          <a:noFill/>
          <a:ln w="9525">
            <a:noFill/>
            <a:miter lim="800000"/>
            <a:headEnd/>
            <a:tailEnd/>
          </a:ln>
        </p:spPr>
        <p:txBody>
          <a:bodyPr>
            <a:spAutoFit/>
          </a:bodyPr>
          <a:lstStyle/>
          <a:p>
            <a:pPr algn="l">
              <a:buFont typeface="Wingdings" pitchFamily="2" charset="2"/>
              <a:buNone/>
              <a:defRPr/>
            </a:pPr>
            <a:r>
              <a:rPr lang="en-US" altLang="zh-CN" sz="1200" dirty="0">
                <a:latin typeface="+mn-ea"/>
                <a:ea typeface="+mn-ea"/>
              </a:rPr>
              <a:t>MediaPlayer mediaPlayer = new MediaPlayer();</a:t>
            </a:r>
          </a:p>
          <a:p>
            <a:pPr algn="l">
              <a:buFont typeface="Wingdings" pitchFamily="2" charset="2"/>
              <a:buNone/>
              <a:defRPr/>
            </a:pPr>
            <a:r>
              <a:rPr lang="en-US" altLang="zh-CN" sz="1200" dirty="0">
                <a:latin typeface="+mn-ea"/>
                <a:ea typeface="+mn-ea"/>
              </a:rPr>
              <a:t>if (mediaPlayer.isPlaying()) {</a:t>
            </a:r>
          </a:p>
          <a:p>
            <a:pPr algn="l">
              <a:buFont typeface="Wingdings" pitchFamily="2" charset="2"/>
              <a:buNone/>
              <a:defRPr/>
            </a:pPr>
            <a:r>
              <a:rPr lang="en-US" altLang="zh-CN" sz="1200" dirty="0">
                <a:latin typeface="+mn-ea"/>
                <a:ea typeface="+mn-ea"/>
              </a:rPr>
              <a:t>   mediaPlayer.reset();//</a:t>
            </a:r>
            <a:r>
              <a:rPr lang="zh-CN" altLang="en-US" sz="1200" dirty="0">
                <a:latin typeface="+mn-ea"/>
                <a:ea typeface="+mn-ea"/>
              </a:rPr>
              <a:t>重置为初始状态</a:t>
            </a:r>
          </a:p>
          <a:p>
            <a:pPr algn="l">
              <a:buFont typeface="Wingdings" pitchFamily="2" charset="2"/>
              <a:buNone/>
              <a:defRPr/>
            </a:pPr>
            <a:r>
              <a:rPr lang="en-US" altLang="zh-CN" sz="1200" dirty="0">
                <a:latin typeface="+mn-ea"/>
                <a:ea typeface="+mn-ea"/>
              </a:rPr>
              <a:t>}</a:t>
            </a:r>
          </a:p>
          <a:p>
            <a:pPr algn="l">
              <a:buFont typeface="Wingdings" pitchFamily="2" charset="2"/>
              <a:buNone/>
              <a:defRPr/>
            </a:pPr>
            <a:r>
              <a:rPr lang="en-US" altLang="zh-CN" sz="1200" dirty="0">
                <a:latin typeface="+mn-ea"/>
                <a:ea typeface="+mn-ea"/>
              </a:rPr>
              <a:t>mediaPlayer.setDataSource("/sdcard/god.mp3");</a:t>
            </a:r>
          </a:p>
          <a:p>
            <a:pPr algn="l">
              <a:buFont typeface="Wingdings" pitchFamily="2" charset="2"/>
              <a:buNone/>
              <a:defRPr/>
            </a:pPr>
            <a:r>
              <a:rPr lang="en-US" altLang="zh-CN" sz="1200" dirty="0">
                <a:latin typeface="+mn-ea"/>
                <a:ea typeface="+mn-ea"/>
              </a:rPr>
              <a:t>mediaPlayer.prepare();//</a:t>
            </a:r>
            <a:r>
              <a:rPr lang="zh-CN" altLang="en-US" sz="1200" dirty="0">
                <a:latin typeface="+mn-ea"/>
                <a:ea typeface="+mn-ea"/>
              </a:rPr>
              <a:t>缓冲				</a:t>
            </a:r>
          </a:p>
          <a:p>
            <a:pPr algn="l">
              <a:buFont typeface="Wingdings" pitchFamily="2" charset="2"/>
              <a:buNone/>
              <a:defRPr/>
            </a:pPr>
            <a:r>
              <a:rPr lang="en-US" altLang="zh-CN" sz="1200" dirty="0">
                <a:latin typeface="+mn-ea"/>
                <a:ea typeface="+mn-ea"/>
              </a:rPr>
              <a:t>mediaPlayer.start();//</a:t>
            </a:r>
            <a:r>
              <a:rPr lang="zh-CN" altLang="en-US" sz="1200" dirty="0">
                <a:latin typeface="+mn-ea"/>
                <a:ea typeface="+mn-ea"/>
              </a:rPr>
              <a:t>开始或恢复播放</a:t>
            </a:r>
          </a:p>
          <a:p>
            <a:pPr algn="l">
              <a:buFont typeface="Wingdings" pitchFamily="2" charset="2"/>
              <a:buNone/>
              <a:defRPr/>
            </a:pPr>
            <a:r>
              <a:rPr lang="en-US" altLang="zh-CN" sz="1200" dirty="0">
                <a:latin typeface="+mn-ea"/>
                <a:ea typeface="+mn-ea"/>
              </a:rPr>
              <a:t>mediaPlayer.pause();//</a:t>
            </a:r>
            <a:r>
              <a:rPr lang="zh-CN" altLang="en-US" sz="1200" dirty="0">
                <a:latin typeface="+mn-ea"/>
                <a:ea typeface="+mn-ea"/>
              </a:rPr>
              <a:t>暂停播放</a:t>
            </a:r>
          </a:p>
          <a:p>
            <a:pPr algn="l">
              <a:buFont typeface="Wingdings" pitchFamily="2" charset="2"/>
              <a:buNone/>
              <a:defRPr/>
            </a:pPr>
            <a:r>
              <a:rPr lang="en-US" altLang="zh-CN" sz="1200" dirty="0">
                <a:latin typeface="+mn-ea"/>
                <a:ea typeface="+mn-ea"/>
              </a:rPr>
              <a:t>mediaPlayer.start();//</a:t>
            </a:r>
            <a:r>
              <a:rPr lang="zh-CN" altLang="en-US" sz="1200" dirty="0">
                <a:latin typeface="+mn-ea"/>
                <a:ea typeface="+mn-ea"/>
              </a:rPr>
              <a:t>恢复播放</a:t>
            </a:r>
          </a:p>
          <a:p>
            <a:pPr algn="l">
              <a:buFont typeface="Wingdings" pitchFamily="2" charset="2"/>
              <a:buNone/>
              <a:defRPr/>
            </a:pPr>
            <a:r>
              <a:rPr lang="en-US" altLang="zh-CN" sz="1200" dirty="0">
                <a:latin typeface="+mn-ea"/>
                <a:ea typeface="+mn-ea"/>
              </a:rPr>
              <a:t>mediaPlayer.stop();//</a:t>
            </a:r>
            <a:r>
              <a:rPr lang="zh-CN" altLang="en-US" sz="1200" dirty="0">
                <a:latin typeface="+mn-ea"/>
                <a:ea typeface="+mn-ea"/>
              </a:rPr>
              <a:t>停止播放</a:t>
            </a:r>
          </a:p>
          <a:p>
            <a:pPr algn="l">
              <a:buFont typeface="Wingdings" pitchFamily="2" charset="2"/>
              <a:buNone/>
              <a:defRPr/>
            </a:pPr>
            <a:r>
              <a:rPr lang="en-US" altLang="zh-CN" sz="1200" dirty="0">
                <a:latin typeface="+mn-ea"/>
                <a:ea typeface="+mn-ea"/>
              </a:rPr>
              <a:t>mediaPlayer.release();//</a:t>
            </a:r>
            <a:r>
              <a:rPr lang="zh-CN" altLang="en-US" sz="1200" dirty="0">
                <a:latin typeface="+mn-ea"/>
                <a:ea typeface="+mn-ea"/>
              </a:rPr>
              <a:t>释放资源</a:t>
            </a:r>
            <a:endParaRPr lang="en-US" altLang="zh-CN" sz="1200" dirty="0">
              <a:latin typeface="+mn-ea"/>
              <a:ea typeface="+mn-ea"/>
            </a:endParaRPr>
          </a:p>
          <a:p>
            <a:pPr algn="l">
              <a:buFont typeface="Wingdings" pitchFamily="2" charset="2"/>
              <a:buNone/>
              <a:defRPr/>
            </a:pPr>
            <a:r>
              <a:rPr lang="en-US" altLang="zh-CN" sz="1200" dirty="0">
                <a:latin typeface="宋体" pitchFamily="2" charset="-122"/>
                <a:ea typeface="宋体" pitchFamily="2" charset="-122"/>
              </a:rPr>
              <a:t>mediaPlayer.setOnCompletionListener(new MediaPlayer.OnCompletionListener() {//</a:t>
            </a:r>
            <a:r>
              <a:rPr lang="zh-CN" altLang="en-US" sz="1200" dirty="0">
                <a:latin typeface="宋体" pitchFamily="2" charset="-122"/>
                <a:ea typeface="宋体" pitchFamily="2" charset="-122"/>
              </a:rPr>
              <a:t>播出完毕事件</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        @Override public void onCompletion(MediaPlayer arg0) {</a:t>
            </a:r>
          </a:p>
          <a:p>
            <a:pPr algn="l">
              <a:buFont typeface="Wingdings" pitchFamily="2" charset="2"/>
              <a:buNone/>
              <a:defRPr/>
            </a:pPr>
            <a:r>
              <a:rPr lang="en-US" altLang="zh-CN" sz="1200" dirty="0">
                <a:latin typeface="宋体" pitchFamily="2" charset="-122"/>
                <a:ea typeface="宋体" pitchFamily="2" charset="-122"/>
              </a:rPr>
              <a:t>	    mediaPlayer.release();</a:t>
            </a:r>
          </a:p>
          <a:p>
            <a:pPr algn="l">
              <a:buFont typeface="Wingdings" pitchFamily="2" charset="2"/>
              <a:buNone/>
              <a:defRPr/>
            </a:pPr>
            <a:r>
              <a:rPr lang="en-US" altLang="zh-CN" sz="1200" dirty="0">
                <a:latin typeface="宋体" pitchFamily="2" charset="-122"/>
                <a:ea typeface="宋体" pitchFamily="2" charset="-122"/>
              </a:rPr>
              <a:t>        }</a:t>
            </a:r>
          </a:p>
          <a:p>
            <a:pPr algn="l">
              <a:buFont typeface="Wingdings" pitchFamily="2" charset="2"/>
              <a:buNone/>
              <a:defRPr/>
            </a:pPr>
            <a:r>
              <a:rPr lang="en-US" altLang="zh-CN" sz="1200" dirty="0">
                <a:latin typeface="宋体" pitchFamily="2" charset="-122"/>
                <a:ea typeface="宋体" pitchFamily="2" charset="-122"/>
              </a:rPr>
              <a:t>});</a:t>
            </a:r>
          </a:p>
          <a:p>
            <a:pPr algn="l">
              <a:buFont typeface="Wingdings" pitchFamily="2" charset="2"/>
              <a:buNone/>
              <a:defRPr/>
            </a:pPr>
            <a:r>
              <a:rPr lang="en-US" altLang="zh-CN" sz="1200" dirty="0">
                <a:latin typeface="宋体" pitchFamily="2" charset="-122"/>
                <a:ea typeface="宋体" pitchFamily="2" charset="-122"/>
              </a:rPr>
              <a:t>mediaPlayer.setOnErrorListener(new MediaPlayer.OnErrorListener() {// </a:t>
            </a:r>
            <a:r>
              <a:rPr lang="zh-CN" altLang="en-US" sz="1200" dirty="0">
                <a:latin typeface="宋体" pitchFamily="2" charset="-122"/>
                <a:ea typeface="宋体" pitchFamily="2" charset="-122"/>
              </a:rPr>
              <a:t>错误处理事件</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         @Override public boolean onError(MediaPlayer player, int arg1, int arg2) {</a:t>
            </a:r>
          </a:p>
          <a:p>
            <a:pPr algn="l">
              <a:buFont typeface="Wingdings" pitchFamily="2" charset="2"/>
              <a:buNone/>
              <a:defRPr/>
            </a:pPr>
            <a:r>
              <a:rPr lang="en-US" altLang="zh-CN" sz="1200" dirty="0">
                <a:latin typeface="宋体" pitchFamily="2" charset="-122"/>
                <a:ea typeface="宋体" pitchFamily="2" charset="-122"/>
              </a:rPr>
              <a:t>	mediaPlayer.release();</a:t>
            </a:r>
          </a:p>
          <a:p>
            <a:pPr algn="l">
              <a:buFont typeface="Wingdings" pitchFamily="2" charset="2"/>
              <a:buNone/>
              <a:defRPr/>
            </a:pPr>
            <a:r>
              <a:rPr lang="en-US" altLang="zh-CN" sz="1200" dirty="0">
                <a:latin typeface="宋体" pitchFamily="2" charset="-122"/>
                <a:ea typeface="宋体" pitchFamily="2" charset="-122"/>
              </a:rPr>
              <a:t>	return false;</a:t>
            </a:r>
          </a:p>
          <a:p>
            <a:pPr algn="l">
              <a:buFont typeface="Wingdings" pitchFamily="2" charset="2"/>
              <a:buNone/>
              <a:defRPr/>
            </a:pPr>
            <a:r>
              <a:rPr lang="en-US" altLang="zh-CN" sz="1200" dirty="0">
                <a:latin typeface="宋体" pitchFamily="2" charset="-122"/>
                <a:ea typeface="宋体" pitchFamily="2" charset="-122"/>
              </a:rPr>
              <a:t>         }</a:t>
            </a:r>
          </a:p>
          <a:p>
            <a:pPr algn="l">
              <a:buFont typeface="Wingdings" pitchFamily="2" charset="2"/>
              <a:buNone/>
              <a:defRPr/>
            </a:pPr>
            <a:r>
              <a:rPr lang="en-US" altLang="zh-CN" sz="1200" dirty="0">
                <a:latin typeface="宋体" pitchFamily="2" charset="-122"/>
                <a:ea typeface="宋体" pitchFamily="2" charset="-122"/>
              </a:rPr>
              <a:t>});</a:t>
            </a:r>
          </a:p>
        </p:txBody>
      </p:sp>
    </p:spTree>
    <p:extLst>
      <p:ext uri="{BB962C8B-B14F-4D97-AF65-F5344CB8AC3E}">
        <p14:creationId xmlns:p14="http://schemas.microsoft.com/office/powerpoint/2010/main" val="492696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sz="3200" b="1" smtClean="0">
                <a:latin typeface="宋体" charset="-122"/>
              </a:rPr>
              <a:t>音视频采集</a:t>
            </a:r>
          </a:p>
        </p:txBody>
      </p:sp>
      <p:sp>
        <p:nvSpPr>
          <p:cNvPr id="65540" name="TextBox 4"/>
          <p:cNvSpPr txBox="1">
            <a:spLocks noChangeArrowheads="1"/>
          </p:cNvSpPr>
          <p:nvPr/>
        </p:nvSpPr>
        <p:spPr bwMode="auto">
          <a:xfrm>
            <a:off x="642938" y="1857375"/>
            <a:ext cx="7786687" cy="4383088"/>
          </a:xfrm>
          <a:prstGeom prst="rect">
            <a:avLst/>
          </a:prstGeom>
          <a:noFill/>
          <a:ln w="9525">
            <a:noFill/>
            <a:miter lim="800000"/>
            <a:headEnd/>
            <a:tailEnd/>
          </a:ln>
        </p:spPr>
        <p:txBody>
          <a:bodyPr>
            <a:spAutoFit/>
          </a:bodyPr>
          <a:lstStyle/>
          <a:p>
            <a:pPr algn="l">
              <a:buFont typeface="Wingdings" pitchFamily="2" charset="2"/>
              <a:buNone/>
              <a:defRPr/>
            </a:pPr>
            <a:r>
              <a:rPr lang="zh-CN" altLang="en-US" sz="1400" dirty="0">
                <a:latin typeface="+mn-ea"/>
                <a:ea typeface="+mn-ea"/>
              </a:rPr>
              <a:t>第一步：在功能清单文件</a:t>
            </a:r>
            <a:r>
              <a:rPr lang="en-US" altLang="zh-CN" sz="1400" dirty="0">
                <a:latin typeface="+mn-ea"/>
                <a:ea typeface="+mn-ea"/>
              </a:rPr>
              <a:t>AndroidManifest.xml</a:t>
            </a:r>
            <a:r>
              <a:rPr lang="zh-CN" altLang="en-US" sz="1400" dirty="0">
                <a:latin typeface="+mn-ea"/>
                <a:ea typeface="+mn-ea"/>
              </a:rPr>
              <a:t>中添加音频</a:t>
            </a:r>
            <a:r>
              <a:rPr lang="zh-CN" altLang="en-US" sz="1400" dirty="0">
                <a:latin typeface="+mn-ea"/>
                <a:ea typeface="宋体" pitchFamily="2" charset="-122"/>
              </a:rPr>
              <a:t>刻录</a:t>
            </a:r>
            <a:r>
              <a:rPr lang="zh-CN" altLang="en-US" sz="1400" dirty="0">
                <a:latin typeface="+mn-ea"/>
                <a:ea typeface="+mn-ea"/>
              </a:rPr>
              <a:t>和照相机权限：</a:t>
            </a:r>
            <a:endParaRPr lang="en-US" altLang="zh-CN" sz="1400" dirty="0">
              <a:latin typeface="+mn-ea"/>
              <a:ea typeface="+mn-ea"/>
            </a:endParaRPr>
          </a:p>
          <a:p>
            <a:pPr algn="l">
              <a:buFont typeface="Wingdings" pitchFamily="2" charset="2"/>
              <a:buNone/>
              <a:defRPr/>
            </a:pPr>
            <a:r>
              <a:rPr lang="en-US" altLang="zh-CN" sz="1200" dirty="0">
                <a:ea typeface="宋体" pitchFamily="2" charset="-122"/>
              </a:rPr>
              <a:t>&lt;uses-permission android:name=</a:t>
            </a:r>
            <a:r>
              <a:rPr lang="en-US" altLang="zh-CN" sz="1200" i="1" dirty="0">
                <a:ea typeface="宋体" pitchFamily="2" charset="-122"/>
              </a:rPr>
              <a:t>"android.permission.RECORD_AUDIO"/&gt;</a:t>
            </a:r>
          </a:p>
          <a:p>
            <a:pPr algn="l">
              <a:buFont typeface="Wingdings" pitchFamily="2" charset="2"/>
              <a:buNone/>
              <a:defRPr/>
            </a:pPr>
            <a:r>
              <a:rPr lang="en-US" altLang="zh-CN" sz="1200" i="1" dirty="0">
                <a:ea typeface="宋体" pitchFamily="2" charset="-122"/>
              </a:rPr>
              <a:t> &lt;uses-permission android:name="android.permission.CAMERA"/&gt;</a:t>
            </a:r>
          </a:p>
          <a:p>
            <a:pPr algn="l">
              <a:buFont typeface="Wingdings" pitchFamily="2" charset="2"/>
              <a:buNone/>
              <a:defRPr/>
            </a:pPr>
            <a:r>
              <a:rPr lang="zh-CN" altLang="en-US" sz="1400" dirty="0">
                <a:latin typeface="宋体" pitchFamily="2" charset="-122"/>
                <a:ea typeface="宋体" pitchFamily="2" charset="-122"/>
              </a:rPr>
              <a:t>第二步：编写音频刻录代码</a:t>
            </a:r>
            <a:r>
              <a:rPr lang="en-US" altLang="zh-CN" sz="1400" dirty="0">
                <a:latin typeface="宋体" pitchFamily="2" charset="-122"/>
                <a:ea typeface="宋体" pitchFamily="2" charset="-122"/>
              </a:rPr>
              <a:t>:</a:t>
            </a:r>
          </a:p>
          <a:p>
            <a:pPr algn="l">
              <a:buFont typeface="Wingdings" pitchFamily="2" charset="2"/>
              <a:buNone/>
              <a:defRPr/>
            </a:pPr>
            <a:r>
              <a:rPr lang="en-US" altLang="zh-CN" sz="1200" dirty="0">
                <a:latin typeface="宋体" pitchFamily="2" charset="-122"/>
                <a:ea typeface="宋体" pitchFamily="2" charset="-122"/>
              </a:rPr>
              <a:t>WindowManager wm = (WindowManager) getSystemService(Context.WINDOW_SERVICE);//</a:t>
            </a:r>
            <a:r>
              <a:rPr lang="zh-CN" altLang="en-US" sz="1200" dirty="0">
                <a:latin typeface="宋体" pitchFamily="2" charset="-122"/>
                <a:ea typeface="宋体" pitchFamily="2" charset="-122"/>
              </a:rPr>
              <a:t>获取窗口服务</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Display display = wm.getDefaultDisplay();//</a:t>
            </a:r>
            <a:r>
              <a:rPr lang="zh-CN" altLang="en-US" sz="1200" dirty="0">
                <a:latin typeface="宋体" pitchFamily="2" charset="-122"/>
                <a:ea typeface="宋体" pitchFamily="2" charset="-122"/>
              </a:rPr>
              <a:t>获取屏幕信息</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recorder = new MediaRecorder();</a:t>
            </a:r>
          </a:p>
          <a:p>
            <a:pPr algn="l">
              <a:buFont typeface="Wingdings" pitchFamily="2" charset="2"/>
              <a:buNone/>
              <a:defRPr/>
            </a:pPr>
            <a:r>
              <a:rPr lang="en-US" altLang="zh-CN" sz="1200" dirty="0">
                <a:latin typeface="宋体" pitchFamily="2" charset="-122"/>
                <a:ea typeface="宋体" pitchFamily="2" charset="-122"/>
              </a:rPr>
              <a:t>recorder.setVideoSource(MediaRecorder.VideoSource.CAMERA); //</a:t>
            </a:r>
            <a:r>
              <a:rPr lang="zh-CN" altLang="en-US" sz="1200" dirty="0">
                <a:latin typeface="宋体" pitchFamily="2" charset="-122"/>
                <a:ea typeface="宋体" pitchFamily="2" charset="-122"/>
              </a:rPr>
              <a:t>从照相机采集视频</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recorder.setAudioSource(MediaRecorder.AudioSource.MIC); </a:t>
            </a:r>
          </a:p>
          <a:p>
            <a:pPr algn="l">
              <a:buFont typeface="Wingdings" pitchFamily="2" charset="2"/>
              <a:buNone/>
              <a:defRPr/>
            </a:pPr>
            <a:r>
              <a:rPr lang="en-US" altLang="zh-CN" sz="1200" dirty="0">
                <a:latin typeface="宋体" pitchFamily="2" charset="-122"/>
                <a:ea typeface="宋体" pitchFamily="2" charset="-122"/>
              </a:rPr>
              <a:t>recorder.setOutputFormat(MediaRecorder.OutputFormat.THREE_GPP);</a:t>
            </a:r>
          </a:p>
          <a:p>
            <a:pPr algn="l">
              <a:buFont typeface="Wingdings" pitchFamily="2" charset="2"/>
              <a:buNone/>
              <a:defRPr/>
            </a:pPr>
            <a:r>
              <a:rPr lang="en-US" altLang="zh-CN" sz="1200" dirty="0">
                <a:latin typeface="宋体" pitchFamily="2" charset="-122"/>
                <a:ea typeface="宋体" pitchFamily="2" charset="-122"/>
              </a:rPr>
              <a:t>recorder.setVideoSize(display.getWidth(), display.getHeight()); //</a:t>
            </a:r>
            <a:r>
              <a:rPr lang="zh-CN" altLang="en-US" sz="1200" dirty="0">
                <a:latin typeface="宋体" pitchFamily="2" charset="-122"/>
                <a:ea typeface="宋体" pitchFamily="2" charset="-122"/>
              </a:rPr>
              <a:t>大小为屏幕的宽和高</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recorder.setVideoFrameRate(3); //</a:t>
            </a:r>
            <a:r>
              <a:rPr lang="zh-CN" altLang="en-US" sz="1200" dirty="0">
                <a:latin typeface="宋体" pitchFamily="2" charset="-122"/>
                <a:ea typeface="宋体" pitchFamily="2" charset="-122"/>
              </a:rPr>
              <a:t>每秒</a:t>
            </a:r>
            <a:r>
              <a:rPr lang="en-US" altLang="zh-CN" sz="1200" dirty="0">
                <a:latin typeface="宋体" pitchFamily="2" charset="-122"/>
                <a:ea typeface="宋体" pitchFamily="2" charset="-122"/>
              </a:rPr>
              <a:t>3</a:t>
            </a:r>
            <a:r>
              <a:rPr lang="zh-CN" altLang="en-US" sz="1200" dirty="0">
                <a:latin typeface="宋体" pitchFamily="2" charset="-122"/>
                <a:ea typeface="宋体" pitchFamily="2" charset="-122"/>
              </a:rPr>
              <a:t>帧</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recorder.setVideoEncoder(MediaRecorder.VideoEncoder.H263); //</a:t>
            </a:r>
            <a:r>
              <a:rPr lang="zh-CN" altLang="en-US" sz="1200" dirty="0">
                <a:latin typeface="宋体" pitchFamily="2" charset="-122"/>
                <a:ea typeface="宋体" pitchFamily="2" charset="-122"/>
              </a:rPr>
              <a:t>设置视频编码方式</a:t>
            </a:r>
            <a:endParaRPr lang="en-US" altLang="zh-CN" sz="1200" dirty="0">
              <a:latin typeface="宋体" pitchFamily="2" charset="-122"/>
              <a:ea typeface="宋体" pitchFamily="2" charset="-122"/>
            </a:endParaRPr>
          </a:p>
          <a:p>
            <a:pPr algn="l">
              <a:buFont typeface="Wingdings" pitchFamily="2" charset="2"/>
              <a:buNone/>
              <a:defRPr/>
            </a:pPr>
            <a:r>
              <a:rPr lang="en-US" altLang="zh-CN" sz="1200" dirty="0">
                <a:latin typeface="宋体" pitchFamily="2" charset="-122"/>
                <a:ea typeface="宋体" pitchFamily="2" charset="-122"/>
              </a:rPr>
              <a:t>recorder.setAudioEncoder(MediaRecorder.AudioEncoder.AMR_NB);</a:t>
            </a:r>
          </a:p>
          <a:p>
            <a:pPr algn="l">
              <a:buFont typeface="Wingdings" pitchFamily="2" charset="2"/>
              <a:buNone/>
              <a:defRPr/>
            </a:pPr>
            <a:r>
              <a:rPr lang="en-US" altLang="zh-CN" sz="1200" dirty="0">
                <a:latin typeface="宋体" pitchFamily="2" charset="-122"/>
                <a:ea typeface="宋体" pitchFamily="2" charset="-122"/>
              </a:rPr>
              <a:t>recorder.setOutputFile("/sdcard/itcast.3gp");</a:t>
            </a:r>
          </a:p>
          <a:p>
            <a:pPr algn="l">
              <a:buFont typeface="Wingdings" pitchFamily="2" charset="2"/>
              <a:buNone/>
              <a:defRPr/>
            </a:pPr>
            <a:r>
              <a:rPr lang="en-US" altLang="zh-CN" sz="1200" dirty="0">
                <a:latin typeface="宋体" pitchFamily="2" charset="-122"/>
                <a:ea typeface="宋体" pitchFamily="2" charset="-122"/>
              </a:rPr>
              <a:t> recorder.prepare();//</a:t>
            </a:r>
            <a:r>
              <a:rPr lang="zh-CN" altLang="en-US" sz="1200" dirty="0">
                <a:latin typeface="宋体" pitchFamily="2" charset="-122"/>
                <a:ea typeface="宋体" pitchFamily="2" charset="-122"/>
              </a:rPr>
              <a:t>预期准备</a:t>
            </a:r>
          </a:p>
          <a:p>
            <a:pPr algn="l">
              <a:buFont typeface="Wingdings" pitchFamily="2" charset="2"/>
              <a:buNone/>
              <a:defRPr/>
            </a:pPr>
            <a:r>
              <a:rPr lang="zh-CN" altLang="en-US" sz="1200" dirty="0">
                <a:latin typeface="宋体" pitchFamily="2" charset="-122"/>
                <a:ea typeface="宋体" pitchFamily="2" charset="-122"/>
              </a:rPr>
              <a:t> </a:t>
            </a:r>
            <a:r>
              <a:rPr lang="en-US" altLang="zh-CN" sz="1200" dirty="0">
                <a:latin typeface="宋体" pitchFamily="2" charset="-122"/>
                <a:ea typeface="宋体" pitchFamily="2" charset="-122"/>
              </a:rPr>
              <a:t>recorder.start();   //</a:t>
            </a:r>
            <a:r>
              <a:rPr lang="zh-CN" altLang="en-US" sz="1200" dirty="0">
                <a:latin typeface="宋体" pitchFamily="2" charset="-122"/>
                <a:ea typeface="宋体" pitchFamily="2" charset="-122"/>
              </a:rPr>
              <a:t>开始刻录</a:t>
            </a:r>
            <a:endParaRPr lang="en-US" altLang="zh-CN" sz="1200" dirty="0">
              <a:latin typeface="宋体" pitchFamily="2" charset="-122"/>
              <a:ea typeface="宋体" pitchFamily="2" charset="-122"/>
            </a:endParaRPr>
          </a:p>
          <a:p>
            <a:pPr algn="l">
              <a:buFont typeface="Wingdings" pitchFamily="2" charset="2"/>
              <a:buNone/>
              <a:defRPr/>
            </a:pPr>
            <a:r>
              <a:rPr lang="zh-CN" altLang="en-US" sz="1200" dirty="0">
                <a:latin typeface="宋体" pitchFamily="2" charset="-122"/>
                <a:ea typeface="宋体" pitchFamily="2" charset="-122"/>
              </a:rPr>
              <a:t> </a:t>
            </a:r>
            <a:r>
              <a:rPr lang="en-US" altLang="zh-CN" sz="1200" dirty="0">
                <a:latin typeface="宋体" pitchFamily="2" charset="-122"/>
                <a:ea typeface="宋体" pitchFamily="2" charset="-122"/>
              </a:rPr>
              <a:t>...</a:t>
            </a:r>
          </a:p>
          <a:p>
            <a:pPr algn="l">
              <a:buFont typeface="Wingdings" pitchFamily="2" charset="2"/>
              <a:buNone/>
              <a:defRPr/>
            </a:pPr>
            <a:r>
              <a:rPr lang="en-US" altLang="zh-CN" sz="1200" dirty="0">
                <a:latin typeface="宋体" pitchFamily="2" charset="-122"/>
                <a:ea typeface="宋体" pitchFamily="2" charset="-122"/>
              </a:rPr>
              <a:t> recorder.stop();//</a:t>
            </a:r>
            <a:r>
              <a:rPr lang="zh-CN" altLang="en-US" sz="1200" dirty="0">
                <a:latin typeface="宋体" pitchFamily="2" charset="-122"/>
                <a:ea typeface="宋体" pitchFamily="2" charset="-122"/>
              </a:rPr>
              <a:t>停止刻录</a:t>
            </a:r>
          </a:p>
          <a:p>
            <a:pPr algn="l">
              <a:buFont typeface="Wingdings" pitchFamily="2" charset="2"/>
              <a:buNone/>
              <a:defRPr/>
            </a:pPr>
            <a:r>
              <a:rPr lang="zh-CN" altLang="en-US" sz="1200" dirty="0">
                <a:latin typeface="宋体" pitchFamily="2" charset="-122"/>
                <a:ea typeface="宋体" pitchFamily="2" charset="-122"/>
              </a:rPr>
              <a:t> </a:t>
            </a:r>
            <a:r>
              <a:rPr lang="en-US" altLang="zh-CN" sz="1200" dirty="0">
                <a:latin typeface="宋体" pitchFamily="2" charset="-122"/>
                <a:ea typeface="宋体" pitchFamily="2" charset="-122"/>
              </a:rPr>
              <a:t>recorder.reset();   //</a:t>
            </a:r>
            <a:r>
              <a:rPr lang="zh-CN" altLang="en-US" sz="1200" dirty="0">
                <a:latin typeface="宋体" pitchFamily="2" charset="-122"/>
                <a:ea typeface="宋体" pitchFamily="2" charset="-122"/>
              </a:rPr>
              <a:t>重设</a:t>
            </a:r>
          </a:p>
          <a:p>
            <a:pPr algn="l">
              <a:buFont typeface="Wingdings" pitchFamily="2" charset="2"/>
              <a:buNone/>
              <a:defRPr/>
            </a:pPr>
            <a:r>
              <a:rPr lang="zh-CN" altLang="en-US" sz="1200" dirty="0">
                <a:latin typeface="宋体" pitchFamily="2" charset="-122"/>
                <a:ea typeface="宋体" pitchFamily="2" charset="-122"/>
              </a:rPr>
              <a:t> </a:t>
            </a:r>
            <a:r>
              <a:rPr lang="en-US" altLang="zh-CN" sz="1200" dirty="0">
                <a:latin typeface="宋体" pitchFamily="2" charset="-122"/>
                <a:ea typeface="宋体" pitchFamily="2" charset="-122"/>
              </a:rPr>
              <a:t>recorder.release(); //</a:t>
            </a:r>
            <a:r>
              <a:rPr lang="zh-CN" altLang="en-US" sz="1200" dirty="0">
                <a:latin typeface="宋体" pitchFamily="2" charset="-122"/>
                <a:ea typeface="宋体" pitchFamily="2" charset="-122"/>
              </a:rPr>
              <a:t>刻录完成一定要释放资源</a:t>
            </a:r>
            <a:endParaRPr lang="en-US" altLang="zh-CN" sz="1200" dirty="0">
              <a:latin typeface="宋体" pitchFamily="2" charset="-122"/>
              <a:ea typeface="宋体" pitchFamily="2" charset="-122"/>
            </a:endParaRPr>
          </a:p>
        </p:txBody>
      </p:sp>
    </p:spTree>
    <p:extLst>
      <p:ext uri="{BB962C8B-B14F-4D97-AF65-F5344CB8AC3E}">
        <p14:creationId xmlns:p14="http://schemas.microsoft.com/office/powerpoint/2010/main" val="10350279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en-US" altLang="zh-CN" sz="2900" smtClean="0"/>
              <a:t>Android</a:t>
            </a:r>
            <a:r>
              <a:rPr lang="zh-CN" altLang="en-US" sz="2900" smtClean="0"/>
              <a:t>中的通知</a:t>
            </a:r>
            <a:r>
              <a:rPr lang="en-US" altLang="zh-CN" sz="2900" smtClean="0"/>
              <a:t>(Notification)</a:t>
            </a:r>
            <a:endParaRPr lang="zh-CN" altLang="en-US" sz="3200" b="1" smtClean="0">
              <a:latin typeface="宋体" charset="-122"/>
            </a:endParaRPr>
          </a:p>
        </p:txBody>
      </p:sp>
      <p:sp>
        <p:nvSpPr>
          <p:cNvPr id="86020" name="TextBox 4"/>
          <p:cNvSpPr txBox="1">
            <a:spLocks noChangeArrowheads="1"/>
          </p:cNvSpPr>
          <p:nvPr/>
        </p:nvSpPr>
        <p:spPr bwMode="auto">
          <a:xfrm>
            <a:off x="642938" y="1857375"/>
            <a:ext cx="778668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通知用于在状态栏显示消息，消息到来时以图标方式表示，如下：</a:t>
            </a: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如果需要查看消息，可以拖动状态栏到屏幕下方即可查看消息。</a:t>
            </a:r>
            <a:endParaRPr lang="en-US" altLang="zh-CN" sz="1400"/>
          </a:p>
          <a:p>
            <a:pPr algn="l" eaLnBrk="1" hangingPunct="1">
              <a:buFont typeface="Wingdings" pitchFamily="2" charset="2"/>
              <a:buNone/>
            </a:pPr>
            <a:r>
              <a:rPr lang="zh-CN" altLang="en-US" sz="1400"/>
              <a:t>发送消息的代码如下：</a:t>
            </a:r>
            <a:endParaRPr lang="en-US" altLang="zh-CN" sz="1400"/>
          </a:p>
          <a:p>
            <a:pPr algn="l" eaLnBrk="1" hangingPunct="1">
              <a:buFont typeface="Wingdings" pitchFamily="2" charset="2"/>
              <a:buNone/>
            </a:pPr>
            <a:r>
              <a:rPr lang="en-US" altLang="zh-CN" sz="1200">
                <a:solidFill>
                  <a:srgbClr val="00B050"/>
                </a:solidFill>
              </a:rPr>
              <a:t>//</a:t>
            </a:r>
            <a:r>
              <a:rPr lang="zh-CN" altLang="en-US" sz="1200">
                <a:solidFill>
                  <a:srgbClr val="00B050"/>
                </a:solidFill>
              </a:rPr>
              <a:t>获取通知管理器</a:t>
            </a:r>
          </a:p>
          <a:p>
            <a:pPr algn="l" eaLnBrk="1" hangingPunct="1">
              <a:buFont typeface="Wingdings" pitchFamily="2" charset="2"/>
              <a:buNone/>
            </a:pPr>
            <a:r>
              <a:rPr lang="en-US" altLang="zh-CN" sz="1200">
                <a:solidFill>
                  <a:srgbClr val="0070C0"/>
                </a:solidFill>
              </a:rPr>
              <a:t>NotificationManager mNotificationManager = (NotificationManager) getSystemService(Context.NOTIFICATION_SERVICE);</a:t>
            </a:r>
          </a:p>
          <a:p>
            <a:pPr algn="l" eaLnBrk="1" hangingPunct="1">
              <a:buFont typeface="Wingdings" pitchFamily="2" charset="2"/>
              <a:buNone/>
            </a:pPr>
            <a:r>
              <a:rPr lang="en-US" altLang="zh-CN" sz="1200">
                <a:solidFill>
                  <a:srgbClr val="0070C0"/>
                </a:solidFill>
              </a:rPr>
              <a:t>int icon = android.R.drawable.stat_notify_chat;</a:t>
            </a:r>
          </a:p>
          <a:p>
            <a:pPr algn="l" eaLnBrk="1" hangingPunct="1">
              <a:buFont typeface="Wingdings" pitchFamily="2" charset="2"/>
              <a:buNone/>
            </a:pPr>
            <a:r>
              <a:rPr lang="en-US" altLang="zh-CN" sz="1200">
                <a:solidFill>
                  <a:srgbClr val="0070C0"/>
                </a:solidFill>
              </a:rPr>
              <a:t>long when = System.currentTimeMillis();</a:t>
            </a:r>
          </a:p>
          <a:p>
            <a:pPr algn="l" eaLnBrk="1" hangingPunct="1">
              <a:buFont typeface="Wingdings" pitchFamily="2" charset="2"/>
              <a:buNone/>
            </a:pPr>
            <a:r>
              <a:rPr lang="en-US" altLang="zh-CN" sz="1200">
                <a:solidFill>
                  <a:srgbClr val="0070C0"/>
                </a:solidFill>
              </a:rPr>
              <a:t>/</a:t>
            </a:r>
            <a:r>
              <a:rPr lang="en-US" altLang="zh-CN" sz="1200">
                <a:solidFill>
                  <a:srgbClr val="00B050"/>
                </a:solidFill>
              </a:rPr>
              <a:t>/</a:t>
            </a:r>
            <a:r>
              <a:rPr lang="zh-CN" altLang="en-US" sz="1200">
                <a:solidFill>
                  <a:srgbClr val="00B050"/>
                </a:solidFill>
              </a:rPr>
              <a:t>新建一个通知，指定其图标和标题</a:t>
            </a:r>
          </a:p>
          <a:p>
            <a:pPr algn="l" eaLnBrk="1" hangingPunct="1">
              <a:buFont typeface="Wingdings" pitchFamily="2" charset="2"/>
              <a:buNone/>
            </a:pPr>
            <a:r>
              <a:rPr lang="en-US" altLang="zh-CN" sz="1200">
                <a:solidFill>
                  <a:srgbClr val="0070C0"/>
                </a:solidFill>
              </a:rPr>
              <a:t>Notification notification = new Notification(icon, null, when);/</a:t>
            </a:r>
            <a:r>
              <a:rPr lang="en-US" altLang="zh-CN" sz="1200">
                <a:solidFill>
                  <a:srgbClr val="00B050"/>
                </a:solidFill>
              </a:rPr>
              <a:t>/</a:t>
            </a:r>
            <a:r>
              <a:rPr lang="zh-CN" altLang="en-US" sz="1200">
                <a:solidFill>
                  <a:srgbClr val="00B050"/>
                </a:solidFill>
              </a:rPr>
              <a:t>第一个参数为图标</a:t>
            </a:r>
            <a:r>
              <a:rPr lang="en-US" altLang="zh-CN" sz="1200">
                <a:solidFill>
                  <a:srgbClr val="00B050"/>
                </a:solidFill>
              </a:rPr>
              <a:t>,</a:t>
            </a:r>
            <a:r>
              <a:rPr lang="zh-CN" altLang="en-US" sz="1200">
                <a:solidFill>
                  <a:srgbClr val="00B050"/>
                </a:solidFill>
              </a:rPr>
              <a:t>第二个参数为标题</a:t>
            </a:r>
            <a:r>
              <a:rPr lang="en-US" altLang="zh-CN" sz="1200">
                <a:solidFill>
                  <a:srgbClr val="00B050"/>
                </a:solidFill>
              </a:rPr>
              <a:t>,</a:t>
            </a:r>
            <a:r>
              <a:rPr lang="zh-CN" altLang="en-US" sz="1200">
                <a:solidFill>
                  <a:srgbClr val="00B050"/>
                </a:solidFill>
              </a:rPr>
              <a:t>第三个为通知时间</a:t>
            </a:r>
          </a:p>
          <a:p>
            <a:pPr algn="l" eaLnBrk="1" hangingPunct="1">
              <a:buFont typeface="Wingdings" pitchFamily="2" charset="2"/>
              <a:buNone/>
            </a:pPr>
            <a:r>
              <a:rPr lang="en-US" altLang="zh-CN" sz="1200">
                <a:solidFill>
                  <a:srgbClr val="0070C0"/>
                </a:solidFill>
              </a:rPr>
              <a:t>Intent openintent = new Intent(this, OtherActivity.class);</a:t>
            </a:r>
          </a:p>
          <a:p>
            <a:pPr algn="l" eaLnBrk="1" hangingPunct="1">
              <a:buFont typeface="Wingdings" pitchFamily="2" charset="2"/>
              <a:buNone/>
            </a:pPr>
            <a:r>
              <a:rPr lang="en-US" altLang="zh-CN" sz="1200">
                <a:solidFill>
                  <a:srgbClr val="0070C0"/>
                </a:solidFill>
              </a:rPr>
              <a:t>PendingIntent contentIntent = PendingIntent.getActivity(this, 0, openintent, 0);/</a:t>
            </a:r>
            <a:r>
              <a:rPr lang="en-US" altLang="zh-CN" sz="1200">
                <a:solidFill>
                  <a:srgbClr val="00B050"/>
                </a:solidFill>
              </a:rPr>
              <a:t>/</a:t>
            </a:r>
            <a:r>
              <a:rPr lang="zh-CN" altLang="en-US" sz="1200">
                <a:solidFill>
                  <a:srgbClr val="00B050"/>
                </a:solidFill>
              </a:rPr>
              <a:t>当点击消息时就会向系统发送</a:t>
            </a:r>
            <a:r>
              <a:rPr lang="en-US" altLang="zh-CN" sz="1200">
                <a:solidFill>
                  <a:srgbClr val="00B050"/>
                </a:solidFill>
              </a:rPr>
              <a:t>openintent</a:t>
            </a:r>
            <a:r>
              <a:rPr lang="zh-CN" altLang="en-US" sz="1200">
                <a:solidFill>
                  <a:srgbClr val="00B050"/>
                </a:solidFill>
              </a:rPr>
              <a:t>意图</a:t>
            </a:r>
          </a:p>
          <a:p>
            <a:pPr algn="l" eaLnBrk="1" hangingPunct="1">
              <a:buFont typeface="Wingdings" pitchFamily="2" charset="2"/>
              <a:buNone/>
            </a:pPr>
            <a:r>
              <a:rPr lang="en-US" altLang="zh-CN" sz="1200">
                <a:solidFill>
                  <a:srgbClr val="0070C0"/>
                </a:solidFill>
              </a:rPr>
              <a:t>notification.setLatestEventInfo(this, “</a:t>
            </a:r>
            <a:r>
              <a:rPr lang="zh-CN" altLang="en-US" sz="1200">
                <a:solidFill>
                  <a:srgbClr val="0070C0"/>
                </a:solidFill>
              </a:rPr>
              <a:t>标题</a:t>
            </a:r>
            <a:r>
              <a:rPr lang="en-US" altLang="zh-CN" sz="1200">
                <a:solidFill>
                  <a:srgbClr val="0070C0"/>
                </a:solidFill>
              </a:rPr>
              <a:t>”, “</a:t>
            </a:r>
            <a:r>
              <a:rPr lang="zh-CN" altLang="en-US" sz="1200">
                <a:solidFill>
                  <a:srgbClr val="0070C0"/>
                </a:solidFill>
              </a:rPr>
              <a:t>我是内容</a:t>
            </a:r>
            <a:r>
              <a:rPr lang="en-US" altLang="zh-CN" sz="1200">
                <a:solidFill>
                  <a:srgbClr val="0070C0"/>
                </a:solidFill>
              </a:rPr>
              <a:t>", contentIntent);</a:t>
            </a:r>
          </a:p>
          <a:p>
            <a:pPr algn="l" eaLnBrk="1" hangingPunct="1">
              <a:buFont typeface="Wingdings" pitchFamily="2" charset="2"/>
              <a:buNone/>
            </a:pPr>
            <a:r>
              <a:rPr lang="en-US" altLang="zh-CN" sz="1200">
                <a:solidFill>
                  <a:srgbClr val="0070C0"/>
                </a:solidFill>
              </a:rPr>
              <a:t>mNotificationManager.notify(0, notification);</a:t>
            </a:r>
          </a:p>
        </p:txBody>
      </p:sp>
      <p:pic>
        <p:nvPicPr>
          <p:cNvPr id="86021" name="图片 4" descr="status_ba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214563"/>
            <a:ext cx="32861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4967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normAutofit/>
          </a:bodyPr>
          <a:lstStyle/>
          <a:p>
            <a:pPr eaLnBrk="1" hangingPunct="1"/>
            <a:r>
              <a:rPr lang="zh-CN" altLang="en-US" sz="3200" dirty="0" smtClean="0"/>
              <a:t>对应用进行单元测试</a:t>
            </a:r>
            <a:endParaRPr lang="zh-CN" altLang="en-US" sz="3200" b="1" dirty="0" smtClean="0">
              <a:latin typeface="宋体" charset="-122"/>
            </a:endParaRPr>
          </a:p>
        </p:txBody>
      </p:sp>
      <p:sp>
        <p:nvSpPr>
          <p:cNvPr id="87044" name="TextBox 4"/>
          <p:cNvSpPr txBox="1">
            <a:spLocks noChangeArrowheads="1"/>
          </p:cNvSpPr>
          <p:nvPr/>
        </p:nvSpPr>
        <p:spPr bwMode="auto">
          <a:xfrm>
            <a:off x="642938" y="1857375"/>
            <a:ext cx="7786687"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第一步：首先在</a:t>
            </a:r>
            <a:r>
              <a:rPr lang="en-US" altLang="zh-CN" sz="1400"/>
              <a:t>AndroidManifest.xml</a:t>
            </a:r>
            <a:r>
              <a:rPr lang="zh-CN" altLang="en-US" sz="1400"/>
              <a:t>中加入下面红色代码</a:t>
            </a:r>
            <a:r>
              <a:rPr lang="en-US" altLang="zh-CN" sz="1400"/>
              <a:t>:</a:t>
            </a:r>
          </a:p>
          <a:p>
            <a:pPr algn="l" eaLnBrk="1" hangingPunct="1">
              <a:buFont typeface="Wingdings" pitchFamily="2" charset="2"/>
              <a:buNone/>
            </a:pPr>
            <a:r>
              <a:rPr lang="en-US" altLang="zh-CN" sz="1200"/>
              <a:t>&lt;manifest xmlns:android="http://schemas.android.com/apk/res/android"</a:t>
            </a:r>
          </a:p>
          <a:p>
            <a:pPr algn="l" eaLnBrk="1" hangingPunct="1">
              <a:buFont typeface="Wingdings" pitchFamily="2" charset="2"/>
              <a:buNone/>
            </a:pPr>
            <a:r>
              <a:rPr lang="en-US" altLang="zh-CN" sz="1200"/>
              <a:t>      package="cn.itcast.action“ android:versionCode="1“  android:versionName="1.0"&gt;</a:t>
            </a:r>
          </a:p>
          <a:p>
            <a:pPr lvl="1" algn="l" eaLnBrk="1" hangingPunct="1">
              <a:buFont typeface="Wingdings" pitchFamily="2" charset="2"/>
              <a:buNone/>
            </a:pPr>
            <a:r>
              <a:rPr lang="en-US" altLang="zh-CN" sz="1200"/>
              <a:t> &lt;application android:icon="@drawable/icon" android:label="@string/app_name"&gt;</a:t>
            </a:r>
          </a:p>
          <a:p>
            <a:pPr lvl="1" algn="l" eaLnBrk="1" hangingPunct="1">
              <a:buFont typeface="Wingdings" pitchFamily="2" charset="2"/>
              <a:buNone/>
            </a:pPr>
            <a:r>
              <a:rPr lang="en-US" altLang="zh-CN" sz="1200">
                <a:solidFill>
                  <a:srgbClr val="FF0000"/>
                </a:solidFill>
              </a:rPr>
              <a:t>        &lt;uses-library android:name="android.test.runner" /&gt;</a:t>
            </a:r>
          </a:p>
          <a:p>
            <a:pPr lvl="1" algn="l" eaLnBrk="1" hangingPunct="1">
              <a:buFont typeface="Wingdings" pitchFamily="2" charset="2"/>
              <a:buNone/>
            </a:pPr>
            <a:r>
              <a:rPr lang="en-US" altLang="zh-CN" sz="1200"/>
              <a:t>        ....</a:t>
            </a:r>
          </a:p>
          <a:p>
            <a:pPr lvl="1" algn="l" eaLnBrk="1" hangingPunct="1">
              <a:buFont typeface="Wingdings" pitchFamily="2" charset="2"/>
              <a:buNone/>
            </a:pPr>
            <a:r>
              <a:rPr lang="en-US" altLang="zh-CN" sz="1200"/>
              <a:t> &lt;/application&gt;</a:t>
            </a:r>
          </a:p>
          <a:p>
            <a:pPr lvl="1" algn="l" eaLnBrk="1" hangingPunct="1">
              <a:buFont typeface="Wingdings" pitchFamily="2" charset="2"/>
              <a:buNone/>
            </a:pPr>
            <a:r>
              <a:rPr lang="en-US" altLang="zh-CN" sz="1200"/>
              <a:t> &lt;uses-sdk android:minSdkVersion="6" /&gt;</a:t>
            </a:r>
          </a:p>
          <a:p>
            <a:pPr lvl="1" algn="l" eaLnBrk="1" hangingPunct="1">
              <a:buFont typeface="Wingdings" pitchFamily="2" charset="2"/>
              <a:buNone/>
            </a:pPr>
            <a:r>
              <a:rPr lang="en-US" altLang="zh-CN" sz="1200"/>
              <a:t> </a:t>
            </a:r>
            <a:r>
              <a:rPr lang="en-US" altLang="zh-CN" sz="1200">
                <a:solidFill>
                  <a:srgbClr val="FF0000"/>
                </a:solidFill>
              </a:rPr>
              <a:t>&lt;instrumentation android:name="android.test.InstrumentationTestRunner"</a:t>
            </a:r>
          </a:p>
          <a:p>
            <a:pPr lvl="1" algn="l" eaLnBrk="1" hangingPunct="1">
              <a:buFont typeface="Wingdings" pitchFamily="2" charset="2"/>
              <a:buNone/>
            </a:pPr>
            <a:r>
              <a:rPr lang="en-US" altLang="zh-CN" sz="1200">
                <a:solidFill>
                  <a:srgbClr val="FF0000"/>
                </a:solidFill>
              </a:rPr>
              <a:t>  android:targetPackage="cn.itcast.action" android:label="Tests for My App" /&gt;</a:t>
            </a:r>
          </a:p>
          <a:p>
            <a:pPr algn="l" eaLnBrk="1" hangingPunct="1">
              <a:buFont typeface="Wingdings" pitchFamily="2" charset="2"/>
              <a:buNone/>
            </a:pPr>
            <a:r>
              <a:rPr lang="en-US" altLang="zh-CN" sz="1200"/>
              <a:t>&lt;/manifest&gt;</a:t>
            </a:r>
          </a:p>
          <a:p>
            <a:pPr algn="l" eaLnBrk="1" hangingPunct="1">
              <a:buFont typeface="Wingdings" pitchFamily="2" charset="2"/>
              <a:buNone/>
            </a:pPr>
            <a:r>
              <a:rPr lang="zh-CN" altLang="en-US" sz="1400"/>
              <a:t>上面</a:t>
            </a:r>
            <a:r>
              <a:rPr lang="en-US" altLang="zh-CN" sz="1400"/>
              <a:t>targetPackage</a:t>
            </a:r>
            <a:r>
              <a:rPr lang="zh-CN" altLang="en-US" sz="1400"/>
              <a:t>指定的包要和应用的</a:t>
            </a:r>
            <a:r>
              <a:rPr lang="en-US" altLang="zh-CN" sz="1400"/>
              <a:t>package</a:t>
            </a:r>
            <a:r>
              <a:rPr lang="zh-CN" altLang="en-US" sz="1400"/>
              <a:t>相同。</a:t>
            </a:r>
            <a:endParaRPr lang="en-US" altLang="zh-CN" sz="1400"/>
          </a:p>
          <a:p>
            <a:pPr algn="l" eaLnBrk="1" hangingPunct="1">
              <a:buFont typeface="Wingdings" pitchFamily="2" charset="2"/>
              <a:buNone/>
            </a:pPr>
            <a:r>
              <a:rPr lang="zh-CN" altLang="en-US" sz="1400"/>
              <a:t>第二步：编写单元测试代码（选择要测试的方法，右键点击</a:t>
            </a:r>
            <a:r>
              <a:rPr lang="en-US" altLang="zh-CN" sz="1400"/>
              <a:t>“Run As”--“Android Junit Test” </a:t>
            </a:r>
            <a:r>
              <a:rPr lang="zh-CN" altLang="en-US" sz="1400"/>
              <a:t>）：</a:t>
            </a:r>
            <a:endParaRPr lang="en-US" altLang="zh-CN" sz="1400"/>
          </a:p>
          <a:p>
            <a:pPr algn="l" eaLnBrk="1" hangingPunct="1">
              <a:buFont typeface="Wingdings" pitchFamily="2" charset="2"/>
              <a:buNone/>
            </a:pPr>
            <a:r>
              <a:rPr lang="en-US" altLang="zh-CN" sz="1200"/>
              <a:t>import android.test.AndroidTestCase;</a:t>
            </a:r>
          </a:p>
          <a:p>
            <a:pPr algn="l" eaLnBrk="1" hangingPunct="1">
              <a:buFont typeface="Wingdings" pitchFamily="2" charset="2"/>
              <a:buNone/>
            </a:pPr>
            <a:r>
              <a:rPr lang="en-US" altLang="zh-CN" sz="1200"/>
              <a:t>import android.util.Log;</a:t>
            </a:r>
          </a:p>
          <a:p>
            <a:pPr algn="l" eaLnBrk="1" hangingPunct="1">
              <a:buFont typeface="Wingdings" pitchFamily="2" charset="2"/>
              <a:buNone/>
            </a:pPr>
            <a:r>
              <a:rPr lang="en-US" altLang="zh-CN" sz="1200"/>
              <a:t>public class XMLTest extends AndroidTestCase {</a:t>
            </a:r>
          </a:p>
          <a:p>
            <a:pPr algn="l" eaLnBrk="1" hangingPunct="1">
              <a:buFont typeface="Wingdings" pitchFamily="2" charset="2"/>
              <a:buNone/>
            </a:pPr>
            <a:r>
              <a:rPr lang="en-US" altLang="zh-CN" sz="1200"/>
              <a:t>	 public void testSomething() throws Throwable {</a:t>
            </a:r>
          </a:p>
          <a:p>
            <a:pPr algn="l" eaLnBrk="1" hangingPunct="1">
              <a:buFont typeface="Wingdings" pitchFamily="2" charset="2"/>
              <a:buNone/>
            </a:pPr>
            <a:r>
              <a:rPr lang="en-US" altLang="zh-CN" sz="1200"/>
              <a:t>		Assert.assertTrue(1 + 1 == 3);</a:t>
            </a:r>
          </a:p>
          <a:p>
            <a:pPr algn="l" eaLnBrk="1" hangingPunct="1">
              <a:buFont typeface="Wingdings" pitchFamily="2" charset="2"/>
              <a:buNone/>
            </a:pPr>
            <a:r>
              <a:rPr lang="en-US" altLang="zh-CN" sz="1200"/>
              <a:t>	 }</a:t>
            </a:r>
          </a:p>
          <a:p>
            <a:pPr algn="l" eaLnBrk="1" hangingPunct="1">
              <a:buFont typeface="Wingdings" pitchFamily="2" charset="2"/>
              <a:buNone/>
            </a:pPr>
            <a:r>
              <a:rPr lang="en-US" altLang="zh-CN" sz="1200"/>
              <a:t>}</a:t>
            </a:r>
          </a:p>
        </p:txBody>
      </p:sp>
    </p:spTree>
    <p:extLst>
      <p:ext uri="{BB962C8B-B14F-4D97-AF65-F5344CB8AC3E}">
        <p14:creationId xmlns:p14="http://schemas.microsoft.com/office/powerpoint/2010/main" val="4112647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normAutofit/>
          </a:bodyPr>
          <a:lstStyle/>
          <a:p>
            <a:pPr eaLnBrk="1" hangingPunct="1"/>
            <a:r>
              <a:rPr lang="zh-CN" altLang="en-US" sz="2900" dirty="0" smtClean="0"/>
              <a:t>安装外部程序</a:t>
            </a:r>
            <a:endParaRPr lang="zh-CN" altLang="en-US" sz="3200" b="1" dirty="0" smtClean="0">
              <a:latin typeface="宋体" charset="-122"/>
            </a:endParaRPr>
          </a:p>
        </p:txBody>
      </p:sp>
      <p:sp>
        <p:nvSpPr>
          <p:cNvPr id="88068" name="TextBox 4"/>
          <p:cNvSpPr txBox="1">
            <a:spLocks noChangeArrowheads="1"/>
          </p:cNvSpPr>
          <p:nvPr/>
        </p:nvSpPr>
        <p:spPr bwMode="auto">
          <a:xfrm>
            <a:off x="642938" y="1857375"/>
            <a:ext cx="7786687"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dirty="0"/>
              <a:t>首先需要</a:t>
            </a:r>
            <a:r>
              <a:rPr lang="en-US" altLang="zh-CN" sz="1400" dirty="0"/>
              <a:t>AndroidManifest.xml</a:t>
            </a:r>
            <a:r>
              <a:rPr lang="zh-CN" altLang="en-US" sz="1400" dirty="0"/>
              <a:t>中加入安装程序权限</a:t>
            </a:r>
            <a:r>
              <a:rPr lang="en-US" altLang="zh-CN" sz="1400" dirty="0"/>
              <a:t>:</a:t>
            </a:r>
          </a:p>
          <a:p>
            <a:pPr algn="l" eaLnBrk="1" hangingPunct="1">
              <a:buFont typeface="Wingdings" pitchFamily="2" charset="2"/>
              <a:buNone/>
            </a:pPr>
            <a:r>
              <a:rPr lang="zh-CN" altLang="en-US" sz="1400" dirty="0"/>
              <a:t> </a:t>
            </a:r>
            <a:r>
              <a:rPr lang="en-US" altLang="zh-CN" sz="1400" dirty="0"/>
              <a:t>&lt;!-- </a:t>
            </a:r>
            <a:r>
              <a:rPr lang="zh-CN" altLang="en-US" sz="1400" dirty="0"/>
              <a:t>安装程序权限 </a:t>
            </a:r>
            <a:r>
              <a:rPr lang="en-US" altLang="zh-CN" sz="1400" dirty="0"/>
              <a:t>--&gt;</a:t>
            </a:r>
          </a:p>
          <a:p>
            <a:pPr algn="l" eaLnBrk="1" hangingPunct="1">
              <a:buFont typeface="Wingdings" pitchFamily="2" charset="2"/>
              <a:buNone/>
            </a:pPr>
            <a:r>
              <a:rPr lang="en-US" altLang="zh-CN" sz="1400" dirty="0"/>
              <a:t>&lt;uses-permission </a:t>
            </a:r>
            <a:r>
              <a:rPr lang="en-US" altLang="zh-CN" sz="1400" dirty="0" err="1"/>
              <a:t>android:name</a:t>
            </a:r>
            <a:r>
              <a:rPr lang="en-US" altLang="zh-CN" sz="1400" dirty="0"/>
              <a:t>="</a:t>
            </a:r>
            <a:r>
              <a:rPr lang="en-US" altLang="zh-CN" sz="1400" dirty="0" err="1"/>
              <a:t>android.permission.INSTALL_PACKAGES</a:t>
            </a:r>
            <a:r>
              <a:rPr lang="en-US" altLang="zh-CN" sz="1400" dirty="0"/>
              <a:t>"/&gt;</a:t>
            </a:r>
          </a:p>
          <a:p>
            <a:pPr algn="l" eaLnBrk="1" hangingPunct="1">
              <a:buFont typeface="Wingdings" pitchFamily="2" charset="2"/>
              <a:buNone/>
            </a:pPr>
            <a:endParaRPr lang="en-US" altLang="zh-CN" sz="1400" dirty="0"/>
          </a:p>
          <a:p>
            <a:pPr algn="l" eaLnBrk="1" hangingPunct="1">
              <a:buFont typeface="Wingdings" pitchFamily="2" charset="2"/>
              <a:buNone/>
            </a:pPr>
            <a:r>
              <a:rPr lang="zh-CN" altLang="en-US" sz="1400" dirty="0"/>
              <a:t>第二步把安装程序添加进</a:t>
            </a:r>
            <a:r>
              <a:rPr lang="en-US" altLang="zh-CN" sz="1400" dirty="0" err="1"/>
              <a:t>SDCard</a:t>
            </a:r>
            <a:r>
              <a:rPr lang="zh-CN" altLang="en-US" sz="1400" dirty="0"/>
              <a:t>。如把文件名为</a:t>
            </a:r>
            <a:r>
              <a:rPr lang="en-US" altLang="zh-CN" sz="1400" dirty="0"/>
              <a:t>” sogouinput_android_1.40_sweb.apk.zip”</a:t>
            </a:r>
            <a:r>
              <a:rPr lang="zh-CN" altLang="en-US" sz="1400" dirty="0"/>
              <a:t>的</a:t>
            </a:r>
            <a:r>
              <a:rPr lang="en-US" altLang="zh-CN" sz="1400" dirty="0" err="1"/>
              <a:t>sogou</a:t>
            </a:r>
            <a:r>
              <a:rPr lang="zh-CN" altLang="en-US" sz="1400" dirty="0"/>
              <a:t>拼音输入法安装文件放进</a:t>
            </a:r>
            <a:r>
              <a:rPr lang="en-US" altLang="zh-CN" sz="1400" dirty="0" err="1"/>
              <a:t>SDCard</a:t>
            </a:r>
            <a:r>
              <a:rPr lang="zh-CN" altLang="en-US" sz="1400" dirty="0"/>
              <a:t>。可以点击下面按钮：</a:t>
            </a: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a:p>
          <a:p>
            <a:pPr algn="l" eaLnBrk="1" hangingPunct="1">
              <a:buFont typeface="Wingdings" pitchFamily="2" charset="2"/>
              <a:buNone/>
            </a:pPr>
            <a:endParaRPr lang="en-US" altLang="zh-CN" sz="1400" dirty="0" smtClean="0"/>
          </a:p>
          <a:p>
            <a:pPr algn="l" eaLnBrk="1" hangingPunct="1">
              <a:buFont typeface="Wingdings" pitchFamily="2" charset="2"/>
              <a:buNone/>
            </a:pPr>
            <a:endParaRPr lang="en-US" altLang="zh-CN" sz="1400" dirty="0"/>
          </a:p>
          <a:p>
            <a:pPr algn="l" eaLnBrk="1" hangingPunct="1">
              <a:buFont typeface="Wingdings" pitchFamily="2" charset="2"/>
              <a:buNone/>
            </a:pPr>
            <a:r>
              <a:rPr lang="zh-CN" altLang="en-US" sz="1400" dirty="0" smtClean="0"/>
              <a:t>第三</a:t>
            </a:r>
            <a:r>
              <a:rPr lang="zh-CN" altLang="en-US" sz="1400" dirty="0"/>
              <a:t>步在程序中添加以下代码：</a:t>
            </a:r>
            <a:endParaRPr lang="en-US" altLang="zh-CN" sz="1400" dirty="0"/>
          </a:p>
          <a:p>
            <a:pPr algn="l" eaLnBrk="1" hangingPunct="1">
              <a:buFont typeface="Wingdings" pitchFamily="2" charset="2"/>
              <a:buNone/>
            </a:pPr>
            <a:r>
              <a:rPr lang="en-US" altLang="zh-CN" sz="1200" dirty="0"/>
              <a:t>Intent </a:t>
            </a:r>
            <a:r>
              <a:rPr lang="en-US" altLang="zh-CN" sz="1200" dirty="0" err="1"/>
              <a:t>intent</a:t>
            </a:r>
            <a:r>
              <a:rPr lang="en-US" altLang="zh-CN" sz="1200" dirty="0"/>
              <a:t> = new Intent();</a:t>
            </a:r>
          </a:p>
          <a:p>
            <a:pPr algn="l" eaLnBrk="1" hangingPunct="1">
              <a:buFont typeface="Wingdings" pitchFamily="2" charset="2"/>
              <a:buNone/>
            </a:pPr>
            <a:r>
              <a:rPr lang="en-US" altLang="zh-CN" sz="1200" dirty="0" err="1"/>
              <a:t>intent.addFlags</a:t>
            </a:r>
            <a:r>
              <a:rPr lang="en-US" altLang="zh-CN" sz="1200" dirty="0"/>
              <a:t>(</a:t>
            </a:r>
            <a:r>
              <a:rPr lang="en-US" altLang="zh-CN" sz="1200" dirty="0" err="1"/>
              <a:t>Intent.FLAG_ACTIVITY_NEW_TASK</a:t>
            </a:r>
            <a:r>
              <a:rPr lang="en-US" altLang="zh-CN" sz="1200" dirty="0"/>
              <a:t>);</a:t>
            </a:r>
          </a:p>
          <a:p>
            <a:pPr algn="l" eaLnBrk="1" hangingPunct="1">
              <a:buFont typeface="Wingdings" pitchFamily="2" charset="2"/>
              <a:buNone/>
            </a:pPr>
            <a:r>
              <a:rPr lang="en-US" altLang="zh-CN" sz="1200" dirty="0" err="1"/>
              <a:t>intent.setAction</a:t>
            </a:r>
            <a:r>
              <a:rPr lang="en-US" altLang="zh-CN" sz="1200" dirty="0"/>
              <a:t>(</a:t>
            </a:r>
            <a:r>
              <a:rPr lang="en-US" altLang="zh-CN" sz="1200" dirty="0" err="1"/>
              <a:t>android.content.Intent.ACTION_VIEW</a:t>
            </a:r>
            <a:r>
              <a:rPr lang="en-US" altLang="zh-CN" sz="1200" dirty="0"/>
              <a:t>);</a:t>
            </a:r>
          </a:p>
          <a:p>
            <a:pPr algn="l" eaLnBrk="1" hangingPunct="1">
              <a:buFont typeface="Wingdings" pitchFamily="2" charset="2"/>
              <a:buNone/>
            </a:pPr>
            <a:r>
              <a:rPr lang="en-US" altLang="zh-CN" sz="1200" dirty="0" err="1"/>
              <a:t>intent.setDataAndType</a:t>
            </a:r>
            <a:r>
              <a:rPr lang="en-US" altLang="zh-CN" sz="1200" dirty="0"/>
              <a:t>(</a:t>
            </a:r>
            <a:r>
              <a:rPr lang="en-US" altLang="zh-CN" sz="1200" dirty="0" err="1"/>
              <a:t>Uri.fromFile</a:t>
            </a:r>
            <a:r>
              <a:rPr lang="en-US" altLang="zh-CN" sz="1200" dirty="0"/>
              <a:t>(new File(</a:t>
            </a:r>
            <a:r>
              <a:rPr lang="en-US" altLang="zh-CN" sz="1200" dirty="0" err="1"/>
              <a:t>Environment.getExternalStorageDirectory</a:t>
            </a:r>
            <a:r>
              <a:rPr lang="en-US" altLang="zh-CN" sz="1200" dirty="0"/>
              <a:t>(), "</a:t>
            </a:r>
            <a:r>
              <a:rPr lang="en-US" altLang="zh-CN" sz="1200" dirty="0">
                <a:solidFill>
                  <a:srgbClr val="FF0000"/>
                </a:solidFill>
              </a:rPr>
              <a:t>sogouinput_android_1.40_sweb.apk.zip</a:t>
            </a:r>
            <a:r>
              <a:rPr lang="en-US" altLang="zh-CN" sz="1200" dirty="0"/>
              <a:t>")),"application/</a:t>
            </a:r>
            <a:r>
              <a:rPr lang="en-US" altLang="zh-CN" sz="1200" dirty="0" err="1"/>
              <a:t>vnd.android.package</a:t>
            </a:r>
            <a:r>
              <a:rPr lang="en-US" altLang="zh-CN" sz="1200" dirty="0"/>
              <a:t>-archive");</a:t>
            </a:r>
          </a:p>
          <a:p>
            <a:pPr algn="l" eaLnBrk="1" hangingPunct="1">
              <a:buFont typeface="Wingdings" pitchFamily="2" charset="2"/>
              <a:buNone/>
            </a:pPr>
            <a:r>
              <a:rPr lang="en-US" altLang="zh-CN" sz="1200" dirty="0" err="1"/>
              <a:t>startActivity</a:t>
            </a:r>
            <a:r>
              <a:rPr lang="en-US" altLang="zh-CN" sz="1200" dirty="0"/>
              <a:t>(intent);</a:t>
            </a:r>
          </a:p>
        </p:txBody>
      </p:sp>
      <p:pic>
        <p:nvPicPr>
          <p:cNvPr id="88069" name="图片 4" descr="android-1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813" y="3286125"/>
            <a:ext cx="7072312"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9774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sz="3200" b="1" smtClean="0">
                <a:latin typeface="宋体" charset="-122"/>
              </a:rPr>
              <a:t>打开对话框</a:t>
            </a:r>
          </a:p>
        </p:txBody>
      </p:sp>
      <p:sp>
        <p:nvSpPr>
          <p:cNvPr id="89092" name="TextBox 4"/>
          <p:cNvSpPr txBox="1">
            <a:spLocks noChangeArrowheads="1"/>
          </p:cNvSpPr>
          <p:nvPr/>
        </p:nvSpPr>
        <p:spPr bwMode="auto">
          <a:xfrm>
            <a:off x="642938" y="1857375"/>
            <a:ext cx="7786687"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new AlertDialog.Builder(this).setTitle("</a:t>
            </a:r>
            <a:r>
              <a:rPr lang="zh-CN" altLang="en-US" sz="1400"/>
              <a:t>传智播客</a:t>
            </a:r>
            <a:r>
              <a:rPr lang="en-US" altLang="zh-CN" sz="1400"/>
              <a:t>").setMessage("</a:t>
            </a:r>
            <a:r>
              <a:rPr lang="zh-CN" altLang="en-US" sz="1400"/>
              <a:t>浏览</a:t>
            </a:r>
            <a:r>
              <a:rPr lang="en-US" altLang="zh-CN" sz="1400"/>
              <a:t>http://www.itcast.cn")</a:t>
            </a:r>
          </a:p>
          <a:p>
            <a:pPr algn="l" eaLnBrk="1" hangingPunct="1">
              <a:buFont typeface="Wingdings" pitchFamily="2" charset="2"/>
              <a:buNone/>
            </a:pPr>
            <a:r>
              <a:rPr lang="en-US" altLang="zh-CN" sz="1400"/>
              <a:t>    .setPositiveButton("</a:t>
            </a:r>
            <a:r>
              <a:rPr lang="zh-CN" altLang="en-US" sz="1400"/>
              <a:t>打开链接</a:t>
            </a:r>
            <a:r>
              <a:rPr lang="en-US" altLang="zh-CN" sz="1400"/>
              <a:t>",</a:t>
            </a:r>
          </a:p>
          <a:p>
            <a:pPr algn="l" eaLnBrk="1" hangingPunct="1">
              <a:buFont typeface="Wingdings" pitchFamily="2" charset="2"/>
              <a:buNone/>
            </a:pPr>
            <a:r>
              <a:rPr lang="en-US" altLang="zh-CN" sz="1400"/>
              <a:t>    	new DialogInterface.OnClickListener(){</a:t>
            </a:r>
          </a:p>
          <a:p>
            <a:pPr algn="l" eaLnBrk="1" hangingPunct="1">
              <a:buFont typeface="Wingdings" pitchFamily="2" charset="2"/>
              <a:buNone/>
            </a:pPr>
            <a:r>
              <a:rPr lang="en-US" altLang="zh-CN" sz="1400"/>
              <a:t>    	    public void onClick(DialogInterface dialoginterface, int i){</a:t>
            </a:r>
          </a:p>
          <a:p>
            <a:pPr algn="l" eaLnBrk="1" hangingPunct="1">
              <a:buFont typeface="Wingdings" pitchFamily="2" charset="2"/>
              <a:buNone/>
            </a:pPr>
            <a:r>
              <a:rPr lang="en-US" altLang="zh-CN" sz="1400"/>
              <a:t>	    	Uri uri = Uri.parse("http://www.itcast.cn/");</a:t>
            </a:r>
          </a:p>
          <a:p>
            <a:pPr algn="l" eaLnBrk="1" hangingPunct="1">
              <a:buFont typeface="Wingdings" pitchFamily="2" charset="2"/>
              <a:buNone/>
            </a:pPr>
            <a:r>
              <a:rPr lang="en-US" altLang="zh-CN" sz="1400"/>
              <a:t>	    	 Intent intent = new Intent(Intent.ACTION_VIEW, uri);</a:t>
            </a:r>
          </a:p>
          <a:p>
            <a:pPr algn="l" eaLnBrk="1" hangingPunct="1">
              <a:buFont typeface="Wingdings" pitchFamily="2" charset="2"/>
              <a:buNone/>
            </a:pPr>
            <a:r>
              <a:rPr lang="en-US" altLang="zh-CN" sz="1400"/>
              <a:t>	    	 startActivity(intent);</a:t>
            </a:r>
          </a:p>
          <a:p>
            <a:pPr algn="l" eaLnBrk="1" hangingPunct="1">
              <a:buFont typeface="Wingdings" pitchFamily="2" charset="2"/>
              <a:buNone/>
            </a:pPr>
            <a:r>
              <a:rPr lang="en-US" altLang="zh-CN" sz="1400"/>
              <a:t>    		 }</a:t>
            </a:r>
          </a:p>
          <a:p>
            <a:pPr algn="l" eaLnBrk="1" hangingPunct="1">
              <a:buFont typeface="Wingdings" pitchFamily="2" charset="2"/>
              <a:buNone/>
            </a:pPr>
            <a:r>
              <a:rPr lang="en-US" altLang="zh-CN" sz="1400"/>
              <a:t>    	}</a:t>
            </a:r>
          </a:p>
          <a:p>
            <a:pPr algn="l" eaLnBrk="1" hangingPunct="1">
              <a:buFont typeface="Wingdings" pitchFamily="2" charset="2"/>
              <a:buNone/>
            </a:pPr>
            <a:r>
              <a:rPr lang="en-US" altLang="zh-CN" sz="1400"/>
              <a:t>    ).show();</a:t>
            </a:r>
            <a:endParaRPr lang="en-US" altLang="zh-CN" sz="1200">
              <a:solidFill>
                <a:srgbClr val="FF0000"/>
              </a:solidFill>
            </a:endParaRPr>
          </a:p>
        </p:txBody>
      </p:sp>
    </p:spTree>
    <p:extLst>
      <p:ext uri="{BB962C8B-B14F-4D97-AF65-F5344CB8AC3E}">
        <p14:creationId xmlns:p14="http://schemas.microsoft.com/office/powerpoint/2010/main" val="35491557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sz="3200" b="1" smtClean="0">
                <a:latin typeface="宋体" charset="-122"/>
              </a:rPr>
              <a:t>单选框</a:t>
            </a:r>
            <a:r>
              <a:rPr lang="en-US" altLang="zh-CN" sz="3200" b="1" smtClean="0">
                <a:latin typeface="宋体" charset="-122"/>
              </a:rPr>
              <a:t>(RadioButton)</a:t>
            </a:r>
            <a:endParaRPr lang="zh-CN" altLang="en-US" sz="3200" b="1" smtClean="0">
              <a:latin typeface="宋体" charset="-122"/>
            </a:endParaRPr>
          </a:p>
        </p:txBody>
      </p:sp>
      <p:sp>
        <p:nvSpPr>
          <p:cNvPr id="90116" name="TextBox 4"/>
          <p:cNvSpPr txBox="1">
            <a:spLocks noChangeArrowheads="1"/>
          </p:cNvSpPr>
          <p:nvPr/>
        </p:nvSpPr>
        <p:spPr bwMode="auto">
          <a:xfrm>
            <a:off x="642938" y="1857375"/>
            <a:ext cx="7929562"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200">
              <a:solidFill>
                <a:srgbClr val="FF0000"/>
              </a:solidFill>
            </a:endParaRPr>
          </a:p>
          <a:p>
            <a:pPr algn="l" eaLnBrk="1" hangingPunct="1">
              <a:buFont typeface="Wingdings" pitchFamily="2" charset="2"/>
              <a:buNone/>
            </a:pPr>
            <a:endParaRPr lang="en-US" altLang="zh-CN" sz="1200">
              <a:solidFill>
                <a:srgbClr val="FF0000"/>
              </a:solidFill>
            </a:endParaRPr>
          </a:p>
          <a:p>
            <a:pPr algn="l" eaLnBrk="1" hangingPunct="1">
              <a:buFont typeface="Wingdings" pitchFamily="2" charset="2"/>
              <a:buNone/>
            </a:pPr>
            <a:endParaRPr lang="en-US" altLang="zh-CN" sz="1200">
              <a:solidFill>
                <a:srgbClr val="FF0000"/>
              </a:solidFill>
            </a:endParaRPr>
          </a:p>
          <a:p>
            <a:pPr algn="l" eaLnBrk="1" hangingPunct="1">
              <a:buFont typeface="Wingdings" pitchFamily="2" charset="2"/>
              <a:buNone/>
            </a:pPr>
            <a:r>
              <a:rPr lang="zh-CN" altLang="en-US" sz="1400"/>
              <a:t>要完成单选框显示，我们需要使用到</a:t>
            </a:r>
            <a:r>
              <a:rPr lang="en-US" altLang="zh-CN" sz="1400"/>
              <a:t>RadioGroup</a:t>
            </a:r>
            <a:r>
              <a:rPr lang="zh-CN" altLang="en-US" sz="1400"/>
              <a:t>和</a:t>
            </a:r>
            <a:r>
              <a:rPr lang="en-US" altLang="zh-CN" sz="1400"/>
              <a:t>RadioButton(</a:t>
            </a:r>
            <a:r>
              <a:rPr lang="zh-CN" altLang="en-US" sz="1400"/>
              <a:t>单选框</a:t>
            </a:r>
            <a:r>
              <a:rPr lang="en-US" altLang="zh-CN" sz="1400"/>
              <a:t>)</a:t>
            </a:r>
            <a:r>
              <a:rPr lang="zh-CN" altLang="en-US" sz="1400"/>
              <a:t>，</a:t>
            </a:r>
            <a:r>
              <a:rPr lang="en-US" altLang="zh-CN" sz="1400"/>
              <a:t>RadioGroup</a:t>
            </a:r>
            <a:r>
              <a:rPr lang="zh-CN" altLang="en-US" sz="1400"/>
              <a:t>用于对单选框进行分组，相同组内的单选框只有一个单选框能被选中。</a:t>
            </a:r>
            <a:r>
              <a:rPr lang="en-US" altLang="zh-CN" sz="1400"/>
              <a:t>(</a:t>
            </a:r>
            <a:r>
              <a:rPr lang="zh-CN" altLang="en-US" sz="1400"/>
              <a:t>例子代码请见下方备注栏</a:t>
            </a:r>
            <a:r>
              <a:rPr lang="en-US" altLang="zh-CN" sz="1400"/>
              <a:t>)</a:t>
            </a:r>
          </a:p>
          <a:p>
            <a:pPr algn="l" eaLnBrk="1" hangingPunct="1"/>
            <a:r>
              <a:rPr lang="en-US" altLang="zh-CN" sz="1400"/>
              <a:t> RadioGroup.check(R.id.dotNet);</a:t>
            </a:r>
            <a:r>
              <a:rPr lang="zh-CN" altLang="en-US" sz="1400"/>
              <a:t>将</a:t>
            </a:r>
            <a:r>
              <a:rPr lang="en-US" altLang="zh-CN" sz="1400"/>
              <a:t>id</a:t>
            </a:r>
            <a:r>
              <a:rPr lang="zh-CN" altLang="en-US" sz="1400"/>
              <a:t>名为</a:t>
            </a:r>
            <a:r>
              <a:rPr lang="en-US" altLang="zh-CN" sz="1400"/>
              <a:t>dotNet</a:t>
            </a:r>
            <a:r>
              <a:rPr lang="zh-CN" altLang="en-US" sz="1400"/>
              <a:t>的单选框设置成选中状态。</a:t>
            </a:r>
            <a:endParaRPr lang="en-US" altLang="zh-CN" sz="1400"/>
          </a:p>
          <a:p>
            <a:pPr algn="l" eaLnBrk="1" hangingPunct="1"/>
            <a:r>
              <a:rPr lang="en-US" altLang="zh-CN" sz="1400"/>
              <a:t>(RadioButton) findViewById(radioGroup.getCheckedRadioButtonId());//</a:t>
            </a:r>
            <a:r>
              <a:rPr lang="zh-CN" altLang="en-US" sz="1400"/>
              <a:t>获取被选中的单选框。</a:t>
            </a:r>
            <a:endParaRPr lang="en-US" altLang="zh-CN" sz="1400"/>
          </a:p>
          <a:p>
            <a:pPr algn="l" eaLnBrk="1" hangingPunct="1"/>
            <a:r>
              <a:rPr lang="en-US" altLang="zh-CN" sz="1400"/>
              <a:t>RadioButton.getText();//</a:t>
            </a:r>
            <a:r>
              <a:rPr lang="zh-CN" altLang="en-US" sz="1400"/>
              <a:t>获取单选框的值</a:t>
            </a:r>
            <a:endParaRPr lang="en-US" altLang="zh-CN" sz="1400"/>
          </a:p>
          <a:p>
            <a:pPr algn="l" eaLnBrk="1" hangingPunct="1"/>
            <a:r>
              <a:rPr lang="zh-CN" altLang="en-US" sz="1400"/>
              <a:t>调用</a:t>
            </a:r>
            <a:r>
              <a:rPr lang="en-US" altLang="zh-CN" sz="1400"/>
              <a:t>setOnCheckedChangeListener()</a:t>
            </a:r>
            <a:r>
              <a:rPr lang="zh-CN" altLang="en-US" sz="1400"/>
              <a:t>方法，处理单选框被选择事件，把</a:t>
            </a:r>
            <a:r>
              <a:rPr lang="en-US" altLang="zh-CN" sz="1400"/>
              <a:t>RadioGroup.OnCheckedChangeListener</a:t>
            </a:r>
            <a:r>
              <a:rPr lang="zh-CN" altLang="en-US" sz="1400"/>
              <a:t>实例作为参数传入</a:t>
            </a:r>
            <a:endParaRPr lang="en-US" altLang="zh-CN" sz="1400"/>
          </a:p>
        </p:txBody>
      </p:sp>
      <p:pic>
        <p:nvPicPr>
          <p:cNvPr id="90117" name="图片 4" descr="radi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214563"/>
            <a:ext cx="3238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7066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sz="3200" b="1" smtClean="0">
                <a:latin typeface="宋体" charset="-122"/>
              </a:rPr>
              <a:t>多选框</a:t>
            </a:r>
            <a:r>
              <a:rPr lang="en-US" altLang="zh-CN" sz="3200" b="1" smtClean="0">
                <a:latin typeface="宋体" charset="-122"/>
              </a:rPr>
              <a:t>(CheckBox)</a:t>
            </a:r>
            <a:endParaRPr lang="zh-CN" altLang="en-US" sz="3200" b="1" smtClean="0">
              <a:latin typeface="宋体" charset="-122"/>
            </a:endParaRPr>
          </a:p>
        </p:txBody>
      </p:sp>
      <p:sp>
        <p:nvSpPr>
          <p:cNvPr id="91140" name="TextBox 4"/>
          <p:cNvSpPr txBox="1">
            <a:spLocks noChangeArrowheads="1"/>
          </p:cNvSpPr>
          <p:nvPr/>
        </p:nvSpPr>
        <p:spPr bwMode="auto">
          <a:xfrm>
            <a:off x="642938" y="1857375"/>
            <a:ext cx="7929562"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200">
              <a:solidFill>
                <a:srgbClr val="FF0000"/>
              </a:solidFill>
            </a:endParaRPr>
          </a:p>
          <a:p>
            <a:pPr algn="l" eaLnBrk="1" hangingPunct="1">
              <a:buFont typeface="Wingdings" pitchFamily="2" charset="2"/>
              <a:buNone/>
            </a:pPr>
            <a:r>
              <a:rPr lang="zh-CN" altLang="en-US" sz="1400"/>
              <a:t>每个多选框都是独立的，可以通过迭代所有多选框，然后根据其状态是否被选中再获取其值。</a:t>
            </a:r>
            <a:endParaRPr lang="en-US" altLang="zh-CN" sz="1400"/>
          </a:p>
          <a:p>
            <a:pPr algn="l" eaLnBrk="1" hangingPunct="1"/>
            <a:r>
              <a:rPr lang="en-US" altLang="zh-CN" sz="1400"/>
              <a:t> CheckBox.setChecked(true);//</a:t>
            </a:r>
            <a:r>
              <a:rPr lang="zh-CN" altLang="en-US" sz="1400"/>
              <a:t>设置成选中状态。</a:t>
            </a:r>
            <a:endParaRPr lang="en-US" altLang="zh-CN" sz="1400"/>
          </a:p>
          <a:p>
            <a:pPr algn="l" eaLnBrk="1" hangingPunct="1"/>
            <a:r>
              <a:rPr lang="en-US" altLang="zh-CN" sz="1400"/>
              <a:t> CheckBox.getText();//</a:t>
            </a:r>
            <a:r>
              <a:rPr lang="zh-CN" altLang="en-US" sz="1400"/>
              <a:t>获取多选框的值</a:t>
            </a:r>
            <a:endParaRPr lang="en-US" altLang="zh-CN" sz="1400"/>
          </a:p>
          <a:p>
            <a:pPr algn="l" eaLnBrk="1" hangingPunct="1"/>
            <a:r>
              <a:rPr lang="zh-CN" altLang="en-US" sz="1400"/>
              <a:t> 调用</a:t>
            </a:r>
            <a:r>
              <a:rPr lang="en-US" altLang="zh-CN" sz="1400">
                <a:latin typeface="Times New Roman" pitchFamily="18" charset="0"/>
              </a:rPr>
              <a:t>setOnCheckedChangeListener</a:t>
            </a:r>
            <a:r>
              <a:rPr lang="en-US" altLang="zh-CN" sz="1400"/>
              <a:t>()</a:t>
            </a:r>
            <a:r>
              <a:rPr lang="zh-CN" altLang="en-US" sz="1400"/>
              <a:t>方法，处理多选框被选择事件，把</a:t>
            </a:r>
            <a:r>
              <a:rPr lang="en-US" altLang="zh-CN" sz="1400">
                <a:latin typeface="Times New Roman" pitchFamily="18" charset="0"/>
              </a:rPr>
              <a:t>CompoundButton.OnCheckedChangeListener</a:t>
            </a:r>
            <a:r>
              <a:rPr lang="zh-CN" altLang="en-US" sz="1400"/>
              <a:t>实例作为参数传入</a:t>
            </a:r>
            <a:endParaRPr lang="en-US" altLang="zh-CN" sz="1400"/>
          </a:p>
        </p:txBody>
      </p:sp>
      <p:pic>
        <p:nvPicPr>
          <p:cNvPr id="91141" name="图片 5" descr="checkbo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214563"/>
            <a:ext cx="33670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49967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zh-CN" altLang="en-US" sz="3200" b="1" smtClean="0">
                <a:latin typeface="宋体" charset="-122"/>
              </a:rPr>
              <a:t>下拉列表框</a:t>
            </a:r>
            <a:r>
              <a:rPr lang="en-US" altLang="zh-CN" sz="3200" b="1" smtClean="0">
                <a:latin typeface="宋体" charset="-122"/>
              </a:rPr>
              <a:t>(Spinner)</a:t>
            </a:r>
            <a:endParaRPr lang="zh-CN" altLang="en-US" sz="3200" b="1" smtClean="0">
              <a:latin typeface="宋体" charset="-122"/>
            </a:endParaRPr>
          </a:p>
        </p:txBody>
      </p:sp>
      <p:sp>
        <p:nvSpPr>
          <p:cNvPr id="92164" name="TextBox 4"/>
          <p:cNvSpPr txBox="1">
            <a:spLocks noChangeArrowheads="1"/>
          </p:cNvSpPr>
          <p:nvPr/>
        </p:nvSpPr>
        <p:spPr bwMode="auto">
          <a:xfrm>
            <a:off x="642938" y="1857375"/>
            <a:ext cx="7929562"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p>
          <a:p>
            <a:pPr algn="l" eaLnBrk="1" hangingPunct="1"/>
            <a:r>
              <a:rPr lang="en-US" altLang="zh-CN" sz="1400"/>
              <a:t> Spinner.getItemAtPosition(Spinner.getSelectedItemPosition());</a:t>
            </a:r>
            <a:r>
              <a:rPr lang="zh-CN" altLang="en-US" sz="1400"/>
              <a:t>获取下拉列表框的值</a:t>
            </a:r>
            <a:endParaRPr lang="en-US" altLang="zh-CN" sz="1400"/>
          </a:p>
          <a:p>
            <a:pPr algn="l" eaLnBrk="1" hangingPunct="1"/>
            <a:r>
              <a:rPr lang="zh-CN" altLang="en-US" sz="1400"/>
              <a:t> 调用</a:t>
            </a:r>
            <a:r>
              <a:rPr lang="en-US" altLang="zh-CN" sz="1400">
                <a:latin typeface="Times New Roman" pitchFamily="18" charset="0"/>
              </a:rPr>
              <a:t>setOnItemSelectedListener</a:t>
            </a:r>
            <a:r>
              <a:rPr lang="en-US" altLang="zh-CN" sz="1400"/>
              <a:t>()</a:t>
            </a:r>
            <a:r>
              <a:rPr lang="zh-CN" altLang="en-US" sz="1400"/>
              <a:t>方法，处理下拉列表框被选择事件，把</a:t>
            </a:r>
            <a:r>
              <a:rPr lang="en-US" altLang="zh-CN" sz="1400">
                <a:latin typeface="Times New Roman" pitchFamily="18" charset="0"/>
              </a:rPr>
              <a:t>AdapterView.OnItemSelectedListener</a:t>
            </a:r>
            <a:r>
              <a:rPr lang="zh-CN" altLang="en-US" sz="1400"/>
              <a:t>实例作为参数传入</a:t>
            </a:r>
            <a:endParaRPr lang="en-US" altLang="zh-CN" sz="1400"/>
          </a:p>
        </p:txBody>
      </p:sp>
      <p:pic>
        <p:nvPicPr>
          <p:cNvPr id="92165" name="图片 5" descr="spinn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143125"/>
            <a:ext cx="26574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3064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r>
              <a:rPr lang="zh-CN" altLang="en-US" sz="2800" b="1" smtClean="0">
                <a:latin typeface="宋体" charset="-122"/>
              </a:rPr>
              <a:t>下拉列表框</a:t>
            </a:r>
            <a:r>
              <a:rPr lang="en-US" altLang="zh-CN" sz="2800" b="1" smtClean="0">
                <a:latin typeface="宋体" charset="-122"/>
              </a:rPr>
              <a:t>—</a:t>
            </a:r>
            <a:r>
              <a:rPr lang="zh-CN" altLang="en-US" sz="2800" b="1" smtClean="0">
                <a:latin typeface="宋体" charset="-122"/>
              </a:rPr>
              <a:t>采用</a:t>
            </a:r>
            <a:r>
              <a:rPr lang="en-US" altLang="zh-CN" sz="2800" b="1" smtClean="0">
                <a:latin typeface="宋体" charset="-122"/>
              </a:rPr>
              <a:t>javabean</a:t>
            </a:r>
            <a:r>
              <a:rPr lang="zh-CN" altLang="en-US" sz="2800" b="1" smtClean="0">
                <a:latin typeface="宋体" charset="-122"/>
              </a:rPr>
              <a:t>作为</a:t>
            </a:r>
            <a:r>
              <a:rPr lang="en-US" altLang="zh-CN" sz="2800" smtClean="0">
                <a:latin typeface="Times New Roman" pitchFamily="18" charset="0"/>
              </a:rPr>
              <a:t>Adapter</a:t>
            </a:r>
            <a:r>
              <a:rPr lang="zh-CN" altLang="en-US" sz="2800" smtClean="0">
                <a:latin typeface="Times New Roman" pitchFamily="18" charset="0"/>
              </a:rPr>
              <a:t>元素</a:t>
            </a:r>
            <a:endParaRPr lang="zh-CN" altLang="en-US" sz="2800" b="1" smtClean="0">
              <a:latin typeface="宋体" charset="-122"/>
            </a:endParaRPr>
          </a:p>
        </p:txBody>
      </p:sp>
      <p:sp>
        <p:nvSpPr>
          <p:cNvPr id="93188" name="TextBox 4"/>
          <p:cNvSpPr txBox="1">
            <a:spLocks noChangeArrowheads="1"/>
          </p:cNvSpPr>
          <p:nvPr/>
        </p:nvSpPr>
        <p:spPr bwMode="auto">
          <a:xfrm>
            <a:off x="642938" y="1857375"/>
            <a:ext cx="7929562"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p>
          <a:p>
            <a:pPr algn="l" eaLnBrk="1" hangingPunct="1"/>
            <a:r>
              <a:rPr lang="en-US" altLang="zh-CN" sz="1400"/>
              <a:t> </a:t>
            </a:r>
            <a:r>
              <a:rPr lang="zh-CN" altLang="en-US" sz="1400"/>
              <a:t>很多时候显示在下拉列表框的值并不是希望得到的值，如果要做一个联系人下拉列表框，列表框列出的是联系人的姓名，因为姓名有可能相同，所以我们希望得到的值应该为该联系人的</a:t>
            </a:r>
            <a:r>
              <a:rPr lang="en-US" altLang="zh-CN" sz="1400"/>
              <a:t>id</a:t>
            </a:r>
            <a:r>
              <a:rPr lang="zh-CN" altLang="en-US" sz="1400"/>
              <a:t>，要实现这种需求我们需要自定义</a:t>
            </a:r>
            <a:r>
              <a:rPr lang="en-US" altLang="zh-CN" sz="1400">
                <a:latin typeface="Times New Roman" pitchFamily="18" charset="0"/>
              </a:rPr>
              <a:t>Adapter</a:t>
            </a:r>
            <a:r>
              <a:rPr lang="zh-CN" altLang="en-US" sz="1400">
                <a:latin typeface="Times New Roman" pitchFamily="18" charset="0"/>
              </a:rPr>
              <a:t>，当然自定义</a:t>
            </a:r>
            <a:r>
              <a:rPr lang="en-US" altLang="zh-CN" sz="1400"/>
              <a:t>Adapter</a:t>
            </a:r>
            <a:r>
              <a:rPr lang="zh-CN" altLang="en-US" sz="1400"/>
              <a:t>需要我们编写一小段代码，如果我们不想编写</a:t>
            </a:r>
            <a:r>
              <a:rPr lang="en-US" altLang="zh-CN" sz="1400">
                <a:latin typeface="Times New Roman" pitchFamily="18" charset="0"/>
              </a:rPr>
              <a:t>Adapter，</a:t>
            </a:r>
            <a:r>
              <a:rPr lang="zh-CN" altLang="en-US" sz="1400">
                <a:latin typeface="Times New Roman" pitchFamily="18" charset="0"/>
              </a:rPr>
              <a:t>又能实现我们的需求，那是最好不过的了。通过观察</a:t>
            </a:r>
            <a:r>
              <a:rPr lang="en-US" altLang="zh-CN" sz="1400">
                <a:latin typeface="Times New Roman" pitchFamily="18" charset="0"/>
              </a:rPr>
              <a:t>ArrayAdapter</a:t>
            </a:r>
            <a:r>
              <a:rPr lang="zh-CN" altLang="en-US" sz="1400">
                <a:latin typeface="Times New Roman" pitchFamily="18" charset="0"/>
              </a:rPr>
              <a:t>中</a:t>
            </a:r>
            <a:r>
              <a:rPr lang="en-US" altLang="zh-CN" sz="1400">
                <a:latin typeface="Times New Roman" pitchFamily="18" charset="0"/>
              </a:rPr>
              <a:t>getView(int position, View convertView, ViewGroup parent)</a:t>
            </a:r>
            <a:r>
              <a:rPr lang="zh-CN" altLang="en-US" sz="1400">
                <a:latin typeface="Times New Roman" pitchFamily="18" charset="0"/>
              </a:rPr>
              <a:t>的内部代码发现，如果为</a:t>
            </a:r>
            <a:r>
              <a:rPr lang="en-US" altLang="zh-CN" sz="1400">
                <a:latin typeface="Times New Roman" pitchFamily="18" charset="0"/>
              </a:rPr>
              <a:t>ArrayAdapter</a:t>
            </a:r>
            <a:r>
              <a:rPr lang="zh-CN" altLang="en-US" sz="1400">
                <a:latin typeface="Times New Roman" pitchFamily="18" charset="0"/>
              </a:rPr>
              <a:t>指定的实际泛型参数类型没有实现</a:t>
            </a:r>
            <a:r>
              <a:rPr lang="en-US" altLang="zh-CN" sz="1400">
                <a:latin typeface="Times New Roman" pitchFamily="18" charset="0"/>
              </a:rPr>
              <a:t>CharSequence</a:t>
            </a:r>
            <a:r>
              <a:rPr lang="zh-CN" altLang="en-US" sz="1400">
                <a:latin typeface="Times New Roman" pitchFamily="18" charset="0"/>
              </a:rPr>
              <a:t>（字符串）接口，将会调用该类型对象的</a:t>
            </a:r>
            <a:r>
              <a:rPr lang="en-US" altLang="zh-CN" sz="1400">
                <a:latin typeface="Times New Roman" pitchFamily="18" charset="0"/>
              </a:rPr>
              <a:t>toString()</a:t>
            </a:r>
            <a:r>
              <a:rPr lang="zh-CN" altLang="en-US" sz="1400">
                <a:latin typeface="Times New Roman" pitchFamily="18" charset="0"/>
              </a:rPr>
              <a:t>向下拉列表框输出显示值。利用这个特点我们可以重写</a:t>
            </a:r>
            <a:r>
              <a:rPr lang="en-US" altLang="zh-CN" sz="1400">
                <a:latin typeface="Times New Roman" pitchFamily="18" charset="0"/>
              </a:rPr>
              <a:t>javaBean</a:t>
            </a:r>
            <a:r>
              <a:rPr lang="zh-CN" altLang="en-US" sz="1400">
                <a:latin typeface="Times New Roman" pitchFamily="18" charset="0"/>
              </a:rPr>
              <a:t>的</a:t>
            </a:r>
            <a:r>
              <a:rPr lang="en-US" altLang="zh-CN" sz="1400">
                <a:latin typeface="Times New Roman" pitchFamily="18" charset="0"/>
              </a:rPr>
              <a:t>toString()</a:t>
            </a:r>
            <a:r>
              <a:rPr lang="zh-CN" altLang="en-US" sz="1400">
                <a:latin typeface="Times New Roman" pitchFamily="18" charset="0"/>
              </a:rPr>
              <a:t>向下拉列表框提供显示值。</a:t>
            </a:r>
            <a:endParaRPr lang="en-US" altLang="zh-CN" sz="1400"/>
          </a:p>
        </p:txBody>
      </p:sp>
      <p:pic>
        <p:nvPicPr>
          <p:cNvPr id="93189" name="图片 6" descr="spinn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143125"/>
            <a:ext cx="264318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973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zh-CN" altLang="en-US" sz="3600" dirty="0" smtClean="0"/>
              <a:t>开发第一个</a:t>
            </a:r>
            <a:r>
              <a:rPr lang="en-US" altLang="zh-CN" sz="3200" dirty="0" smtClean="0"/>
              <a:t>Android</a:t>
            </a:r>
            <a:r>
              <a:rPr lang="zh-CN" altLang="en-US" sz="3200" dirty="0" smtClean="0"/>
              <a:t>应用</a:t>
            </a:r>
            <a:endParaRPr lang="zh-CN" altLang="en-US" sz="3200" b="1" dirty="0" smtClean="0">
              <a:latin typeface="宋体" charset="-122"/>
            </a:endParaRPr>
          </a:p>
        </p:txBody>
      </p:sp>
      <p:sp>
        <p:nvSpPr>
          <p:cNvPr id="11268" name="TextBox 4"/>
          <p:cNvSpPr txBox="1">
            <a:spLocks noChangeArrowheads="1"/>
          </p:cNvSpPr>
          <p:nvPr/>
        </p:nvSpPr>
        <p:spPr bwMode="auto">
          <a:xfrm>
            <a:off x="642938" y="1857375"/>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a:t>在打开的虚拟设备管理器中创建一个虚拟手机：</a:t>
            </a:r>
          </a:p>
        </p:txBody>
      </p:sp>
      <p:pic>
        <p:nvPicPr>
          <p:cNvPr id="11269" name="图片 5" descr="android-10.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214563"/>
            <a:ext cx="702945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9342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zh-CN" altLang="en-US" sz="3200" b="1" smtClean="0">
                <a:latin typeface="宋体" charset="-122"/>
              </a:rPr>
              <a:t>下拉列表框</a:t>
            </a:r>
            <a:r>
              <a:rPr lang="en-US" altLang="zh-CN" sz="3200" b="1" smtClean="0">
                <a:latin typeface="宋体" charset="-122"/>
              </a:rPr>
              <a:t>--</a:t>
            </a:r>
            <a:r>
              <a:rPr lang="zh-CN" altLang="en-US" sz="3200" b="1" smtClean="0">
                <a:latin typeface="宋体" charset="-122"/>
              </a:rPr>
              <a:t>自定义选项界面样式</a:t>
            </a:r>
          </a:p>
        </p:txBody>
      </p:sp>
      <p:sp>
        <p:nvSpPr>
          <p:cNvPr id="94212" name="TextBox 4"/>
          <p:cNvSpPr txBox="1">
            <a:spLocks noChangeArrowheads="1"/>
          </p:cNvSpPr>
          <p:nvPr/>
        </p:nvSpPr>
        <p:spPr bwMode="auto">
          <a:xfrm>
            <a:off x="642938" y="1857375"/>
            <a:ext cx="7929562"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r>
              <a:rPr lang="en-US" altLang="zh-CN" sz="1400"/>
              <a:t> Spinner.getItemAtPosition(Spinner.getSelectedItemPosition());</a:t>
            </a:r>
            <a:r>
              <a:rPr lang="zh-CN" altLang="en-US" sz="1400"/>
              <a:t>获取下拉列表框的值</a:t>
            </a:r>
            <a:endParaRPr lang="en-US" altLang="zh-CN" sz="1400"/>
          </a:p>
          <a:p>
            <a:pPr algn="l" eaLnBrk="1" hangingPunct="1"/>
            <a:r>
              <a:rPr lang="zh-CN" altLang="en-US" sz="1400"/>
              <a:t> 调用</a:t>
            </a:r>
            <a:r>
              <a:rPr lang="en-US" altLang="zh-CN" sz="1400">
                <a:latin typeface="Times New Roman" pitchFamily="18" charset="0"/>
              </a:rPr>
              <a:t>setOnItemSelectedListener</a:t>
            </a:r>
            <a:r>
              <a:rPr lang="en-US" altLang="zh-CN" sz="1400"/>
              <a:t>()</a:t>
            </a:r>
            <a:r>
              <a:rPr lang="zh-CN" altLang="en-US" sz="1400"/>
              <a:t>方法，处理下拉列表框被选择事件，把</a:t>
            </a:r>
            <a:r>
              <a:rPr lang="en-US" altLang="zh-CN" sz="1400">
                <a:latin typeface="Times New Roman" pitchFamily="18" charset="0"/>
              </a:rPr>
              <a:t>AdapterView.OnItemSelectedListener</a:t>
            </a:r>
            <a:r>
              <a:rPr lang="zh-CN" altLang="en-US" sz="1400"/>
              <a:t>实例作为参数传入</a:t>
            </a:r>
            <a:endParaRPr lang="en-US" altLang="zh-CN" sz="1400"/>
          </a:p>
        </p:txBody>
      </p:sp>
      <p:pic>
        <p:nvPicPr>
          <p:cNvPr id="94213" name="图片 6" descr="spinn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214563"/>
            <a:ext cx="3717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9469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zh-CN" altLang="en-US" sz="3200" b="1" smtClean="0">
                <a:latin typeface="宋体" charset="-122"/>
              </a:rPr>
              <a:t>拖动条</a:t>
            </a:r>
            <a:r>
              <a:rPr lang="en-US" altLang="zh-CN" sz="3200" b="1" smtClean="0">
                <a:latin typeface="宋体" charset="-122"/>
              </a:rPr>
              <a:t>(SeekBar)</a:t>
            </a:r>
            <a:endParaRPr lang="zh-CN" altLang="en-US" sz="3200" b="1" smtClean="0">
              <a:latin typeface="宋体" charset="-122"/>
            </a:endParaRPr>
          </a:p>
        </p:txBody>
      </p:sp>
      <p:sp>
        <p:nvSpPr>
          <p:cNvPr id="95236" name="TextBox 4"/>
          <p:cNvSpPr txBox="1">
            <a:spLocks noChangeArrowheads="1"/>
          </p:cNvSpPr>
          <p:nvPr/>
        </p:nvSpPr>
        <p:spPr bwMode="auto">
          <a:xfrm>
            <a:off x="642938" y="1857375"/>
            <a:ext cx="7929562"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r>
              <a:rPr lang="en-US" altLang="zh-CN" sz="1400"/>
              <a:t> SeekBar.getProgress()</a:t>
            </a:r>
            <a:r>
              <a:rPr lang="zh-CN" altLang="en-US" sz="1400"/>
              <a:t>获取拖动条当前值</a:t>
            </a:r>
            <a:endParaRPr lang="en-US" altLang="zh-CN" sz="1400"/>
          </a:p>
          <a:p>
            <a:pPr algn="l" eaLnBrk="1" hangingPunct="1"/>
            <a:r>
              <a:rPr lang="zh-CN" altLang="en-US" sz="1400"/>
              <a:t> 调用</a:t>
            </a:r>
            <a:r>
              <a:rPr lang="en-US" altLang="zh-CN" sz="1400"/>
              <a:t>setOnSeekBarChangeListener()</a:t>
            </a:r>
            <a:r>
              <a:rPr lang="zh-CN" altLang="en-US" sz="1400"/>
              <a:t>方法，处理拖动条值变化事件，把</a:t>
            </a:r>
            <a:r>
              <a:rPr lang="en-US" altLang="zh-CN" sz="1400"/>
              <a:t>SeekBar.OnSeekBarChangeListener</a:t>
            </a:r>
            <a:r>
              <a:rPr lang="zh-CN" altLang="en-US" sz="1400"/>
              <a:t>实例作为参数传入</a:t>
            </a:r>
            <a:endParaRPr lang="en-US" altLang="zh-CN" sz="1400"/>
          </a:p>
        </p:txBody>
      </p:sp>
      <p:pic>
        <p:nvPicPr>
          <p:cNvPr id="95237" name="图片 5" descr="seekba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143125"/>
            <a:ext cx="31051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18026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zh-CN" altLang="en-US" sz="3200" b="1" smtClean="0">
                <a:latin typeface="宋体" charset="-122"/>
              </a:rPr>
              <a:t>菜单</a:t>
            </a:r>
            <a:r>
              <a:rPr lang="en-US" altLang="zh-CN" sz="3200" b="1" smtClean="0">
                <a:latin typeface="宋体" charset="-122"/>
              </a:rPr>
              <a:t>(Menu)</a:t>
            </a:r>
            <a:endParaRPr lang="zh-CN" altLang="en-US" sz="3200" b="1" smtClean="0">
              <a:latin typeface="宋体" charset="-122"/>
            </a:endParaRPr>
          </a:p>
        </p:txBody>
      </p:sp>
      <p:sp>
        <p:nvSpPr>
          <p:cNvPr id="96260" name="TextBox 4"/>
          <p:cNvSpPr txBox="1">
            <a:spLocks noChangeArrowheads="1"/>
          </p:cNvSpPr>
          <p:nvPr/>
        </p:nvSpPr>
        <p:spPr bwMode="auto">
          <a:xfrm>
            <a:off x="642938" y="1857375"/>
            <a:ext cx="7929562"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r>
              <a:rPr lang="zh-CN" altLang="en-US" sz="1400"/>
              <a:t>重写</a:t>
            </a:r>
            <a:r>
              <a:rPr lang="en-US" altLang="zh-CN" sz="1400"/>
              <a:t>Activity</a:t>
            </a:r>
            <a:r>
              <a:rPr lang="zh-CN" altLang="en-US" sz="1400"/>
              <a:t>的</a:t>
            </a:r>
            <a:r>
              <a:rPr lang="en-US" altLang="zh-CN" sz="1400"/>
              <a:t>onCreateOptionsMenu(Menu menu)</a:t>
            </a:r>
            <a:r>
              <a:rPr lang="zh-CN" altLang="en-US" sz="1400"/>
              <a:t>方法，该方法用于创建选项菜单，在用户按下手机的“</a:t>
            </a:r>
            <a:r>
              <a:rPr lang="en-US" altLang="zh-CN" sz="1400"/>
              <a:t>Menu”</a:t>
            </a:r>
            <a:r>
              <a:rPr lang="zh-CN" altLang="en-US" sz="1400"/>
              <a:t>按钮时就会显示创建好的菜单，在</a:t>
            </a:r>
            <a:r>
              <a:rPr lang="en-US" altLang="zh-CN" sz="1400"/>
              <a:t>onCreateOptionsMenu(Menu menu)</a:t>
            </a:r>
            <a:r>
              <a:rPr lang="zh-CN" altLang="en-US" sz="1400"/>
              <a:t>方法内部可以调用</a:t>
            </a:r>
            <a:r>
              <a:rPr lang="en-US" altLang="zh-CN" sz="1400"/>
              <a:t>Menu.add()</a:t>
            </a:r>
            <a:r>
              <a:rPr lang="zh-CN" altLang="en-US" sz="1400"/>
              <a:t>方法实现菜单的添加。</a:t>
            </a:r>
            <a:endParaRPr lang="en-US" altLang="zh-CN" sz="1400"/>
          </a:p>
          <a:p>
            <a:pPr algn="l" eaLnBrk="1" hangingPunct="1"/>
            <a:r>
              <a:rPr lang="zh-CN" altLang="en-US" sz="1400"/>
              <a:t>重写</a:t>
            </a:r>
            <a:r>
              <a:rPr lang="en-US" altLang="zh-CN" sz="1400"/>
              <a:t>Activity</a:t>
            </a:r>
            <a:r>
              <a:rPr lang="zh-CN" altLang="en-US" sz="1400"/>
              <a:t>的</a:t>
            </a:r>
            <a:r>
              <a:rPr lang="en-US" altLang="zh-CN" sz="1400"/>
              <a:t>onMenuItemSelected()</a:t>
            </a:r>
            <a:r>
              <a:rPr lang="zh-CN" altLang="en-US" sz="1400"/>
              <a:t>方法，该方法用于处理菜单被选择事件</a:t>
            </a:r>
            <a:endParaRPr lang="en-US" altLang="zh-CN" sz="1400"/>
          </a:p>
        </p:txBody>
      </p:sp>
      <p:pic>
        <p:nvPicPr>
          <p:cNvPr id="96261" name="图片 5" descr="menu.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143125"/>
            <a:ext cx="37211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656902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zh-CN" altLang="en-US" sz="3200" b="1" smtClean="0">
                <a:latin typeface="宋体" charset="-122"/>
              </a:rPr>
              <a:t>进度对话框</a:t>
            </a:r>
            <a:r>
              <a:rPr lang="en-US" altLang="zh-CN" sz="3200" b="1" smtClean="0">
                <a:latin typeface="宋体" charset="-122"/>
              </a:rPr>
              <a:t>(ProgressDialog)</a:t>
            </a:r>
            <a:endParaRPr lang="zh-CN" altLang="en-US" sz="3200" b="1" smtClean="0">
              <a:latin typeface="宋体" charset="-122"/>
            </a:endParaRPr>
          </a:p>
        </p:txBody>
      </p:sp>
      <p:sp>
        <p:nvSpPr>
          <p:cNvPr id="97284" name="TextBox 4"/>
          <p:cNvSpPr txBox="1">
            <a:spLocks noChangeArrowheads="1"/>
          </p:cNvSpPr>
          <p:nvPr/>
        </p:nvSpPr>
        <p:spPr bwMode="auto">
          <a:xfrm>
            <a:off x="642938" y="1857375"/>
            <a:ext cx="7929562"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效果图</a:t>
            </a:r>
            <a:r>
              <a:rPr lang="en-US" altLang="zh-CN" sz="1400"/>
              <a:t>:</a:t>
            </a:r>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buFont typeface="Wingdings" pitchFamily="2" charset="2"/>
              <a:buNone/>
            </a:pPr>
            <a:endParaRPr lang="en-US" altLang="zh-CN" sz="1400">
              <a:solidFill>
                <a:srgbClr val="FF0000"/>
              </a:solidFill>
            </a:endParaRPr>
          </a:p>
          <a:p>
            <a:pPr algn="l" eaLnBrk="1" hangingPunct="1"/>
            <a:r>
              <a:rPr lang="zh-CN" altLang="en-US" sz="1400"/>
              <a:t>使用代码</a:t>
            </a:r>
            <a:r>
              <a:rPr lang="en-US" altLang="zh-CN" sz="1400">
                <a:solidFill>
                  <a:srgbClr val="0070C0"/>
                </a:solidFill>
              </a:rPr>
              <a:t>ProgressDialog.show(ProgressDialogActivity.this, "</a:t>
            </a:r>
            <a:r>
              <a:rPr lang="zh-CN" altLang="en-US" sz="1400">
                <a:solidFill>
                  <a:srgbClr val="0070C0"/>
                </a:solidFill>
              </a:rPr>
              <a:t>请稍等</a:t>
            </a:r>
            <a:r>
              <a:rPr lang="en-US" altLang="zh-CN" sz="1400">
                <a:solidFill>
                  <a:srgbClr val="0070C0"/>
                </a:solidFill>
              </a:rPr>
              <a:t>", "</a:t>
            </a:r>
            <a:r>
              <a:rPr lang="zh-CN" altLang="en-US" sz="1400">
                <a:solidFill>
                  <a:srgbClr val="0070C0"/>
                </a:solidFill>
              </a:rPr>
              <a:t>数据正在加载中</a:t>
            </a:r>
            <a:r>
              <a:rPr lang="en-US" altLang="zh-CN" sz="1400">
                <a:solidFill>
                  <a:srgbClr val="0070C0"/>
                </a:solidFill>
              </a:rPr>
              <a:t>...", true);</a:t>
            </a:r>
            <a:r>
              <a:rPr lang="zh-CN" altLang="en-US" sz="1400"/>
              <a:t>创建并显示一个进度对话框。</a:t>
            </a:r>
            <a:endParaRPr lang="en-US" altLang="zh-CN" sz="1400"/>
          </a:p>
          <a:p>
            <a:pPr algn="l" eaLnBrk="1" hangingPunct="1"/>
            <a:r>
              <a:rPr lang="zh-CN" altLang="en-US" sz="1400"/>
              <a:t>调用</a:t>
            </a:r>
            <a:r>
              <a:rPr lang="en-US" altLang="zh-CN" sz="1400"/>
              <a:t>setProgressStyle()</a:t>
            </a:r>
            <a:r>
              <a:rPr lang="zh-CN" altLang="en-US" sz="1400"/>
              <a:t>方法设置进度对话框风格。有两种风格：</a:t>
            </a:r>
          </a:p>
          <a:p>
            <a:pPr algn="l" eaLnBrk="1" hangingPunct="1">
              <a:buFont typeface="Wingdings" pitchFamily="2" charset="2"/>
              <a:buNone/>
            </a:pPr>
            <a:r>
              <a:rPr lang="zh-CN" altLang="en-US" sz="1400"/>
              <a:t>     </a:t>
            </a:r>
            <a:r>
              <a:rPr lang="en-US" altLang="zh-CN" sz="1400"/>
              <a:t>ProgressDialog.STYLE_SPINNER </a:t>
            </a:r>
            <a:r>
              <a:rPr lang="zh-CN" altLang="en-US" sz="1400"/>
              <a:t>旋体进度条风格 </a:t>
            </a:r>
            <a:r>
              <a:rPr lang="en-US" altLang="zh-CN" sz="1400"/>
              <a:t>(</a:t>
            </a:r>
            <a:r>
              <a:rPr lang="zh-CN" altLang="en-US" sz="1400"/>
              <a:t>为默认风格</a:t>
            </a:r>
            <a:r>
              <a:rPr lang="en-US" altLang="zh-CN" sz="1400"/>
              <a:t>)</a:t>
            </a:r>
          </a:p>
          <a:p>
            <a:pPr algn="l" eaLnBrk="1" hangingPunct="1">
              <a:buFont typeface="Wingdings" pitchFamily="2" charset="2"/>
              <a:buNone/>
            </a:pPr>
            <a:r>
              <a:rPr lang="en-US" altLang="zh-CN" sz="1400"/>
              <a:t>     ProgressDialog.STYLE_HORIZONTAL </a:t>
            </a:r>
            <a:r>
              <a:rPr lang="zh-CN" altLang="en-US" sz="1400"/>
              <a:t>横向进度条风格</a:t>
            </a:r>
            <a:endParaRPr lang="en-US" altLang="zh-CN" sz="1400"/>
          </a:p>
        </p:txBody>
      </p:sp>
      <p:pic>
        <p:nvPicPr>
          <p:cNvPr id="97285" name="图片 6" descr="dialo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3125"/>
            <a:ext cx="2414587"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2428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zh-CN" altLang="en-US" sz="2900" dirty="0" smtClean="0"/>
              <a:t>创建进度条</a:t>
            </a:r>
            <a:endParaRPr lang="zh-CN" altLang="en-US" sz="3200" b="1" dirty="0" smtClean="0">
              <a:latin typeface="宋体" charset="-122"/>
            </a:endParaRPr>
          </a:p>
        </p:txBody>
      </p:sp>
      <p:sp>
        <p:nvSpPr>
          <p:cNvPr id="98308" name="TextBox 4"/>
          <p:cNvSpPr txBox="1">
            <a:spLocks noChangeArrowheads="1"/>
          </p:cNvSpPr>
          <p:nvPr/>
        </p:nvSpPr>
        <p:spPr bwMode="auto">
          <a:xfrm>
            <a:off x="642938" y="1857375"/>
            <a:ext cx="7786687"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zh-CN" altLang="en-US" sz="1400"/>
              <a:t>在布局</a:t>
            </a:r>
            <a:r>
              <a:rPr lang="en-US" altLang="zh-CN" sz="1400"/>
              <a:t>xml</a:t>
            </a:r>
            <a:r>
              <a:rPr lang="zh-CN" altLang="en-US" sz="1400"/>
              <a:t>文件中添加进度条代码</a:t>
            </a:r>
            <a:r>
              <a:rPr lang="en-US" altLang="zh-CN" sz="1400"/>
              <a:t>:</a:t>
            </a:r>
          </a:p>
          <a:p>
            <a:pPr algn="l" eaLnBrk="1" hangingPunct="1">
              <a:buFont typeface="Wingdings" pitchFamily="2" charset="2"/>
              <a:buNone/>
            </a:pPr>
            <a:r>
              <a:rPr lang="en-US" altLang="zh-CN" sz="1400"/>
              <a:t>&lt;ProgressBar android:layout_width="fill_parent" android:layout_height="20px"</a:t>
            </a:r>
          </a:p>
          <a:p>
            <a:pPr algn="l" eaLnBrk="1" hangingPunct="1">
              <a:buFont typeface="Wingdings" pitchFamily="2" charset="2"/>
              <a:buNone/>
            </a:pPr>
            <a:r>
              <a:rPr lang="en-US" altLang="zh-CN" sz="1400"/>
              <a:t>    style="?android:attr/progressBarStyleHorizontal"</a:t>
            </a:r>
          </a:p>
          <a:p>
            <a:pPr algn="l" eaLnBrk="1" hangingPunct="1">
              <a:buFont typeface="Wingdings" pitchFamily="2" charset="2"/>
              <a:buNone/>
            </a:pPr>
            <a:r>
              <a:rPr lang="en-US" altLang="zh-CN" sz="1400"/>
              <a:t>    android:id="@+id/downloadbar"/&gt; </a:t>
            </a:r>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在代码中操作进度条</a:t>
            </a:r>
            <a:r>
              <a:rPr lang="en-US" altLang="zh-CN" sz="1400"/>
              <a:t>:</a:t>
            </a:r>
          </a:p>
          <a:p>
            <a:pPr algn="l" eaLnBrk="1" hangingPunct="1">
              <a:buFont typeface="Wingdings" pitchFamily="2" charset="2"/>
              <a:buNone/>
            </a:pPr>
            <a:r>
              <a:rPr lang="en-US" altLang="zh-CN" sz="1400"/>
              <a:t>ProgressBar.setMax(100);//</a:t>
            </a:r>
            <a:r>
              <a:rPr lang="zh-CN" altLang="en-US" sz="1400"/>
              <a:t>设置总长度为</a:t>
            </a:r>
            <a:r>
              <a:rPr lang="en-US" altLang="zh-CN" sz="1400"/>
              <a:t>100</a:t>
            </a:r>
            <a:endParaRPr lang="zh-CN" altLang="en-US" sz="1400"/>
          </a:p>
          <a:p>
            <a:pPr algn="l" eaLnBrk="1" hangingPunct="1">
              <a:buFont typeface="Wingdings" pitchFamily="2" charset="2"/>
              <a:buNone/>
            </a:pPr>
            <a:r>
              <a:rPr lang="en-US" altLang="zh-CN" sz="1400"/>
              <a:t>ProgressBar.setProgress(0);//</a:t>
            </a:r>
            <a:r>
              <a:rPr lang="zh-CN" altLang="en-US" sz="1400"/>
              <a:t>设置已经开启长度为</a:t>
            </a:r>
            <a:r>
              <a:rPr lang="en-US" altLang="zh-CN" sz="1400"/>
              <a:t>0,</a:t>
            </a:r>
            <a:r>
              <a:rPr lang="zh-CN" altLang="en-US" sz="1400"/>
              <a:t>假设设置为</a:t>
            </a:r>
            <a:r>
              <a:rPr lang="en-US" altLang="zh-CN" sz="1400"/>
              <a:t>50,</a:t>
            </a:r>
            <a:r>
              <a:rPr lang="zh-CN" altLang="en-US" sz="1400"/>
              <a:t>进度条将进行到一半</a:t>
            </a:r>
            <a:endParaRPr lang="en-US" altLang="zh-CN" sz="1400"/>
          </a:p>
        </p:txBody>
      </p:sp>
    </p:spTree>
    <p:extLst>
      <p:ext uri="{BB962C8B-B14F-4D97-AF65-F5344CB8AC3E}">
        <p14:creationId xmlns:p14="http://schemas.microsoft.com/office/powerpoint/2010/main" val="26218437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en-US" altLang="zh-CN" sz="2900" smtClean="0"/>
              <a:t>android</a:t>
            </a:r>
            <a:r>
              <a:rPr lang="zh-CN" altLang="en-US" sz="2900" smtClean="0"/>
              <a:t>样式和主题</a:t>
            </a:r>
            <a:r>
              <a:rPr lang="en-US" altLang="zh-CN" sz="2900" smtClean="0"/>
              <a:t>(style&amp;theme)</a:t>
            </a:r>
            <a:endParaRPr lang="zh-CN" altLang="en-US" sz="3200" b="1" smtClean="0">
              <a:latin typeface="宋体" charset="-122"/>
            </a:endParaRPr>
          </a:p>
        </p:txBody>
      </p:sp>
      <p:sp>
        <p:nvSpPr>
          <p:cNvPr id="99332" name="TextBox 4"/>
          <p:cNvSpPr txBox="1">
            <a:spLocks noChangeArrowheads="1"/>
          </p:cNvSpPr>
          <p:nvPr/>
        </p:nvSpPr>
        <p:spPr bwMode="auto">
          <a:xfrm>
            <a:off x="642938" y="1857375"/>
            <a:ext cx="7786687"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 android</a:t>
            </a:r>
            <a:r>
              <a:rPr lang="zh-CN" altLang="en-US" sz="1400"/>
              <a:t>中的样式和</a:t>
            </a:r>
            <a:r>
              <a:rPr lang="en-US" altLang="zh-CN" sz="1400"/>
              <a:t>CSS</a:t>
            </a:r>
            <a:r>
              <a:rPr lang="zh-CN" altLang="en-US" sz="1400"/>
              <a:t>样式作用相似，都是用于为界面元素定义显示风格，它是一个包含一个或者多个</a:t>
            </a:r>
            <a:r>
              <a:rPr lang="en-US" altLang="zh-CN" sz="1400"/>
              <a:t>view</a:t>
            </a:r>
            <a:r>
              <a:rPr lang="zh-CN" altLang="en-US" sz="1400"/>
              <a:t>控件属性的集合。如：需要定义字体的颜色和大小。</a:t>
            </a:r>
          </a:p>
          <a:p>
            <a:pPr algn="l" eaLnBrk="1" hangingPunct="1">
              <a:buFont typeface="Wingdings" pitchFamily="2" charset="2"/>
              <a:buNone/>
            </a:pPr>
            <a:r>
              <a:rPr lang="zh-CN" altLang="en-US" sz="1200">
                <a:solidFill>
                  <a:srgbClr val="FF0000"/>
                </a:solidFill>
              </a:rPr>
              <a:t>在</a:t>
            </a:r>
            <a:r>
              <a:rPr lang="en-US" altLang="zh-CN" sz="1200">
                <a:solidFill>
                  <a:srgbClr val="FF0000"/>
                </a:solidFill>
              </a:rPr>
              <a:t>CSS</a:t>
            </a:r>
            <a:r>
              <a:rPr lang="zh-CN" altLang="en-US" sz="1200">
                <a:solidFill>
                  <a:srgbClr val="FF0000"/>
                </a:solidFill>
              </a:rPr>
              <a:t>中是这样定义的：</a:t>
            </a:r>
          </a:p>
          <a:p>
            <a:pPr algn="l" eaLnBrk="1" hangingPunct="1">
              <a:buFont typeface="Wingdings" pitchFamily="2" charset="2"/>
              <a:buNone/>
            </a:pPr>
            <a:r>
              <a:rPr lang="en-US" altLang="zh-CN" sz="1200">
                <a:solidFill>
                  <a:srgbClr val="0070C0"/>
                </a:solidFill>
              </a:rPr>
              <a:t>&lt;style&gt;</a:t>
            </a:r>
          </a:p>
          <a:p>
            <a:pPr algn="l" eaLnBrk="1" hangingPunct="1">
              <a:buFont typeface="Wingdings" pitchFamily="2" charset="2"/>
              <a:buNone/>
            </a:pPr>
            <a:r>
              <a:rPr lang="en-US" altLang="zh-CN" sz="1200">
                <a:solidFill>
                  <a:srgbClr val="0070C0"/>
                </a:solidFill>
              </a:rPr>
              <a:t>    .itcast{COLOR:#0000CC;font-size:18px;}</a:t>
            </a:r>
          </a:p>
          <a:p>
            <a:pPr algn="l" eaLnBrk="1" hangingPunct="1">
              <a:buFont typeface="Wingdings" pitchFamily="2" charset="2"/>
              <a:buNone/>
            </a:pPr>
            <a:r>
              <a:rPr lang="en-US" altLang="zh-CN" sz="1200">
                <a:solidFill>
                  <a:srgbClr val="0070C0"/>
                </a:solidFill>
              </a:rPr>
              <a:t>&lt;/style&gt;</a:t>
            </a:r>
          </a:p>
          <a:p>
            <a:pPr algn="l" eaLnBrk="1" hangingPunct="1">
              <a:buFont typeface="Wingdings" pitchFamily="2" charset="2"/>
              <a:buNone/>
            </a:pPr>
            <a:r>
              <a:rPr lang="zh-CN" altLang="en-US" sz="1200"/>
              <a:t>可以像这样使用上面的</a:t>
            </a:r>
            <a:r>
              <a:rPr lang="en-US" altLang="zh-CN" sz="1200"/>
              <a:t>css</a:t>
            </a:r>
            <a:r>
              <a:rPr lang="zh-CN" altLang="en-US" sz="1200"/>
              <a:t>样式：</a:t>
            </a:r>
            <a:r>
              <a:rPr lang="en-US" altLang="zh-CN" sz="1200">
                <a:solidFill>
                  <a:srgbClr val="0070C0"/>
                </a:solidFill>
              </a:rPr>
              <a:t>&lt;div class="itcast"&gt;</a:t>
            </a:r>
            <a:r>
              <a:rPr lang="zh-CN" altLang="en-US" sz="1200">
                <a:solidFill>
                  <a:srgbClr val="0070C0"/>
                </a:solidFill>
              </a:rPr>
              <a:t>传智播客</a:t>
            </a:r>
            <a:r>
              <a:rPr lang="en-US" altLang="zh-CN" sz="1200">
                <a:solidFill>
                  <a:srgbClr val="0070C0"/>
                </a:solidFill>
              </a:rPr>
              <a:t>&lt;/div&gt;</a:t>
            </a:r>
          </a:p>
          <a:p>
            <a:pPr algn="l" eaLnBrk="1" hangingPunct="1">
              <a:buFont typeface="Wingdings" pitchFamily="2" charset="2"/>
              <a:buNone/>
            </a:pPr>
            <a:r>
              <a:rPr lang="zh-CN" altLang="en-US" sz="1200">
                <a:solidFill>
                  <a:srgbClr val="FF0000"/>
                </a:solidFill>
              </a:rPr>
              <a:t>在</a:t>
            </a:r>
            <a:r>
              <a:rPr lang="en-US" altLang="zh-CN" sz="1200">
                <a:solidFill>
                  <a:srgbClr val="FF0000"/>
                </a:solidFill>
              </a:rPr>
              <a:t>Android</a:t>
            </a:r>
            <a:r>
              <a:rPr lang="zh-CN" altLang="en-US" sz="1200">
                <a:solidFill>
                  <a:srgbClr val="FF0000"/>
                </a:solidFill>
              </a:rPr>
              <a:t>中可以这样定义样式：</a:t>
            </a:r>
          </a:p>
          <a:p>
            <a:pPr algn="l" eaLnBrk="1" hangingPunct="1">
              <a:buFont typeface="Wingdings" pitchFamily="2" charset="2"/>
              <a:buNone/>
            </a:pPr>
            <a:r>
              <a:rPr lang="zh-CN" altLang="en-US" sz="1200"/>
              <a:t>在</a:t>
            </a:r>
            <a:r>
              <a:rPr lang="en-US" altLang="zh-CN" sz="1200"/>
              <a:t>res/values/styles.xml</a:t>
            </a:r>
            <a:r>
              <a:rPr lang="zh-CN" altLang="en-US" sz="1200"/>
              <a:t>文件中添加以下内容</a:t>
            </a:r>
          </a:p>
          <a:p>
            <a:pPr algn="l" eaLnBrk="1" hangingPunct="1">
              <a:buFont typeface="Wingdings" pitchFamily="2" charset="2"/>
              <a:buNone/>
            </a:pPr>
            <a:r>
              <a:rPr lang="en-US" altLang="zh-CN" sz="1200">
                <a:solidFill>
                  <a:srgbClr val="0070C0"/>
                </a:solidFill>
              </a:rPr>
              <a:t>&lt;?xml version="1.0" encoding="utf-8"?&gt;</a:t>
            </a:r>
          </a:p>
          <a:p>
            <a:pPr algn="l" eaLnBrk="1" hangingPunct="1">
              <a:buFont typeface="Wingdings" pitchFamily="2" charset="2"/>
              <a:buNone/>
            </a:pPr>
            <a:r>
              <a:rPr lang="en-US" altLang="zh-CN" sz="1200">
                <a:solidFill>
                  <a:srgbClr val="0070C0"/>
                </a:solidFill>
              </a:rPr>
              <a:t>&lt;resources&gt;</a:t>
            </a:r>
          </a:p>
          <a:p>
            <a:pPr algn="l" eaLnBrk="1" hangingPunct="1">
              <a:buFont typeface="Wingdings" pitchFamily="2" charset="2"/>
              <a:buNone/>
            </a:pPr>
            <a:r>
              <a:rPr lang="en-US" altLang="zh-CN" sz="1200">
                <a:solidFill>
                  <a:srgbClr val="0070C0"/>
                </a:solidFill>
              </a:rPr>
              <a:t>    &lt;style </a:t>
            </a:r>
            <a:r>
              <a:rPr lang="en-US" altLang="zh-CN" sz="1200">
                <a:solidFill>
                  <a:srgbClr val="0000FF"/>
                </a:solidFill>
              </a:rPr>
              <a:t>name=“itcast”</a:t>
            </a:r>
            <a:r>
              <a:rPr lang="en-US" altLang="zh-CN" sz="1200">
                <a:solidFill>
                  <a:srgbClr val="0070C0"/>
                </a:solidFill>
              </a:rPr>
              <a:t>&gt;</a:t>
            </a:r>
            <a:r>
              <a:rPr lang="en-US" altLang="zh-CN" sz="1200">
                <a:solidFill>
                  <a:srgbClr val="00B050"/>
                </a:solidFill>
              </a:rPr>
              <a:t> &lt;!-- </a:t>
            </a:r>
            <a:r>
              <a:rPr lang="zh-CN" altLang="en-US" sz="1200">
                <a:solidFill>
                  <a:srgbClr val="00B050"/>
                </a:solidFill>
              </a:rPr>
              <a:t>为样式定义一个全局唯一的名字</a:t>
            </a:r>
            <a:r>
              <a:rPr lang="en-US" altLang="zh-CN" sz="1200">
                <a:solidFill>
                  <a:srgbClr val="00B050"/>
                </a:solidFill>
              </a:rPr>
              <a:t>--&gt;</a:t>
            </a:r>
            <a:endParaRPr lang="en-US" altLang="zh-CN" sz="1200">
              <a:solidFill>
                <a:srgbClr val="0070C0"/>
              </a:solidFill>
            </a:endParaRPr>
          </a:p>
          <a:p>
            <a:pPr algn="l" eaLnBrk="1" hangingPunct="1">
              <a:buFont typeface="Wingdings" pitchFamily="2" charset="2"/>
              <a:buNone/>
            </a:pPr>
            <a:r>
              <a:rPr lang="en-US" altLang="zh-CN" sz="1200">
                <a:solidFill>
                  <a:srgbClr val="0070C0"/>
                </a:solidFill>
              </a:rPr>
              <a:t>        &lt;item name="android:textSize"&gt;18px&lt;/item&gt; </a:t>
            </a:r>
            <a:r>
              <a:rPr lang="en-US" altLang="zh-CN" sz="1200">
                <a:solidFill>
                  <a:srgbClr val="00B050"/>
                </a:solidFill>
              </a:rPr>
              <a:t>&lt;!-- name</a:t>
            </a:r>
            <a:r>
              <a:rPr lang="zh-CN" altLang="en-US" sz="1200">
                <a:solidFill>
                  <a:srgbClr val="00B050"/>
                </a:solidFill>
              </a:rPr>
              <a:t>属性为样式要用在的</a:t>
            </a:r>
            <a:r>
              <a:rPr lang="en-US" altLang="zh-CN" sz="1200">
                <a:solidFill>
                  <a:srgbClr val="00B050"/>
                </a:solidFill>
              </a:rPr>
              <a:t>View</a:t>
            </a:r>
            <a:r>
              <a:rPr lang="zh-CN" altLang="en-US" sz="1200">
                <a:solidFill>
                  <a:srgbClr val="00B050"/>
                </a:solidFill>
              </a:rPr>
              <a:t>控件持有的属性 </a:t>
            </a:r>
            <a:r>
              <a:rPr lang="en-US" altLang="zh-CN" sz="1200">
                <a:solidFill>
                  <a:srgbClr val="00B050"/>
                </a:solidFill>
              </a:rPr>
              <a:t>--&gt;</a:t>
            </a:r>
          </a:p>
          <a:p>
            <a:pPr algn="l" eaLnBrk="1" hangingPunct="1">
              <a:buFont typeface="Wingdings" pitchFamily="2" charset="2"/>
              <a:buNone/>
            </a:pPr>
            <a:r>
              <a:rPr lang="en-US" altLang="zh-CN" sz="1200">
                <a:solidFill>
                  <a:srgbClr val="0070C0"/>
                </a:solidFill>
              </a:rPr>
              <a:t>        &lt;item name="android:textColor"&gt;#0000CC&lt;/item&gt;</a:t>
            </a:r>
          </a:p>
          <a:p>
            <a:pPr algn="l" eaLnBrk="1" hangingPunct="1">
              <a:buFont typeface="Wingdings" pitchFamily="2" charset="2"/>
              <a:buNone/>
            </a:pPr>
            <a:r>
              <a:rPr lang="en-US" altLang="zh-CN" sz="1200">
                <a:solidFill>
                  <a:srgbClr val="0070C0"/>
                </a:solidFill>
              </a:rPr>
              <a:t>    &lt;/style&gt;</a:t>
            </a:r>
          </a:p>
          <a:p>
            <a:pPr algn="l" eaLnBrk="1" hangingPunct="1">
              <a:buFont typeface="Wingdings" pitchFamily="2" charset="2"/>
              <a:buNone/>
            </a:pPr>
            <a:r>
              <a:rPr lang="en-US" altLang="zh-CN" sz="1200">
                <a:solidFill>
                  <a:srgbClr val="0070C0"/>
                </a:solidFill>
              </a:rPr>
              <a:t>&lt;/resources&gt;</a:t>
            </a:r>
          </a:p>
          <a:p>
            <a:pPr algn="l" eaLnBrk="1" hangingPunct="1">
              <a:buFont typeface="Wingdings" pitchFamily="2" charset="2"/>
              <a:buNone/>
            </a:pPr>
            <a:r>
              <a:rPr lang="zh-CN" altLang="en-US" sz="1200"/>
              <a:t>在</a:t>
            </a:r>
            <a:r>
              <a:rPr lang="en-US" altLang="zh-CN" sz="1200"/>
              <a:t>layout</a:t>
            </a:r>
            <a:r>
              <a:rPr lang="zh-CN" altLang="en-US" sz="1200"/>
              <a:t>文件中可以像下面这样使用上面的</a:t>
            </a:r>
            <a:r>
              <a:rPr lang="en-US" altLang="zh-CN" sz="1200"/>
              <a:t>android</a:t>
            </a:r>
            <a:r>
              <a:rPr lang="zh-CN" altLang="en-US" sz="1200"/>
              <a:t>样式：</a:t>
            </a:r>
          </a:p>
          <a:p>
            <a:pPr algn="l" eaLnBrk="1" hangingPunct="1">
              <a:buFont typeface="Wingdings" pitchFamily="2" charset="2"/>
              <a:buNone/>
            </a:pPr>
            <a:r>
              <a:rPr lang="en-US" altLang="zh-CN" sz="1200">
                <a:solidFill>
                  <a:srgbClr val="0070C0"/>
                </a:solidFill>
              </a:rPr>
              <a:t>&lt;?xml version="1.0" encoding="utf-8"?&gt;</a:t>
            </a:r>
          </a:p>
          <a:p>
            <a:pPr algn="l" eaLnBrk="1" hangingPunct="1">
              <a:buFont typeface="Wingdings" pitchFamily="2" charset="2"/>
              <a:buNone/>
            </a:pPr>
            <a:r>
              <a:rPr lang="en-US" altLang="zh-CN" sz="1200">
                <a:solidFill>
                  <a:srgbClr val="0070C0"/>
                </a:solidFill>
              </a:rPr>
              <a:t>&lt;LinearLayout xmlns:android="http://schemas.android.com/apk/res/android" ....&gt;</a:t>
            </a:r>
          </a:p>
          <a:p>
            <a:pPr algn="l" eaLnBrk="1" hangingPunct="1">
              <a:buFont typeface="Wingdings" pitchFamily="2" charset="2"/>
              <a:buNone/>
            </a:pPr>
            <a:r>
              <a:rPr lang="en-US" altLang="zh-CN" sz="1200">
                <a:solidFill>
                  <a:srgbClr val="0070C0"/>
                </a:solidFill>
              </a:rPr>
              <a:t>    &lt;TextView </a:t>
            </a:r>
            <a:r>
              <a:rPr lang="en-US" altLang="zh-CN" sz="1200">
                <a:solidFill>
                  <a:srgbClr val="0000FF"/>
                </a:solidFill>
              </a:rPr>
              <a:t>style="@style/itcast"</a:t>
            </a:r>
          </a:p>
          <a:p>
            <a:pPr algn="l" eaLnBrk="1" hangingPunct="1">
              <a:buFont typeface="Wingdings" pitchFamily="2" charset="2"/>
              <a:buNone/>
            </a:pPr>
            <a:r>
              <a:rPr lang="en-US" altLang="zh-CN" sz="1200">
                <a:solidFill>
                  <a:srgbClr val="0070C0"/>
                </a:solidFill>
              </a:rPr>
              <a:t>        .....  /&gt;</a:t>
            </a:r>
          </a:p>
          <a:p>
            <a:pPr algn="l" eaLnBrk="1" hangingPunct="1">
              <a:buFont typeface="Wingdings" pitchFamily="2" charset="2"/>
              <a:buNone/>
            </a:pPr>
            <a:r>
              <a:rPr lang="en-US" altLang="zh-CN" sz="1200">
                <a:solidFill>
                  <a:srgbClr val="0070C0"/>
                </a:solidFill>
              </a:rPr>
              <a:t>&lt;/LinearLayout&gt;</a:t>
            </a:r>
          </a:p>
        </p:txBody>
      </p:sp>
    </p:spTree>
    <p:extLst>
      <p:ext uri="{BB962C8B-B14F-4D97-AF65-F5344CB8AC3E}">
        <p14:creationId xmlns:p14="http://schemas.microsoft.com/office/powerpoint/2010/main" val="2096955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altLang="zh-CN" sz="2900" dirty="0" smtClean="0"/>
              <a:t>android</a:t>
            </a:r>
            <a:r>
              <a:rPr lang="zh-CN" altLang="en-US" sz="2900" dirty="0" smtClean="0"/>
              <a:t>样式和主题</a:t>
            </a:r>
            <a:r>
              <a:rPr lang="en-US" altLang="zh-CN" sz="2900" dirty="0" smtClean="0"/>
              <a:t>(</a:t>
            </a:r>
            <a:r>
              <a:rPr lang="en-US" altLang="zh-CN" sz="2900" dirty="0" err="1" smtClean="0"/>
              <a:t>style&amp;theme</a:t>
            </a:r>
            <a:r>
              <a:rPr lang="en-US" altLang="zh-CN" sz="2900" dirty="0" smtClean="0"/>
              <a:t>)</a:t>
            </a:r>
            <a:endParaRPr lang="zh-CN" altLang="en-US" sz="3200" b="1" dirty="0" smtClean="0">
              <a:latin typeface="宋体" charset="-122"/>
            </a:endParaRPr>
          </a:p>
        </p:txBody>
      </p:sp>
      <p:sp>
        <p:nvSpPr>
          <p:cNvPr id="100356" name="TextBox 4"/>
          <p:cNvSpPr txBox="1">
            <a:spLocks noChangeArrowheads="1"/>
          </p:cNvSpPr>
          <p:nvPr/>
        </p:nvSpPr>
        <p:spPr bwMode="auto">
          <a:xfrm>
            <a:off x="642938" y="1857375"/>
            <a:ext cx="7786687"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dirty="0"/>
              <a:t>&lt;style&gt;</a:t>
            </a:r>
            <a:r>
              <a:rPr lang="zh-CN" altLang="en-US" sz="1400" dirty="0"/>
              <a:t>元素中有一个</a:t>
            </a:r>
            <a:r>
              <a:rPr lang="en-US" altLang="zh-CN" sz="1400" dirty="0"/>
              <a:t>parent</a:t>
            </a:r>
            <a:r>
              <a:rPr lang="zh-CN" altLang="en-US" sz="1400" dirty="0"/>
              <a:t>属性。这个属性可以让当前样式继承一个父样式，当前样式可以继承到父样式的值。当然，如果父样式的值不符合你的需求，你也可以对它进行修改，如下：</a:t>
            </a:r>
          </a:p>
          <a:p>
            <a:pPr algn="l" eaLnBrk="1" hangingPunct="1">
              <a:buFont typeface="Wingdings" pitchFamily="2" charset="2"/>
              <a:buNone/>
            </a:pPr>
            <a:r>
              <a:rPr lang="en-US" altLang="zh-CN" sz="1200" dirty="0">
                <a:solidFill>
                  <a:srgbClr val="0070C0"/>
                </a:solidFill>
              </a:rPr>
              <a:t>&lt;?xml version="1.0" encoding="utf-8"?&gt;</a:t>
            </a:r>
          </a:p>
          <a:p>
            <a:pPr algn="l" eaLnBrk="1" hangingPunct="1">
              <a:buFont typeface="Wingdings" pitchFamily="2" charset="2"/>
              <a:buNone/>
            </a:pPr>
            <a:r>
              <a:rPr lang="en-US" altLang="zh-CN" sz="1200" dirty="0">
                <a:solidFill>
                  <a:srgbClr val="0070C0"/>
                </a:solidFill>
              </a:rPr>
              <a:t>&lt;resources&gt;</a:t>
            </a:r>
          </a:p>
          <a:p>
            <a:pPr algn="l" eaLnBrk="1" hangingPunct="1">
              <a:buFont typeface="Wingdings" pitchFamily="2" charset="2"/>
              <a:buNone/>
            </a:pPr>
            <a:r>
              <a:rPr lang="en-US" altLang="zh-CN" sz="1200" dirty="0">
                <a:solidFill>
                  <a:srgbClr val="0070C0"/>
                </a:solidFill>
              </a:rPr>
              <a:t>    &lt;style name="</a:t>
            </a:r>
            <a:r>
              <a:rPr lang="en-US" altLang="zh-CN" sz="1200" dirty="0" err="1">
                <a:solidFill>
                  <a:srgbClr val="0070C0"/>
                </a:solidFill>
              </a:rPr>
              <a:t>itcast</a:t>
            </a:r>
            <a:r>
              <a:rPr lang="en-US" altLang="zh-CN" sz="1200" dirty="0">
                <a:solidFill>
                  <a:srgbClr val="0070C0"/>
                </a:solidFill>
              </a:rPr>
              <a:t>"&gt;</a:t>
            </a:r>
          </a:p>
          <a:p>
            <a:pPr algn="l" eaLnBrk="1" hangingPunct="1">
              <a:buFont typeface="Wingdings" pitchFamily="2" charset="2"/>
              <a:buNone/>
            </a:pPr>
            <a:r>
              <a:rPr lang="en-US" altLang="zh-CN" sz="1200" dirty="0">
                <a:solidFill>
                  <a:srgbClr val="0070C0"/>
                </a:solidFill>
              </a:rPr>
              <a:t>        &lt;item name="</a:t>
            </a:r>
            <a:r>
              <a:rPr lang="en-US" altLang="zh-CN" sz="1200" dirty="0" err="1">
                <a:solidFill>
                  <a:srgbClr val="0070C0"/>
                </a:solidFill>
              </a:rPr>
              <a:t>android:textSize</a:t>
            </a:r>
            <a:r>
              <a:rPr lang="en-US" altLang="zh-CN" sz="1200" dirty="0">
                <a:solidFill>
                  <a:srgbClr val="0070C0"/>
                </a:solidFill>
              </a:rPr>
              <a:t>"&gt;18px&lt;/item&gt; </a:t>
            </a:r>
            <a:r>
              <a:rPr lang="en-US" altLang="zh-CN" sz="1200" dirty="0">
                <a:solidFill>
                  <a:srgbClr val="00B050"/>
                </a:solidFill>
              </a:rPr>
              <a:t>&lt;!-- name</a:t>
            </a:r>
            <a:r>
              <a:rPr lang="zh-CN" altLang="en-US" sz="1200" dirty="0">
                <a:solidFill>
                  <a:srgbClr val="00B050"/>
                </a:solidFill>
              </a:rPr>
              <a:t>属性为样式要用在的</a:t>
            </a:r>
            <a:r>
              <a:rPr lang="en-US" altLang="zh-CN" sz="1200" dirty="0">
                <a:solidFill>
                  <a:srgbClr val="00B050"/>
                </a:solidFill>
              </a:rPr>
              <a:t>View</a:t>
            </a:r>
            <a:r>
              <a:rPr lang="zh-CN" altLang="en-US" sz="1200" dirty="0">
                <a:solidFill>
                  <a:srgbClr val="00B050"/>
                </a:solidFill>
              </a:rPr>
              <a:t>控件持有的属性 </a:t>
            </a:r>
            <a:r>
              <a:rPr lang="en-US" altLang="zh-CN" sz="1200" dirty="0">
                <a:solidFill>
                  <a:srgbClr val="00B050"/>
                </a:solidFill>
              </a:rPr>
              <a:t>--&gt;</a:t>
            </a:r>
          </a:p>
          <a:p>
            <a:pPr algn="l" eaLnBrk="1" hangingPunct="1">
              <a:buFont typeface="Wingdings" pitchFamily="2" charset="2"/>
              <a:buNone/>
            </a:pPr>
            <a:r>
              <a:rPr lang="en-US" altLang="zh-CN" sz="1200" dirty="0">
                <a:solidFill>
                  <a:srgbClr val="0070C0"/>
                </a:solidFill>
              </a:rPr>
              <a:t>        &lt;item name="</a:t>
            </a:r>
            <a:r>
              <a:rPr lang="en-US" altLang="zh-CN" sz="1200" dirty="0" err="1">
                <a:solidFill>
                  <a:srgbClr val="0070C0"/>
                </a:solidFill>
              </a:rPr>
              <a:t>android:textColor</a:t>
            </a:r>
            <a:r>
              <a:rPr lang="en-US" altLang="zh-CN" sz="1200" dirty="0">
                <a:solidFill>
                  <a:srgbClr val="0070C0"/>
                </a:solidFill>
              </a:rPr>
              <a:t>"&gt;#0000CC&lt;/item&gt;</a:t>
            </a:r>
          </a:p>
          <a:p>
            <a:pPr algn="l" eaLnBrk="1" hangingPunct="1">
              <a:buFont typeface="Wingdings" pitchFamily="2" charset="2"/>
              <a:buNone/>
            </a:pPr>
            <a:r>
              <a:rPr lang="en-US" altLang="zh-CN" sz="1200" dirty="0">
                <a:solidFill>
                  <a:srgbClr val="0070C0"/>
                </a:solidFill>
              </a:rPr>
              <a:t>    &lt;/style&gt;</a:t>
            </a:r>
          </a:p>
          <a:p>
            <a:pPr algn="l" eaLnBrk="1" hangingPunct="1">
              <a:buFont typeface="Wingdings" pitchFamily="2" charset="2"/>
              <a:buNone/>
            </a:pPr>
            <a:r>
              <a:rPr lang="en-US" altLang="zh-CN" sz="1200" dirty="0">
                <a:solidFill>
                  <a:srgbClr val="0070C0"/>
                </a:solidFill>
              </a:rPr>
              <a:t>    &lt;style name="</a:t>
            </a:r>
            <a:r>
              <a:rPr lang="en-US" altLang="zh-CN" sz="1200" dirty="0" err="1">
                <a:solidFill>
                  <a:srgbClr val="0070C0"/>
                </a:solidFill>
              </a:rPr>
              <a:t>subitcast</a:t>
            </a:r>
            <a:r>
              <a:rPr lang="en-US" altLang="zh-CN" sz="1200" dirty="0">
                <a:solidFill>
                  <a:srgbClr val="0070C0"/>
                </a:solidFill>
              </a:rPr>
              <a:t>" </a:t>
            </a:r>
            <a:r>
              <a:rPr lang="en-US" altLang="zh-CN" sz="1200" dirty="0">
                <a:solidFill>
                  <a:srgbClr val="FF0000"/>
                </a:solidFill>
              </a:rPr>
              <a:t>parent="@style/</a:t>
            </a:r>
            <a:r>
              <a:rPr lang="en-US" altLang="zh-CN" sz="1200" dirty="0" err="1">
                <a:solidFill>
                  <a:srgbClr val="FF0000"/>
                </a:solidFill>
              </a:rPr>
              <a:t>itcast</a:t>
            </a:r>
            <a:r>
              <a:rPr lang="en-US" altLang="zh-CN" sz="1200" dirty="0">
                <a:solidFill>
                  <a:srgbClr val="FF0000"/>
                </a:solidFill>
              </a:rPr>
              <a:t>"</a:t>
            </a:r>
            <a:r>
              <a:rPr lang="en-US" altLang="zh-CN" sz="1200" dirty="0">
                <a:solidFill>
                  <a:srgbClr val="0070C0"/>
                </a:solidFill>
              </a:rPr>
              <a:t>&gt;</a:t>
            </a:r>
          </a:p>
          <a:p>
            <a:pPr algn="l" eaLnBrk="1" hangingPunct="1">
              <a:buFont typeface="Wingdings" pitchFamily="2" charset="2"/>
              <a:buNone/>
            </a:pPr>
            <a:r>
              <a:rPr lang="en-US" altLang="zh-CN" sz="1200" dirty="0">
                <a:solidFill>
                  <a:srgbClr val="0070C0"/>
                </a:solidFill>
              </a:rPr>
              <a:t>        &lt;item name="</a:t>
            </a:r>
            <a:r>
              <a:rPr lang="en-US" altLang="zh-CN" sz="1200" dirty="0" err="1">
                <a:solidFill>
                  <a:srgbClr val="0070C0"/>
                </a:solidFill>
              </a:rPr>
              <a:t>android:textColor</a:t>
            </a:r>
            <a:r>
              <a:rPr lang="en-US" altLang="zh-CN" sz="1200" dirty="0">
                <a:solidFill>
                  <a:srgbClr val="0070C0"/>
                </a:solidFill>
              </a:rPr>
              <a:t>"&gt;#FF0000&lt;/item&gt;</a:t>
            </a:r>
          </a:p>
          <a:p>
            <a:pPr algn="l" eaLnBrk="1" hangingPunct="1">
              <a:buFont typeface="Wingdings" pitchFamily="2" charset="2"/>
              <a:buNone/>
            </a:pPr>
            <a:r>
              <a:rPr lang="en-US" altLang="zh-CN" sz="1200" dirty="0">
                <a:solidFill>
                  <a:srgbClr val="0070C0"/>
                </a:solidFill>
              </a:rPr>
              <a:t>    &lt;/style&gt;</a:t>
            </a:r>
          </a:p>
          <a:p>
            <a:pPr algn="l" eaLnBrk="1" hangingPunct="1">
              <a:buFont typeface="Wingdings" pitchFamily="2" charset="2"/>
              <a:buNone/>
            </a:pPr>
            <a:r>
              <a:rPr lang="en-US" altLang="zh-CN" sz="1200" dirty="0">
                <a:solidFill>
                  <a:srgbClr val="0070C0"/>
                </a:solidFill>
              </a:rPr>
              <a:t>&lt;/resources&gt;</a:t>
            </a:r>
          </a:p>
          <a:p>
            <a:pPr algn="l" eaLnBrk="1" hangingPunct="1">
              <a:buFont typeface="Wingdings" pitchFamily="2" charset="2"/>
              <a:buNone/>
            </a:pPr>
            <a:endParaRPr lang="en-US" altLang="zh-CN" sz="1200" dirty="0">
              <a:solidFill>
                <a:srgbClr val="0070C0"/>
              </a:solidFill>
            </a:endParaRPr>
          </a:p>
          <a:p>
            <a:pPr algn="l" eaLnBrk="1" hangingPunct="1">
              <a:buFont typeface="Wingdings" pitchFamily="2" charset="2"/>
              <a:buNone/>
            </a:pPr>
            <a:endParaRPr lang="en-US" altLang="zh-CN" sz="1200" dirty="0">
              <a:solidFill>
                <a:srgbClr val="0070C0"/>
              </a:solidFill>
            </a:endParaRPr>
          </a:p>
        </p:txBody>
      </p:sp>
    </p:spTree>
    <p:extLst>
      <p:ext uri="{BB962C8B-B14F-4D97-AF65-F5344CB8AC3E}">
        <p14:creationId xmlns:p14="http://schemas.microsoft.com/office/powerpoint/2010/main" val="42765002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n-US" altLang="zh-CN" sz="2900" dirty="0" smtClean="0"/>
              <a:t>android</a:t>
            </a:r>
            <a:r>
              <a:rPr lang="zh-CN" altLang="en-US" sz="2900" dirty="0" smtClean="0"/>
              <a:t>样式和主题</a:t>
            </a:r>
            <a:r>
              <a:rPr lang="en-US" altLang="zh-CN" sz="2900" dirty="0" smtClean="0"/>
              <a:t>(</a:t>
            </a:r>
            <a:r>
              <a:rPr lang="en-US" altLang="zh-CN" sz="2900" dirty="0" err="1" smtClean="0"/>
              <a:t>style&amp;theme</a:t>
            </a:r>
            <a:r>
              <a:rPr lang="en-US" altLang="zh-CN" sz="2900" dirty="0" smtClean="0"/>
              <a:t>)</a:t>
            </a:r>
            <a:endParaRPr lang="zh-CN" altLang="en-US" sz="3200" b="1" dirty="0" smtClean="0">
              <a:latin typeface="宋体" charset="-122"/>
            </a:endParaRPr>
          </a:p>
        </p:txBody>
      </p:sp>
      <p:sp>
        <p:nvSpPr>
          <p:cNvPr id="101380" name="TextBox 4"/>
          <p:cNvSpPr txBox="1">
            <a:spLocks noChangeArrowheads="1"/>
          </p:cNvSpPr>
          <p:nvPr/>
        </p:nvSpPr>
        <p:spPr bwMode="auto">
          <a:xfrm>
            <a:off x="642938" y="1857375"/>
            <a:ext cx="8215312"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buFont typeface="Wingdings" pitchFamily="2" charset="2"/>
              <a:buNone/>
            </a:pPr>
            <a:r>
              <a:rPr lang="en-US" altLang="zh-CN" sz="1400"/>
              <a:t> android</a:t>
            </a:r>
            <a:r>
              <a:rPr lang="zh-CN" altLang="en-US" sz="1400"/>
              <a:t>中主题也是用于为应用定义显示风格，它的定义和样式的定义相同，如下：</a:t>
            </a:r>
          </a:p>
          <a:p>
            <a:pPr algn="l" eaLnBrk="1" hangingPunct="1">
              <a:buFont typeface="Wingdings" pitchFamily="2" charset="2"/>
              <a:buNone/>
            </a:pPr>
            <a:r>
              <a:rPr lang="en-US" altLang="zh-CN" sz="1200">
                <a:solidFill>
                  <a:srgbClr val="0070C0"/>
                </a:solidFill>
              </a:rPr>
              <a:t>&lt;?xml version="1.0" encoding="utf-8"?&gt;</a:t>
            </a:r>
          </a:p>
          <a:p>
            <a:pPr algn="l" eaLnBrk="1" hangingPunct="1">
              <a:buFont typeface="Wingdings" pitchFamily="2" charset="2"/>
              <a:buNone/>
            </a:pPr>
            <a:r>
              <a:rPr lang="en-US" altLang="zh-CN" sz="1200">
                <a:solidFill>
                  <a:srgbClr val="0070C0"/>
                </a:solidFill>
              </a:rPr>
              <a:t>&lt;resources&gt;</a:t>
            </a:r>
          </a:p>
          <a:p>
            <a:pPr algn="l" eaLnBrk="1" hangingPunct="1">
              <a:buFont typeface="Wingdings" pitchFamily="2" charset="2"/>
              <a:buNone/>
            </a:pPr>
            <a:r>
              <a:rPr lang="en-US" altLang="zh-CN" sz="1200">
                <a:solidFill>
                  <a:srgbClr val="0070C0"/>
                </a:solidFill>
              </a:rPr>
              <a:t>&lt;style name=“itcastTheme"&gt;</a:t>
            </a:r>
          </a:p>
          <a:p>
            <a:pPr algn="l" eaLnBrk="1" hangingPunct="1">
              <a:buFont typeface="Wingdings" pitchFamily="2" charset="2"/>
              <a:buNone/>
            </a:pPr>
            <a:r>
              <a:rPr lang="en-US" altLang="zh-CN" sz="1200">
                <a:solidFill>
                  <a:srgbClr val="0070C0"/>
                </a:solidFill>
              </a:rPr>
              <a:t>	&lt;item name=“android:windowNoTitle”&gt;true&lt;/item&gt; </a:t>
            </a:r>
            <a:r>
              <a:rPr lang="en-US" altLang="zh-CN" sz="1200">
                <a:solidFill>
                  <a:srgbClr val="00B050"/>
                </a:solidFill>
              </a:rPr>
              <a:t>&lt;!– </a:t>
            </a:r>
            <a:r>
              <a:rPr lang="zh-CN" altLang="en-US" sz="1200">
                <a:solidFill>
                  <a:srgbClr val="00B050"/>
                </a:solidFill>
              </a:rPr>
              <a:t>没标题</a:t>
            </a:r>
            <a:r>
              <a:rPr lang="en-US" altLang="zh-CN" sz="1200">
                <a:solidFill>
                  <a:srgbClr val="00B050"/>
                </a:solidFill>
              </a:rPr>
              <a:t> </a:t>
            </a:r>
            <a:r>
              <a:rPr lang="en-US" altLang="zh-CN" sz="1200">
                <a:solidFill>
                  <a:srgbClr val="00B050"/>
                </a:solidFill>
                <a:sym typeface="Wingdings" pitchFamily="2" charset="2"/>
              </a:rPr>
              <a:t></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	&lt;item name=“android:windowFullscreen”&gt;?android:windowNoTitle&lt;/item&gt; </a:t>
            </a:r>
            <a:r>
              <a:rPr lang="en-US" altLang="zh-CN" sz="1200">
                <a:solidFill>
                  <a:srgbClr val="00B050"/>
                </a:solidFill>
              </a:rPr>
              <a:t>&lt;!– </a:t>
            </a:r>
            <a:r>
              <a:rPr lang="zh-CN" altLang="en-US" sz="1200">
                <a:solidFill>
                  <a:srgbClr val="00B050"/>
                </a:solidFill>
              </a:rPr>
              <a:t>全屏显示 </a:t>
            </a:r>
            <a:r>
              <a:rPr lang="en-US" altLang="zh-CN" sz="1200">
                <a:solidFill>
                  <a:srgbClr val="00B050"/>
                </a:solidFill>
                <a:sym typeface="Wingdings" pitchFamily="2" charset="2"/>
              </a:rPr>
              <a:t></a:t>
            </a:r>
            <a:endParaRPr lang="en-US" altLang="zh-CN" sz="1200">
              <a:solidFill>
                <a:srgbClr val="00B050"/>
              </a:solidFill>
            </a:endParaRPr>
          </a:p>
          <a:p>
            <a:pPr algn="l" eaLnBrk="1" hangingPunct="1">
              <a:buFont typeface="Wingdings" pitchFamily="2" charset="2"/>
              <a:buNone/>
            </a:pPr>
            <a:r>
              <a:rPr lang="en-US" altLang="zh-CN" sz="1200">
                <a:solidFill>
                  <a:srgbClr val="0070C0"/>
                </a:solidFill>
              </a:rPr>
              <a:t>&lt;/style&gt;</a:t>
            </a:r>
          </a:p>
          <a:p>
            <a:pPr algn="l" eaLnBrk="1" hangingPunct="1">
              <a:buFont typeface="Wingdings" pitchFamily="2" charset="2"/>
              <a:buNone/>
            </a:pPr>
            <a:r>
              <a:rPr lang="en-US" altLang="zh-CN" sz="1200">
                <a:solidFill>
                  <a:srgbClr val="0070C0"/>
                </a:solidFill>
              </a:rPr>
              <a:t>&lt;/resources&gt;</a:t>
            </a:r>
          </a:p>
          <a:p>
            <a:pPr algn="l" eaLnBrk="1" hangingPunct="1">
              <a:buFont typeface="Wingdings" pitchFamily="2" charset="2"/>
              <a:buNone/>
            </a:pPr>
            <a:r>
              <a:rPr lang="zh-CN" altLang="en-US" sz="1200"/>
              <a:t>上面“</a:t>
            </a:r>
            <a:r>
              <a:rPr lang="en-US" altLang="zh-CN" sz="1200"/>
              <a:t>?android:windowNoTitle”</a:t>
            </a:r>
            <a:r>
              <a:rPr lang="zh-CN" altLang="en-US" sz="1200"/>
              <a:t>中的问号用于引用在当前主题中定义过的资源的值。下面代码显示在</a:t>
            </a:r>
            <a:r>
              <a:rPr lang="en-US" altLang="zh-CN" sz="1200"/>
              <a:t>AndroidManifest.xml</a:t>
            </a:r>
            <a:r>
              <a:rPr lang="zh-CN" altLang="en-US" sz="1200"/>
              <a:t>中如何为应用设置上面定义的主题：</a:t>
            </a:r>
            <a:endParaRPr lang="en-US" altLang="zh-CN" sz="1200"/>
          </a:p>
          <a:p>
            <a:pPr algn="l" eaLnBrk="1" hangingPunct="1">
              <a:buFont typeface="Wingdings" pitchFamily="2" charset="2"/>
              <a:buNone/>
            </a:pPr>
            <a:r>
              <a:rPr lang="en-US" altLang="zh-CN" sz="1200">
                <a:solidFill>
                  <a:srgbClr val="0070C0"/>
                </a:solidFill>
              </a:rPr>
              <a:t>&lt;application android:icon="@drawable/icon" android:label="@string/app_name"</a:t>
            </a:r>
          </a:p>
          <a:p>
            <a:pPr algn="l" eaLnBrk="1" hangingPunct="1">
              <a:buFont typeface="Wingdings" pitchFamily="2" charset="2"/>
              <a:buNone/>
            </a:pPr>
            <a:r>
              <a:rPr lang="en-US" altLang="zh-CN" sz="1200">
                <a:solidFill>
                  <a:srgbClr val="0070C0"/>
                </a:solidFill>
              </a:rPr>
              <a:t>     </a:t>
            </a:r>
            <a:r>
              <a:rPr lang="en-US" altLang="zh-CN" sz="1200">
                <a:solidFill>
                  <a:srgbClr val="FF0000"/>
                </a:solidFill>
              </a:rPr>
              <a:t>android:theme="@style/itcastTheme"</a:t>
            </a:r>
            <a:r>
              <a:rPr lang="en-US" altLang="zh-CN" sz="1200">
                <a:solidFill>
                  <a:srgbClr val="0070C0"/>
                </a:solidFill>
              </a:rPr>
              <a:t>&gt;</a:t>
            </a:r>
          </a:p>
          <a:p>
            <a:pPr algn="l" eaLnBrk="1" hangingPunct="1">
              <a:buFont typeface="Wingdings" pitchFamily="2" charset="2"/>
              <a:buNone/>
            </a:pPr>
            <a:r>
              <a:rPr lang="en-US" altLang="zh-CN" sz="1200">
                <a:solidFill>
                  <a:srgbClr val="0070C0"/>
                </a:solidFill>
              </a:rPr>
              <a:t>   ......</a:t>
            </a:r>
          </a:p>
          <a:p>
            <a:pPr algn="l" eaLnBrk="1" hangingPunct="1">
              <a:buFont typeface="Wingdings" pitchFamily="2" charset="2"/>
              <a:buNone/>
            </a:pPr>
            <a:r>
              <a:rPr lang="en-US" altLang="zh-CN" sz="1200">
                <a:solidFill>
                  <a:srgbClr val="0070C0"/>
                </a:solidFill>
              </a:rPr>
              <a:t>&lt;/application&gt;</a:t>
            </a:r>
          </a:p>
          <a:p>
            <a:pPr algn="l" eaLnBrk="1" hangingPunct="1">
              <a:buFont typeface="Wingdings" pitchFamily="2" charset="2"/>
              <a:buNone/>
            </a:pPr>
            <a:r>
              <a:rPr lang="zh-CN" altLang="en-US" sz="1200"/>
              <a:t>除了可以在</a:t>
            </a:r>
            <a:r>
              <a:rPr lang="en-US" altLang="zh-CN" sz="1200"/>
              <a:t>AndroidManifest.xml</a:t>
            </a:r>
            <a:r>
              <a:rPr lang="zh-CN" altLang="en-US" sz="1200"/>
              <a:t>中设置主题，同样也可以在代码中设置主题，如下：</a:t>
            </a:r>
            <a:endParaRPr lang="en-US" altLang="zh-CN" sz="1200"/>
          </a:p>
          <a:p>
            <a:pPr algn="l" eaLnBrk="1" hangingPunct="1">
              <a:buFont typeface="Wingdings" pitchFamily="2" charset="2"/>
              <a:buNone/>
            </a:pPr>
            <a:r>
              <a:rPr lang="en-US" altLang="zh-CN" sz="1200">
                <a:solidFill>
                  <a:srgbClr val="0070C0"/>
                </a:solidFill>
              </a:rPr>
              <a:t>setTheme(R.style.</a:t>
            </a:r>
            <a:r>
              <a:rPr lang="en-US" altLang="zh-CN" sz="1200" i="1">
                <a:solidFill>
                  <a:srgbClr val="0070C0"/>
                </a:solidFill>
              </a:rPr>
              <a:t>itcastTheme);</a:t>
            </a:r>
            <a:endParaRPr lang="en-US" altLang="zh-CN" sz="1200">
              <a:solidFill>
                <a:srgbClr val="0070C0"/>
              </a:solidFill>
            </a:endParaRPr>
          </a:p>
          <a:p>
            <a:pPr algn="l" eaLnBrk="1" hangingPunct="1">
              <a:buFont typeface="Wingdings" pitchFamily="2" charset="2"/>
              <a:buNone/>
            </a:pPr>
            <a:r>
              <a:rPr lang="zh-CN" altLang="en-US" sz="1200"/>
              <a:t>尽管在定义上，样式和主题基本相同，但是它们使用的地方不同。样式用在单独的</a:t>
            </a:r>
            <a:r>
              <a:rPr lang="en-US" altLang="zh-CN" sz="1200"/>
              <a:t>View</a:t>
            </a:r>
            <a:r>
              <a:rPr lang="zh-CN" altLang="en-US" sz="1200"/>
              <a:t>，如：</a:t>
            </a:r>
            <a:r>
              <a:rPr lang="en-US" altLang="zh-CN" sz="1200"/>
              <a:t>EditText</a:t>
            </a:r>
            <a:r>
              <a:rPr lang="zh-CN" altLang="en-US" sz="1200"/>
              <a:t>、</a:t>
            </a:r>
            <a:r>
              <a:rPr lang="en-US" altLang="zh-CN" sz="1200"/>
              <a:t>TextView</a:t>
            </a:r>
            <a:r>
              <a:rPr lang="zh-CN" altLang="en-US" sz="1200"/>
              <a:t>等；主题通过</a:t>
            </a:r>
            <a:r>
              <a:rPr lang="en-US" altLang="zh-CN" sz="1200"/>
              <a:t>AndroidManifest.xml</a:t>
            </a:r>
            <a:r>
              <a:rPr lang="zh-CN" altLang="en-US" sz="1200"/>
              <a:t>中的</a:t>
            </a:r>
            <a:r>
              <a:rPr lang="en-US" altLang="zh-CN" sz="1200"/>
              <a:t>&lt;application&gt;</a:t>
            </a:r>
            <a:r>
              <a:rPr lang="zh-CN" altLang="en-US" sz="1200"/>
              <a:t>和</a:t>
            </a:r>
            <a:r>
              <a:rPr lang="en-US" altLang="zh-CN" sz="1200"/>
              <a:t>&lt;activity&gt;</a:t>
            </a:r>
            <a:r>
              <a:rPr lang="zh-CN" altLang="en-US" sz="1200"/>
              <a:t>用在整个应用或者某个 </a:t>
            </a:r>
            <a:r>
              <a:rPr lang="en-US" altLang="zh-CN" sz="1200"/>
              <a:t>Activity</a:t>
            </a:r>
            <a:r>
              <a:rPr lang="zh-CN" altLang="en-US" sz="1200"/>
              <a:t>，主题对整个应用或某个</a:t>
            </a:r>
            <a:r>
              <a:rPr lang="en-US" altLang="zh-CN" sz="1200"/>
              <a:t>Activity</a:t>
            </a:r>
            <a:r>
              <a:rPr lang="zh-CN" altLang="en-US" sz="1200"/>
              <a:t>存在全局性影响。如果一个应用使用了主题，同时应用下的</a:t>
            </a:r>
            <a:r>
              <a:rPr lang="en-US" altLang="zh-CN" sz="1200"/>
              <a:t>view</a:t>
            </a:r>
            <a:r>
              <a:rPr lang="zh-CN" altLang="en-US" sz="1200"/>
              <a:t>也使用了样式，那么当主题与样式属性发生冲突时，样式的优先级高于主题。</a:t>
            </a:r>
            <a:endParaRPr lang="en-US" altLang="zh-CN" sz="1200"/>
          </a:p>
          <a:p>
            <a:pPr algn="l" eaLnBrk="1" hangingPunct="1">
              <a:buFont typeface="Wingdings" pitchFamily="2" charset="2"/>
              <a:buNone/>
            </a:pPr>
            <a:r>
              <a:rPr lang="zh-CN" altLang="en-US" sz="1200"/>
              <a:t>另外</a:t>
            </a:r>
            <a:r>
              <a:rPr lang="en-US" altLang="zh-CN" sz="1200"/>
              <a:t>android</a:t>
            </a:r>
            <a:r>
              <a:rPr lang="zh-CN" altLang="en-US" sz="1200"/>
              <a:t>系统也定义了一些主题，例如：</a:t>
            </a:r>
            <a:r>
              <a:rPr lang="en-US" altLang="zh-CN" sz="1200"/>
              <a:t>&lt;activity android:theme=“</a:t>
            </a:r>
            <a:r>
              <a:rPr lang="en-US" altLang="zh-CN" sz="1200">
                <a:solidFill>
                  <a:srgbClr val="FF0000"/>
                </a:solidFill>
              </a:rPr>
              <a:t>@android:style/Theme.Dialog</a:t>
            </a:r>
            <a:r>
              <a:rPr lang="en-US" altLang="zh-CN" sz="1200"/>
              <a:t>”&gt;</a:t>
            </a:r>
            <a:r>
              <a:rPr lang="zh-CN" altLang="en-US" sz="1200"/>
              <a:t>，该主题可以让</a:t>
            </a:r>
            <a:r>
              <a:rPr lang="en-US" altLang="zh-CN" sz="1200"/>
              <a:t>Activity</a:t>
            </a:r>
            <a:r>
              <a:rPr lang="zh-CN" altLang="en-US" sz="1200"/>
              <a:t>看起来像一个对话框，如果需要查阅这些主题，可以在文档的</a:t>
            </a:r>
            <a:r>
              <a:rPr lang="en-US" altLang="zh-CN" sz="1200"/>
              <a:t>reference</a:t>
            </a:r>
            <a:r>
              <a:rPr lang="en-US" altLang="zh-CN" sz="1200">
                <a:sym typeface="Wingdings" pitchFamily="2" charset="2"/>
              </a:rPr>
              <a:t></a:t>
            </a:r>
            <a:r>
              <a:rPr lang="en-US" altLang="zh-CN" sz="1200"/>
              <a:t>android--&gt;R.style </a:t>
            </a:r>
            <a:r>
              <a:rPr lang="zh-CN" altLang="en-US" sz="1200"/>
              <a:t>中查看。</a:t>
            </a:r>
            <a:endParaRPr lang="en-US" altLang="zh-CN" sz="1200"/>
          </a:p>
        </p:txBody>
      </p:sp>
    </p:spTree>
    <p:extLst>
      <p:ext uri="{BB962C8B-B14F-4D97-AF65-F5344CB8AC3E}">
        <p14:creationId xmlns:p14="http://schemas.microsoft.com/office/powerpoint/2010/main" val="13368472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altLang="zh-CN" sz="2900" smtClean="0"/>
              <a:t>Android</a:t>
            </a:r>
            <a:r>
              <a:rPr lang="zh-CN" altLang="en-US" sz="2900" smtClean="0"/>
              <a:t>中的显示单位</a:t>
            </a:r>
            <a:endParaRPr lang="zh-CN" altLang="en-US" sz="3200" b="1" smtClean="0">
              <a:latin typeface="宋体" charset="-122"/>
            </a:endParaRPr>
          </a:p>
        </p:txBody>
      </p:sp>
      <p:sp>
        <p:nvSpPr>
          <p:cNvPr id="102404" name="TextBox 4"/>
          <p:cNvSpPr txBox="1">
            <a:spLocks noChangeArrowheads="1"/>
          </p:cNvSpPr>
          <p:nvPr/>
        </p:nvSpPr>
        <p:spPr bwMode="auto">
          <a:xfrm>
            <a:off x="642938" y="1857375"/>
            <a:ext cx="7786687"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6pPr>
            <a:lvl7pPr marL="29718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7pPr>
            <a:lvl8pPr marL="34290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8pPr>
            <a:lvl9pPr marL="3886200" indent="-228600" algn="ctr" eaLnBrk="0" fontAlgn="base" hangingPunct="0">
              <a:lnSpc>
                <a:spcPct val="90000"/>
              </a:lnSpc>
              <a:spcBef>
                <a:spcPct val="20000"/>
              </a:spcBef>
              <a:spcAft>
                <a:spcPct val="0"/>
              </a:spcAft>
              <a:buClr>
                <a:schemeClr val="tx1"/>
              </a:buClr>
              <a:buSzPct val="70000"/>
              <a:buFont typeface="Wingdings" pitchFamily="2" charset="2"/>
              <a:buChar char="l"/>
              <a:defRPr sz="2000">
                <a:solidFill>
                  <a:schemeClr val="tx1"/>
                </a:solidFill>
                <a:latin typeface="Arial" charset="0"/>
                <a:ea typeface="宋体" charset="-122"/>
              </a:defRPr>
            </a:lvl9pPr>
          </a:lstStyle>
          <a:p>
            <a:pPr algn="l" eaLnBrk="1" hangingPunct="1"/>
            <a:r>
              <a:rPr lang="en-US" altLang="zh-CN" sz="1400"/>
              <a:t> px (pixels)</a:t>
            </a:r>
            <a:r>
              <a:rPr lang="zh-CN" altLang="en-US" sz="1400"/>
              <a:t>像素 </a:t>
            </a:r>
            <a:endParaRPr lang="en-US" altLang="zh-CN" sz="1400"/>
          </a:p>
          <a:p>
            <a:pPr algn="l" eaLnBrk="1" hangingPunct="1">
              <a:buFont typeface="Wingdings" pitchFamily="2" charset="2"/>
              <a:buNone/>
            </a:pPr>
            <a:r>
              <a:rPr lang="en-US" altLang="zh-CN" sz="1400"/>
              <a:t>     </a:t>
            </a:r>
            <a:r>
              <a:rPr lang="zh-CN" altLang="en-US" sz="1400"/>
              <a:t>一般</a:t>
            </a:r>
            <a:r>
              <a:rPr lang="en-US" altLang="zh-CN" sz="1400"/>
              <a:t>HVGA</a:t>
            </a:r>
            <a:r>
              <a:rPr lang="zh-CN" altLang="en-US" sz="1400"/>
              <a:t>代表</a:t>
            </a:r>
            <a:r>
              <a:rPr lang="en-US" altLang="zh-CN" sz="1400"/>
              <a:t>320x480</a:t>
            </a:r>
            <a:r>
              <a:rPr lang="zh-CN" altLang="en-US" sz="1400"/>
              <a:t>像素，这个用的比较多。</a:t>
            </a:r>
            <a:endParaRPr lang="en-US" altLang="zh-CN" sz="1400"/>
          </a:p>
          <a:p>
            <a:pPr algn="l" eaLnBrk="1" hangingPunct="1">
              <a:buFont typeface="Wingdings" pitchFamily="2" charset="2"/>
              <a:buNone/>
            </a:pPr>
            <a:endParaRPr lang="zh-CN" altLang="en-US" sz="1400"/>
          </a:p>
          <a:p>
            <a:pPr algn="l" eaLnBrk="1" hangingPunct="1"/>
            <a:r>
              <a:rPr lang="en-US" altLang="zh-CN" sz="1400"/>
              <a:t> dip</a:t>
            </a:r>
            <a:r>
              <a:rPr lang="zh-CN" altLang="en-US" sz="1400"/>
              <a:t>或</a:t>
            </a:r>
            <a:r>
              <a:rPr lang="en-US" altLang="zh-CN" sz="1400"/>
              <a:t>dp (device independent pixels)</a:t>
            </a:r>
            <a:r>
              <a:rPr lang="zh-CN" altLang="en-US" sz="1400"/>
              <a:t>设备独立像素</a:t>
            </a:r>
            <a:endParaRPr lang="en-US" altLang="zh-CN" sz="1400"/>
          </a:p>
          <a:p>
            <a:pPr algn="l" eaLnBrk="1" hangingPunct="1">
              <a:buFont typeface="Wingdings" pitchFamily="2" charset="2"/>
              <a:buNone/>
            </a:pPr>
            <a:r>
              <a:rPr lang="en-US" altLang="zh-CN" sz="1400"/>
              <a:t>    </a:t>
            </a:r>
            <a:r>
              <a:rPr lang="zh-CN" altLang="en-US" sz="1400"/>
              <a:t>这个和设备硬件有关，一般为了支持</a:t>
            </a:r>
            <a:r>
              <a:rPr lang="en-US" altLang="zh-CN" sz="1400"/>
              <a:t>WVGA</a:t>
            </a:r>
            <a:r>
              <a:rPr lang="zh-CN" altLang="en-US" sz="1400"/>
              <a:t>、</a:t>
            </a:r>
            <a:r>
              <a:rPr lang="en-US" altLang="zh-CN" sz="1400"/>
              <a:t>HVGA</a:t>
            </a:r>
            <a:r>
              <a:rPr lang="zh-CN" altLang="en-US" sz="1400"/>
              <a:t>和</a:t>
            </a:r>
            <a:r>
              <a:rPr lang="en-US" altLang="zh-CN" sz="1400"/>
              <a:t>QVGA </a:t>
            </a:r>
            <a:r>
              <a:rPr lang="zh-CN" altLang="en-US" sz="1400"/>
              <a:t>推荐使用这个，不依赖像素。</a:t>
            </a:r>
            <a:endParaRPr lang="en-US" altLang="zh-CN" sz="1400"/>
          </a:p>
          <a:p>
            <a:pPr algn="l" eaLnBrk="1" hangingPunct="1">
              <a:buFont typeface="Wingdings" pitchFamily="2" charset="2"/>
              <a:buNone/>
            </a:pPr>
            <a:endParaRPr lang="zh-CN" altLang="en-US" sz="1400"/>
          </a:p>
          <a:p>
            <a:pPr algn="l" eaLnBrk="1" hangingPunct="1"/>
            <a:r>
              <a:rPr lang="en-US" altLang="zh-CN" sz="1400"/>
              <a:t> sp (scaled pixels — best for text size)</a:t>
            </a:r>
            <a:r>
              <a:rPr lang="zh-CN" altLang="en-US" sz="1400"/>
              <a:t>比例像素</a:t>
            </a:r>
            <a:endParaRPr lang="en-US" altLang="zh-CN" sz="1400"/>
          </a:p>
          <a:p>
            <a:pPr algn="l" eaLnBrk="1" hangingPunct="1">
              <a:buFont typeface="Wingdings" pitchFamily="2" charset="2"/>
              <a:buNone/>
            </a:pPr>
            <a:r>
              <a:rPr lang="en-US" altLang="zh-CN" sz="1400"/>
              <a:t>    </a:t>
            </a:r>
            <a:r>
              <a:rPr lang="zh-CN" altLang="en-US" sz="1400"/>
              <a:t>主要处理字体的大小，可以根据系统的字体自适应。</a:t>
            </a:r>
          </a:p>
          <a:p>
            <a:pPr algn="l" eaLnBrk="1" hangingPunct="1">
              <a:buFont typeface="Wingdings" pitchFamily="2" charset="2"/>
              <a:buNone/>
            </a:pPr>
            <a:endParaRPr lang="en-US" altLang="zh-CN" sz="1400"/>
          </a:p>
          <a:p>
            <a:pPr algn="l" eaLnBrk="1" hangingPunct="1">
              <a:buFont typeface="Wingdings" pitchFamily="2" charset="2"/>
              <a:buNone/>
            </a:pPr>
            <a:r>
              <a:rPr lang="zh-CN" altLang="en-US" sz="1400"/>
              <a:t>下面几个不太常用：</a:t>
            </a:r>
            <a:endParaRPr lang="en-US" altLang="zh-CN" sz="1400"/>
          </a:p>
          <a:p>
            <a:pPr algn="l" eaLnBrk="1" hangingPunct="1"/>
            <a:r>
              <a:rPr lang="en-US" altLang="zh-CN" sz="1400"/>
              <a:t> in (inches)</a:t>
            </a:r>
            <a:r>
              <a:rPr lang="zh-CN" altLang="en-US" sz="1400"/>
              <a:t>英寸</a:t>
            </a:r>
          </a:p>
          <a:p>
            <a:pPr algn="l" eaLnBrk="1" hangingPunct="1"/>
            <a:r>
              <a:rPr lang="en-US" altLang="zh-CN" sz="1400"/>
              <a:t> mm (millimeters)</a:t>
            </a:r>
            <a:r>
              <a:rPr lang="zh-CN" altLang="en-US" sz="1400"/>
              <a:t>毫米  </a:t>
            </a:r>
          </a:p>
          <a:p>
            <a:pPr algn="l" eaLnBrk="1" hangingPunct="1"/>
            <a:r>
              <a:rPr lang="en-US" altLang="zh-CN" sz="1400"/>
              <a:t> pt (points)</a:t>
            </a:r>
            <a:r>
              <a:rPr lang="zh-CN" altLang="en-US" sz="1400"/>
              <a:t>点，</a:t>
            </a:r>
            <a:r>
              <a:rPr lang="en-US" altLang="zh-CN" sz="1400"/>
              <a:t>1/72</a:t>
            </a:r>
            <a:r>
              <a:rPr lang="zh-CN" altLang="en-US" sz="1400"/>
              <a:t>英寸</a:t>
            </a:r>
            <a:endParaRPr lang="en-US" altLang="zh-CN" sz="1400"/>
          </a:p>
          <a:p>
            <a:pPr algn="l" eaLnBrk="1" hangingPunct="1"/>
            <a:endParaRPr lang="en-US" altLang="zh-CN" sz="1400"/>
          </a:p>
          <a:p>
            <a:pPr algn="l" eaLnBrk="1" hangingPunct="1">
              <a:buFont typeface="Wingdings" pitchFamily="2" charset="2"/>
              <a:buNone/>
            </a:pPr>
            <a:r>
              <a:rPr lang="zh-CN" altLang="en-US" sz="1400"/>
              <a:t>为了适应不同分辨率，不同的像素密度，推荐使用</a:t>
            </a:r>
            <a:r>
              <a:rPr lang="en-US" altLang="zh-CN" sz="1400"/>
              <a:t>dip </a:t>
            </a:r>
            <a:r>
              <a:rPr lang="zh-CN" altLang="en-US" sz="1400"/>
              <a:t>，文字使用</a:t>
            </a:r>
            <a:r>
              <a:rPr lang="en-US" altLang="zh-CN" sz="1400"/>
              <a:t>sp</a:t>
            </a:r>
            <a:r>
              <a:rPr lang="zh-CN" altLang="en-US" sz="1400"/>
              <a:t>。</a:t>
            </a:r>
            <a:endParaRPr lang="en-US" altLang="zh-CN" sz="1400"/>
          </a:p>
          <a:p>
            <a:pPr algn="l" eaLnBrk="1" hangingPunct="1">
              <a:buFont typeface="Wingdings" pitchFamily="2" charset="2"/>
              <a:buNone/>
            </a:pPr>
            <a:endParaRPr lang="en-US" altLang="zh-CN" sz="1200">
              <a:solidFill>
                <a:srgbClr val="0070C0"/>
              </a:solidFill>
            </a:endParaRPr>
          </a:p>
        </p:txBody>
      </p:sp>
    </p:spTree>
    <p:extLst>
      <p:ext uri="{BB962C8B-B14F-4D97-AF65-F5344CB8AC3E}">
        <p14:creationId xmlns:p14="http://schemas.microsoft.com/office/powerpoint/2010/main" val="2098200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药剂师">
  <a:themeElements>
    <a:clrScheme name="药剂师">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药剂师">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药剂师">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44</TotalTime>
  <Words>15670</Words>
  <Application>Microsoft Office PowerPoint</Application>
  <PresentationFormat>全屏显示(4:3)</PresentationFormat>
  <Paragraphs>2301</Paragraphs>
  <Slides>98</Slides>
  <Notes>25</Notes>
  <HiddenSlides>0</HiddenSlides>
  <MMClips>0</MMClips>
  <ScaleCrop>false</ScaleCrop>
  <HeadingPairs>
    <vt:vector size="4" baseType="variant">
      <vt:variant>
        <vt:lpstr>主题</vt:lpstr>
      </vt:variant>
      <vt:variant>
        <vt:i4>1</vt:i4>
      </vt:variant>
      <vt:variant>
        <vt:lpstr>幻灯片标题</vt:lpstr>
      </vt:variant>
      <vt:variant>
        <vt:i4>98</vt:i4>
      </vt:variant>
    </vt:vector>
  </HeadingPairs>
  <TitlesOfParts>
    <vt:vector size="99" baseType="lpstr">
      <vt:lpstr>药剂师</vt:lpstr>
      <vt:lpstr>Android应用程序开发</vt:lpstr>
      <vt:lpstr>什么是3G</vt:lpstr>
      <vt:lpstr>智能手机软件平台</vt:lpstr>
      <vt:lpstr>什么是Android</vt:lpstr>
      <vt:lpstr>如何安装 Android SDK 和Eclipse 插件</vt:lpstr>
      <vt:lpstr>开发第一个Android应用</vt:lpstr>
      <vt:lpstr>开发第一个Android应用</vt:lpstr>
      <vt:lpstr>开发第一个Android应用</vt:lpstr>
      <vt:lpstr>开发第一个Android应用</vt:lpstr>
      <vt:lpstr>开发第一个Android应用</vt:lpstr>
      <vt:lpstr>Android应用程序架构</vt:lpstr>
      <vt:lpstr>电话拔号器</vt:lpstr>
      <vt:lpstr>电话拔号器</vt:lpstr>
      <vt:lpstr>电话拔号器</vt:lpstr>
      <vt:lpstr>电话拔号器</vt:lpstr>
      <vt:lpstr>电话拔号器</vt:lpstr>
      <vt:lpstr>短信发送器</vt:lpstr>
      <vt:lpstr>短信发送器</vt:lpstr>
      <vt:lpstr>短信发送器</vt:lpstr>
      <vt:lpstr>短信发送器</vt:lpstr>
      <vt:lpstr>短信发送器</vt:lpstr>
      <vt:lpstr>数据存储与访问</vt:lpstr>
      <vt:lpstr>使用文件进行数据存储</vt:lpstr>
      <vt:lpstr>使用文件进行数据存储</vt:lpstr>
      <vt:lpstr>读取文件内容</vt:lpstr>
      <vt:lpstr>把文件存放在SDCard</vt:lpstr>
      <vt:lpstr>把文件存放在SDCard</vt:lpstr>
      <vt:lpstr>使用SAX或者DOM或者pull读取XML文件</vt:lpstr>
      <vt:lpstr>使用SAX读取XML文件</vt:lpstr>
      <vt:lpstr>使用SAX读取XML文件</vt:lpstr>
      <vt:lpstr>使用DOM读取XML文件</vt:lpstr>
      <vt:lpstr>使用Pull解析器读取XML文件</vt:lpstr>
      <vt:lpstr>使用Pull解析器生成XML文件</vt:lpstr>
      <vt:lpstr>使用SharedPreferences进行数据存储</vt:lpstr>
      <vt:lpstr>访问SharedPreferences中的数据</vt:lpstr>
      <vt:lpstr>使用嵌入式关系型SQLite数据库存储数据</vt:lpstr>
      <vt:lpstr>使用SQLiteDatabase操作SQLite数据库</vt:lpstr>
      <vt:lpstr>使用SQLiteDatabase操作SQLite数据库</vt:lpstr>
      <vt:lpstr>使用SQLiteDatabase操作SQLite数据库</vt:lpstr>
      <vt:lpstr>使用SQLiteDatabase操作SQLite数据库</vt:lpstr>
      <vt:lpstr>使用SQLiteDatabase操作SQLite数据库</vt:lpstr>
      <vt:lpstr>使用SQLiteOpenHelper对数据库进行版本管理</vt:lpstr>
      <vt:lpstr>使用SQLiteOpenHelper对数据库进行版本管理</vt:lpstr>
      <vt:lpstr>使用SQLiteOpenHelper获取用于操作数据库的SQLiteDatabase实例</vt:lpstr>
      <vt:lpstr>使用事务操作SQLite数据库</vt:lpstr>
      <vt:lpstr>使用ContentProvider共享数据</vt:lpstr>
      <vt:lpstr>Uri介绍</vt:lpstr>
      <vt:lpstr>UriMatcher类使用介绍</vt:lpstr>
      <vt:lpstr>ContentUris类使用介绍</vt:lpstr>
      <vt:lpstr>使用ContentProvider共享数据</vt:lpstr>
      <vt:lpstr>使用ContentResolver操作ContentProvider中的数据</vt:lpstr>
      <vt:lpstr>使用ContentResolver操作ContentProvider中的数据</vt:lpstr>
      <vt:lpstr>为应用添加新的Activity</vt:lpstr>
      <vt:lpstr>打开新的Activity ，不传递参数</vt:lpstr>
      <vt:lpstr>打开新的Activity，并传递若干个参数给它</vt:lpstr>
      <vt:lpstr>Bundle类的作用</vt:lpstr>
      <vt:lpstr>为Intent附加数据的两种写法</vt:lpstr>
      <vt:lpstr>得到新打开Activity 关闭后返回的数据</vt:lpstr>
      <vt:lpstr>得到新打开Activity 关闭后返回的数据</vt:lpstr>
      <vt:lpstr>请求码的作用</vt:lpstr>
      <vt:lpstr>结果码的作用</vt:lpstr>
      <vt:lpstr>Intent（意图）</vt:lpstr>
      <vt:lpstr>Activity生命周期</vt:lpstr>
      <vt:lpstr>Activity生命周期</vt:lpstr>
      <vt:lpstr>Activity生命周期</vt:lpstr>
      <vt:lpstr>从Internet获取数据</vt:lpstr>
      <vt:lpstr>从Internet获取数据</vt:lpstr>
      <vt:lpstr>向Internet发送请求参数</vt:lpstr>
      <vt:lpstr>向Internet发送xml数据</vt:lpstr>
      <vt:lpstr>广播接收者--BroadcastReceiver</vt:lpstr>
      <vt:lpstr>使用广播接收者窃听短信</vt:lpstr>
      <vt:lpstr>广播接收者</vt:lpstr>
      <vt:lpstr>广播接收者</vt:lpstr>
      <vt:lpstr>服务--Service</vt:lpstr>
      <vt:lpstr>服务--Service</vt:lpstr>
      <vt:lpstr>采用startService()启动服务</vt:lpstr>
      <vt:lpstr>采用bindService()启动服务</vt:lpstr>
      <vt:lpstr>电话窃听器</vt:lpstr>
      <vt:lpstr>音频采集</vt:lpstr>
      <vt:lpstr>音乐播放</vt:lpstr>
      <vt:lpstr>音视频采集</vt:lpstr>
      <vt:lpstr>Android中的通知(Notification)</vt:lpstr>
      <vt:lpstr>对应用进行单元测试</vt:lpstr>
      <vt:lpstr>安装外部程序</vt:lpstr>
      <vt:lpstr>打开对话框</vt:lpstr>
      <vt:lpstr>单选框(RadioButton)</vt:lpstr>
      <vt:lpstr>多选框(CheckBox)</vt:lpstr>
      <vt:lpstr>下拉列表框(Spinner)</vt:lpstr>
      <vt:lpstr>下拉列表框—采用javabean作为Adapter元素</vt:lpstr>
      <vt:lpstr>下拉列表框--自定义选项界面样式</vt:lpstr>
      <vt:lpstr>拖动条(SeekBar)</vt:lpstr>
      <vt:lpstr>菜单(Menu)</vt:lpstr>
      <vt:lpstr>进度对话框(ProgressDialog)</vt:lpstr>
      <vt:lpstr>创建进度条</vt:lpstr>
      <vt:lpstr>android样式和主题(style&amp;theme)</vt:lpstr>
      <vt:lpstr>android样式和主题(style&amp;theme)</vt:lpstr>
      <vt:lpstr>android样式和主题(style&amp;theme)</vt:lpstr>
      <vt:lpstr>Android中的显示单位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zhxl</dc:creator>
  <cp:lastModifiedBy>zhxl</cp:lastModifiedBy>
  <cp:revision>11</cp:revision>
  <dcterms:created xsi:type="dcterms:W3CDTF">2013-10-26T04:21:07Z</dcterms:created>
  <dcterms:modified xsi:type="dcterms:W3CDTF">2013-10-31T01:37:43Z</dcterms:modified>
</cp:coreProperties>
</file>