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ACE47-3ACF-4E76-A9A4-EE447B15929B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F3EAF-36DF-4441-9160-06CACDCB6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4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大作业说明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F3EAF-36DF-4441-9160-06CACDCB6A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85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F9BD5-2381-4DA2-B0EE-372151D09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C549F3-4BA5-4D61-8AB8-2B0790FB1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1BC5C-E8E7-4AB9-9C14-1F7C2A93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9740-8150-40C5-8A0C-AF374934EE5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38FB3-1766-421C-8D67-ECB0D74C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AD2F3-623B-44C5-923A-0F82DA74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FA0C-11A6-4D2A-B91A-63B9A392A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82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1E8A9-CE4B-4FAF-BCF6-C224EDBA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5B60B7-24A0-4DD1-86B6-CF1761586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94044-3337-4E09-858D-DBBA2C9A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9740-8150-40C5-8A0C-AF374934EE5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956C2-E39B-4B65-AF65-39C83B72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94727-687E-422D-936D-9BCDEF5A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FA0C-11A6-4D2A-B91A-63B9A392A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10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5B042B-63D1-42CA-A769-0C9321B9E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348B25-0083-4B7A-B8C3-8A0FE1B3F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23F0A-1A3E-42EA-974C-D90AF5FF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9740-8150-40C5-8A0C-AF374934EE5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D7C8B-3D51-432C-86D4-C28649B3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C7864-3E6F-4D65-880E-B496B9CD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FA0C-11A6-4D2A-B91A-63B9A392A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2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ECF5A-A01D-47AA-856C-FC767BE6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FE862-4305-4616-8A3B-4A21ED28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B3EB1-9959-4BE5-8367-44DDF541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9740-8150-40C5-8A0C-AF374934EE5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3B7A0-592D-42EC-A053-B559C096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2407F-DA33-48CE-8E71-F5198E5F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FA0C-11A6-4D2A-B91A-63B9A392A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6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DF10D-15C8-4714-A7B2-5FC71698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AD884-3E32-47EE-8677-7C4904619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956F6-5555-441E-9D21-43944642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9740-8150-40C5-8A0C-AF374934EE5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8CF0F-9BDD-4B74-8846-D7C00010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8E1603-84BA-406D-A9EB-39A66B65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FA0C-11A6-4D2A-B91A-63B9A392A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9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648C6-252C-4220-B6A7-94BC7870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42466-4A87-4CE3-B68E-F5CE7AD3B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D52945-7216-40D1-B1EA-7F72E50B0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ACF23-899D-4AB2-A8C9-5168C34B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9740-8150-40C5-8A0C-AF374934EE5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FB636C-5AB5-4CE3-93BB-150F9863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5C0E1-F46B-4661-B2A5-86BBD809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FA0C-11A6-4D2A-B91A-63B9A392A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98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48001-DE7E-4DB5-BD21-C977959A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F4A28B-6076-4074-9304-EB865D04E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27B2E3-8A3D-4989-83FC-8C469E14F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218655-4219-460C-B359-6ACBD446D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92A6EC-65A5-49AB-8BA7-D4DBA724A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7CE703-5F16-435A-B2A6-30DA7224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9740-8150-40C5-8A0C-AF374934EE5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97B5DF-F49A-4A45-8F60-92C86605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3C0960-CAEE-4FA5-86E5-B433BA51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FA0C-11A6-4D2A-B91A-63B9A392A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53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11DCE-C6A2-4F9F-A850-67F077DF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F0E73B-0A13-48C0-9F8F-F4535E77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9740-8150-40C5-8A0C-AF374934EE5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AF0C9A-74AF-411C-9969-2C4D6EFA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46E712-40D8-412F-89B5-1A92500D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FA0C-11A6-4D2A-B91A-63B9A392A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77F92E-58B3-4D91-84B4-21E4382D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9740-8150-40C5-8A0C-AF374934EE5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4E1513-C4F8-4B3D-BA3E-573D97EC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6ED5CD-F4D0-44A1-B1A2-47A1D7CB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FA0C-11A6-4D2A-B91A-63B9A392A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3DB26-19F2-4EAA-8334-6A1B0477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A4891-D454-4670-BC72-D14A48C4E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A97D9-360F-474F-9763-241C608BB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3DD6CD-7D98-4BA6-A686-D8778E0B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9740-8150-40C5-8A0C-AF374934EE5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8DF5A1-892C-4FA3-BA6D-06B06AC3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AFBADD-8CA1-48CF-A2DC-9F3ABAA0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FA0C-11A6-4D2A-B91A-63B9A392A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3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B0AB0-D9A6-47D9-A492-1D80A5BA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7A337D-761B-408A-95E8-EA7403956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72880-8AC7-4439-8B57-B82BC901F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B0BB29-814F-4E9B-A790-7B29CD66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9740-8150-40C5-8A0C-AF374934EE5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B5F94-D7B9-494D-8BB1-BB8F5E18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06EAD7-CE7D-4DB6-9791-0811667A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CFA0C-11A6-4D2A-B91A-63B9A392A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4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AE97DE-02E2-4162-A1EB-5B3C5A76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D16B2-D272-4413-8E6E-FFEC8001A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11672-6FCF-4BF7-9F5C-6BACFFD23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29740-8150-40C5-8A0C-AF374934EE5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2AC4D-0F00-4C15-9EF8-25955E3F7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2F888-1034-4956-9AED-095DB3897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CFA0C-11A6-4D2A-B91A-63B9A392A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09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oulunpudatabase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nghuiZhou/awesome_face_antispoofing" TargetMode="External"/><Relationship Id="rId2" Type="http://schemas.openxmlformats.org/officeDocument/2006/relationships/hyperlink" Target="https://arxiv.org/abs/2010.0414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itongYu/CDC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33820-4499-47C9-86F4-F4A12A3A3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机器学习大作业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891A69-E781-40BA-991C-FFD750478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人脸活体检测</a:t>
            </a:r>
          </a:p>
        </p:txBody>
      </p:sp>
    </p:spTree>
    <p:extLst>
      <p:ext uri="{BB962C8B-B14F-4D97-AF65-F5344CB8AC3E}">
        <p14:creationId xmlns:p14="http://schemas.microsoft.com/office/powerpoint/2010/main" val="42487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77694-0D63-459D-90BB-F810AAE6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Reproducing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79D12-9A84-4369-9978-CDF51D92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Baselines: </a:t>
            </a:r>
            <a:r>
              <a:rPr lang="zh-CN" altLang="en-US" dirty="0"/>
              <a:t>可以被</a:t>
            </a:r>
            <a:r>
              <a:rPr lang="en-US" altLang="zh-CN" dirty="0"/>
              <a:t>FAS_test.sh</a:t>
            </a:r>
            <a:r>
              <a:rPr lang="zh-CN" altLang="en-US" dirty="0"/>
              <a:t>重现</a:t>
            </a:r>
            <a:endParaRPr lang="en-US" altLang="zh-CN" dirty="0"/>
          </a:p>
          <a:p>
            <a:r>
              <a:rPr lang="zh-CN" altLang="en-US" dirty="0"/>
              <a:t>允许</a:t>
            </a:r>
            <a:r>
              <a:rPr lang="en-US" altLang="zh-CN" dirty="0"/>
              <a:t>1%</a:t>
            </a:r>
            <a:r>
              <a:rPr lang="zh-CN" altLang="en-US" dirty="0"/>
              <a:t>的误差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70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A90C7-2AA4-4E60-8338-F73FAB82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7911B-CE43-49E5-BB33-4BEAFF8F6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说明你的模型，包括模型架构，训练方式，以及在测试集上相应的性能指标；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说明你在数据预处理，以及数据增强方面相应的工作；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你觉得还有哪些可以尝试的思路（可选）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8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FC7AA-B703-4172-8AA9-BD0F13FD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3609D-5D3F-4294-85B8-9C621578C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Task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Requirements, Rules and Policy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49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270B2-D8C6-41BB-9AE5-918C062D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– Face Anti-spoofing</a:t>
            </a:r>
            <a:endParaRPr lang="zh-CN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99763C8-247F-493E-90E0-0B6A43177145}"/>
              </a:ext>
            </a:extLst>
          </p:cNvPr>
          <p:cNvSpPr/>
          <p:nvPr/>
        </p:nvSpPr>
        <p:spPr>
          <a:xfrm>
            <a:off x="10230407" y="3237321"/>
            <a:ext cx="1581785" cy="400685"/>
          </a:xfrm>
          <a:custGeom>
            <a:avLst/>
            <a:gdLst/>
            <a:ahLst/>
            <a:cxnLst/>
            <a:rect l="l" t="t" r="r" b="b"/>
            <a:pathLst>
              <a:path w="1581784" h="400685">
                <a:moveTo>
                  <a:pt x="1581605" y="0"/>
                </a:moveTo>
                <a:lnTo>
                  <a:pt x="0" y="0"/>
                </a:lnTo>
                <a:lnTo>
                  <a:pt x="0" y="400109"/>
                </a:lnTo>
                <a:lnTo>
                  <a:pt x="1581605" y="400109"/>
                </a:lnTo>
                <a:lnTo>
                  <a:pt x="1581605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A9EB749-1170-4E3A-B3DD-9177A9B8EBAD}"/>
              </a:ext>
            </a:extLst>
          </p:cNvPr>
          <p:cNvSpPr/>
          <p:nvPr/>
        </p:nvSpPr>
        <p:spPr>
          <a:xfrm>
            <a:off x="10230407" y="3237321"/>
            <a:ext cx="1581785" cy="400685"/>
          </a:xfrm>
          <a:custGeom>
            <a:avLst/>
            <a:gdLst/>
            <a:ahLst/>
            <a:cxnLst/>
            <a:rect l="l" t="t" r="r" b="b"/>
            <a:pathLst>
              <a:path w="1581784" h="400685">
                <a:moveTo>
                  <a:pt x="0" y="0"/>
                </a:moveTo>
                <a:lnTo>
                  <a:pt x="1581606" y="0"/>
                </a:lnTo>
                <a:lnTo>
                  <a:pt x="1581606" y="400110"/>
                </a:lnTo>
                <a:lnTo>
                  <a:pt x="0" y="4001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222ED9D-A548-4F1F-A3FF-115636A8B149}"/>
              </a:ext>
            </a:extLst>
          </p:cNvPr>
          <p:cNvSpPr txBox="1"/>
          <p:nvPr/>
        </p:nvSpPr>
        <p:spPr>
          <a:xfrm>
            <a:off x="10230407" y="3237321"/>
            <a:ext cx="1581785" cy="4006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34010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latin typeface="Calibri"/>
                <a:cs typeface="Calibri"/>
              </a:rPr>
              <a:t>Financial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D08EFD8F-59DF-4C25-88DB-90ADBB8E0536}"/>
              </a:ext>
            </a:extLst>
          </p:cNvPr>
          <p:cNvSpPr/>
          <p:nvPr/>
        </p:nvSpPr>
        <p:spPr>
          <a:xfrm>
            <a:off x="10230406" y="3737227"/>
            <a:ext cx="1581785" cy="400685"/>
          </a:xfrm>
          <a:custGeom>
            <a:avLst/>
            <a:gdLst/>
            <a:ahLst/>
            <a:cxnLst/>
            <a:rect l="l" t="t" r="r" b="b"/>
            <a:pathLst>
              <a:path w="1581784" h="400685">
                <a:moveTo>
                  <a:pt x="1581607" y="0"/>
                </a:moveTo>
                <a:lnTo>
                  <a:pt x="0" y="0"/>
                </a:lnTo>
                <a:lnTo>
                  <a:pt x="0" y="400109"/>
                </a:lnTo>
                <a:lnTo>
                  <a:pt x="1581607" y="400109"/>
                </a:lnTo>
                <a:lnTo>
                  <a:pt x="1581607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B8D3431B-335C-40F3-89BA-D387D683EC0D}"/>
              </a:ext>
            </a:extLst>
          </p:cNvPr>
          <p:cNvSpPr/>
          <p:nvPr/>
        </p:nvSpPr>
        <p:spPr>
          <a:xfrm>
            <a:off x="10230406" y="3737227"/>
            <a:ext cx="1581785" cy="400685"/>
          </a:xfrm>
          <a:custGeom>
            <a:avLst/>
            <a:gdLst/>
            <a:ahLst/>
            <a:cxnLst/>
            <a:rect l="l" t="t" r="r" b="b"/>
            <a:pathLst>
              <a:path w="1581784" h="400685">
                <a:moveTo>
                  <a:pt x="0" y="0"/>
                </a:moveTo>
                <a:lnTo>
                  <a:pt x="1581607" y="0"/>
                </a:lnTo>
                <a:lnTo>
                  <a:pt x="1581607" y="400110"/>
                </a:lnTo>
                <a:lnTo>
                  <a:pt x="0" y="4001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F9229F76-7066-4744-969D-7632FB7A2EE2}"/>
              </a:ext>
            </a:extLst>
          </p:cNvPr>
          <p:cNvSpPr txBox="1"/>
          <p:nvPr/>
        </p:nvSpPr>
        <p:spPr>
          <a:xfrm>
            <a:off x="10230406" y="3737227"/>
            <a:ext cx="1581785" cy="4006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2000" spc="-10" dirty="0">
                <a:latin typeface="Calibri"/>
                <a:cs typeface="Calibri"/>
              </a:rPr>
              <a:t>Gate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E5ED68A0-4BC5-4A7E-9524-3CEF27DCA6A0}"/>
              </a:ext>
            </a:extLst>
          </p:cNvPr>
          <p:cNvSpPr/>
          <p:nvPr/>
        </p:nvSpPr>
        <p:spPr>
          <a:xfrm>
            <a:off x="10230406" y="4466752"/>
            <a:ext cx="1581785" cy="646430"/>
          </a:xfrm>
          <a:custGeom>
            <a:avLst/>
            <a:gdLst/>
            <a:ahLst/>
            <a:cxnLst/>
            <a:rect l="l" t="t" r="r" b="b"/>
            <a:pathLst>
              <a:path w="1581784" h="646429">
                <a:moveTo>
                  <a:pt x="1581607" y="0"/>
                </a:moveTo>
                <a:lnTo>
                  <a:pt x="0" y="0"/>
                </a:lnTo>
                <a:lnTo>
                  <a:pt x="0" y="646330"/>
                </a:lnTo>
                <a:lnTo>
                  <a:pt x="1581607" y="646330"/>
                </a:lnTo>
                <a:lnTo>
                  <a:pt x="1581607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8EA0407D-EC16-41F4-85BA-22F64F1C35E4}"/>
              </a:ext>
            </a:extLst>
          </p:cNvPr>
          <p:cNvSpPr/>
          <p:nvPr/>
        </p:nvSpPr>
        <p:spPr>
          <a:xfrm>
            <a:off x="10230406" y="4466752"/>
            <a:ext cx="1581785" cy="646430"/>
          </a:xfrm>
          <a:custGeom>
            <a:avLst/>
            <a:gdLst/>
            <a:ahLst/>
            <a:cxnLst/>
            <a:rect l="l" t="t" r="r" b="b"/>
            <a:pathLst>
              <a:path w="1581784" h="646429">
                <a:moveTo>
                  <a:pt x="0" y="0"/>
                </a:moveTo>
                <a:lnTo>
                  <a:pt x="1581607" y="0"/>
                </a:lnTo>
                <a:lnTo>
                  <a:pt x="1581607" y="646331"/>
                </a:lnTo>
                <a:lnTo>
                  <a:pt x="0" y="64633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98B83AD9-CA69-4AE4-8BF0-9AB605412E5A}"/>
              </a:ext>
            </a:extLst>
          </p:cNvPr>
          <p:cNvSpPr txBox="1"/>
          <p:nvPr/>
        </p:nvSpPr>
        <p:spPr>
          <a:xfrm>
            <a:off x="10230406" y="4466752"/>
            <a:ext cx="1581785" cy="6464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16559" marR="101600" indent="-307340">
              <a:lnSpc>
                <a:spcPts val="2110"/>
              </a:lnSpc>
              <a:spcBef>
                <a:spcPts val="365"/>
              </a:spcBef>
            </a:pPr>
            <a:r>
              <a:rPr sz="1800" spc="-114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ti</a:t>
            </a:r>
            <a:r>
              <a:rPr sz="1800" dirty="0">
                <a:latin typeface="Calibri"/>
                <a:cs typeface="Calibri"/>
              </a:rPr>
              <a:t>on  </a:t>
            </a:r>
            <a:r>
              <a:rPr sz="1800" spc="-5" dirty="0">
                <a:latin typeface="Calibri"/>
                <a:cs typeface="Calibri"/>
              </a:rPr>
              <a:t>Security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3F59063A-4995-4148-98C7-6964958522B1}"/>
              </a:ext>
            </a:extLst>
          </p:cNvPr>
          <p:cNvSpPr/>
          <p:nvPr/>
        </p:nvSpPr>
        <p:spPr>
          <a:xfrm>
            <a:off x="2225300" y="3767635"/>
            <a:ext cx="436880" cy="85725"/>
          </a:xfrm>
          <a:custGeom>
            <a:avLst/>
            <a:gdLst/>
            <a:ahLst/>
            <a:cxnLst/>
            <a:rect l="l" t="t" r="r" b="b"/>
            <a:pathLst>
              <a:path w="436880" h="85725">
                <a:moveTo>
                  <a:pt x="350894" y="57149"/>
                </a:moveTo>
                <a:lnTo>
                  <a:pt x="350894" y="85725"/>
                </a:lnTo>
                <a:lnTo>
                  <a:pt x="408044" y="57150"/>
                </a:lnTo>
                <a:lnTo>
                  <a:pt x="350894" y="57149"/>
                </a:lnTo>
                <a:close/>
              </a:path>
              <a:path w="436880" h="85725">
                <a:moveTo>
                  <a:pt x="350894" y="28574"/>
                </a:moveTo>
                <a:lnTo>
                  <a:pt x="350894" y="57149"/>
                </a:lnTo>
                <a:lnTo>
                  <a:pt x="365182" y="57150"/>
                </a:lnTo>
                <a:lnTo>
                  <a:pt x="365182" y="28575"/>
                </a:lnTo>
                <a:lnTo>
                  <a:pt x="350894" y="28574"/>
                </a:lnTo>
                <a:close/>
              </a:path>
              <a:path w="436880" h="85725">
                <a:moveTo>
                  <a:pt x="350894" y="0"/>
                </a:moveTo>
                <a:lnTo>
                  <a:pt x="350894" y="28574"/>
                </a:lnTo>
                <a:lnTo>
                  <a:pt x="365182" y="28575"/>
                </a:lnTo>
                <a:lnTo>
                  <a:pt x="365182" y="57150"/>
                </a:lnTo>
                <a:lnTo>
                  <a:pt x="408047" y="57148"/>
                </a:lnTo>
                <a:lnTo>
                  <a:pt x="436619" y="42862"/>
                </a:lnTo>
                <a:lnTo>
                  <a:pt x="350894" y="0"/>
                </a:lnTo>
                <a:close/>
              </a:path>
              <a:path w="436880" h="85725">
                <a:moveTo>
                  <a:pt x="0" y="28573"/>
                </a:moveTo>
                <a:lnTo>
                  <a:pt x="0" y="57148"/>
                </a:lnTo>
                <a:lnTo>
                  <a:pt x="350894" y="57149"/>
                </a:lnTo>
                <a:lnTo>
                  <a:pt x="350894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5F911A3B-2AD5-4CE5-A5B0-A9B9C52B0B51}"/>
              </a:ext>
            </a:extLst>
          </p:cNvPr>
          <p:cNvSpPr/>
          <p:nvPr/>
        </p:nvSpPr>
        <p:spPr>
          <a:xfrm>
            <a:off x="5151018" y="3477854"/>
            <a:ext cx="1894839" cy="646430"/>
          </a:xfrm>
          <a:custGeom>
            <a:avLst/>
            <a:gdLst/>
            <a:ahLst/>
            <a:cxnLst/>
            <a:rect l="l" t="t" r="r" b="b"/>
            <a:pathLst>
              <a:path w="1894840" h="646429">
                <a:moveTo>
                  <a:pt x="1894715" y="0"/>
                </a:moveTo>
                <a:lnTo>
                  <a:pt x="0" y="0"/>
                </a:lnTo>
                <a:lnTo>
                  <a:pt x="0" y="646330"/>
                </a:lnTo>
                <a:lnTo>
                  <a:pt x="1894715" y="646330"/>
                </a:lnTo>
                <a:lnTo>
                  <a:pt x="1894715" y="0"/>
                </a:lnTo>
                <a:close/>
              </a:path>
            </a:pathLst>
          </a:custGeom>
          <a:solidFill>
            <a:srgbClr val="A9D2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BB7AC94-AABA-45FE-8813-E6B2BBD87A79}"/>
              </a:ext>
            </a:extLst>
          </p:cNvPr>
          <p:cNvSpPr/>
          <p:nvPr/>
        </p:nvSpPr>
        <p:spPr>
          <a:xfrm>
            <a:off x="5151018" y="3477854"/>
            <a:ext cx="1894839" cy="646430"/>
          </a:xfrm>
          <a:custGeom>
            <a:avLst/>
            <a:gdLst/>
            <a:ahLst/>
            <a:cxnLst/>
            <a:rect l="l" t="t" r="r" b="b"/>
            <a:pathLst>
              <a:path w="1894840" h="646429">
                <a:moveTo>
                  <a:pt x="0" y="0"/>
                </a:moveTo>
                <a:lnTo>
                  <a:pt x="1894716" y="0"/>
                </a:lnTo>
                <a:lnTo>
                  <a:pt x="1894716" y="646331"/>
                </a:lnTo>
                <a:lnTo>
                  <a:pt x="0" y="64633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5">
            <a:extLst>
              <a:ext uri="{FF2B5EF4-FFF2-40B4-BE49-F238E27FC236}">
                <a16:creationId xmlns:a16="http://schemas.microsoft.com/office/drawing/2014/main" id="{62095962-7FF7-4053-BAFC-3207C5A93A6B}"/>
              </a:ext>
            </a:extLst>
          </p:cNvPr>
          <p:cNvSpPr txBox="1"/>
          <p:nvPr/>
        </p:nvSpPr>
        <p:spPr>
          <a:xfrm>
            <a:off x="5297170" y="3495547"/>
            <a:ext cx="159766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68630" marR="5080" indent="-456565">
              <a:lnSpc>
                <a:spcPts val="2090"/>
              </a:lnSpc>
              <a:spcBef>
                <a:spcPts val="225"/>
              </a:spcBef>
            </a:pPr>
            <a:r>
              <a:rPr sz="1800" spc="-15" dirty="0">
                <a:latin typeface="Calibri"/>
                <a:cs typeface="Calibri"/>
              </a:rPr>
              <a:t>Face </a:t>
            </a:r>
            <a:r>
              <a:rPr sz="1800" spc="-10" dirty="0">
                <a:latin typeface="Calibri"/>
                <a:cs typeface="Calibri"/>
              </a:rPr>
              <a:t>Recognition  </a:t>
            </a:r>
            <a:r>
              <a:rPr sz="1800" spc="-20" dirty="0">
                <a:latin typeface="Calibri"/>
                <a:cs typeface="Calibri"/>
              </a:rPr>
              <a:t>System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1" name="object 16">
            <a:extLst>
              <a:ext uri="{FF2B5EF4-FFF2-40B4-BE49-F238E27FC236}">
                <a16:creationId xmlns:a16="http://schemas.microsoft.com/office/drawing/2014/main" id="{EF668D0A-B470-4E6B-97BD-4535C3DAB0C5}"/>
              </a:ext>
            </a:extLst>
          </p:cNvPr>
          <p:cNvSpPr/>
          <p:nvPr/>
        </p:nvSpPr>
        <p:spPr>
          <a:xfrm>
            <a:off x="2237232" y="3346703"/>
            <a:ext cx="420624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id="{DF7EC6E3-1CD6-429B-83A2-53EC8A350C84}"/>
              </a:ext>
            </a:extLst>
          </p:cNvPr>
          <p:cNvSpPr/>
          <p:nvPr/>
        </p:nvSpPr>
        <p:spPr>
          <a:xfrm>
            <a:off x="9174491" y="3767635"/>
            <a:ext cx="878205" cy="85725"/>
          </a:xfrm>
          <a:custGeom>
            <a:avLst/>
            <a:gdLst/>
            <a:ahLst/>
            <a:cxnLst/>
            <a:rect l="l" t="t" r="r" b="b"/>
            <a:pathLst>
              <a:path w="878204" h="85725">
                <a:moveTo>
                  <a:pt x="792073" y="57149"/>
                </a:moveTo>
                <a:lnTo>
                  <a:pt x="792073" y="85725"/>
                </a:lnTo>
                <a:lnTo>
                  <a:pt x="849223" y="57150"/>
                </a:lnTo>
                <a:lnTo>
                  <a:pt x="792073" y="57149"/>
                </a:lnTo>
                <a:close/>
              </a:path>
              <a:path w="878204" h="85725">
                <a:moveTo>
                  <a:pt x="792073" y="28574"/>
                </a:moveTo>
                <a:lnTo>
                  <a:pt x="792073" y="57149"/>
                </a:lnTo>
                <a:lnTo>
                  <a:pt x="806361" y="57150"/>
                </a:lnTo>
                <a:lnTo>
                  <a:pt x="806361" y="28575"/>
                </a:lnTo>
                <a:lnTo>
                  <a:pt x="792073" y="28574"/>
                </a:lnTo>
                <a:close/>
              </a:path>
              <a:path w="878204" h="85725">
                <a:moveTo>
                  <a:pt x="792073" y="0"/>
                </a:moveTo>
                <a:lnTo>
                  <a:pt x="792073" y="28574"/>
                </a:lnTo>
                <a:lnTo>
                  <a:pt x="806361" y="28575"/>
                </a:lnTo>
                <a:lnTo>
                  <a:pt x="806361" y="57150"/>
                </a:lnTo>
                <a:lnTo>
                  <a:pt x="849226" y="57148"/>
                </a:lnTo>
                <a:lnTo>
                  <a:pt x="877798" y="42862"/>
                </a:lnTo>
                <a:lnTo>
                  <a:pt x="792073" y="0"/>
                </a:lnTo>
                <a:close/>
              </a:path>
              <a:path w="878204" h="85725">
                <a:moveTo>
                  <a:pt x="0" y="28573"/>
                </a:moveTo>
                <a:lnTo>
                  <a:pt x="0" y="57148"/>
                </a:lnTo>
                <a:lnTo>
                  <a:pt x="792073" y="57149"/>
                </a:lnTo>
                <a:lnTo>
                  <a:pt x="792073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5C829121-DDEA-4FB5-8B98-FFF0E25AC8D9}"/>
              </a:ext>
            </a:extLst>
          </p:cNvPr>
          <p:cNvSpPr/>
          <p:nvPr/>
        </p:nvSpPr>
        <p:spPr>
          <a:xfrm>
            <a:off x="762000" y="2465832"/>
            <a:ext cx="630936" cy="627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458523CD-B5C9-4787-A85C-0CD753489EA6}"/>
              </a:ext>
            </a:extLst>
          </p:cNvPr>
          <p:cNvSpPr/>
          <p:nvPr/>
        </p:nvSpPr>
        <p:spPr>
          <a:xfrm>
            <a:off x="2769877" y="3131696"/>
            <a:ext cx="1445260" cy="1144905"/>
          </a:xfrm>
          <a:custGeom>
            <a:avLst/>
            <a:gdLst/>
            <a:ahLst/>
            <a:cxnLst/>
            <a:rect l="l" t="t" r="r" b="b"/>
            <a:pathLst>
              <a:path w="1445260" h="1144904">
                <a:moveTo>
                  <a:pt x="1444978" y="0"/>
                </a:moveTo>
                <a:lnTo>
                  <a:pt x="0" y="0"/>
                </a:lnTo>
                <a:lnTo>
                  <a:pt x="0" y="1144799"/>
                </a:lnTo>
                <a:lnTo>
                  <a:pt x="1444978" y="1144799"/>
                </a:lnTo>
                <a:lnTo>
                  <a:pt x="1444978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0">
            <a:extLst>
              <a:ext uri="{FF2B5EF4-FFF2-40B4-BE49-F238E27FC236}">
                <a16:creationId xmlns:a16="http://schemas.microsoft.com/office/drawing/2014/main" id="{79AC3CE8-6A9A-4DEA-9706-8EEBAB40766C}"/>
              </a:ext>
            </a:extLst>
          </p:cNvPr>
          <p:cNvSpPr/>
          <p:nvPr/>
        </p:nvSpPr>
        <p:spPr>
          <a:xfrm>
            <a:off x="2769877" y="3131696"/>
            <a:ext cx="1445260" cy="1144905"/>
          </a:xfrm>
          <a:custGeom>
            <a:avLst/>
            <a:gdLst/>
            <a:ahLst/>
            <a:cxnLst/>
            <a:rect l="l" t="t" r="r" b="b"/>
            <a:pathLst>
              <a:path w="1445260" h="1144904">
                <a:moveTo>
                  <a:pt x="0" y="0"/>
                </a:moveTo>
                <a:lnTo>
                  <a:pt x="1444978" y="0"/>
                </a:lnTo>
                <a:lnTo>
                  <a:pt x="1444978" y="1144800"/>
                </a:lnTo>
                <a:lnTo>
                  <a:pt x="0" y="1144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57078D0B-4EAA-4FC6-8349-1B3EA43E4819}"/>
              </a:ext>
            </a:extLst>
          </p:cNvPr>
          <p:cNvSpPr/>
          <p:nvPr/>
        </p:nvSpPr>
        <p:spPr>
          <a:xfrm>
            <a:off x="3038855" y="3273552"/>
            <a:ext cx="917447" cy="917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2">
            <a:extLst>
              <a:ext uri="{FF2B5EF4-FFF2-40B4-BE49-F238E27FC236}">
                <a16:creationId xmlns:a16="http://schemas.microsoft.com/office/drawing/2014/main" id="{BF9EC44B-4160-45C4-95F1-930EE3882CAB}"/>
              </a:ext>
            </a:extLst>
          </p:cNvPr>
          <p:cNvSpPr/>
          <p:nvPr/>
        </p:nvSpPr>
        <p:spPr>
          <a:xfrm>
            <a:off x="4334838" y="3751574"/>
            <a:ext cx="661670" cy="85725"/>
          </a:xfrm>
          <a:custGeom>
            <a:avLst/>
            <a:gdLst/>
            <a:ahLst/>
            <a:cxnLst/>
            <a:rect l="l" t="t" r="r" b="b"/>
            <a:pathLst>
              <a:path w="661670" h="85725">
                <a:moveTo>
                  <a:pt x="632956" y="28575"/>
                </a:moveTo>
                <a:lnTo>
                  <a:pt x="590094" y="28575"/>
                </a:lnTo>
                <a:lnTo>
                  <a:pt x="590094" y="57150"/>
                </a:lnTo>
                <a:lnTo>
                  <a:pt x="575806" y="57150"/>
                </a:lnTo>
                <a:lnTo>
                  <a:pt x="575806" y="85725"/>
                </a:lnTo>
                <a:lnTo>
                  <a:pt x="661531" y="42862"/>
                </a:lnTo>
                <a:lnTo>
                  <a:pt x="632956" y="28575"/>
                </a:lnTo>
                <a:close/>
              </a:path>
              <a:path w="661670" h="85725">
                <a:moveTo>
                  <a:pt x="575806" y="28575"/>
                </a:moveTo>
                <a:lnTo>
                  <a:pt x="0" y="28576"/>
                </a:lnTo>
                <a:lnTo>
                  <a:pt x="0" y="57151"/>
                </a:lnTo>
                <a:lnTo>
                  <a:pt x="575806" y="57150"/>
                </a:lnTo>
                <a:lnTo>
                  <a:pt x="575806" y="28575"/>
                </a:lnTo>
                <a:close/>
              </a:path>
              <a:path w="661670" h="85725">
                <a:moveTo>
                  <a:pt x="590094" y="28575"/>
                </a:moveTo>
                <a:lnTo>
                  <a:pt x="575806" y="28575"/>
                </a:lnTo>
                <a:lnTo>
                  <a:pt x="575806" y="57150"/>
                </a:lnTo>
                <a:lnTo>
                  <a:pt x="590094" y="57150"/>
                </a:lnTo>
                <a:lnTo>
                  <a:pt x="590094" y="28575"/>
                </a:lnTo>
                <a:close/>
              </a:path>
              <a:path w="661670" h="85725">
                <a:moveTo>
                  <a:pt x="575806" y="0"/>
                </a:moveTo>
                <a:lnTo>
                  <a:pt x="575806" y="28575"/>
                </a:lnTo>
                <a:lnTo>
                  <a:pt x="632956" y="28575"/>
                </a:lnTo>
                <a:lnTo>
                  <a:pt x="5758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3">
            <a:extLst>
              <a:ext uri="{FF2B5EF4-FFF2-40B4-BE49-F238E27FC236}">
                <a16:creationId xmlns:a16="http://schemas.microsoft.com/office/drawing/2014/main" id="{E0214FCF-8403-476D-A477-0490AF0B4772}"/>
              </a:ext>
            </a:extLst>
          </p:cNvPr>
          <p:cNvSpPr/>
          <p:nvPr/>
        </p:nvSpPr>
        <p:spPr>
          <a:xfrm>
            <a:off x="4444707" y="3598887"/>
            <a:ext cx="403225" cy="388620"/>
          </a:xfrm>
          <a:custGeom>
            <a:avLst/>
            <a:gdLst/>
            <a:ahLst/>
            <a:cxnLst/>
            <a:rect l="l" t="t" r="r" b="b"/>
            <a:pathLst>
              <a:path w="403225" h="388620">
                <a:moveTo>
                  <a:pt x="353192" y="0"/>
                </a:moveTo>
                <a:lnTo>
                  <a:pt x="201578" y="144176"/>
                </a:lnTo>
                <a:lnTo>
                  <a:pt x="49964" y="0"/>
                </a:lnTo>
                <a:lnTo>
                  <a:pt x="0" y="52541"/>
                </a:lnTo>
                <a:lnTo>
                  <a:pt x="148971" y="194203"/>
                </a:lnTo>
                <a:lnTo>
                  <a:pt x="0" y="335865"/>
                </a:lnTo>
                <a:lnTo>
                  <a:pt x="49964" y="388407"/>
                </a:lnTo>
                <a:lnTo>
                  <a:pt x="201578" y="244231"/>
                </a:lnTo>
                <a:lnTo>
                  <a:pt x="353192" y="388407"/>
                </a:lnTo>
                <a:lnTo>
                  <a:pt x="403156" y="335865"/>
                </a:lnTo>
                <a:lnTo>
                  <a:pt x="254186" y="194203"/>
                </a:lnTo>
                <a:lnTo>
                  <a:pt x="403156" y="52541"/>
                </a:lnTo>
                <a:lnTo>
                  <a:pt x="35319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4">
            <a:extLst>
              <a:ext uri="{FF2B5EF4-FFF2-40B4-BE49-F238E27FC236}">
                <a16:creationId xmlns:a16="http://schemas.microsoft.com/office/drawing/2014/main" id="{C1EEF18A-986C-4C86-AB4E-6BCF4599DEA0}"/>
              </a:ext>
            </a:extLst>
          </p:cNvPr>
          <p:cNvSpPr/>
          <p:nvPr/>
        </p:nvSpPr>
        <p:spPr>
          <a:xfrm>
            <a:off x="4444708" y="3589808"/>
            <a:ext cx="403225" cy="388620"/>
          </a:xfrm>
          <a:custGeom>
            <a:avLst/>
            <a:gdLst/>
            <a:ahLst/>
            <a:cxnLst/>
            <a:rect l="l" t="t" r="r" b="b"/>
            <a:pathLst>
              <a:path w="403225" h="388620">
                <a:moveTo>
                  <a:pt x="0" y="52541"/>
                </a:moveTo>
                <a:lnTo>
                  <a:pt x="49964" y="0"/>
                </a:lnTo>
                <a:lnTo>
                  <a:pt x="201578" y="144176"/>
                </a:lnTo>
                <a:lnTo>
                  <a:pt x="353192" y="0"/>
                </a:lnTo>
                <a:lnTo>
                  <a:pt x="403156" y="52541"/>
                </a:lnTo>
                <a:lnTo>
                  <a:pt x="254186" y="194204"/>
                </a:lnTo>
                <a:lnTo>
                  <a:pt x="403156" y="335866"/>
                </a:lnTo>
                <a:lnTo>
                  <a:pt x="353192" y="388408"/>
                </a:lnTo>
                <a:lnTo>
                  <a:pt x="201578" y="244231"/>
                </a:lnTo>
                <a:lnTo>
                  <a:pt x="49964" y="388408"/>
                </a:lnTo>
                <a:lnTo>
                  <a:pt x="0" y="335866"/>
                </a:lnTo>
                <a:lnTo>
                  <a:pt x="148970" y="194204"/>
                </a:lnTo>
                <a:lnTo>
                  <a:pt x="0" y="52541"/>
                </a:lnTo>
                <a:close/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5">
            <a:extLst>
              <a:ext uri="{FF2B5EF4-FFF2-40B4-BE49-F238E27FC236}">
                <a16:creationId xmlns:a16="http://schemas.microsoft.com/office/drawing/2014/main" id="{F78C5D78-926F-41DC-97FE-1B0459160579}"/>
              </a:ext>
            </a:extLst>
          </p:cNvPr>
          <p:cNvSpPr/>
          <p:nvPr/>
        </p:nvSpPr>
        <p:spPr>
          <a:xfrm>
            <a:off x="3642057" y="1385392"/>
            <a:ext cx="1804035" cy="2150745"/>
          </a:xfrm>
          <a:custGeom>
            <a:avLst/>
            <a:gdLst/>
            <a:ahLst/>
            <a:cxnLst/>
            <a:rect l="l" t="t" r="r" b="b"/>
            <a:pathLst>
              <a:path w="1804035" h="2150745">
                <a:moveTo>
                  <a:pt x="900025" y="0"/>
                </a:moveTo>
                <a:lnTo>
                  <a:pt x="846249" y="879"/>
                </a:lnTo>
                <a:lnTo>
                  <a:pt x="792867" y="3359"/>
                </a:lnTo>
                <a:lnTo>
                  <a:pt x="740020" y="7411"/>
                </a:lnTo>
                <a:lnTo>
                  <a:pt x="687848" y="13010"/>
                </a:lnTo>
                <a:lnTo>
                  <a:pt x="636491" y="20130"/>
                </a:lnTo>
                <a:lnTo>
                  <a:pt x="586088" y="28744"/>
                </a:lnTo>
                <a:lnTo>
                  <a:pt x="536780" y="38827"/>
                </a:lnTo>
                <a:lnTo>
                  <a:pt x="488706" y="50351"/>
                </a:lnTo>
                <a:lnTo>
                  <a:pt x="442006" y="63291"/>
                </a:lnTo>
                <a:lnTo>
                  <a:pt x="396821" y="77621"/>
                </a:lnTo>
                <a:lnTo>
                  <a:pt x="353290" y="93314"/>
                </a:lnTo>
                <a:lnTo>
                  <a:pt x="311552" y="110344"/>
                </a:lnTo>
                <a:lnTo>
                  <a:pt x="271749" y="128684"/>
                </a:lnTo>
                <a:lnTo>
                  <a:pt x="234020" y="148309"/>
                </a:lnTo>
                <a:lnTo>
                  <a:pt x="198504" y="169193"/>
                </a:lnTo>
                <a:lnTo>
                  <a:pt x="165342" y="191308"/>
                </a:lnTo>
                <a:lnTo>
                  <a:pt x="134674" y="214630"/>
                </a:lnTo>
                <a:lnTo>
                  <a:pt x="81378" y="264785"/>
                </a:lnTo>
                <a:lnTo>
                  <a:pt x="55722" y="296009"/>
                </a:lnTo>
                <a:lnTo>
                  <a:pt x="19181" y="359517"/>
                </a:lnTo>
                <a:lnTo>
                  <a:pt x="1758" y="423664"/>
                </a:lnTo>
                <a:lnTo>
                  <a:pt x="0" y="455688"/>
                </a:lnTo>
                <a:lnTo>
                  <a:pt x="2762" y="487525"/>
                </a:lnTo>
                <a:lnTo>
                  <a:pt x="21502" y="550172"/>
                </a:lnTo>
                <a:lnTo>
                  <a:pt x="57288" y="610678"/>
                </a:lnTo>
                <a:lnTo>
                  <a:pt x="109428" y="668119"/>
                </a:lnTo>
                <a:lnTo>
                  <a:pt x="141415" y="695399"/>
                </a:lnTo>
                <a:lnTo>
                  <a:pt x="177233" y="721566"/>
                </a:lnTo>
                <a:lnTo>
                  <a:pt x="216793" y="746502"/>
                </a:lnTo>
                <a:lnTo>
                  <a:pt x="260010" y="770093"/>
                </a:lnTo>
                <a:lnTo>
                  <a:pt x="306798" y="792222"/>
                </a:lnTo>
                <a:lnTo>
                  <a:pt x="357071" y="812773"/>
                </a:lnTo>
                <a:lnTo>
                  <a:pt x="410741" y="831631"/>
                </a:lnTo>
                <a:lnTo>
                  <a:pt x="467723" y="848681"/>
                </a:lnTo>
                <a:lnTo>
                  <a:pt x="527930" y="863805"/>
                </a:lnTo>
                <a:lnTo>
                  <a:pt x="88841" y="2150640"/>
                </a:lnTo>
                <a:lnTo>
                  <a:pt x="862511" y="904093"/>
                </a:lnTo>
                <a:lnTo>
                  <a:pt x="920243" y="904434"/>
                </a:lnTo>
                <a:lnTo>
                  <a:pt x="977384" y="902948"/>
                </a:lnTo>
                <a:lnTo>
                  <a:pt x="1033795" y="899676"/>
                </a:lnTo>
                <a:lnTo>
                  <a:pt x="1089335" y="894662"/>
                </a:lnTo>
                <a:lnTo>
                  <a:pt x="1143864" y="887951"/>
                </a:lnTo>
                <a:lnTo>
                  <a:pt x="1197241" y="879584"/>
                </a:lnTo>
                <a:lnTo>
                  <a:pt x="1249325" y="869604"/>
                </a:lnTo>
                <a:lnTo>
                  <a:pt x="1299975" y="858057"/>
                </a:lnTo>
                <a:lnTo>
                  <a:pt x="1349052" y="844983"/>
                </a:lnTo>
                <a:lnTo>
                  <a:pt x="1396414" y="830427"/>
                </a:lnTo>
                <a:lnTo>
                  <a:pt x="1441921" y="814432"/>
                </a:lnTo>
                <a:lnTo>
                  <a:pt x="1485432" y="797041"/>
                </a:lnTo>
                <a:lnTo>
                  <a:pt x="1526807" y="778297"/>
                </a:lnTo>
                <a:lnTo>
                  <a:pt x="1565905" y="758244"/>
                </a:lnTo>
                <a:lnTo>
                  <a:pt x="1602585" y="736924"/>
                </a:lnTo>
                <a:lnTo>
                  <a:pt x="1636707" y="714381"/>
                </a:lnTo>
                <a:lnTo>
                  <a:pt x="1668130" y="690659"/>
                </a:lnTo>
                <a:lnTo>
                  <a:pt x="1722318" y="639847"/>
                </a:lnTo>
                <a:lnTo>
                  <a:pt x="1747973" y="608622"/>
                </a:lnTo>
                <a:lnTo>
                  <a:pt x="1784514" y="545115"/>
                </a:lnTo>
                <a:lnTo>
                  <a:pt x="1801938" y="480967"/>
                </a:lnTo>
                <a:lnTo>
                  <a:pt x="1803696" y="448943"/>
                </a:lnTo>
                <a:lnTo>
                  <a:pt x="1800934" y="417107"/>
                </a:lnTo>
                <a:lnTo>
                  <a:pt x="1782194" y="354460"/>
                </a:lnTo>
                <a:lnTo>
                  <a:pt x="1746408" y="293953"/>
                </a:lnTo>
                <a:lnTo>
                  <a:pt x="1694267" y="236513"/>
                </a:lnTo>
                <a:lnTo>
                  <a:pt x="1662280" y="209232"/>
                </a:lnTo>
                <a:lnTo>
                  <a:pt x="1626463" y="183066"/>
                </a:lnTo>
                <a:lnTo>
                  <a:pt x="1586902" y="158129"/>
                </a:lnTo>
                <a:lnTo>
                  <a:pt x="1543685" y="134539"/>
                </a:lnTo>
                <a:lnTo>
                  <a:pt x="1496897" y="112409"/>
                </a:lnTo>
                <a:lnTo>
                  <a:pt x="1446625" y="91858"/>
                </a:lnTo>
                <a:lnTo>
                  <a:pt x="1392954" y="72999"/>
                </a:lnTo>
                <a:lnTo>
                  <a:pt x="1335973" y="55950"/>
                </a:lnTo>
                <a:lnTo>
                  <a:pt x="1275766" y="40826"/>
                </a:lnTo>
                <a:lnTo>
                  <a:pt x="1223142" y="29776"/>
                </a:lnTo>
                <a:lnTo>
                  <a:pt x="1169934" y="20509"/>
                </a:lnTo>
                <a:lnTo>
                  <a:pt x="1116282" y="12998"/>
                </a:lnTo>
                <a:lnTo>
                  <a:pt x="1062325" y="7218"/>
                </a:lnTo>
                <a:lnTo>
                  <a:pt x="1008203" y="3143"/>
                </a:lnTo>
                <a:lnTo>
                  <a:pt x="954057" y="745"/>
                </a:lnTo>
                <a:lnTo>
                  <a:pt x="900025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6">
            <a:extLst>
              <a:ext uri="{FF2B5EF4-FFF2-40B4-BE49-F238E27FC236}">
                <a16:creationId xmlns:a16="http://schemas.microsoft.com/office/drawing/2014/main" id="{E46AC4C3-49C6-4A91-8139-1C7B8ABFA640}"/>
              </a:ext>
            </a:extLst>
          </p:cNvPr>
          <p:cNvSpPr/>
          <p:nvPr/>
        </p:nvSpPr>
        <p:spPr>
          <a:xfrm>
            <a:off x="3642058" y="1385391"/>
            <a:ext cx="1804035" cy="2150745"/>
          </a:xfrm>
          <a:custGeom>
            <a:avLst/>
            <a:gdLst/>
            <a:ahLst/>
            <a:cxnLst/>
            <a:rect l="l" t="t" r="r" b="b"/>
            <a:pathLst>
              <a:path w="1804035" h="2150745">
                <a:moveTo>
                  <a:pt x="88841" y="2150640"/>
                </a:moveTo>
                <a:lnTo>
                  <a:pt x="527929" y="863806"/>
                </a:lnTo>
                <a:lnTo>
                  <a:pt x="467722" y="848681"/>
                </a:lnTo>
                <a:lnTo>
                  <a:pt x="410741" y="831632"/>
                </a:lnTo>
                <a:lnTo>
                  <a:pt x="357070" y="812774"/>
                </a:lnTo>
                <a:lnTo>
                  <a:pt x="306798" y="792222"/>
                </a:lnTo>
                <a:lnTo>
                  <a:pt x="260010" y="770093"/>
                </a:lnTo>
                <a:lnTo>
                  <a:pt x="216793" y="746502"/>
                </a:lnTo>
                <a:lnTo>
                  <a:pt x="177232" y="721566"/>
                </a:lnTo>
                <a:lnTo>
                  <a:pt x="141415" y="695399"/>
                </a:lnTo>
                <a:lnTo>
                  <a:pt x="109428" y="668119"/>
                </a:lnTo>
                <a:lnTo>
                  <a:pt x="81357" y="639840"/>
                </a:lnTo>
                <a:lnTo>
                  <a:pt x="37307" y="580751"/>
                </a:lnTo>
                <a:lnTo>
                  <a:pt x="9958" y="519058"/>
                </a:lnTo>
                <a:lnTo>
                  <a:pt x="0" y="455688"/>
                </a:lnTo>
                <a:lnTo>
                  <a:pt x="1758" y="423664"/>
                </a:lnTo>
                <a:lnTo>
                  <a:pt x="19181" y="359517"/>
                </a:lnTo>
                <a:lnTo>
                  <a:pt x="55722" y="296009"/>
                </a:lnTo>
                <a:lnTo>
                  <a:pt x="81377" y="264785"/>
                </a:lnTo>
                <a:lnTo>
                  <a:pt x="134674" y="214630"/>
                </a:lnTo>
                <a:lnTo>
                  <a:pt x="165342" y="191308"/>
                </a:lnTo>
                <a:lnTo>
                  <a:pt x="198504" y="169193"/>
                </a:lnTo>
                <a:lnTo>
                  <a:pt x="234019" y="148309"/>
                </a:lnTo>
                <a:lnTo>
                  <a:pt x="271749" y="128684"/>
                </a:lnTo>
                <a:lnTo>
                  <a:pt x="311552" y="110344"/>
                </a:lnTo>
                <a:lnTo>
                  <a:pt x="353289" y="93314"/>
                </a:lnTo>
                <a:lnTo>
                  <a:pt x="396820" y="77621"/>
                </a:lnTo>
                <a:lnTo>
                  <a:pt x="442006" y="63291"/>
                </a:lnTo>
                <a:lnTo>
                  <a:pt x="488705" y="50351"/>
                </a:lnTo>
                <a:lnTo>
                  <a:pt x="536779" y="38827"/>
                </a:lnTo>
                <a:lnTo>
                  <a:pt x="586088" y="28744"/>
                </a:lnTo>
                <a:lnTo>
                  <a:pt x="636490" y="20130"/>
                </a:lnTo>
                <a:lnTo>
                  <a:pt x="687848" y="13010"/>
                </a:lnTo>
                <a:lnTo>
                  <a:pt x="740020" y="7411"/>
                </a:lnTo>
                <a:lnTo>
                  <a:pt x="792867" y="3359"/>
                </a:lnTo>
                <a:lnTo>
                  <a:pt x="846248" y="879"/>
                </a:lnTo>
                <a:lnTo>
                  <a:pt x="900025" y="0"/>
                </a:lnTo>
                <a:lnTo>
                  <a:pt x="954056" y="745"/>
                </a:lnTo>
                <a:lnTo>
                  <a:pt x="1008203" y="3143"/>
                </a:lnTo>
                <a:lnTo>
                  <a:pt x="1062325" y="7218"/>
                </a:lnTo>
                <a:lnTo>
                  <a:pt x="1116282" y="12998"/>
                </a:lnTo>
                <a:lnTo>
                  <a:pt x="1169934" y="20509"/>
                </a:lnTo>
                <a:lnTo>
                  <a:pt x="1223142" y="29776"/>
                </a:lnTo>
                <a:lnTo>
                  <a:pt x="1275766" y="40826"/>
                </a:lnTo>
                <a:lnTo>
                  <a:pt x="1335973" y="55950"/>
                </a:lnTo>
                <a:lnTo>
                  <a:pt x="1392954" y="73000"/>
                </a:lnTo>
                <a:lnTo>
                  <a:pt x="1446625" y="91858"/>
                </a:lnTo>
                <a:lnTo>
                  <a:pt x="1496897" y="112410"/>
                </a:lnTo>
                <a:lnTo>
                  <a:pt x="1543685" y="134539"/>
                </a:lnTo>
                <a:lnTo>
                  <a:pt x="1586902" y="158129"/>
                </a:lnTo>
                <a:lnTo>
                  <a:pt x="1626463" y="183066"/>
                </a:lnTo>
                <a:lnTo>
                  <a:pt x="1662280" y="209232"/>
                </a:lnTo>
                <a:lnTo>
                  <a:pt x="1694267" y="236513"/>
                </a:lnTo>
                <a:lnTo>
                  <a:pt x="1722339" y="264792"/>
                </a:lnTo>
                <a:lnTo>
                  <a:pt x="1766388" y="323881"/>
                </a:lnTo>
                <a:lnTo>
                  <a:pt x="1793737" y="385574"/>
                </a:lnTo>
                <a:lnTo>
                  <a:pt x="1803696" y="448943"/>
                </a:lnTo>
                <a:lnTo>
                  <a:pt x="1801938" y="480967"/>
                </a:lnTo>
                <a:lnTo>
                  <a:pt x="1784514" y="545115"/>
                </a:lnTo>
                <a:lnTo>
                  <a:pt x="1747973" y="608622"/>
                </a:lnTo>
                <a:lnTo>
                  <a:pt x="1722318" y="639847"/>
                </a:lnTo>
                <a:lnTo>
                  <a:pt x="1668130" y="690659"/>
                </a:lnTo>
                <a:lnTo>
                  <a:pt x="1636707" y="714382"/>
                </a:lnTo>
                <a:lnTo>
                  <a:pt x="1602585" y="736925"/>
                </a:lnTo>
                <a:lnTo>
                  <a:pt x="1565904" y="758244"/>
                </a:lnTo>
                <a:lnTo>
                  <a:pt x="1526807" y="778298"/>
                </a:lnTo>
                <a:lnTo>
                  <a:pt x="1485432" y="797041"/>
                </a:lnTo>
                <a:lnTo>
                  <a:pt x="1441921" y="814432"/>
                </a:lnTo>
                <a:lnTo>
                  <a:pt x="1396414" y="830427"/>
                </a:lnTo>
                <a:lnTo>
                  <a:pt x="1349052" y="844983"/>
                </a:lnTo>
                <a:lnTo>
                  <a:pt x="1299975" y="858057"/>
                </a:lnTo>
                <a:lnTo>
                  <a:pt x="1249325" y="869605"/>
                </a:lnTo>
                <a:lnTo>
                  <a:pt x="1197241" y="879584"/>
                </a:lnTo>
                <a:lnTo>
                  <a:pt x="1143864" y="887951"/>
                </a:lnTo>
                <a:lnTo>
                  <a:pt x="1089335" y="894662"/>
                </a:lnTo>
                <a:lnTo>
                  <a:pt x="1033795" y="899676"/>
                </a:lnTo>
                <a:lnTo>
                  <a:pt x="977384" y="902947"/>
                </a:lnTo>
                <a:lnTo>
                  <a:pt x="920242" y="904434"/>
                </a:lnTo>
                <a:lnTo>
                  <a:pt x="862511" y="904093"/>
                </a:lnTo>
                <a:lnTo>
                  <a:pt x="88841" y="215064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7">
            <a:extLst>
              <a:ext uri="{FF2B5EF4-FFF2-40B4-BE49-F238E27FC236}">
                <a16:creationId xmlns:a16="http://schemas.microsoft.com/office/drawing/2014/main" id="{828D69E1-4288-4336-92D3-3968621D753A}"/>
              </a:ext>
            </a:extLst>
          </p:cNvPr>
          <p:cNvSpPr txBox="1"/>
          <p:nvPr/>
        </p:nvSpPr>
        <p:spPr>
          <a:xfrm>
            <a:off x="4091785" y="1538732"/>
            <a:ext cx="90360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93980" marR="5080" indent="-81915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Not a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live  person!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5" name="object 28">
            <a:extLst>
              <a:ext uri="{FF2B5EF4-FFF2-40B4-BE49-F238E27FC236}">
                <a16:creationId xmlns:a16="http://schemas.microsoft.com/office/drawing/2014/main" id="{8A70114E-EE2A-4158-B7D7-E4AF1AFFE3E1}"/>
              </a:ext>
            </a:extLst>
          </p:cNvPr>
          <p:cNvSpPr/>
          <p:nvPr/>
        </p:nvSpPr>
        <p:spPr>
          <a:xfrm>
            <a:off x="10115991" y="2631439"/>
            <a:ext cx="1845310" cy="2548890"/>
          </a:xfrm>
          <a:custGeom>
            <a:avLst/>
            <a:gdLst/>
            <a:ahLst/>
            <a:cxnLst/>
            <a:rect l="l" t="t" r="r" b="b"/>
            <a:pathLst>
              <a:path w="1845309" h="2548890">
                <a:moveTo>
                  <a:pt x="0" y="0"/>
                </a:moveTo>
                <a:lnTo>
                  <a:pt x="1845225" y="0"/>
                </a:lnTo>
                <a:lnTo>
                  <a:pt x="1845225" y="2548497"/>
                </a:lnTo>
                <a:lnTo>
                  <a:pt x="0" y="254849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9">
            <a:extLst>
              <a:ext uri="{FF2B5EF4-FFF2-40B4-BE49-F238E27FC236}">
                <a16:creationId xmlns:a16="http://schemas.microsoft.com/office/drawing/2014/main" id="{B07FED0E-6714-4932-90D6-54B02B72FF62}"/>
              </a:ext>
            </a:extLst>
          </p:cNvPr>
          <p:cNvSpPr txBox="1"/>
          <p:nvPr/>
        </p:nvSpPr>
        <p:spPr>
          <a:xfrm>
            <a:off x="10558002" y="5190235"/>
            <a:ext cx="960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Secure!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30">
            <a:extLst>
              <a:ext uri="{FF2B5EF4-FFF2-40B4-BE49-F238E27FC236}">
                <a16:creationId xmlns:a16="http://schemas.microsoft.com/office/drawing/2014/main" id="{296D225D-4C7A-4CE9-BDE8-2FBAB9FDFDBD}"/>
              </a:ext>
            </a:extLst>
          </p:cNvPr>
          <p:cNvSpPr/>
          <p:nvPr/>
        </p:nvSpPr>
        <p:spPr>
          <a:xfrm>
            <a:off x="160259" y="3118939"/>
            <a:ext cx="1912246" cy="12638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31">
            <a:extLst>
              <a:ext uri="{FF2B5EF4-FFF2-40B4-BE49-F238E27FC236}">
                <a16:creationId xmlns:a16="http://schemas.microsoft.com/office/drawing/2014/main" id="{BEEFE515-9F18-45E6-B994-9F10864A5EA5}"/>
              </a:ext>
            </a:extLst>
          </p:cNvPr>
          <p:cNvSpPr/>
          <p:nvPr/>
        </p:nvSpPr>
        <p:spPr>
          <a:xfrm>
            <a:off x="7083084" y="3747292"/>
            <a:ext cx="636905" cy="85725"/>
          </a:xfrm>
          <a:custGeom>
            <a:avLst/>
            <a:gdLst/>
            <a:ahLst/>
            <a:cxnLst/>
            <a:rect l="l" t="t" r="r" b="b"/>
            <a:pathLst>
              <a:path w="636904" h="85725">
                <a:moveTo>
                  <a:pt x="607899" y="28550"/>
                </a:moveTo>
                <a:lnTo>
                  <a:pt x="564897" y="28550"/>
                </a:lnTo>
                <a:lnTo>
                  <a:pt x="564944" y="57125"/>
                </a:lnTo>
                <a:lnTo>
                  <a:pt x="550656" y="57149"/>
                </a:lnTo>
                <a:lnTo>
                  <a:pt x="550703" y="85723"/>
                </a:lnTo>
                <a:lnTo>
                  <a:pt x="636357" y="42721"/>
                </a:lnTo>
                <a:lnTo>
                  <a:pt x="607899" y="28550"/>
                </a:lnTo>
                <a:close/>
              </a:path>
              <a:path w="636904" h="85725">
                <a:moveTo>
                  <a:pt x="550609" y="28574"/>
                </a:moveTo>
                <a:lnTo>
                  <a:pt x="0" y="29475"/>
                </a:lnTo>
                <a:lnTo>
                  <a:pt x="45" y="58050"/>
                </a:lnTo>
                <a:lnTo>
                  <a:pt x="550656" y="57149"/>
                </a:lnTo>
                <a:lnTo>
                  <a:pt x="550609" y="28574"/>
                </a:lnTo>
                <a:close/>
              </a:path>
              <a:path w="636904" h="85725">
                <a:moveTo>
                  <a:pt x="564897" y="28550"/>
                </a:moveTo>
                <a:lnTo>
                  <a:pt x="550609" y="28574"/>
                </a:lnTo>
                <a:lnTo>
                  <a:pt x="550656" y="57149"/>
                </a:lnTo>
                <a:lnTo>
                  <a:pt x="564944" y="57125"/>
                </a:lnTo>
                <a:lnTo>
                  <a:pt x="564897" y="28550"/>
                </a:lnTo>
                <a:close/>
              </a:path>
              <a:path w="636904" h="85725">
                <a:moveTo>
                  <a:pt x="550562" y="0"/>
                </a:moveTo>
                <a:lnTo>
                  <a:pt x="550609" y="28574"/>
                </a:lnTo>
                <a:lnTo>
                  <a:pt x="607899" y="28550"/>
                </a:lnTo>
                <a:lnTo>
                  <a:pt x="550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2">
            <a:extLst>
              <a:ext uri="{FF2B5EF4-FFF2-40B4-BE49-F238E27FC236}">
                <a16:creationId xmlns:a16="http://schemas.microsoft.com/office/drawing/2014/main" id="{57A0BB54-D307-4261-88D5-6FDB9CEBFB39}"/>
              </a:ext>
            </a:extLst>
          </p:cNvPr>
          <p:cNvSpPr/>
          <p:nvPr/>
        </p:nvSpPr>
        <p:spPr>
          <a:xfrm>
            <a:off x="7856240" y="3170477"/>
            <a:ext cx="1229995" cy="1252855"/>
          </a:xfrm>
          <a:custGeom>
            <a:avLst/>
            <a:gdLst/>
            <a:ahLst/>
            <a:cxnLst/>
            <a:rect l="l" t="t" r="r" b="b"/>
            <a:pathLst>
              <a:path w="1229995" h="1252854">
                <a:moveTo>
                  <a:pt x="0" y="626364"/>
                </a:moveTo>
                <a:lnTo>
                  <a:pt x="1849" y="577414"/>
                </a:lnTo>
                <a:lnTo>
                  <a:pt x="7308" y="529494"/>
                </a:lnTo>
                <a:lnTo>
                  <a:pt x="16238" y="482744"/>
                </a:lnTo>
                <a:lnTo>
                  <a:pt x="28503" y="437303"/>
                </a:lnTo>
                <a:lnTo>
                  <a:pt x="43966" y="393310"/>
                </a:lnTo>
                <a:lnTo>
                  <a:pt x="62491" y="350904"/>
                </a:lnTo>
                <a:lnTo>
                  <a:pt x="83941" y="310226"/>
                </a:lnTo>
                <a:lnTo>
                  <a:pt x="108180" y="271413"/>
                </a:lnTo>
                <a:lnTo>
                  <a:pt x="135070" y="234605"/>
                </a:lnTo>
                <a:lnTo>
                  <a:pt x="164475" y="199941"/>
                </a:lnTo>
                <a:lnTo>
                  <a:pt x="196259" y="167562"/>
                </a:lnTo>
                <a:lnTo>
                  <a:pt x="230284" y="137605"/>
                </a:lnTo>
                <a:lnTo>
                  <a:pt x="266413" y="110210"/>
                </a:lnTo>
                <a:lnTo>
                  <a:pt x="304512" y="85517"/>
                </a:lnTo>
                <a:lnTo>
                  <a:pt x="344441" y="63664"/>
                </a:lnTo>
                <a:lnTo>
                  <a:pt x="386066" y="44791"/>
                </a:lnTo>
                <a:lnTo>
                  <a:pt x="429248" y="29037"/>
                </a:lnTo>
                <a:lnTo>
                  <a:pt x="473852" y="16542"/>
                </a:lnTo>
                <a:lnTo>
                  <a:pt x="519741" y="7445"/>
                </a:lnTo>
                <a:lnTo>
                  <a:pt x="566778" y="1884"/>
                </a:lnTo>
                <a:lnTo>
                  <a:pt x="614827" y="0"/>
                </a:lnTo>
                <a:lnTo>
                  <a:pt x="662875" y="1884"/>
                </a:lnTo>
                <a:lnTo>
                  <a:pt x="709912" y="7445"/>
                </a:lnTo>
                <a:lnTo>
                  <a:pt x="755801" y="16542"/>
                </a:lnTo>
                <a:lnTo>
                  <a:pt x="800405" y="29037"/>
                </a:lnTo>
                <a:lnTo>
                  <a:pt x="843587" y="44791"/>
                </a:lnTo>
                <a:lnTo>
                  <a:pt x="885212" y="63664"/>
                </a:lnTo>
                <a:lnTo>
                  <a:pt x="925141" y="85517"/>
                </a:lnTo>
                <a:lnTo>
                  <a:pt x="963240" y="110210"/>
                </a:lnTo>
                <a:lnTo>
                  <a:pt x="999369" y="137605"/>
                </a:lnTo>
                <a:lnTo>
                  <a:pt x="1033394" y="167562"/>
                </a:lnTo>
                <a:lnTo>
                  <a:pt x="1065178" y="199941"/>
                </a:lnTo>
                <a:lnTo>
                  <a:pt x="1094583" y="234605"/>
                </a:lnTo>
                <a:lnTo>
                  <a:pt x="1121473" y="271413"/>
                </a:lnTo>
                <a:lnTo>
                  <a:pt x="1145712" y="310226"/>
                </a:lnTo>
                <a:lnTo>
                  <a:pt x="1167162" y="350904"/>
                </a:lnTo>
                <a:lnTo>
                  <a:pt x="1185687" y="393310"/>
                </a:lnTo>
                <a:lnTo>
                  <a:pt x="1201150" y="437303"/>
                </a:lnTo>
                <a:lnTo>
                  <a:pt x="1213415" y="482744"/>
                </a:lnTo>
                <a:lnTo>
                  <a:pt x="1222345" y="529494"/>
                </a:lnTo>
                <a:lnTo>
                  <a:pt x="1227804" y="577414"/>
                </a:lnTo>
                <a:lnTo>
                  <a:pt x="1229654" y="626364"/>
                </a:lnTo>
                <a:lnTo>
                  <a:pt x="1227804" y="675313"/>
                </a:lnTo>
                <a:lnTo>
                  <a:pt x="1222345" y="723233"/>
                </a:lnTo>
                <a:lnTo>
                  <a:pt x="1213415" y="769983"/>
                </a:lnTo>
                <a:lnTo>
                  <a:pt x="1201150" y="815424"/>
                </a:lnTo>
                <a:lnTo>
                  <a:pt x="1185687" y="859417"/>
                </a:lnTo>
                <a:lnTo>
                  <a:pt x="1167162" y="901823"/>
                </a:lnTo>
                <a:lnTo>
                  <a:pt x="1145712" y="942501"/>
                </a:lnTo>
                <a:lnTo>
                  <a:pt x="1121473" y="981314"/>
                </a:lnTo>
                <a:lnTo>
                  <a:pt x="1094583" y="1018122"/>
                </a:lnTo>
                <a:lnTo>
                  <a:pt x="1065178" y="1052786"/>
                </a:lnTo>
                <a:lnTo>
                  <a:pt x="1033394" y="1085165"/>
                </a:lnTo>
                <a:lnTo>
                  <a:pt x="999369" y="1115122"/>
                </a:lnTo>
                <a:lnTo>
                  <a:pt x="963240" y="1142517"/>
                </a:lnTo>
                <a:lnTo>
                  <a:pt x="925141" y="1167210"/>
                </a:lnTo>
                <a:lnTo>
                  <a:pt x="885212" y="1189063"/>
                </a:lnTo>
                <a:lnTo>
                  <a:pt x="843587" y="1207936"/>
                </a:lnTo>
                <a:lnTo>
                  <a:pt x="800405" y="1223690"/>
                </a:lnTo>
                <a:lnTo>
                  <a:pt x="755801" y="1236185"/>
                </a:lnTo>
                <a:lnTo>
                  <a:pt x="709912" y="1245282"/>
                </a:lnTo>
                <a:lnTo>
                  <a:pt x="662875" y="1250843"/>
                </a:lnTo>
                <a:lnTo>
                  <a:pt x="614827" y="1252728"/>
                </a:lnTo>
                <a:lnTo>
                  <a:pt x="566778" y="1250843"/>
                </a:lnTo>
                <a:lnTo>
                  <a:pt x="519741" y="1245282"/>
                </a:lnTo>
                <a:lnTo>
                  <a:pt x="473852" y="1236185"/>
                </a:lnTo>
                <a:lnTo>
                  <a:pt x="429248" y="1223690"/>
                </a:lnTo>
                <a:lnTo>
                  <a:pt x="386066" y="1207936"/>
                </a:lnTo>
                <a:lnTo>
                  <a:pt x="344441" y="1189063"/>
                </a:lnTo>
                <a:lnTo>
                  <a:pt x="304512" y="1167210"/>
                </a:lnTo>
                <a:lnTo>
                  <a:pt x="266413" y="1142517"/>
                </a:lnTo>
                <a:lnTo>
                  <a:pt x="230284" y="1115122"/>
                </a:lnTo>
                <a:lnTo>
                  <a:pt x="196259" y="1085165"/>
                </a:lnTo>
                <a:lnTo>
                  <a:pt x="164475" y="1052786"/>
                </a:lnTo>
                <a:lnTo>
                  <a:pt x="135070" y="1018122"/>
                </a:lnTo>
                <a:lnTo>
                  <a:pt x="108180" y="981314"/>
                </a:lnTo>
                <a:lnTo>
                  <a:pt x="83941" y="942501"/>
                </a:lnTo>
                <a:lnTo>
                  <a:pt x="62491" y="901823"/>
                </a:lnTo>
                <a:lnTo>
                  <a:pt x="43966" y="859417"/>
                </a:lnTo>
                <a:lnTo>
                  <a:pt x="28503" y="815424"/>
                </a:lnTo>
                <a:lnTo>
                  <a:pt x="16238" y="769983"/>
                </a:lnTo>
                <a:lnTo>
                  <a:pt x="7308" y="723233"/>
                </a:lnTo>
                <a:lnTo>
                  <a:pt x="1849" y="675313"/>
                </a:lnTo>
                <a:lnTo>
                  <a:pt x="0" y="62636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33">
            <a:extLst>
              <a:ext uri="{FF2B5EF4-FFF2-40B4-BE49-F238E27FC236}">
                <a16:creationId xmlns:a16="http://schemas.microsoft.com/office/drawing/2014/main" id="{F300285F-E971-4BEE-ACBB-208FE5FFE4D0}"/>
              </a:ext>
            </a:extLst>
          </p:cNvPr>
          <p:cNvSpPr/>
          <p:nvPr/>
        </p:nvSpPr>
        <p:spPr>
          <a:xfrm>
            <a:off x="7878330" y="3214064"/>
            <a:ext cx="1165835" cy="11658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34">
            <a:extLst>
              <a:ext uri="{FF2B5EF4-FFF2-40B4-BE49-F238E27FC236}">
                <a16:creationId xmlns:a16="http://schemas.microsoft.com/office/drawing/2014/main" id="{F3705B96-27AB-4DF7-A000-F2DEE8AD22A2}"/>
              </a:ext>
            </a:extLst>
          </p:cNvPr>
          <p:cNvSpPr/>
          <p:nvPr/>
        </p:nvSpPr>
        <p:spPr>
          <a:xfrm>
            <a:off x="8055864" y="1935479"/>
            <a:ext cx="810768" cy="810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35">
            <a:extLst>
              <a:ext uri="{FF2B5EF4-FFF2-40B4-BE49-F238E27FC236}">
                <a16:creationId xmlns:a16="http://schemas.microsoft.com/office/drawing/2014/main" id="{DBF682AE-A1E3-40B9-986A-F988CE4C00DF}"/>
              </a:ext>
            </a:extLst>
          </p:cNvPr>
          <p:cNvSpPr/>
          <p:nvPr/>
        </p:nvSpPr>
        <p:spPr>
          <a:xfrm>
            <a:off x="8066926" y="1984019"/>
            <a:ext cx="791210" cy="805815"/>
          </a:xfrm>
          <a:custGeom>
            <a:avLst/>
            <a:gdLst/>
            <a:ahLst/>
            <a:cxnLst/>
            <a:rect l="l" t="t" r="r" b="b"/>
            <a:pathLst>
              <a:path w="791209" h="805814">
                <a:moveTo>
                  <a:pt x="0" y="402820"/>
                </a:moveTo>
                <a:lnTo>
                  <a:pt x="2660" y="355842"/>
                </a:lnTo>
                <a:lnTo>
                  <a:pt x="10442" y="310457"/>
                </a:lnTo>
                <a:lnTo>
                  <a:pt x="23051" y="266965"/>
                </a:lnTo>
                <a:lnTo>
                  <a:pt x="40188" y="225669"/>
                </a:lnTo>
                <a:lnTo>
                  <a:pt x="61559" y="186872"/>
                </a:lnTo>
                <a:lnTo>
                  <a:pt x="86864" y="150876"/>
                </a:lnTo>
                <a:lnTo>
                  <a:pt x="115809" y="117983"/>
                </a:lnTo>
                <a:lnTo>
                  <a:pt x="148097" y="88495"/>
                </a:lnTo>
                <a:lnTo>
                  <a:pt x="183430" y="62714"/>
                </a:lnTo>
                <a:lnTo>
                  <a:pt x="221513" y="40943"/>
                </a:lnTo>
                <a:lnTo>
                  <a:pt x="262047" y="23483"/>
                </a:lnTo>
                <a:lnTo>
                  <a:pt x="304738" y="10638"/>
                </a:lnTo>
                <a:lnTo>
                  <a:pt x="349288" y="2710"/>
                </a:lnTo>
                <a:lnTo>
                  <a:pt x="395400" y="0"/>
                </a:lnTo>
                <a:lnTo>
                  <a:pt x="441512" y="2710"/>
                </a:lnTo>
                <a:lnTo>
                  <a:pt x="486061" y="10638"/>
                </a:lnTo>
                <a:lnTo>
                  <a:pt x="528752" y="23483"/>
                </a:lnTo>
                <a:lnTo>
                  <a:pt x="569286" y="40943"/>
                </a:lnTo>
                <a:lnTo>
                  <a:pt x="607369" y="62714"/>
                </a:lnTo>
                <a:lnTo>
                  <a:pt x="642702" y="88495"/>
                </a:lnTo>
                <a:lnTo>
                  <a:pt x="674990" y="117983"/>
                </a:lnTo>
                <a:lnTo>
                  <a:pt x="703935" y="150876"/>
                </a:lnTo>
                <a:lnTo>
                  <a:pt x="729240" y="186872"/>
                </a:lnTo>
                <a:lnTo>
                  <a:pt x="750611" y="225669"/>
                </a:lnTo>
                <a:lnTo>
                  <a:pt x="767748" y="266965"/>
                </a:lnTo>
                <a:lnTo>
                  <a:pt x="780357" y="310457"/>
                </a:lnTo>
                <a:lnTo>
                  <a:pt x="788139" y="355842"/>
                </a:lnTo>
                <a:lnTo>
                  <a:pt x="790800" y="402820"/>
                </a:lnTo>
                <a:lnTo>
                  <a:pt x="788139" y="449797"/>
                </a:lnTo>
                <a:lnTo>
                  <a:pt x="780357" y="495182"/>
                </a:lnTo>
                <a:lnTo>
                  <a:pt x="767748" y="538674"/>
                </a:lnTo>
                <a:lnTo>
                  <a:pt x="750611" y="579970"/>
                </a:lnTo>
                <a:lnTo>
                  <a:pt x="729240" y="618767"/>
                </a:lnTo>
                <a:lnTo>
                  <a:pt x="703935" y="654763"/>
                </a:lnTo>
                <a:lnTo>
                  <a:pt x="674990" y="687656"/>
                </a:lnTo>
                <a:lnTo>
                  <a:pt x="642702" y="717144"/>
                </a:lnTo>
                <a:lnTo>
                  <a:pt x="607369" y="742925"/>
                </a:lnTo>
                <a:lnTo>
                  <a:pt x="569286" y="764696"/>
                </a:lnTo>
                <a:lnTo>
                  <a:pt x="528752" y="782156"/>
                </a:lnTo>
                <a:lnTo>
                  <a:pt x="486061" y="795001"/>
                </a:lnTo>
                <a:lnTo>
                  <a:pt x="441512" y="802929"/>
                </a:lnTo>
                <a:lnTo>
                  <a:pt x="395400" y="805640"/>
                </a:lnTo>
                <a:lnTo>
                  <a:pt x="349288" y="802929"/>
                </a:lnTo>
                <a:lnTo>
                  <a:pt x="304738" y="795001"/>
                </a:lnTo>
                <a:lnTo>
                  <a:pt x="262047" y="782156"/>
                </a:lnTo>
                <a:lnTo>
                  <a:pt x="221513" y="764696"/>
                </a:lnTo>
                <a:lnTo>
                  <a:pt x="183430" y="742925"/>
                </a:lnTo>
                <a:lnTo>
                  <a:pt x="148097" y="717144"/>
                </a:lnTo>
                <a:lnTo>
                  <a:pt x="115809" y="687656"/>
                </a:lnTo>
                <a:lnTo>
                  <a:pt x="86864" y="654763"/>
                </a:lnTo>
                <a:lnTo>
                  <a:pt x="61559" y="618767"/>
                </a:lnTo>
                <a:lnTo>
                  <a:pt x="40188" y="579970"/>
                </a:lnTo>
                <a:lnTo>
                  <a:pt x="23051" y="538674"/>
                </a:lnTo>
                <a:lnTo>
                  <a:pt x="10442" y="495182"/>
                </a:lnTo>
                <a:lnTo>
                  <a:pt x="2660" y="449797"/>
                </a:lnTo>
                <a:lnTo>
                  <a:pt x="0" y="4028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36">
            <a:extLst>
              <a:ext uri="{FF2B5EF4-FFF2-40B4-BE49-F238E27FC236}">
                <a16:creationId xmlns:a16="http://schemas.microsoft.com/office/drawing/2014/main" id="{3AE18C7C-869F-4152-979B-B0D7F10C48D1}"/>
              </a:ext>
            </a:extLst>
          </p:cNvPr>
          <p:cNvSpPr/>
          <p:nvPr/>
        </p:nvSpPr>
        <p:spPr>
          <a:xfrm>
            <a:off x="8110728" y="5053584"/>
            <a:ext cx="810768" cy="810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37">
            <a:extLst>
              <a:ext uri="{FF2B5EF4-FFF2-40B4-BE49-F238E27FC236}">
                <a16:creationId xmlns:a16="http://schemas.microsoft.com/office/drawing/2014/main" id="{50F78F2D-A188-48A9-A472-EDB50A08916A}"/>
              </a:ext>
            </a:extLst>
          </p:cNvPr>
          <p:cNvSpPr/>
          <p:nvPr/>
        </p:nvSpPr>
        <p:spPr>
          <a:xfrm>
            <a:off x="8121797" y="5070290"/>
            <a:ext cx="791210" cy="805815"/>
          </a:xfrm>
          <a:custGeom>
            <a:avLst/>
            <a:gdLst/>
            <a:ahLst/>
            <a:cxnLst/>
            <a:rect l="l" t="t" r="r" b="b"/>
            <a:pathLst>
              <a:path w="791209" h="805814">
                <a:moveTo>
                  <a:pt x="0" y="402820"/>
                </a:moveTo>
                <a:lnTo>
                  <a:pt x="2660" y="355842"/>
                </a:lnTo>
                <a:lnTo>
                  <a:pt x="10442" y="310457"/>
                </a:lnTo>
                <a:lnTo>
                  <a:pt x="23051" y="266965"/>
                </a:lnTo>
                <a:lnTo>
                  <a:pt x="40188" y="225669"/>
                </a:lnTo>
                <a:lnTo>
                  <a:pt x="61559" y="186872"/>
                </a:lnTo>
                <a:lnTo>
                  <a:pt x="86864" y="150876"/>
                </a:lnTo>
                <a:lnTo>
                  <a:pt x="115809" y="117983"/>
                </a:lnTo>
                <a:lnTo>
                  <a:pt x="148097" y="88495"/>
                </a:lnTo>
                <a:lnTo>
                  <a:pt x="183430" y="62714"/>
                </a:lnTo>
                <a:lnTo>
                  <a:pt x="221513" y="40943"/>
                </a:lnTo>
                <a:lnTo>
                  <a:pt x="262047" y="23483"/>
                </a:lnTo>
                <a:lnTo>
                  <a:pt x="304738" y="10638"/>
                </a:lnTo>
                <a:lnTo>
                  <a:pt x="349288" y="2710"/>
                </a:lnTo>
                <a:lnTo>
                  <a:pt x="395400" y="0"/>
                </a:lnTo>
                <a:lnTo>
                  <a:pt x="441512" y="2710"/>
                </a:lnTo>
                <a:lnTo>
                  <a:pt x="486061" y="10638"/>
                </a:lnTo>
                <a:lnTo>
                  <a:pt x="528752" y="23483"/>
                </a:lnTo>
                <a:lnTo>
                  <a:pt x="569286" y="40943"/>
                </a:lnTo>
                <a:lnTo>
                  <a:pt x="607369" y="62714"/>
                </a:lnTo>
                <a:lnTo>
                  <a:pt x="642702" y="88495"/>
                </a:lnTo>
                <a:lnTo>
                  <a:pt x="674990" y="117983"/>
                </a:lnTo>
                <a:lnTo>
                  <a:pt x="703935" y="150876"/>
                </a:lnTo>
                <a:lnTo>
                  <a:pt x="729240" y="186872"/>
                </a:lnTo>
                <a:lnTo>
                  <a:pt x="750611" y="225669"/>
                </a:lnTo>
                <a:lnTo>
                  <a:pt x="767748" y="266965"/>
                </a:lnTo>
                <a:lnTo>
                  <a:pt x="780357" y="310457"/>
                </a:lnTo>
                <a:lnTo>
                  <a:pt x="788139" y="355842"/>
                </a:lnTo>
                <a:lnTo>
                  <a:pt x="790800" y="402820"/>
                </a:lnTo>
                <a:lnTo>
                  <a:pt x="788139" y="449797"/>
                </a:lnTo>
                <a:lnTo>
                  <a:pt x="780357" y="495182"/>
                </a:lnTo>
                <a:lnTo>
                  <a:pt x="767748" y="538674"/>
                </a:lnTo>
                <a:lnTo>
                  <a:pt x="750611" y="579970"/>
                </a:lnTo>
                <a:lnTo>
                  <a:pt x="729240" y="618767"/>
                </a:lnTo>
                <a:lnTo>
                  <a:pt x="703935" y="654763"/>
                </a:lnTo>
                <a:lnTo>
                  <a:pt x="674990" y="687656"/>
                </a:lnTo>
                <a:lnTo>
                  <a:pt x="642702" y="717144"/>
                </a:lnTo>
                <a:lnTo>
                  <a:pt x="607369" y="742925"/>
                </a:lnTo>
                <a:lnTo>
                  <a:pt x="569286" y="764696"/>
                </a:lnTo>
                <a:lnTo>
                  <a:pt x="528752" y="782156"/>
                </a:lnTo>
                <a:lnTo>
                  <a:pt x="486061" y="795001"/>
                </a:lnTo>
                <a:lnTo>
                  <a:pt x="441512" y="802929"/>
                </a:lnTo>
                <a:lnTo>
                  <a:pt x="395400" y="805640"/>
                </a:lnTo>
                <a:lnTo>
                  <a:pt x="349288" y="802929"/>
                </a:lnTo>
                <a:lnTo>
                  <a:pt x="304738" y="795001"/>
                </a:lnTo>
                <a:lnTo>
                  <a:pt x="262047" y="782156"/>
                </a:lnTo>
                <a:lnTo>
                  <a:pt x="221513" y="764696"/>
                </a:lnTo>
                <a:lnTo>
                  <a:pt x="183430" y="742925"/>
                </a:lnTo>
                <a:lnTo>
                  <a:pt x="148097" y="717144"/>
                </a:lnTo>
                <a:lnTo>
                  <a:pt x="115809" y="687656"/>
                </a:lnTo>
                <a:lnTo>
                  <a:pt x="86864" y="654763"/>
                </a:lnTo>
                <a:lnTo>
                  <a:pt x="61559" y="618767"/>
                </a:lnTo>
                <a:lnTo>
                  <a:pt x="40188" y="579970"/>
                </a:lnTo>
                <a:lnTo>
                  <a:pt x="23051" y="538674"/>
                </a:lnTo>
                <a:lnTo>
                  <a:pt x="10442" y="495182"/>
                </a:lnTo>
                <a:lnTo>
                  <a:pt x="2660" y="449797"/>
                </a:lnTo>
                <a:lnTo>
                  <a:pt x="0" y="4028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8EBD32B-9366-48A2-B9FB-AE30CC5A0A16}"/>
              </a:ext>
            </a:extLst>
          </p:cNvPr>
          <p:cNvSpPr txBox="1"/>
          <p:nvPr/>
        </p:nvSpPr>
        <p:spPr>
          <a:xfrm>
            <a:off x="10577725" y="2720114"/>
            <a:ext cx="1383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Phone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1F1F282-CACA-4F10-8E62-38900A3FB452}"/>
              </a:ext>
            </a:extLst>
          </p:cNvPr>
          <p:cNvSpPr/>
          <p:nvPr/>
        </p:nvSpPr>
        <p:spPr>
          <a:xfrm>
            <a:off x="7630160" y="1538732"/>
            <a:ext cx="1645920" cy="4628388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object 4">
            <a:extLst>
              <a:ext uri="{FF2B5EF4-FFF2-40B4-BE49-F238E27FC236}">
                <a16:creationId xmlns:a16="http://schemas.microsoft.com/office/drawing/2014/main" id="{5754C019-207D-4ADA-8612-867055CBD538}"/>
              </a:ext>
            </a:extLst>
          </p:cNvPr>
          <p:cNvSpPr/>
          <p:nvPr/>
        </p:nvSpPr>
        <p:spPr>
          <a:xfrm>
            <a:off x="77850" y="3101216"/>
            <a:ext cx="2047816" cy="12621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545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5" grpId="0" animBg="1"/>
      <p:bldP spid="47" grpId="0" animBg="1"/>
      <p:bldP spid="49" grpId="0" animBg="1"/>
      <p:bldP spid="51" grpId="0" animBg="1"/>
      <p:bldP spid="53" grpId="0"/>
      <p:bldP spid="59" grpId="0" animBg="1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2499AC9-9076-4179-A665-756320AA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>
            <a:normAutofit/>
          </a:bodyPr>
          <a:lstStyle/>
          <a:p>
            <a:r>
              <a:rPr lang="en-US" altLang="zh-CN" sz="4000"/>
              <a:t>Task – Face Anti-spoofing</a:t>
            </a:r>
            <a:endParaRPr lang="zh-CN" altLang="en-US" sz="4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C9083-6E04-4EFD-A798-B72DF7278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09568"/>
            <a:ext cx="5981278" cy="369055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这次数据集主要是来自</a:t>
            </a:r>
            <a:r>
              <a:rPr lang="en-US" altLang="zh-CN" sz="2000" dirty="0"/>
              <a:t>OULU-NPU</a:t>
            </a:r>
            <a:r>
              <a:rPr lang="zh-CN" altLang="en-US" sz="2000" dirty="0"/>
              <a:t>数据集</a:t>
            </a:r>
            <a:endParaRPr lang="en-US" altLang="zh-CN" sz="2000" dirty="0"/>
          </a:p>
          <a:p>
            <a:r>
              <a:rPr lang="zh-CN" altLang="en-US" sz="2000" dirty="0"/>
              <a:t>是由</a:t>
            </a:r>
            <a:r>
              <a:rPr lang="en-US" altLang="zh-CN" sz="2000" dirty="0"/>
              <a:t>RGB</a:t>
            </a:r>
            <a:r>
              <a:rPr lang="zh-CN" altLang="en-US" sz="2000" dirty="0"/>
              <a:t>摄像头采集的，里面主要是打印攻击和重放攻击。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9C887B-C6D3-4D03-927F-34ED2C8F4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21" y="3531117"/>
            <a:ext cx="7934079" cy="3034783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9033424-6298-4FAC-8EB5-CD68AB3EB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993157"/>
              </p:ext>
            </p:extLst>
          </p:nvPr>
        </p:nvGraphicFramePr>
        <p:xfrm>
          <a:off x="6901779" y="893956"/>
          <a:ext cx="4810878" cy="1515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623">
                  <a:extLst>
                    <a:ext uri="{9D8B030D-6E8A-4147-A177-3AD203B41FA5}">
                      <a16:colId xmlns:a16="http://schemas.microsoft.com/office/drawing/2014/main" val="1076352599"/>
                    </a:ext>
                  </a:extLst>
                </a:gridCol>
                <a:gridCol w="733689">
                  <a:extLst>
                    <a:ext uri="{9D8B030D-6E8A-4147-A177-3AD203B41FA5}">
                      <a16:colId xmlns:a16="http://schemas.microsoft.com/office/drawing/2014/main" val="2007182703"/>
                    </a:ext>
                  </a:extLst>
                </a:gridCol>
                <a:gridCol w="825656">
                  <a:extLst>
                    <a:ext uri="{9D8B030D-6E8A-4147-A177-3AD203B41FA5}">
                      <a16:colId xmlns:a16="http://schemas.microsoft.com/office/drawing/2014/main" val="1938744441"/>
                    </a:ext>
                  </a:extLst>
                </a:gridCol>
                <a:gridCol w="835875">
                  <a:extLst>
                    <a:ext uri="{9D8B030D-6E8A-4147-A177-3AD203B41FA5}">
                      <a16:colId xmlns:a16="http://schemas.microsoft.com/office/drawing/2014/main" val="2724428132"/>
                    </a:ext>
                  </a:extLst>
                </a:gridCol>
                <a:gridCol w="835875">
                  <a:extLst>
                    <a:ext uri="{9D8B030D-6E8A-4147-A177-3AD203B41FA5}">
                      <a16:colId xmlns:a16="http://schemas.microsoft.com/office/drawing/2014/main" val="2788441362"/>
                    </a:ext>
                  </a:extLst>
                </a:gridCol>
                <a:gridCol w="662160">
                  <a:extLst>
                    <a:ext uri="{9D8B030D-6E8A-4147-A177-3AD203B41FA5}">
                      <a16:colId xmlns:a16="http://schemas.microsoft.com/office/drawing/2014/main" val="3769641649"/>
                    </a:ext>
                  </a:extLst>
                </a:gridCol>
              </a:tblGrid>
              <a:tr h="544443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73573" marR="73573" marT="36787" marB="367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Users</a:t>
                      </a:r>
                      <a:endParaRPr lang="zh-CN" altLang="en-US" sz="1400"/>
                    </a:p>
                  </a:txBody>
                  <a:tcPr marL="73573" marR="73573" marT="36787" marB="367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Real access</a:t>
                      </a:r>
                      <a:endParaRPr lang="zh-CN" altLang="en-US" sz="1400" dirty="0"/>
                    </a:p>
                  </a:txBody>
                  <a:tcPr marL="73573" marR="73573" marT="36787" marB="367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Print attacks</a:t>
                      </a:r>
                      <a:endParaRPr lang="zh-CN" altLang="en-US" sz="1400"/>
                    </a:p>
                  </a:txBody>
                  <a:tcPr marL="73573" marR="73573" marT="36787" marB="367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Video attacks</a:t>
                      </a:r>
                      <a:endParaRPr lang="zh-CN" altLang="en-US" sz="1400"/>
                    </a:p>
                  </a:txBody>
                  <a:tcPr marL="73573" marR="73573" marT="36787" marB="367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total</a:t>
                      </a:r>
                      <a:endParaRPr lang="zh-CN" altLang="en-US" sz="1400"/>
                    </a:p>
                  </a:txBody>
                  <a:tcPr marL="73573" marR="73573" marT="36787" marB="36787"/>
                </a:tc>
                <a:extLst>
                  <a:ext uri="{0D108BD9-81ED-4DB2-BD59-A6C34878D82A}">
                    <a16:rowId xmlns:a16="http://schemas.microsoft.com/office/drawing/2014/main" val="2694612845"/>
                  </a:ext>
                </a:extLst>
              </a:tr>
              <a:tr h="3237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Training</a:t>
                      </a:r>
                      <a:endParaRPr lang="zh-CN" altLang="en-US" sz="1400"/>
                    </a:p>
                  </a:txBody>
                  <a:tcPr marL="73573" marR="73573" marT="36787" marB="367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marL="73573" marR="73573" marT="36787" marB="367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360</a:t>
                      </a:r>
                      <a:endParaRPr lang="zh-CN" altLang="en-US" sz="1400"/>
                    </a:p>
                  </a:txBody>
                  <a:tcPr marL="73573" marR="73573" marT="36787" marB="367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720</a:t>
                      </a:r>
                      <a:endParaRPr lang="zh-CN" altLang="en-US" sz="1400"/>
                    </a:p>
                  </a:txBody>
                  <a:tcPr marL="73573" marR="73573" marT="36787" marB="367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720</a:t>
                      </a:r>
                      <a:endParaRPr lang="zh-CN" altLang="en-US" sz="1400"/>
                    </a:p>
                  </a:txBody>
                  <a:tcPr marL="73573" marR="73573" marT="36787" marB="367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1800</a:t>
                      </a:r>
                      <a:endParaRPr lang="zh-CN" altLang="en-US" sz="1400"/>
                    </a:p>
                  </a:txBody>
                  <a:tcPr marL="73573" marR="73573" marT="36787" marB="36787"/>
                </a:tc>
                <a:extLst>
                  <a:ext uri="{0D108BD9-81ED-4DB2-BD59-A6C34878D82A}">
                    <a16:rowId xmlns:a16="http://schemas.microsoft.com/office/drawing/2014/main" val="1066312786"/>
                  </a:ext>
                </a:extLst>
              </a:tr>
              <a:tr h="3237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Dev</a:t>
                      </a:r>
                      <a:endParaRPr lang="zh-CN" altLang="en-US" sz="1400"/>
                    </a:p>
                  </a:txBody>
                  <a:tcPr marL="73573" marR="73573" marT="36787" marB="367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15</a:t>
                      </a:r>
                      <a:endParaRPr lang="zh-CN" altLang="en-US" sz="1400"/>
                    </a:p>
                  </a:txBody>
                  <a:tcPr marL="73573" marR="73573" marT="36787" marB="367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270</a:t>
                      </a:r>
                      <a:endParaRPr lang="zh-CN" altLang="en-US" sz="1400" dirty="0"/>
                    </a:p>
                  </a:txBody>
                  <a:tcPr marL="73573" marR="73573" marT="36787" marB="367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540</a:t>
                      </a:r>
                      <a:endParaRPr lang="zh-CN" altLang="en-US" sz="1400"/>
                    </a:p>
                  </a:txBody>
                  <a:tcPr marL="73573" marR="73573" marT="36787" marB="367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540</a:t>
                      </a:r>
                      <a:endParaRPr lang="zh-CN" altLang="en-US" sz="1400"/>
                    </a:p>
                  </a:txBody>
                  <a:tcPr marL="73573" marR="73573" marT="36787" marB="367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1350</a:t>
                      </a:r>
                      <a:endParaRPr lang="zh-CN" altLang="en-US" sz="1400"/>
                    </a:p>
                  </a:txBody>
                  <a:tcPr marL="73573" marR="73573" marT="36787" marB="36787"/>
                </a:tc>
                <a:extLst>
                  <a:ext uri="{0D108BD9-81ED-4DB2-BD59-A6C34878D82A}">
                    <a16:rowId xmlns:a16="http://schemas.microsoft.com/office/drawing/2014/main" val="3072955788"/>
                  </a:ext>
                </a:extLst>
              </a:tr>
              <a:tr h="3237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Test</a:t>
                      </a:r>
                      <a:endParaRPr lang="zh-CN" altLang="en-US" sz="1400"/>
                    </a:p>
                  </a:txBody>
                  <a:tcPr marL="73573" marR="73573" marT="36787" marB="367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20</a:t>
                      </a:r>
                      <a:endParaRPr lang="zh-CN" altLang="en-US" sz="1400"/>
                    </a:p>
                  </a:txBody>
                  <a:tcPr marL="73573" marR="73573" marT="36787" marB="367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360</a:t>
                      </a:r>
                      <a:endParaRPr lang="zh-CN" altLang="en-US" sz="1400"/>
                    </a:p>
                  </a:txBody>
                  <a:tcPr marL="73573" marR="73573" marT="36787" marB="367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720</a:t>
                      </a:r>
                      <a:endParaRPr lang="zh-CN" altLang="en-US" sz="1400"/>
                    </a:p>
                  </a:txBody>
                  <a:tcPr marL="73573" marR="73573" marT="36787" marB="367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720</a:t>
                      </a:r>
                      <a:endParaRPr lang="zh-CN" altLang="en-US" sz="1400"/>
                    </a:p>
                  </a:txBody>
                  <a:tcPr marL="73573" marR="73573" marT="36787" marB="367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1800</a:t>
                      </a:r>
                      <a:endParaRPr lang="zh-CN" altLang="en-US" sz="1400" dirty="0"/>
                    </a:p>
                  </a:txBody>
                  <a:tcPr marL="73573" marR="73573" marT="36787" marB="36787"/>
                </a:tc>
                <a:extLst>
                  <a:ext uri="{0D108BD9-81ED-4DB2-BD59-A6C34878D82A}">
                    <a16:rowId xmlns:a16="http://schemas.microsoft.com/office/drawing/2014/main" val="380960570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52B8007-2DCA-408C-B285-211A6E5CDA6F}"/>
              </a:ext>
            </a:extLst>
          </p:cNvPr>
          <p:cNvSpPr txBox="1"/>
          <p:nvPr/>
        </p:nvSpPr>
        <p:spPr>
          <a:xfrm>
            <a:off x="9916160" y="5344160"/>
            <a:ext cx="2275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</a:t>
            </a:r>
            <a:r>
              <a:rPr lang="en-US" altLang="zh-CN" dirty="0">
                <a:hlinkClick r:id="rId3"/>
              </a:rPr>
              <a:t>https://sites.google.com/site/oulunpudatabase/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8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A72F8-E503-4616-BFC5-E0B4EBCB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Format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AE150-F318-4EC8-936A-3D02E279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提供训练集，验证集，测试集，以及相应的标签。</a:t>
            </a:r>
            <a:endParaRPr lang="en-US" altLang="zh-CN" dirty="0"/>
          </a:p>
          <a:p>
            <a:r>
              <a:rPr lang="zh-CN" altLang="en-US" dirty="0"/>
              <a:t>注意原始数据是由</a:t>
            </a:r>
            <a:r>
              <a:rPr lang="en-US" altLang="zh-CN" dirty="0"/>
              <a:t>10s</a:t>
            </a:r>
            <a:r>
              <a:rPr lang="zh-CN" altLang="en-US" dirty="0"/>
              <a:t>左右时间长度的视频组成的；</a:t>
            </a:r>
            <a:endParaRPr lang="en-US" altLang="zh-CN" dirty="0"/>
          </a:p>
          <a:p>
            <a:r>
              <a:rPr lang="zh-CN" altLang="en-US" dirty="0"/>
              <a:t>最终测试集是来自实验室的，共</a:t>
            </a:r>
            <a:r>
              <a:rPr lang="en-US" altLang="zh-CN" dirty="0"/>
              <a:t>2000</a:t>
            </a:r>
            <a:r>
              <a:rPr lang="zh-CN" altLang="en-US" dirty="0"/>
              <a:t>张左右。与之前提到的</a:t>
            </a:r>
            <a:r>
              <a:rPr lang="en-US" altLang="zh-CN" dirty="0"/>
              <a:t>OULU-NPU</a:t>
            </a:r>
            <a:r>
              <a:rPr lang="zh-CN" altLang="en-US" dirty="0"/>
              <a:t>是相互独立的</a:t>
            </a:r>
          </a:p>
        </p:txBody>
      </p:sp>
    </p:spTree>
    <p:extLst>
      <p:ext uri="{BB962C8B-B14F-4D97-AF65-F5344CB8AC3E}">
        <p14:creationId xmlns:p14="http://schemas.microsoft.com/office/powerpoint/2010/main" val="38818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6B703-DE4E-441D-882A-0F0A7CC6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tips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9DC6F-7841-4D95-9C43-0B32EE12E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推荐综述：</a:t>
            </a:r>
            <a:r>
              <a:rPr lang="en-US" altLang="zh-CN" dirty="0">
                <a:hlinkClick r:id="rId2"/>
              </a:rPr>
              <a:t>A SURVEY ON ANTI-SPOOFING METHODS FOR FACE RECOGNITION WITH RGB CAMERAS OF GENERIC CONSUMER DEVICES</a:t>
            </a:r>
            <a:endParaRPr lang="en-US" altLang="zh-CN" dirty="0"/>
          </a:p>
          <a:p>
            <a:r>
              <a:rPr lang="zh-CN" altLang="en-US" dirty="0"/>
              <a:t>可以进行的尝试</a:t>
            </a:r>
            <a:endParaRPr lang="en-US" altLang="zh-CN" dirty="0"/>
          </a:p>
          <a:p>
            <a:pPr lvl="1"/>
            <a:r>
              <a:rPr lang="zh-CN" altLang="en-US" dirty="0"/>
              <a:t>运用合理的人脸预处理，进行二分类任务精调，可以参考：</a:t>
            </a:r>
            <a:r>
              <a:rPr lang="en-US" altLang="zh-CN" dirty="0">
                <a:hlinkClick r:id="rId3"/>
              </a:rPr>
              <a:t>https://github.com/JinghuiZhou/awesome_face_antispoofing</a:t>
            </a:r>
            <a:endParaRPr lang="en-US" altLang="zh-CN" dirty="0"/>
          </a:p>
          <a:p>
            <a:pPr lvl="1"/>
            <a:r>
              <a:rPr lang="zh-CN" altLang="en-US" dirty="0"/>
              <a:t>纹理信息，可以参考</a:t>
            </a:r>
            <a:r>
              <a:rPr lang="en-US" altLang="zh-CN" dirty="0">
                <a:hlinkClick r:id="rId4"/>
              </a:rPr>
              <a:t>https://github.com/ZitongYu/CDCN</a:t>
            </a:r>
            <a:endParaRPr lang="en-US" altLang="zh-CN" dirty="0"/>
          </a:p>
          <a:p>
            <a:pPr lvl="1"/>
            <a:r>
              <a:rPr lang="en-US" altLang="zh-CN" dirty="0"/>
              <a:t>3D</a:t>
            </a:r>
            <a:r>
              <a:rPr lang="zh-CN" altLang="en-US" dirty="0"/>
              <a:t>几何信息</a:t>
            </a:r>
            <a:endParaRPr lang="en-US" altLang="zh-CN" dirty="0"/>
          </a:p>
          <a:p>
            <a:pPr lvl="1"/>
            <a:r>
              <a:rPr lang="zh-CN" altLang="en-US" dirty="0"/>
              <a:t>域适应</a:t>
            </a:r>
            <a:endParaRPr lang="en-US" altLang="zh-CN" dirty="0"/>
          </a:p>
          <a:p>
            <a:pPr lvl="1"/>
            <a:r>
              <a:rPr lang="zh-CN" altLang="en-US" dirty="0"/>
              <a:t>异常检测</a:t>
            </a:r>
          </a:p>
        </p:txBody>
      </p:sp>
    </p:spTree>
    <p:extLst>
      <p:ext uri="{BB962C8B-B14F-4D97-AF65-F5344CB8AC3E}">
        <p14:creationId xmlns:p14="http://schemas.microsoft.com/office/powerpoint/2010/main" val="54610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ADEA0-4A2E-4778-B05F-7A686060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55E03-AF6B-4E87-87AD-61C05406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请以单张图片作为</a:t>
            </a:r>
            <a:r>
              <a:rPr lang="en-US" altLang="zh-CN" dirty="0"/>
              <a:t>model</a:t>
            </a:r>
            <a:r>
              <a:rPr lang="zh-CN" altLang="en-US" dirty="0"/>
              <a:t>输入（即不能利用时域信息）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禁止使用与</a:t>
            </a:r>
            <a:r>
              <a:rPr lang="en-US" altLang="zh-CN" dirty="0"/>
              <a:t>face anti-spoofing</a:t>
            </a:r>
            <a:r>
              <a:rPr lang="zh-CN" altLang="en-US" dirty="0"/>
              <a:t>任务直接相关的</a:t>
            </a:r>
            <a:r>
              <a:rPr lang="en-US" altLang="zh-CN" dirty="0"/>
              <a:t>pre-trained model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可以使用额外数据集</a:t>
            </a:r>
          </a:p>
        </p:txBody>
      </p:sp>
    </p:spTree>
    <p:extLst>
      <p:ext uri="{BB962C8B-B14F-4D97-AF65-F5344CB8AC3E}">
        <p14:creationId xmlns:p14="http://schemas.microsoft.com/office/powerpoint/2010/main" val="36551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4A80F-F808-48B6-AE69-64C67F27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DFEC2-FF34-4782-A01C-F324A4694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提交作业里面请至少包含：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FAS_report.pdf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FAS_train.sh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FAS_test.sh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Other Python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Your pretrained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requirements.txt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（程序的所有依赖包及其版本号）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不要上传数据集</a:t>
            </a:r>
          </a:p>
        </p:txBody>
      </p:sp>
    </p:spTree>
    <p:extLst>
      <p:ext uri="{BB962C8B-B14F-4D97-AF65-F5344CB8AC3E}">
        <p14:creationId xmlns:p14="http://schemas.microsoft.com/office/powerpoint/2010/main" val="667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25BE2-C4B0-4F95-8D55-0A253AB05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路径可以通过命令行选项指定，不要写死；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Script usage:</a:t>
            </a:r>
          </a:p>
          <a:p>
            <a:pPr marL="0" indent="0">
              <a:buNone/>
            </a:pPr>
            <a:r>
              <a:rPr lang="en-US" altLang="zh-CN" dirty="0"/>
              <a:t>	bash  FAS_test.sh  &lt;data directory&gt;  &lt;prediction file&gt;</a:t>
            </a:r>
          </a:p>
          <a:p>
            <a:pPr marL="0" indent="0">
              <a:buNone/>
            </a:pPr>
            <a:r>
              <a:rPr lang="en-US" altLang="zh-CN" dirty="0"/>
              <a:t>	data directory: </a:t>
            </a:r>
            <a:r>
              <a:rPr lang="zh-CN" altLang="en-US" dirty="0"/>
              <a:t>测试图片所在文件夹</a:t>
            </a:r>
          </a:p>
          <a:p>
            <a:pPr marL="0" indent="0">
              <a:buNone/>
            </a:pPr>
            <a:r>
              <a:rPr lang="en-US" altLang="zh-CN" dirty="0"/>
              <a:t>prediction file: </a:t>
            </a:r>
            <a:r>
              <a:rPr lang="zh-CN" altLang="en-US" dirty="0"/>
              <a:t>输出结果的 </a:t>
            </a:r>
            <a:r>
              <a:rPr lang="en-US" altLang="zh-CN" dirty="0"/>
              <a:t>csv </a:t>
            </a:r>
            <a:r>
              <a:rPr lang="zh-CN" altLang="en-US" dirty="0"/>
              <a:t>文件路径</a:t>
            </a:r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原则上助教只会跑 </a:t>
            </a:r>
            <a:r>
              <a:rPr lang="en-US" altLang="zh-CN" dirty="0"/>
              <a:t>testing</a:t>
            </a:r>
            <a:r>
              <a:rPr lang="zh-CN" altLang="en-US" dirty="0"/>
              <a:t>，不会跑 </a:t>
            </a:r>
            <a:r>
              <a:rPr lang="en-US" altLang="zh-CN" dirty="0"/>
              <a:t>training</a:t>
            </a:r>
            <a:r>
              <a:rPr lang="zh-CN" altLang="en-US" dirty="0"/>
              <a:t>，因此请用加载 </a:t>
            </a:r>
            <a:r>
              <a:rPr lang="en-US" altLang="zh-CN" dirty="0"/>
              <a:t>model </a:t>
            </a:r>
            <a:r>
              <a:rPr lang="zh-CN" altLang="en-US" dirty="0"/>
              <a:t>参数的方式进行预测。）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3472A81-FF82-467B-818F-AB3FEC19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Policy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2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331</Words>
  <Application>Microsoft Office PowerPoint</Application>
  <PresentationFormat>宽屏</PresentationFormat>
  <Paragraphs>84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Arial</vt:lpstr>
      <vt:lpstr>Calibri</vt:lpstr>
      <vt:lpstr>Office 主题​​</vt:lpstr>
      <vt:lpstr>机器学习大作业</vt:lpstr>
      <vt:lpstr>Outline</vt:lpstr>
      <vt:lpstr>Task – Face Anti-spoofing</vt:lpstr>
      <vt:lpstr>Task – Face Anti-spoofing</vt:lpstr>
      <vt:lpstr>Data Format</vt:lpstr>
      <vt:lpstr>Method tips</vt:lpstr>
      <vt:lpstr>Requirements</vt:lpstr>
      <vt:lpstr>Policy</vt:lpstr>
      <vt:lpstr>Policy</vt:lpstr>
      <vt:lpstr>Reproducing Results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机器学习大作业</dc:title>
  <dc:creator>遥 肖</dc:creator>
  <cp:lastModifiedBy>Administrator</cp:lastModifiedBy>
  <cp:revision>12</cp:revision>
  <dcterms:created xsi:type="dcterms:W3CDTF">2020-10-20T17:03:27Z</dcterms:created>
  <dcterms:modified xsi:type="dcterms:W3CDTF">2020-10-21T01:40:02Z</dcterms:modified>
</cp:coreProperties>
</file>