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79" r:id="rId3"/>
    <p:sldId id="294" r:id="rId4"/>
    <p:sldId id="300" r:id="rId5"/>
    <p:sldId id="301" r:id="rId6"/>
    <p:sldId id="306" r:id="rId7"/>
    <p:sldId id="302" r:id="rId8"/>
    <p:sldId id="303" r:id="rId9"/>
    <p:sldId id="304" r:id="rId10"/>
    <p:sldId id="305" r:id="rId11"/>
    <p:sldId id="307"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2"/>
  </p:normalViewPr>
  <p:slideViewPr>
    <p:cSldViewPr showGuides="1">
      <p:cViewPr varScale="1">
        <p:scale>
          <a:sx n="81" d="100"/>
          <a:sy n="81" d="100"/>
        </p:scale>
        <p:origin x="1498" y="53"/>
      </p:cViewPr>
      <p:guideLst>
        <p:guide orient="horz" pos="210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6332907-556B-45CD-8C66-ACC19BF4114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2020/10/21</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C3530F2-0760-40C4-B169-B3A752934AA3}"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ln>
            <a:solidFill>
              <a:srgbClr val="000000"/>
            </a:solidFill>
          </a:ln>
        </p:spPr>
      </p:sp>
      <p:sp>
        <p:nvSpPr>
          <p:cNvPr id="6146" name="备注占位符 2"/>
          <p:cNvSpPr>
            <a:spLocks noGrp="1"/>
          </p:cNvSpPr>
          <p:nvPr>
            <p:ph type="body"/>
          </p:nvPr>
        </p:nvSpPr>
        <p:spPr>
          <a:noFill/>
          <a:ln>
            <a:noFill/>
          </a:ln>
        </p:spPr>
        <p:txBody>
          <a:bodyPr lIns="91440" tIns="45720" rIns="91440" bIns="45720" anchor="t"/>
          <a:lstStyle/>
          <a:p>
            <a:pPr lvl="0"/>
            <a:endParaRPr lang="zh-CN" altLang="en-US"/>
          </a:p>
        </p:txBody>
      </p:sp>
      <p:sp>
        <p:nvSpPr>
          <p:cNvPr id="6147" name="灯片编号占位符 3"/>
          <p:cNvSpPr>
            <a:spLocks noGrp="1"/>
          </p:cNvSpPr>
          <p:nvPr>
            <p:ph type="sldNum" sz="quarter"/>
          </p:nvPr>
        </p:nvSpPr>
        <p:spPr>
          <a:xfrm>
            <a:off x="4024313" y="9720263"/>
            <a:ext cx="3078162" cy="514350"/>
          </a:xfrm>
          <a:prstGeom prst="rect">
            <a:avLst/>
          </a:prstGeom>
          <a:noFill/>
          <a:ln w="9525">
            <a:noFill/>
          </a:ln>
        </p:spPr>
        <p:txBody>
          <a:bodyPr vert="horz" lIns="91440" tIns="45720" rIns="91440" bIns="45720" anchor="b"/>
          <a:lstStyle/>
          <a:p>
            <a:pPr lvl="0" algn="r" eaLnBrk="1" hangingPunct="1"/>
            <a:fld id="{9A0DB2DC-4C9A-4742-B13C-FB6460FD3503}" type="slidenum">
              <a:rPr lang="zh-CN" altLang="en-US" sz="1200"/>
              <a:t>2</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11</a:t>
            </a:fld>
            <a:endParaRPr lang="zh-CN" altLang="en-US" sz="1200"/>
          </a:p>
        </p:txBody>
      </p:sp>
    </p:spTree>
    <p:extLst>
      <p:ext uri="{BB962C8B-B14F-4D97-AF65-F5344CB8AC3E}">
        <p14:creationId xmlns:p14="http://schemas.microsoft.com/office/powerpoint/2010/main" val="77261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3</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4</a:t>
            </a:fld>
            <a:endParaRPr lang="zh-CN" altLang="en-US" sz="1200"/>
          </a:p>
        </p:txBody>
      </p:sp>
    </p:spTree>
    <p:extLst>
      <p:ext uri="{BB962C8B-B14F-4D97-AF65-F5344CB8AC3E}">
        <p14:creationId xmlns:p14="http://schemas.microsoft.com/office/powerpoint/2010/main" val="352075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5</a:t>
            </a:fld>
            <a:endParaRPr lang="zh-CN" altLang="en-US" sz="1200"/>
          </a:p>
        </p:txBody>
      </p:sp>
    </p:spTree>
    <p:extLst>
      <p:ext uri="{BB962C8B-B14F-4D97-AF65-F5344CB8AC3E}">
        <p14:creationId xmlns:p14="http://schemas.microsoft.com/office/powerpoint/2010/main" val="138032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6</a:t>
            </a:fld>
            <a:endParaRPr lang="zh-CN" altLang="en-US" sz="1200"/>
          </a:p>
        </p:txBody>
      </p:sp>
    </p:spTree>
    <p:extLst>
      <p:ext uri="{BB962C8B-B14F-4D97-AF65-F5344CB8AC3E}">
        <p14:creationId xmlns:p14="http://schemas.microsoft.com/office/powerpoint/2010/main" val="239536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7</a:t>
            </a:fld>
            <a:endParaRPr lang="zh-CN" altLang="en-US" sz="1200"/>
          </a:p>
        </p:txBody>
      </p:sp>
    </p:spTree>
    <p:extLst>
      <p:ext uri="{BB962C8B-B14F-4D97-AF65-F5344CB8AC3E}">
        <p14:creationId xmlns:p14="http://schemas.microsoft.com/office/powerpoint/2010/main" val="386560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8</a:t>
            </a:fld>
            <a:endParaRPr lang="zh-CN" altLang="en-US" sz="1200"/>
          </a:p>
        </p:txBody>
      </p:sp>
    </p:spTree>
    <p:extLst>
      <p:ext uri="{BB962C8B-B14F-4D97-AF65-F5344CB8AC3E}">
        <p14:creationId xmlns:p14="http://schemas.microsoft.com/office/powerpoint/2010/main" val="308587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9</a:t>
            </a:fld>
            <a:endParaRPr lang="zh-CN" altLang="en-US" sz="1200"/>
          </a:p>
        </p:txBody>
      </p:sp>
    </p:spTree>
    <p:extLst>
      <p:ext uri="{BB962C8B-B14F-4D97-AF65-F5344CB8AC3E}">
        <p14:creationId xmlns:p14="http://schemas.microsoft.com/office/powerpoint/2010/main" val="289358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indent="0" algn="r"/>
            <a:fld id="{9A0DB2DC-4C9A-4742-B13C-FB6460FD3503}" type="slidenum">
              <a:rPr lang="zh-CN" altLang="en-US" sz="1200"/>
              <a:t>10</a:t>
            </a:fld>
            <a:endParaRPr lang="zh-CN" altLang="en-US" sz="1200"/>
          </a:p>
        </p:txBody>
      </p:sp>
    </p:spTree>
    <p:extLst>
      <p:ext uri="{BB962C8B-B14F-4D97-AF65-F5344CB8AC3E}">
        <p14:creationId xmlns:p14="http://schemas.microsoft.com/office/powerpoint/2010/main" val="298147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49094867-DFCC-4BF8-A8B1-FCDB0CCD237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31" name="图片 2"/>
          <p:cNvPicPr>
            <a:picLocks noChangeAspect="1"/>
          </p:cNvPicPr>
          <p:nvPr userDrawn="1"/>
        </p:nvPicPr>
        <p:blipFill>
          <a:blip r:embed="rId13"/>
          <a:stretch>
            <a:fillRect/>
          </a:stretch>
        </p:blipFill>
        <p:spPr>
          <a:xfrm>
            <a:off x="31750" y="6308725"/>
            <a:ext cx="9110663" cy="577850"/>
          </a:xfrm>
          <a:prstGeom prst="rect">
            <a:avLst/>
          </a:prstGeom>
          <a:noFill/>
          <a:ln w="9525">
            <a:noFill/>
          </a:ln>
        </p:spPr>
      </p:pic>
      <p:pic>
        <p:nvPicPr>
          <p:cNvPr id="1032" name="Picture 7" descr="C:\Documents and Settings\sqz\桌面\图片1.jpg"/>
          <p:cNvPicPr>
            <a:picLocks noChangeAspect="1"/>
          </p:cNvPicPr>
          <p:nvPr userDrawn="1"/>
        </p:nvPicPr>
        <p:blipFill>
          <a:blip r:embed="rId14"/>
          <a:srcRect l="397" t="671" r="217" b="51665"/>
          <a:stretch>
            <a:fillRect/>
          </a:stretch>
        </p:blipFill>
        <p:spPr>
          <a:xfrm>
            <a:off x="0" y="0"/>
            <a:ext cx="9142413" cy="3289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open-mmlab/mmskeleton" TargetMode="External"/><Relationship Id="rId3" Type="http://schemas.openxmlformats.org/officeDocument/2006/relationships/slideLayout" Target="../slideLayouts/slideLayout7.xml"/><Relationship Id="rId7" Type="http://schemas.openxmlformats.org/officeDocument/2006/relationships/hyperlink" Target="https://zhuanlan.zhihu.com/p/40964492"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github.com/jinwchoi/awesome-action-recognition" TargetMode="External"/><Relationship Id="rId5" Type="http://schemas.openxmlformats.org/officeDocument/2006/relationships/hyperlink" Target="https://zhuanlan.zhihu.com/p/100344027" TargetMode="External"/><Relationship Id="rId4" Type="http://schemas.openxmlformats.org/officeDocument/2006/relationships/notesSlide" Target="../notesSlides/notesSlide10.xml"/><Relationship Id="rId9" Type="http://schemas.openxmlformats.org/officeDocument/2006/relationships/hyperlink" Target="https://github.com/HHTseng/video-classification"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5.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47002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200" cap="none" spc="0" normalizeH="0" baseline="0" noProof="1">
                <a:solidFill>
                  <a:schemeClr val="tx2"/>
                </a:solidFill>
                <a:latin typeface="+mj-lt"/>
                <a:ea typeface="+mj-ea"/>
                <a:cs typeface="+mj-cs"/>
                <a:sym typeface="+mn-ea"/>
              </a:rPr>
              <a:t>Action Recognition</a:t>
            </a:r>
            <a:endParaRPr kumimoji="0" lang="zh-CN" altLang="en-US" sz="4400" b="1" i="0" u="none" strike="noStrike" kern="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ea typeface="黑体" panose="02010609060101010101" charset="-122"/>
              </a:rPr>
              <a:t>五</a:t>
            </a:r>
            <a:r>
              <a:rPr lang="zh-CN" altLang="en-US" sz="3600" b="1" dirty="0">
                <a:latin typeface="Arial" panose="020B0604020202020204" pitchFamily="34" charset="0"/>
                <a:ea typeface="黑体" panose="02010609060101010101" charset="-122"/>
              </a:rPr>
              <a:t>：相关资源</a:t>
            </a:r>
          </a:p>
        </p:txBody>
      </p:sp>
      <p:sp>
        <p:nvSpPr>
          <p:cNvPr id="2" name="文本框 1">
            <a:extLst>
              <a:ext uri="{FF2B5EF4-FFF2-40B4-BE49-F238E27FC236}">
                <a16:creationId xmlns:a16="http://schemas.microsoft.com/office/drawing/2014/main" id="{D38E683A-C2AC-4DB6-B57D-173288D519D8}"/>
              </a:ext>
            </a:extLst>
          </p:cNvPr>
          <p:cNvSpPr txBox="1"/>
          <p:nvPr/>
        </p:nvSpPr>
        <p:spPr>
          <a:xfrm>
            <a:off x="251520" y="1988840"/>
            <a:ext cx="7992888" cy="4401205"/>
          </a:xfrm>
          <a:prstGeom prst="rect">
            <a:avLst/>
          </a:prstGeom>
          <a:noFill/>
        </p:spPr>
        <p:txBody>
          <a:bodyPr wrap="square" rtlCol="0">
            <a:spAutoFit/>
          </a:bodyPr>
          <a:lstStyle/>
          <a:p>
            <a:r>
              <a:rPr lang="zh-CN" altLang="en-US" dirty="0"/>
              <a:t>行为识别相关论文：</a:t>
            </a:r>
            <a:endParaRPr lang="en-US" altLang="zh-CN" dirty="0"/>
          </a:p>
          <a:p>
            <a:r>
              <a:rPr lang="en-US" altLang="zh-CN" dirty="0"/>
              <a:t>1</a:t>
            </a:r>
            <a:r>
              <a:rPr lang="zh-CN" altLang="en-US" dirty="0"/>
              <a:t>，</a:t>
            </a:r>
            <a:r>
              <a:rPr lang="en-US" altLang="zh-CN" sz="1600" dirty="0"/>
              <a:t> Si, </a:t>
            </a:r>
            <a:r>
              <a:rPr lang="en-US" altLang="zh-CN" sz="1600" dirty="0" err="1"/>
              <a:t>Chenyang</a:t>
            </a:r>
            <a:r>
              <a:rPr lang="en-US" altLang="zh-CN" sz="1600" dirty="0"/>
              <a:t> and Chen, </a:t>
            </a:r>
            <a:r>
              <a:rPr lang="en-US" altLang="zh-CN" sz="1600" dirty="0" err="1"/>
              <a:t>Wentao</a:t>
            </a:r>
            <a:r>
              <a:rPr lang="en-US" altLang="zh-CN" sz="1600" dirty="0"/>
              <a:t> and Wang, Wei and Wang, Liang and Tan, </a:t>
            </a:r>
            <a:r>
              <a:rPr lang="en-US" altLang="zh-CN" sz="1600" dirty="0" err="1"/>
              <a:t>Tieniu</a:t>
            </a:r>
            <a:r>
              <a:rPr lang="en-US" altLang="zh-CN" sz="1600" dirty="0"/>
              <a:t>. An Attention Enhanced Graph Convolutional LSTM Network for Skeleton-Based Action Recognition. Proceedings of the IEEE/CVF Conference on Computer Vision and Pattern Recognition (CVPR). (2019)</a:t>
            </a:r>
          </a:p>
          <a:p>
            <a:r>
              <a:rPr lang="en-US" altLang="zh-CN" sz="1600" dirty="0"/>
              <a:t>   </a:t>
            </a:r>
          </a:p>
          <a:p>
            <a:r>
              <a:rPr lang="en-US" altLang="zh-CN" dirty="0"/>
              <a:t>2</a:t>
            </a:r>
            <a:r>
              <a:rPr lang="zh-CN" altLang="en-US" dirty="0"/>
              <a:t>，</a:t>
            </a:r>
            <a:r>
              <a:rPr lang="en-US" altLang="zh-CN" dirty="0" err="1"/>
              <a:t>Majd</a:t>
            </a:r>
            <a:r>
              <a:rPr lang="en-US" altLang="zh-CN" dirty="0"/>
              <a:t>, </a:t>
            </a:r>
            <a:r>
              <a:rPr lang="en-US" altLang="zh-CN" dirty="0" err="1"/>
              <a:t>Mahshid</a:t>
            </a:r>
            <a:r>
              <a:rPr lang="en-US" altLang="zh-CN" dirty="0"/>
              <a:t> and Reza </a:t>
            </a:r>
            <a:r>
              <a:rPr lang="en-US" altLang="zh-CN" dirty="0" err="1"/>
              <a:t>Safabakhsh</a:t>
            </a:r>
            <a:r>
              <a:rPr lang="en-US" altLang="zh-CN" dirty="0"/>
              <a:t>, 'Correlational Convolutional LSTM for Human Action Recognition' (2020) 396 Neurocomputing (Amsterdam) 224</a:t>
            </a:r>
          </a:p>
          <a:p>
            <a:endParaRPr lang="en-US" altLang="zh-CN" dirty="0"/>
          </a:p>
          <a:p>
            <a:r>
              <a:rPr lang="en-US" altLang="zh-CN" dirty="0"/>
              <a:t>3</a:t>
            </a:r>
            <a:r>
              <a:rPr lang="zh-CN" altLang="en-US" dirty="0"/>
              <a:t>，</a:t>
            </a:r>
            <a:r>
              <a:rPr lang="en-US" altLang="zh-CN" dirty="0"/>
              <a:t> Donahue, Jeff et al, 'Long-Term Recurrent Convolutional Networks for Visual Recognition and Description' (2017) 39</a:t>
            </a:r>
            <a:r>
              <a:rPr lang="en-US" altLang="zh-CN" i="1" dirty="0"/>
              <a:t> IEEE transactions on pattern analysis and machine intelligence</a:t>
            </a:r>
            <a:r>
              <a:rPr lang="en-US" altLang="zh-CN" dirty="0"/>
              <a:t> 677</a:t>
            </a:r>
          </a:p>
          <a:p>
            <a:endParaRPr lang="en-US" altLang="zh-CN" dirty="0"/>
          </a:p>
          <a:p>
            <a:r>
              <a:rPr lang="en-US" altLang="zh-CN" dirty="0"/>
              <a:t>4</a:t>
            </a:r>
            <a:r>
              <a:rPr lang="zh-CN" altLang="en-US" dirty="0"/>
              <a:t>，</a:t>
            </a:r>
            <a:r>
              <a:rPr lang="en-US" altLang="zh-CN" dirty="0"/>
              <a:t> Du W, Wang Y, </a:t>
            </a:r>
            <a:r>
              <a:rPr lang="en-US" altLang="zh-CN" dirty="0" err="1"/>
              <a:t>Qiao</a:t>
            </a:r>
            <a:r>
              <a:rPr lang="en-US" altLang="zh-CN" dirty="0"/>
              <a:t> Y. </a:t>
            </a:r>
            <a:r>
              <a:rPr lang="en-US" altLang="zh-CN" dirty="0" err="1"/>
              <a:t>Rpan</a:t>
            </a:r>
            <a:r>
              <a:rPr lang="en-US" altLang="zh-CN" dirty="0"/>
              <a:t>: An end-to-end recurrent pose-attention network for action recognition in videos[C]//Proceedings of the IEEE Conference on Computer Vision and Pattern Recognition. 2017: 3725-3734. </a:t>
            </a:r>
            <a:endParaRPr lang="zh-CN" altLang="en-US" dirty="0"/>
          </a:p>
        </p:txBody>
      </p:sp>
    </p:spTree>
    <p:custDataLst>
      <p:tags r:id="rId1"/>
    </p:custDataLst>
    <p:extLst>
      <p:ext uri="{BB962C8B-B14F-4D97-AF65-F5344CB8AC3E}">
        <p14:creationId xmlns:p14="http://schemas.microsoft.com/office/powerpoint/2010/main" val="126718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ea typeface="黑体" panose="02010609060101010101" charset="-122"/>
              </a:rPr>
              <a:t>五</a:t>
            </a:r>
            <a:r>
              <a:rPr lang="zh-CN" altLang="en-US" sz="3600" b="1" dirty="0">
                <a:latin typeface="Arial" panose="020B0604020202020204" pitchFamily="34" charset="0"/>
                <a:ea typeface="黑体" panose="02010609060101010101" charset="-122"/>
              </a:rPr>
              <a:t>：相关资源</a:t>
            </a:r>
          </a:p>
        </p:txBody>
      </p:sp>
      <p:sp>
        <p:nvSpPr>
          <p:cNvPr id="2" name="文本框 1">
            <a:extLst>
              <a:ext uri="{FF2B5EF4-FFF2-40B4-BE49-F238E27FC236}">
                <a16:creationId xmlns:a16="http://schemas.microsoft.com/office/drawing/2014/main" id="{D38E683A-C2AC-4DB6-B57D-173288D519D8}"/>
              </a:ext>
            </a:extLst>
          </p:cNvPr>
          <p:cNvSpPr txBox="1"/>
          <p:nvPr/>
        </p:nvSpPr>
        <p:spPr>
          <a:xfrm>
            <a:off x="251520" y="1988840"/>
            <a:ext cx="7992888" cy="4216539"/>
          </a:xfrm>
          <a:prstGeom prst="rect">
            <a:avLst/>
          </a:prstGeom>
          <a:noFill/>
        </p:spPr>
        <p:txBody>
          <a:bodyPr wrap="square" rtlCol="0">
            <a:spAutoFit/>
          </a:bodyPr>
          <a:lstStyle/>
          <a:p>
            <a:r>
              <a:rPr lang="zh-CN" altLang="en-US" dirty="0"/>
              <a:t>行为相关介绍：</a:t>
            </a:r>
            <a:endParaRPr lang="en-US" altLang="zh-CN" dirty="0"/>
          </a:p>
          <a:p>
            <a:r>
              <a:rPr lang="en-US" altLang="zh-CN" dirty="0"/>
              <a:t>1</a:t>
            </a:r>
            <a:r>
              <a:rPr lang="zh-CN" altLang="en-US" dirty="0"/>
              <a:t>，</a:t>
            </a:r>
            <a:r>
              <a:rPr lang="en-US" altLang="zh-CN" dirty="0"/>
              <a:t> </a:t>
            </a:r>
            <a:r>
              <a:rPr lang="en-US" altLang="zh-CN" dirty="0">
                <a:hlinkClick r:id="rId5"/>
              </a:rPr>
              <a:t>https://zhuanlan.zhihu.com/p/100344027</a:t>
            </a:r>
            <a:endParaRPr lang="en-US" altLang="zh-CN" dirty="0"/>
          </a:p>
          <a:p>
            <a:endParaRPr lang="en-US" altLang="zh-CN" sz="1600" dirty="0"/>
          </a:p>
          <a:p>
            <a:r>
              <a:rPr lang="en-US" altLang="zh-CN" dirty="0"/>
              <a:t>2</a:t>
            </a:r>
            <a:r>
              <a:rPr lang="zh-CN" altLang="en-US" dirty="0"/>
              <a:t>，</a:t>
            </a:r>
            <a:r>
              <a:rPr lang="en-US" altLang="zh-CN" dirty="0"/>
              <a:t> </a:t>
            </a:r>
            <a:r>
              <a:rPr lang="zh-CN" altLang="en-US" dirty="0"/>
              <a:t>相关论文代码汇总</a:t>
            </a:r>
            <a:r>
              <a:rPr lang="en-US" altLang="zh-CN" dirty="0"/>
              <a:t>  </a:t>
            </a:r>
            <a:r>
              <a:rPr lang="en-US" altLang="zh-CN" dirty="0">
                <a:hlinkClick r:id="rId6"/>
              </a:rPr>
              <a:t>https://github.com/jinwchoi/awesome-action-recognition</a:t>
            </a:r>
            <a:r>
              <a:rPr lang="en-US" altLang="zh-CN" dirty="0"/>
              <a:t> </a:t>
            </a:r>
          </a:p>
          <a:p>
            <a:endParaRPr lang="en-US" altLang="zh-CN" dirty="0"/>
          </a:p>
          <a:p>
            <a:r>
              <a:rPr lang="en-US" altLang="zh-CN" dirty="0"/>
              <a:t>3</a:t>
            </a:r>
            <a:r>
              <a:rPr lang="zh-CN" altLang="en-US" dirty="0"/>
              <a:t>，</a:t>
            </a:r>
            <a:r>
              <a:rPr lang="en-US" altLang="zh-CN" dirty="0"/>
              <a:t> </a:t>
            </a:r>
            <a:r>
              <a:rPr lang="en-US" altLang="zh-CN" dirty="0">
                <a:hlinkClick r:id="rId7"/>
              </a:rPr>
              <a:t>https://zhuanlan.zhihu.com/p/40964492</a:t>
            </a:r>
            <a:endParaRPr lang="en-US" altLang="zh-CN" dirty="0"/>
          </a:p>
          <a:p>
            <a:endParaRPr lang="en-US" altLang="zh-CN" dirty="0"/>
          </a:p>
          <a:p>
            <a:r>
              <a:rPr lang="en-US" altLang="zh-CN" dirty="0"/>
              <a:t>4</a:t>
            </a:r>
            <a:r>
              <a:rPr lang="zh-CN" altLang="en-US" dirty="0"/>
              <a:t>，</a:t>
            </a:r>
            <a:r>
              <a:rPr lang="en-US" altLang="zh-CN" dirty="0"/>
              <a:t> </a:t>
            </a:r>
            <a:r>
              <a:rPr lang="zh-CN" altLang="en-US" dirty="0"/>
              <a:t>骨骼识别和动作生成 </a:t>
            </a:r>
            <a:r>
              <a:rPr lang="en-US" altLang="zh-CN" dirty="0">
                <a:hlinkClick r:id="rId8"/>
              </a:rPr>
              <a:t>https://github.com/open-mmlab/mmskeleton</a:t>
            </a:r>
            <a:endParaRPr lang="en-US" altLang="zh-CN" dirty="0"/>
          </a:p>
          <a:p>
            <a:endParaRPr lang="en-US" altLang="zh-CN" dirty="0"/>
          </a:p>
          <a:p>
            <a:r>
              <a:rPr lang="en-US" altLang="zh-CN" dirty="0"/>
              <a:t>5</a:t>
            </a:r>
            <a:r>
              <a:rPr lang="zh-CN" altLang="en-US" dirty="0"/>
              <a:t>，</a:t>
            </a:r>
            <a:r>
              <a:rPr lang="en-US" altLang="zh-CN" dirty="0"/>
              <a:t> </a:t>
            </a:r>
            <a:r>
              <a:rPr lang="en-US" altLang="zh-CN" dirty="0">
                <a:hlinkClick r:id="rId9"/>
              </a:rPr>
              <a:t>https://github.com/HHTseng/video-classification</a:t>
            </a:r>
            <a:endParaRPr lang="en-US" altLang="zh-CN"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240466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23">
            <a:extLst>
              <a:ext uri="{FF2B5EF4-FFF2-40B4-BE49-F238E27FC236}">
                <a16:creationId xmlns:a16="http://schemas.microsoft.com/office/drawing/2014/main" id="{1F79F48F-64EA-4A7C-BA8B-75FCD86C523A}"/>
              </a:ext>
            </a:extLst>
          </p:cNvPr>
          <p:cNvSpPr txBox="1"/>
          <p:nvPr>
            <p:custDataLst>
              <p:tags r:id="rId2"/>
            </p:custDataLst>
          </p:nvPr>
        </p:nvSpPr>
        <p:spPr>
          <a:xfrm>
            <a:off x="390525" y="1143000"/>
            <a:ext cx="7886700" cy="654844"/>
          </a:xfrm>
          <a:prstGeom prst="rect">
            <a:avLst/>
          </a:prstGeom>
          <a:noFill/>
          <a:ln w="9525">
            <a:noFill/>
          </a:ln>
        </p:spPr>
        <p:txBody>
          <a:bodyPr wrap="square" lIns="68580" tIns="34290" rIns="68580" bIns="34290" anchor="ctr"/>
          <a:lstStyle/>
          <a:p>
            <a:pPr lvl="0" indent="0">
              <a:lnSpc>
                <a:spcPct val="90000"/>
              </a:lnSpc>
            </a:pPr>
            <a:r>
              <a:rPr lang="zh-CN" altLang="en-US" sz="3600" b="1" dirty="0">
                <a:ea typeface="黑体" panose="02010609060101010101" charset="-122"/>
              </a:rPr>
              <a:t>一</a:t>
            </a:r>
            <a:r>
              <a:rPr lang="zh-CN" altLang="en-US" sz="3600" b="1" dirty="0">
                <a:latin typeface="Arial" panose="020B0604020202020204" pitchFamily="34" charset="0"/>
                <a:ea typeface="黑体" panose="02010609060101010101" charset="-122"/>
              </a:rPr>
              <a:t>：相关定义</a:t>
            </a:r>
          </a:p>
        </p:txBody>
      </p:sp>
      <p:sp>
        <p:nvSpPr>
          <p:cNvPr id="6" name="文本框 5">
            <a:extLst>
              <a:ext uri="{FF2B5EF4-FFF2-40B4-BE49-F238E27FC236}">
                <a16:creationId xmlns:a16="http://schemas.microsoft.com/office/drawing/2014/main" id="{F2B617F7-F1B5-420B-BE47-56EFDACABF05}"/>
              </a:ext>
            </a:extLst>
          </p:cNvPr>
          <p:cNvSpPr txBox="1"/>
          <p:nvPr/>
        </p:nvSpPr>
        <p:spPr>
          <a:xfrm>
            <a:off x="1691680" y="2492896"/>
            <a:ext cx="6840760" cy="1754326"/>
          </a:xfrm>
          <a:prstGeom prst="rect">
            <a:avLst/>
          </a:prstGeom>
          <a:noFill/>
        </p:spPr>
        <p:txBody>
          <a:bodyPr wrap="square" rtlCol="0">
            <a:spAutoFit/>
          </a:bodyPr>
          <a:lstStyle/>
          <a:p>
            <a:r>
              <a:rPr lang="zh-CN" altLang="en-US" dirty="0"/>
              <a:t>行为识别（</a:t>
            </a:r>
            <a:r>
              <a:rPr lang="en-US" altLang="zh-CN" dirty="0"/>
              <a:t>Action Recognition)</a:t>
            </a:r>
            <a:r>
              <a:rPr lang="zh-CN" altLang="en-US" dirty="0"/>
              <a:t>任务是从视频剪辑（</a:t>
            </a:r>
            <a:r>
              <a:rPr lang="en-US" altLang="zh-CN" dirty="0"/>
              <a:t>2D</a:t>
            </a:r>
            <a:r>
              <a:rPr lang="zh-CN" altLang="en-US" dirty="0"/>
              <a:t>帧序列）中</a:t>
            </a:r>
            <a:endParaRPr lang="en-US" altLang="zh-CN" dirty="0"/>
          </a:p>
          <a:p>
            <a:r>
              <a:rPr lang="zh-CN" altLang="en-US" dirty="0"/>
              <a:t>识别不同的动作，其中动作可以在视频的整个持续时间内执行或不执行。行为识别是图像分类任务到多个帧的拓展，聚合来自每帧的预测。</a:t>
            </a:r>
            <a:endParaRPr lang="en-US" altLang="zh-CN" dirty="0"/>
          </a:p>
          <a:p>
            <a:r>
              <a:rPr lang="zh-CN" altLang="en-US" dirty="0"/>
              <a:t>简单的来说就是：对于给定的分割好的视频片段，按照其中的人类行为进行分类。比如女孩化妆、男生打球、跑步等等。</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755576" y="1124744"/>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latin typeface="Arial" panose="020B0604020202020204" pitchFamily="34" charset="0"/>
                <a:ea typeface="黑体" panose="02010609060101010101" charset="-122"/>
              </a:rPr>
              <a:t>二：相关方法（</a:t>
            </a:r>
            <a:r>
              <a:rPr lang="en-US" altLang="zh-CN" sz="3600" b="1" dirty="0">
                <a:latin typeface="Arial" panose="020B0604020202020204" pitchFamily="34" charset="0"/>
                <a:ea typeface="黑体" panose="02010609060101010101" charset="-122"/>
              </a:rPr>
              <a:t>RNN</a:t>
            </a:r>
            <a:r>
              <a:rPr lang="zh-CN" altLang="en-US" sz="3600" b="1" dirty="0">
                <a:latin typeface="Arial" panose="020B0604020202020204" pitchFamily="34" charset="0"/>
                <a:ea typeface="黑体" panose="02010609060101010101" charset="-122"/>
              </a:rPr>
              <a:t>）</a:t>
            </a:r>
            <a:endParaRPr lang="en-US" altLang="zh-CN" sz="3600" b="1" dirty="0">
              <a:latin typeface="Arial" panose="020B0604020202020204" pitchFamily="34" charset="0"/>
              <a:ea typeface="黑体" panose="02010609060101010101" charset="-122"/>
            </a:endParaRPr>
          </a:p>
          <a:p>
            <a:pPr lvl="0" indent="0">
              <a:lnSpc>
                <a:spcPct val="90000"/>
              </a:lnSpc>
            </a:pPr>
            <a:endParaRPr lang="zh-CN" altLang="en-US" sz="3600" b="1" dirty="0">
              <a:latin typeface="Arial" panose="020B0604020202020204" pitchFamily="34" charset="0"/>
              <a:ea typeface="黑体" panose="02010609060101010101" charset="-122"/>
            </a:endParaRPr>
          </a:p>
        </p:txBody>
      </p:sp>
      <p:pic>
        <p:nvPicPr>
          <p:cNvPr id="1026" name="Picture 2" descr="preview">
            <a:extLst>
              <a:ext uri="{FF2B5EF4-FFF2-40B4-BE49-F238E27FC236}">
                <a16:creationId xmlns:a16="http://schemas.microsoft.com/office/drawing/2014/main" id="{045928D0-A596-4FBB-8C25-19937DCE8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2348880"/>
            <a:ext cx="5179974" cy="3835518"/>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57FFD558-8B9D-41AA-8874-D2000712E6E3}"/>
              </a:ext>
            </a:extLst>
          </p:cNvPr>
          <p:cNvSpPr/>
          <p:nvPr/>
        </p:nvSpPr>
        <p:spPr>
          <a:xfrm>
            <a:off x="755576" y="1471982"/>
            <a:ext cx="6480720" cy="646331"/>
          </a:xfrm>
          <a:prstGeom prst="rect">
            <a:avLst/>
          </a:prstGeom>
        </p:spPr>
        <p:txBody>
          <a:bodyPr wrap="square">
            <a:spAutoFit/>
          </a:bodyPr>
          <a:lstStyle/>
          <a:p>
            <a:r>
              <a:rPr lang="zh-CN" altLang="en-US" b="1" dirty="0">
                <a:solidFill>
                  <a:srgbClr val="121212"/>
                </a:solidFill>
                <a:latin typeface="-apple-system"/>
              </a:rPr>
              <a:t>循环神经网络（</a:t>
            </a:r>
            <a:r>
              <a:rPr lang="en-US" altLang="zh-CN" b="1" dirty="0">
                <a:solidFill>
                  <a:srgbClr val="121212"/>
                </a:solidFill>
                <a:latin typeface="-apple-system"/>
              </a:rPr>
              <a:t>Recurrent Neural Network</a:t>
            </a:r>
            <a:r>
              <a:rPr lang="zh-CN" altLang="en-US" b="1" dirty="0">
                <a:solidFill>
                  <a:srgbClr val="121212"/>
                </a:solidFill>
                <a:latin typeface="-apple-system"/>
              </a:rPr>
              <a:t>，</a:t>
            </a:r>
            <a:r>
              <a:rPr lang="en-US" altLang="zh-CN" b="1" dirty="0">
                <a:solidFill>
                  <a:srgbClr val="121212"/>
                </a:solidFill>
                <a:latin typeface="-apple-system"/>
              </a:rPr>
              <a:t>RNN</a:t>
            </a:r>
            <a:r>
              <a:rPr lang="zh-CN" altLang="en-US" b="1" dirty="0">
                <a:solidFill>
                  <a:srgbClr val="121212"/>
                </a:solidFill>
                <a:latin typeface="-apple-system"/>
              </a:rPr>
              <a:t>）是一种用于处理序列数据的神经网络。</a:t>
            </a:r>
            <a:endParaRPr lang="zh-CN" altLang="en-US" b="1"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latin typeface="Arial" panose="020B0604020202020204" pitchFamily="34" charset="0"/>
                <a:ea typeface="黑体" panose="02010609060101010101" charset="-122"/>
              </a:rPr>
              <a:t>二：相关方法（</a:t>
            </a:r>
            <a:r>
              <a:rPr lang="en-US" altLang="zh-CN" sz="3600" b="1" dirty="0">
                <a:latin typeface="Arial" panose="020B0604020202020204" pitchFamily="34" charset="0"/>
                <a:ea typeface="黑体" panose="02010609060101010101" charset="-122"/>
              </a:rPr>
              <a:t>LSTM</a:t>
            </a:r>
            <a:r>
              <a:rPr lang="zh-CN" altLang="en-US" sz="3600" b="1" dirty="0">
                <a:latin typeface="Arial" panose="020B0604020202020204" pitchFamily="34" charset="0"/>
                <a:ea typeface="黑体" panose="02010609060101010101" charset="-122"/>
              </a:rPr>
              <a:t>）</a:t>
            </a:r>
            <a:endParaRPr lang="en-US" altLang="zh-CN" sz="3600" b="1" dirty="0">
              <a:latin typeface="Arial" panose="020B0604020202020204" pitchFamily="34" charset="0"/>
              <a:ea typeface="黑体" panose="02010609060101010101" charset="-122"/>
            </a:endParaRPr>
          </a:p>
          <a:p>
            <a:pPr lvl="0" indent="0">
              <a:lnSpc>
                <a:spcPct val="90000"/>
              </a:lnSpc>
            </a:pPr>
            <a:endParaRPr lang="zh-CN" altLang="en-US" sz="3600" b="1" dirty="0">
              <a:latin typeface="Arial" panose="020B0604020202020204" pitchFamily="34" charset="0"/>
              <a:ea typeface="黑体" panose="02010609060101010101" charset="-122"/>
            </a:endParaRPr>
          </a:p>
        </p:txBody>
      </p:sp>
      <p:sp>
        <p:nvSpPr>
          <p:cNvPr id="21" name="矩形 20">
            <a:extLst>
              <a:ext uri="{FF2B5EF4-FFF2-40B4-BE49-F238E27FC236}">
                <a16:creationId xmlns:a16="http://schemas.microsoft.com/office/drawing/2014/main" id="{57FFD558-8B9D-41AA-8874-D2000712E6E3}"/>
              </a:ext>
            </a:extLst>
          </p:cNvPr>
          <p:cNvSpPr/>
          <p:nvPr/>
        </p:nvSpPr>
        <p:spPr>
          <a:xfrm>
            <a:off x="154332" y="1780906"/>
            <a:ext cx="2833492" cy="2308324"/>
          </a:xfrm>
          <a:prstGeom prst="rect">
            <a:avLst/>
          </a:prstGeom>
        </p:spPr>
        <p:txBody>
          <a:bodyPr wrap="square">
            <a:spAutoFit/>
          </a:bodyPr>
          <a:lstStyle/>
          <a:p>
            <a:pPr algn="just"/>
            <a:r>
              <a:rPr lang="zh-CN" altLang="en-US" b="1" dirty="0"/>
              <a:t>长短期记忆（</a:t>
            </a:r>
            <a:r>
              <a:rPr lang="en-US" altLang="zh-CN" b="1" dirty="0"/>
              <a:t>LSTM</a:t>
            </a:r>
            <a:r>
              <a:rPr lang="zh-CN" altLang="en-US" b="1" dirty="0"/>
              <a:t>）是一种特殊的</a:t>
            </a:r>
            <a:r>
              <a:rPr lang="en-US" altLang="zh-CN" b="1" dirty="0"/>
              <a:t>RNN</a:t>
            </a:r>
            <a:r>
              <a:rPr lang="zh-CN" altLang="en-US" b="1" dirty="0"/>
              <a:t>，主要是为了解决长序列训练过程中的梯度消失和梯度爆炸问题。简单来说，就是相比普通的</a:t>
            </a:r>
            <a:r>
              <a:rPr lang="en-US" altLang="zh-CN" b="1" dirty="0"/>
              <a:t>RNN</a:t>
            </a:r>
            <a:r>
              <a:rPr lang="zh-CN" altLang="en-US" b="1" dirty="0"/>
              <a:t>，</a:t>
            </a:r>
            <a:r>
              <a:rPr lang="en-US" altLang="zh-CN" b="1" dirty="0"/>
              <a:t>LSTM</a:t>
            </a:r>
            <a:r>
              <a:rPr lang="zh-CN" altLang="en-US" b="1" dirty="0"/>
              <a:t>能够在更长的序列中有更好的表现。</a:t>
            </a:r>
          </a:p>
        </p:txBody>
      </p:sp>
      <p:pic>
        <p:nvPicPr>
          <p:cNvPr id="2052" name="Picture 4" descr="preview">
            <a:extLst>
              <a:ext uri="{FF2B5EF4-FFF2-40B4-BE49-F238E27FC236}">
                <a16:creationId xmlns:a16="http://schemas.microsoft.com/office/drawing/2014/main" id="{11AD282B-A430-4931-926F-95ED5C8C4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776338"/>
            <a:ext cx="5092120" cy="38129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6254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latin typeface="Arial" panose="020B0604020202020204" pitchFamily="34" charset="0"/>
                <a:ea typeface="黑体" panose="02010609060101010101" charset="-122"/>
              </a:rPr>
              <a:t>二：相关方法（</a:t>
            </a:r>
            <a:r>
              <a:rPr lang="en-US" altLang="zh-CN" sz="3600" b="1" dirty="0">
                <a:latin typeface="Arial" panose="020B0604020202020204" pitchFamily="34" charset="0"/>
                <a:ea typeface="黑体" panose="02010609060101010101" charset="-122"/>
              </a:rPr>
              <a:t>LSTM</a:t>
            </a:r>
            <a:r>
              <a:rPr lang="zh-CN" altLang="en-US" sz="3600" b="1" dirty="0">
                <a:latin typeface="Arial" panose="020B0604020202020204" pitchFamily="34" charset="0"/>
                <a:ea typeface="黑体" panose="02010609060101010101" charset="-122"/>
              </a:rPr>
              <a:t>）</a:t>
            </a:r>
            <a:endParaRPr lang="en-US" altLang="zh-CN" sz="3600" b="1" dirty="0">
              <a:latin typeface="Arial" panose="020B0604020202020204" pitchFamily="34" charset="0"/>
              <a:ea typeface="黑体" panose="02010609060101010101" charset="-122"/>
            </a:endParaRPr>
          </a:p>
          <a:p>
            <a:pPr lvl="0" indent="0">
              <a:lnSpc>
                <a:spcPct val="90000"/>
              </a:lnSpc>
            </a:pPr>
            <a:endParaRPr lang="zh-CN" altLang="en-US" sz="3600" b="1" dirty="0">
              <a:latin typeface="Arial" panose="020B0604020202020204" pitchFamily="34" charset="0"/>
              <a:ea typeface="黑体" panose="02010609060101010101" charset="-122"/>
            </a:endParaRPr>
          </a:p>
        </p:txBody>
      </p:sp>
      <p:pic>
        <p:nvPicPr>
          <p:cNvPr id="3074" name="Picture 2" descr="https://pic2.zhimg.com/80/v2-556c74f0e025a47fea05dc0f76ea775d_720w.jpg">
            <a:extLst>
              <a:ext uri="{FF2B5EF4-FFF2-40B4-BE49-F238E27FC236}">
                <a16:creationId xmlns:a16="http://schemas.microsoft.com/office/drawing/2014/main" id="{C5DFD89D-C42B-404A-98C4-863E2A3F1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1651662"/>
            <a:ext cx="5598196" cy="415977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163F920F-1A22-43FD-B9A0-459423CE021B}"/>
              </a:ext>
            </a:extLst>
          </p:cNvPr>
          <p:cNvSpPr/>
          <p:nvPr/>
        </p:nvSpPr>
        <p:spPr>
          <a:xfrm>
            <a:off x="467544" y="2690336"/>
            <a:ext cx="1872208" cy="1477328"/>
          </a:xfrm>
          <a:prstGeom prst="rect">
            <a:avLst/>
          </a:prstGeom>
        </p:spPr>
        <p:txBody>
          <a:bodyPr wrap="square">
            <a:spAutoFit/>
          </a:bodyPr>
          <a:lstStyle/>
          <a:p>
            <a:r>
              <a:rPr lang="zh-CN" altLang="en-US" b="1" dirty="0">
                <a:solidFill>
                  <a:srgbClr val="121212"/>
                </a:solidFill>
                <a:latin typeface="-apple-system"/>
              </a:rPr>
              <a:t>通过门控状态来控制传输状态，记住需要长时间记忆的，忘记不重要的信息</a:t>
            </a:r>
            <a:endParaRPr lang="zh-CN" altLang="en-US" b="1" dirty="0"/>
          </a:p>
        </p:txBody>
      </p:sp>
    </p:spTree>
    <p:custDataLst>
      <p:tags r:id="rId1"/>
    </p:custDataLst>
    <p:extLst>
      <p:ext uri="{BB962C8B-B14F-4D97-AF65-F5344CB8AC3E}">
        <p14:creationId xmlns:p14="http://schemas.microsoft.com/office/powerpoint/2010/main" val="411254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85972" y="764704"/>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latin typeface="Arial" panose="020B0604020202020204" pitchFamily="34" charset="0"/>
                <a:ea typeface="黑体" panose="02010609060101010101" charset="-122"/>
              </a:rPr>
              <a:t>二：相关方法（</a:t>
            </a:r>
            <a:r>
              <a:rPr lang="en-US" altLang="zh-CN" sz="3600" b="1" dirty="0">
                <a:ea typeface="黑体" panose="02010609060101010101" charset="-122"/>
              </a:rPr>
              <a:t>AGC-LSTM</a:t>
            </a:r>
            <a:r>
              <a:rPr lang="zh-CN" altLang="en-US" sz="3600" b="1" dirty="0">
                <a:latin typeface="Arial" panose="020B0604020202020204" pitchFamily="34" charset="0"/>
                <a:ea typeface="黑体" panose="02010609060101010101" charset="-122"/>
              </a:rPr>
              <a:t>）</a:t>
            </a:r>
            <a:endParaRPr lang="en-US" altLang="zh-CN" sz="3600" b="1" dirty="0">
              <a:latin typeface="Arial" panose="020B0604020202020204" pitchFamily="34" charset="0"/>
              <a:ea typeface="黑体" panose="02010609060101010101" charset="-122"/>
            </a:endParaRPr>
          </a:p>
          <a:p>
            <a:pPr lvl="0" indent="0">
              <a:lnSpc>
                <a:spcPct val="90000"/>
              </a:lnSpc>
            </a:pPr>
            <a:endParaRPr lang="zh-CN" altLang="en-US" sz="3600" b="1" dirty="0">
              <a:latin typeface="Arial" panose="020B0604020202020204" pitchFamily="34" charset="0"/>
              <a:ea typeface="黑体" panose="02010609060101010101" charset="-122"/>
            </a:endParaRPr>
          </a:p>
        </p:txBody>
      </p:sp>
      <p:pic>
        <p:nvPicPr>
          <p:cNvPr id="4" name="图片 3">
            <a:extLst>
              <a:ext uri="{FF2B5EF4-FFF2-40B4-BE49-F238E27FC236}">
                <a16:creationId xmlns:a16="http://schemas.microsoft.com/office/drawing/2014/main" id="{707A03B0-FACF-4AD1-99F9-085FB311CFCF}"/>
              </a:ext>
            </a:extLst>
          </p:cNvPr>
          <p:cNvPicPr>
            <a:picLocks noChangeAspect="1"/>
          </p:cNvPicPr>
          <p:nvPr/>
        </p:nvPicPr>
        <p:blipFill rotWithShape="1">
          <a:blip r:embed="rId5">
            <a:extLst>
              <a:ext uri="{28A0092B-C50C-407E-A947-70E740481C1C}">
                <a14:useLocalDpi xmlns:a14="http://schemas.microsoft.com/office/drawing/2010/main" val="0"/>
              </a:ext>
            </a:extLst>
          </a:blip>
          <a:srcRect t="6965"/>
          <a:stretch/>
        </p:blipFill>
        <p:spPr>
          <a:xfrm>
            <a:off x="185972" y="1196752"/>
            <a:ext cx="8256868" cy="2945293"/>
          </a:xfrm>
          <a:prstGeom prst="rect">
            <a:avLst/>
          </a:prstGeom>
        </p:spPr>
      </p:pic>
      <p:sp>
        <p:nvSpPr>
          <p:cNvPr id="5" name="矩形 4">
            <a:extLst>
              <a:ext uri="{FF2B5EF4-FFF2-40B4-BE49-F238E27FC236}">
                <a16:creationId xmlns:a16="http://schemas.microsoft.com/office/drawing/2014/main" id="{D33E250D-DB50-4D7D-8B3A-BBF732390730}"/>
              </a:ext>
            </a:extLst>
          </p:cNvPr>
          <p:cNvSpPr/>
          <p:nvPr/>
        </p:nvSpPr>
        <p:spPr>
          <a:xfrm>
            <a:off x="521960" y="4142045"/>
            <a:ext cx="7920880" cy="2062103"/>
          </a:xfrm>
          <a:prstGeom prst="rect">
            <a:avLst/>
          </a:prstGeom>
        </p:spPr>
        <p:txBody>
          <a:bodyPr wrap="square">
            <a:spAutoFit/>
          </a:bodyPr>
          <a:lstStyle/>
          <a:p>
            <a:r>
              <a:rPr lang="en-US" altLang="zh-CN" sz="1600" b="1" dirty="0">
                <a:solidFill>
                  <a:srgbClr val="333333"/>
                </a:solidFill>
                <a:latin typeface="Helvetica Neue"/>
              </a:rPr>
              <a:t>1</a:t>
            </a:r>
            <a:r>
              <a:rPr lang="zh-CN" altLang="en-US" sz="1600" b="1" dirty="0">
                <a:solidFill>
                  <a:srgbClr val="333333"/>
                </a:solidFill>
                <a:latin typeface="Helvetica Neue"/>
              </a:rPr>
              <a:t>，首先，每个关节的坐标通过线性层转换为空间特征</a:t>
            </a:r>
            <a:endParaRPr lang="en-US" altLang="zh-CN" sz="1600" b="1" dirty="0">
              <a:solidFill>
                <a:srgbClr val="333333"/>
              </a:solidFill>
              <a:latin typeface="Helvetica Neue"/>
            </a:endParaRPr>
          </a:p>
          <a:p>
            <a:r>
              <a:rPr lang="en-US" altLang="zh-CN" sz="1600" b="1" dirty="0">
                <a:solidFill>
                  <a:srgbClr val="333333"/>
                </a:solidFill>
                <a:latin typeface="Helvetica Neue"/>
              </a:rPr>
              <a:t>2</a:t>
            </a:r>
            <a:r>
              <a:rPr lang="zh-CN" altLang="en-US" sz="1600" b="1" dirty="0">
                <a:solidFill>
                  <a:srgbClr val="333333"/>
                </a:solidFill>
                <a:latin typeface="Helvetica Neue"/>
              </a:rPr>
              <a:t>，然后将空间特征和两个连续帧之间的特征差连接起来以构成增强特征</a:t>
            </a:r>
            <a:endParaRPr lang="en-US" altLang="zh-CN" sz="1600" b="1" dirty="0">
              <a:solidFill>
                <a:srgbClr val="333333"/>
              </a:solidFill>
              <a:latin typeface="Helvetica Neue"/>
            </a:endParaRPr>
          </a:p>
          <a:p>
            <a:r>
              <a:rPr lang="en-US" altLang="zh-CN" sz="1600" b="1" dirty="0">
                <a:solidFill>
                  <a:srgbClr val="333333"/>
                </a:solidFill>
                <a:latin typeface="Helvetica Neue"/>
              </a:rPr>
              <a:t>3</a:t>
            </a:r>
            <a:r>
              <a:rPr lang="zh-CN" altLang="en-US" sz="1600" b="1" dirty="0">
                <a:solidFill>
                  <a:srgbClr val="333333"/>
                </a:solidFill>
                <a:latin typeface="Helvetica Neue"/>
              </a:rPr>
              <a:t>， 应用三个</a:t>
            </a:r>
            <a:r>
              <a:rPr lang="en-US" altLang="zh-CN" sz="1600" b="1" dirty="0">
                <a:solidFill>
                  <a:srgbClr val="333333"/>
                </a:solidFill>
                <a:latin typeface="Helvetica Neue"/>
              </a:rPr>
              <a:t>AGC-LSTM</a:t>
            </a:r>
            <a:r>
              <a:rPr lang="zh-CN" altLang="en-US" sz="1600" b="1" dirty="0">
                <a:solidFill>
                  <a:srgbClr val="333333"/>
                </a:solidFill>
                <a:latin typeface="Helvetica Neue"/>
              </a:rPr>
              <a:t>层来建模时空特征。 更具体地说，采用注意力机制在每个时间步增强关键节点的特征，这可以促进</a:t>
            </a:r>
            <a:r>
              <a:rPr lang="en-US" altLang="zh-CN" sz="1600" b="1" dirty="0">
                <a:solidFill>
                  <a:srgbClr val="333333"/>
                </a:solidFill>
                <a:latin typeface="Helvetica Neue"/>
              </a:rPr>
              <a:t>AGC-LSTM</a:t>
            </a:r>
            <a:r>
              <a:rPr lang="zh-CN" altLang="en-US" sz="1600" b="1" dirty="0">
                <a:solidFill>
                  <a:srgbClr val="333333"/>
                </a:solidFill>
                <a:latin typeface="Helvetica Neue"/>
              </a:rPr>
              <a:t>学习更多的区分特征。 例如，“肘”，“腕”和“手”的特征对于动作“握手”非常重要，应在确定行为的过程中加以增强。 </a:t>
            </a:r>
            <a:endParaRPr lang="en-US" altLang="zh-CN" sz="1600" b="1" dirty="0">
              <a:solidFill>
                <a:srgbClr val="333333"/>
              </a:solidFill>
              <a:latin typeface="Helvetica Neue"/>
            </a:endParaRPr>
          </a:p>
          <a:p>
            <a:r>
              <a:rPr lang="en-US" altLang="zh-CN" sz="1600" b="1" dirty="0">
                <a:solidFill>
                  <a:srgbClr val="333333"/>
                </a:solidFill>
                <a:latin typeface="Helvetica Neue"/>
              </a:rPr>
              <a:t>4</a:t>
            </a:r>
            <a:r>
              <a:rPr lang="zh-CN" altLang="en-US" sz="1600" b="1" dirty="0">
                <a:solidFill>
                  <a:srgbClr val="333333"/>
                </a:solidFill>
                <a:latin typeface="Helvetica Neue"/>
              </a:rPr>
              <a:t>，最后，我们使用最后一个</a:t>
            </a:r>
            <a:r>
              <a:rPr lang="en-US" altLang="zh-CN" sz="1600" b="1" dirty="0">
                <a:solidFill>
                  <a:srgbClr val="333333"/>
                </a:solidFill>
                <a:latin typeface="Helvetica Neue"/>
              </a:rPr>
              <a:t>AGC-LSTM</a:t>
            </a:r>
            <a:r>
              <a:rPr lang="zh-CN" altLang="en-US" sz="1600" b="1" dirty="0">
                <a:solidFill>
                  <a:srgbClr val="333333"/>
                </a:solidFill>
                <a:latin typeface="Helvetica Neue"/>
              </a:rPr>
              <a:t>层中所有关节的全局特征和聚焦关节的局部特征来预测人类动作的类别。</a:t>
            </a:r>
            <a:endParaRPr lang="zh-CN" altLang="en-US" sz="1600" b="1" dirty="0"/>
          </a:p>
        </p:txBody>
      </p:sp>
    </p:spTree>
    <p:custDataLst>
      <p:tags r:id="rId1"/>
    </p:custDataLst>
    <p:extLst>
      <p:ext uri="{BB962C8B-B14F-4D97-AF65-F5344CB8AC3E}">
        <p14:creationId xmlns:p14="http://schemas.microsoft.com/office/powerpoint/2010/main" val="285380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ea typeface="黑体" panose="02010609060101010101" charset="-122"/>
              </a:rPr>
              <a:t>三</a:t>
            </a:r>
            <a:r>
              <a:rPr lang="zh-CN" altLang="en-US" sz="3600" b="1" dirty="0">
                <a:latin typeface="Arial" panose="020B0604020202020204" pitchFamily="34" charset="0"/>
                <a:ea typeface="黑体" panose="02010609060101010101" charset="-122"/>
              </a:rPr>
              <a:t>：数据集</a:t>
            </a:r>
          </a:p>
        </p:txBody>
      </p:sp>
      <p:sp>
        <p:nvSpPr>
          <p:cNvPr id="3" name="矩形 2">
            <a:extLst>
              <a:ext uri="{FF2B5EF4-FFF2-40B4-BE49-F238E27FC236}">
                <a16:creationId xmlns:a16="http://schemas.microsoft.com/office/drawing/2014/main" id="{C1BF3E3A-DE69-4E9C-904D-7C7FB3A061E3}"/>
              </a:ext>
            </a:extLst>
          </p:cNvPr>
          <p:cNvSpPr/>
          <p:nvPr/>
        </p:nvSpPr>
        <p:spPr>
          <a:xfrm>
            <a:off x="683568" y="1988840"/>
            <a:ext cx="7357464" cy="1754326"/>
          </a:xfrm>
          <a:prstGeom prst="rect">
            <a:avLst/>
          </a:prstGeom>
        </p:spPr>
        <p:txBody>
          <a:bodyPr wrap="square">
            <a:spAutoFit/>
          </a:bodyPr>
          <a:lstStyle/>
          <a:p>
            <a:r>
              <a:rPr lang="zh-CN" altLang="en-US" dirty="0">
                <a:solidFill>
                  <a:srgbClr val="2E3033"/>
                </a:solidFill>
              </a:rPr>
              <a:t>训练集：“</a:t>
            </a:r>
            <a:r>
              <a:rPr lang="en-US" altLang="zh-CN" dirty="0" err="1">
                <a:solidFill>
                  <a:srgbClr val="2E3033"/>
                </a:solidFill>
              </a:rPr>
              <a:t>video_data</a:t>
            </a:r>
            <a:r>
              <a:rPr lang="en-US" altLang="zh-CN" dirty="0">
                <a:solidFill>
                  <a:srgbClr val="2E3033"/>
                </a:solidFill>
              </a:rPr>
              <a:t>”</a:t>
            </a:r>
            <a:r>
              <a:rPr lang="zh-CN" altLang="en-US" dirty="0">
                <a:solidFill>
                  <a:srgbClr val="2E3033"/>
                </a:solidFill>
              </a:rPr>
              <a:t>是一个开放数据集，包含</a:t>
            </a:r>
            <a:r>
              <a:rPr lang="en-US" altLang="zh-CN" dirty="0">
                <a:solidFill>
                  <a:srgbClr val="2E3033"/>
                </a:solidFill>
              </a:rPr>
              <a:t>50</a:t>
            </a:r>
            <a:r>
              <a:rPr lang="zh-CN" altLang="en-US" dirty="0">
                <a:solidFill>
                  <a:srgbClr val="2E3033"/>
                </a:solidFill>
              </a:rPr>
              <a:t>种不同的动作和</a:t>
            </a:r>
            <a:r>
              <a:rPr lang="en-US" altLang="zh-CN" dirty="0">
                <a:solidFill>
                  <a:srgbClr val="2E3033"/>
                </a:solidFill>
              </a:rPr>
              <a:t>3500</a:t>
            </a:r>
            <a:r>
              <a:rPr lang="zh-CN" altLang="en-US" dirty="0">
                <a:solidFill>
                  <a:srgbClr val="2E3033"/>
                </a:solidFill>
              </a:rPr>
              <a:t>个视频剪辑。特别的是，每个文件夹的名称是该文件夹中视频的类标签。</a:t>
            </a:r>
            <a:br>
              <a:rPr lang="zh-CN" altLang="en-US" dirty="0"/>
            </a:br>
            <a:r>
              <a:rPr lang="zh-CN" altLang="en-US" dirty="0"/>
              <a:t>本项目中，需要对视频数据进行预处理。我们</a:t>
            </a:r>
            <a:r>
              <a:rPr lang="zh-CN" altLang="en-US" dirty="0">
                <a:solidFill>
                  <a:srgbClr val="2E3033"/>
                </a:solidFill>
              </a:rPr>
              <a:t>提供了一个脚本</a:t>
            </a:r>
            <a:r>
              <a:rPr lang="en-US" altLang="zh-CN" dirty="0">
                <a:solidFill>
                  <a:srgbClr val="2E3033"/>
                </a:solidFill>
              </a:rPr>
              <a:t>(video2jpg.py)</a:t>
            </a:r>
            <a:r>
              <a:rPr lang="zh-CN" altLang="en-US" dirty="0">
                <a:solidFill>
                  <a:srgbClr val="2E3033"/>
                </a:solidFill>
              </a:rPr>
              <a:t>来实现将视频转换为图片的功能。您可以使用或修改它来满足您的请求</a:t>
            </a:r>
            <a:endParaRPr lang="zh-CN" altLang="en-US" dirty="0"/>
          </a:p>
        </p:txBody>
      </p:sp>
      <p:sp>
        <p:nvSpPr>
          <p:cNvPr id="4" name="矩形 3">
            <a:extLst>
              <a:ext uri="{FF2B5EF4-FFF2-40B4-BE49-F238E27FC236}">
                <a16:creationId xmlns:a16="http://schemas.microsoft.com/office/drawing/2014/main" id="{72FE4FAA-9AD6-4640-AE81-DE3EE8FEE143}"/>
              </a:ext>
            </a:extLst>
          </p:cNvPr>
          <p:cNvSpPr/>
          <p:nvPr/>
        </p:nvSpPr>
        <p:spPr>
          <a:xfrm>
            <a:off x="683568" y="4082640"/>
            <a:ext cx="7357464" cy="923330"/>
          </a:xfrm>
          <a:prstGeom prst="rect">
            <a:avLst/>
          </a:prstGeom>
        </p:spPr>
        <p:txBody>
          <a:bodyPr wrap="square">
            <a:spAutoFit/>
          </a:bodyPr>
          <a:lstStyle/>
          <a:p>
            <a:r>
              <a:rPr lang="zh-CN" altLang="en-US" dirty="0">
                <a:solidFill>
                  <a:srgbClr val="2E3033"/>
                </a:solidFill>
              </a:rPr>
              <a:t>测试集：在“</a:t>
            </a:r>
            <a:r>
              <a:rPr lang="en-US" altLang="zh-CN" dirty="0" err="1">
                <a:solidFill>
                  <a:srgbClr val="2E3033"/>
                </a:solidFill>
              </a:rPr>
              <a:t>val_data</a:t>
            </a:r>
            <a:r>
              <a:rPr lang="en-US" altLang="zh-CN" dirty="0">
                <a:solidFill>
                  <a:srgbClr val="2E3033"/>
                </a:solidFill>
              </a:rPr>
              <a:t>”</a:t>
            </a:r>
            <a:r>
              <a:rPr lang="zh-CN" altLang="en-US" dirty="0">
                <a:solidFill>
                  <a:srgbClr val="2E3033"/>
                </a:solidFill>
              </a:rPr>
              <a:t>文件夹中，包含</a:t>
            </a:r>
            <a:r>
              <a:rPr lang="en-US" altLang="zh-CN" dirty="0">
                <a:solidFill>
                  <a:srgbClr val="2E3033"/>
                </a:solidFill>
              </a:rPr>
              <a:t>1500</a:t>
            </a:r>
            <a:r>
              <a:rPr lang="zh-CN" altLang="en-US" dirty="0">
                <a:solidFill>
                  <a:srgbClr val="2E3033"/>
                </a:solidFill>
              </a:rPr>
              <a:t>个不带类标签的视频剪辑。您应该使用您的模型分别按照给定的顺序预测标签，得到一个包含</a:t>
            </a:r>
            <a:r>
              <a:rPr lang="en-US" altLang="zh-CN" dirty="0">
                <a:solidFill>
                  <a:srgbClr val="2E3033"/>
                </a:solidFill>
              </a:rPr>
              <a:t>1500</a:t>
            </a:r>
            <a:r>
              <a:rPr lang="zh-CN" altLang="en-US" dirty="0">
                <a:solidFill>
                  <a:srgbClr val="2E3033"/>
                </a:solidFill>
              </a:rPr>
              <a:t>个元素的列向量，并将预测结果保存为</a:t>
            </a:r>
            <a:r>
              <a:rPr lang="en-US" altLang="zh-CN" dirty="0">
                <a:solidFill>
                  <a:srgbClr val="2E3033"/>
                </a:solidFill>
              </a:rPr>
              <a:t>txt</a:t>
            </a:r>
            <a:r>
              <a:rPr lang="zh-CN" altLang="en-US" dirty="0">
                <a:solidFill>
                  <a:srgbClr val="2E3033"/>
                </a:solidFill>
              </a:rPr>
              <a:t>格式的标签文件 。</a:t>
            </a:r>
            <a:endParaRPr lang="zh-CN" altLang="en-US" dirty="0"/>
          </a:p>
        </p:txBody>
      </p:sp>
    </p:spTree>
    <p:custDataLst>
      <p:tags r:id="rId1"/>
    </p:custDataLst>
    <p:extLst>
      <p:ext uri="{BB962C8B-B14F-4D97-AF65-F5344CB8AC3E}">
        <p14:creationId xmlns:p14="http://schemas.microsoft.com/office/powerpoint/2010/main" val="30894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latin typeface="Arial" panose="020B0604020202020204" pitchFamily="34" charset="0"/>
                <a:ea typeface="黑体" panose="02010609060101010101" charset="-122"/>
              </a:rPr>
              <a:t>四：评分标准</a:t>
            </a:r>
          </a:p>
        </p:txBody>
      </p:sp>
      <p:sp>
        <p:nvSpPr>
          <p:cNvPr id="3" name="矩形 2">
            <a:extLst>
              <a:ext uri="{FF2B5EF4-FFF2-40B4-BE49-F238E27FC236}">
                <a16:creationId xmlns:a16="http://schemas.microsoft.com/office/drawing/2014/main" id="{C1BF3E3A-DE69-4E9C-904D-7C7FB3A061E3}"/>
              </a:ext>
            </a:extLst>
          </p:cNvPr>
          <p:cNvSpPr/>
          <p:nvPr/>
        </p:nvSpPr>
        <p:spPr>
          <a:xfrm>
            <a:off x="893268" y="2967335"/>
            <a:ext cx="7357464" cy="923330"/>
          </a:xfrm>
          <a:prstGeom prst="rect">
            <a:avLst/>
          </a:prstGeom>
        </p:spPr>
        <p:txBody>
          <a:bodyPr wrap="square">
            <a:spAutoFit/>
          </a:bodyPr>
          <a:lstStyle/>
          <a:p>
            <a:r>
              <a:rPr lang="zh-CN" altLang="en-US" dirty="0"/>
              <a:t>你的成绩</a:t>
            </a:r>
            <a:r>
              <a:rPr lang="en-US" altLang="zh-CN" dirty="0"/>
              <a:t>= 60% *</a:t>
            </a:r>
            <a:r>
              <a:rPr lang="zh-CN" altLang="en-US" dirty="0"/>
              <a:t>你的报告得分</a:t>
            </a:r>
            <a:r>
              <a:rPr lang="en-US" altLang="zh-CN" dirty="0"/>
              <a:t>+ 40% *</a:t>
            </a:r>
            <a:r>
              <a:rPr lang="zh-CN" altLang="en-US" dirty="0"/>
              <a:t>你的报告准确性得分</a:t>
            </a:r>
            <a:endParaRPr lang="en-US" altLang="zh-CN" dirty="0"/>
          </a:p>
          <a:p>
            <a:endParaRPr lang="en-US" altLang="zh-CN" dirty="0"/>
          </a:p>
          <a:p>
            <a:r>
              <a:rPr lang="zh-CN" altLang="en-US" dirty="0"/>
              <a:t>最后的成绩不仅仅取决于预测的准确性，也取决于使用方法的创新性</a:t>
            </a:r>
          </a:p>
        </p:txBody>
      </p:sp>
    </p:spTree>
    <p:custDataLst>
      <p:tags r:id="rId1"/>
    </p:custDataLst>
    <p:extLst>
      <p:ext uri="{BB962C8B-B14F-4D97-AF65-F5344CB8AC3E}">
        <p14:creationId xmlns:p14="http://schemas.microsoft.com/office/powerpoint/2010/main" val="125539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文本框 23"/>
          <p:cNvSpPr txBox="1"/>
          <p:nvPr>
            <p:custDataLst>
              <p:tags r:id="rId2"/>
            </p:custDataLst>
          </p:nvPr>
        </p:nvSpPr>
        <p:spPr>
          <a:xfrm>
            <a:off x="154332" y="996818"/>
            <a:ext cx="7886700" cy="654844"/>
          </a:xfrm>
          <a:prstGeom prst="rect">
            <a:avLst/>
          </a:prstGeom>
          <a:noFill/>
          <a:ln w="9525">
            <a:noFill/>
          </a:ln>
        </p:spPr>
        <p:txBody>
          <a:bodyPr wrap="square" lIns="68580" tIns="34290" rIns="68580" bIns="34290" anchor="ctr"/>
          <a:lstStyle/>
          <a:p>
            <a:pPr>
              <a:lnSpc>
                <a:spcPct val="90000"/>
              </a:lnSpc>
            </a:pPr>
            <a:r>
              <a:rPr lang="zh-CN" altLang="en-US" sz="3600" b="1" dirty="0">
                <a:ea typeface="黑体" panose="02010609060101010101" charset="-122"/>
              </a:rPr>
              <a:t>五</a:t>
            </a:r>
            <a:r>
              <a:rPr lang="zh-CN" altLang="en-US" sz="3600" b="1" dirty="0">
                <a:latin typeface="Arial" panose="020B0604020202020204" pitchFamily="34" charset="0"/>
                <a:ea typeface="黑体" panose="02010609060101010101" charset="-122"/>
              </a:rPr>
              <a:t>：相关资源</a:t>
            </a:r>
          </a:p>
        </p:txBody>
      </p:sp>
      <p:sp>
        <p:nvSpPr>
          <p:cNvPr id="2" name="文本框 1">
            <a:extLst>
              <a:ext uri="{FF2B5EF4-FFF2-40B4-BE49-F238E27FC236}">
                <a16:creationId xmlns:a16="http://schemas.microsoft.com/office/drawing/2014/main" id="{D38E683A-C2AC-4DB6-B57D-173288D519D8}"/>
              </a:ext>
            </a:extLst>
          </p:cNvPr>
          <p:cNvSpPr txBox="1"/>
          <p:nvPr/>
        </p:nvSpPr>
        <p:spPr>
          <a:xfrm>
            <a:off x="251520" y="1988840"/>
            <a:ext cx="7992888" cy="3046988"/>
          </a:xfrm>
          <a:prstGeom prst="rect">
            <a:avLst/>
          </a:prstGeom>
          <a:noFill/>
        </p:spPr>
        <p:txBody>
          <a:bodyPr wrap="square" rtlCol="0">
            <a:spAutoFit/>
          </a:bodyPr>
          <a:lstStyle/>
          <a:p>
            <a:r>
              <a:rPr lang="zh-CN" altLang="en-US" dirty="0"/>
              <a:t>行为识别相关综述：</a:t>
            </a:r>
            <a:endParaRPr lang="en-US" altLang="zh-CN" dirty="0"/>
          </a:p>
          <a:p>
            <a:endParaRPr lang="en-US" altLang="zh-CN" dirty="0"/>
          </a:p>
          <a:p>
            <a:r>
              <a:rPr lang="en-US" altLang="zh-CN" dirty="0"/>
              <a:t>1</a:t>
            </a:r>
            <a:r>
              <a:rPr lang="zh-CN" altLang="en-US" dirty="0"/>
              <a:t>，</a:t>
            </a:r>
            <a:r>
              <a:rPr lang="en-US" altLang="zh-CN" sz="1600" dirty="0"/>
              <a:t>Zhang, H.-B.; Zhang, Y.-X.; Zhong, B.; Lei, Q.; Yang, L.; Du, J.-X.; Chen, D.-S. A Comprehensive Survey of Vision-Based Human Action Recognition Methods. </a:t>
            </a:r>
            <a:r>
              <a:rPr lang="en-US" altLang="zh-CN" sz="1600" i="1" dirty="0"/>
              <a:t>Sensors</a:t>
            </a:r>
            <a:r>
              <a:rPr lang="en-US" altLang="zh-CN" sz="1600" dirty="0"/>
              <a:t> </a:t>
            </a:r>
            <a:r>
              <a:rPr lang="en-US" altLang="zh-CN" sz="1600" b="1" dirty="0"/>
              <a:t>2019</a:t>
            </a:r>
            <a:r>
              <a:rPr lang="en-US" altLang="zh-CN" sz="1600" dirty="0"/>
              <a:t>, </a:t>
            </a:r>
            <a:r>
              <a:rPr lang="en-US" altLang="zh-CN" sz="1600" i="1" dirty="0"/>
              <a:t>19</a:t>
            </a:r>
            <a:r>
              <a:rPr lang="en-US" altLang="zh-CN" sz="1600" dirty="0"/>
              <a:t>, 1005. </a:t>
            </a:r>
          </a:p>
          <a:p>
            <a:r>
              <a:rPr lang="en-US" altLang="zh-CN" sz="1600" dirty="0"/>
              <a:t>   </a:t>
            </a:r>
          </a:p>
          <a:p>
            <a:r>
              <a:rPr lang="en-US" altLang="zh-CN" dirty="0"/>
              <a:t>2</a:t>
            </a:r>
            <a:r>
              <a:rPr lang="zh-CN" altLang="en-US" b="1" dirty="0"/>
              <a:t>，</a:t>
            </a:r>
            <a:r>
              <a:rPr lang="en-US" altLang="zh-CN" dirty="0" err="1"/>
              <a:t>Bhoi</a:t>
            </a:r>
            <a:r>
              <a:rPr lang="en-US" altLang="zh-CN" dirty="0"/>
              <a:t>, A. (2019). </a:t>
            </a:r>
            <a:r>
              <a:rPr lang="en-US" altLang="zh-CN" dirty="0" err="1"/>
              <a:t>Spatio</a:t>
            </a:r>
            <a:r>
              <a:rPr lang="en-US" altLang="zh-CN" dirty="0"/>
              <a:t>-temporal Action Recognition: A Survey. </a:t>
            </a:r>
            <a:r>
              <a:rPr lang="en-US" altLang="zh-CN" i="1" dirty="0" err="1"/>
              <a:t>ArXiv</a:t>
            </a:r>
            <a:r>
              <a:rPr lang="en-US" altLang="zh-CN" i="1" dirty="0"/>
              <a:t>, abs/1901.09403</a:t>
            </a:r>
            <a:r>
              <a:rPr lang="en-US" altLang="zh-CN" dirty="0"/>
              <a:t>.</a:t>
            </a:r>
          </a:p>
          <a:p>
            <a:endParaRPr lang="en-US" altLang="zh-CN" dirty="0"/>
          </a:p>
          <a:p>
            <a:r>
              <a:rPr lang="en-US" altLang="zh-CN" dirty="0"/>
              <a:t>3</a:t>
            </a:r>
            <a:r>
              <a:rPr lang="zh-CN" altLang="en-US" dirty="0"/>
              <a:t>，</a:t>
            </a:r>
            <a:r>
              <a:rPr lang="en-US" altLang="zh-CN" dirty="0"/>
              <a:t>Junior, V.L., </a:t>
            </a:r>
            <a:r>
              <a:rPr lang="en-US" altLang="zh-CN" dirty="0" err="1"/>
              <a:t>Pedrini</a:t>
            </a:r>
            <a:r>
              <a:rPr lang="en-US" altLang="zh-CN" dirty="0"/>
              <a:t>, H., &amp; Menotti, D. (2019). Zero-Shot Action Recognition in Videos: A Survey. </a:t>
            </a:r>
            <a:r>
              <a:rPr lang="en-US" altLang="zh-CN" dirty="0" err="1"/>
              <a:t>ArXiv</a:t>
            </a:r>
            <a:r>
              <a:rPr lang="en-US" altLang="zh-CN" dirty="0"/>
              <a:t>, abs/1909.06423.</a:t>
            </a:r>
            <a:endParaRPr lang="zh-CN" altLang="en-US" dirty="0"/>
          </a:p>
        </p:txBody>
      </p:sp>
    </p:spTree>
    <p:custDataLst>
      <p:tags r:id="rId1"/>
    </p:custDataLst>
    <p:extLst>
      <p:ext uri="{BB962C8B-B14F-4D97-AF65-F5344CB8AC3E}">
        <p14:creationId xmlns:p14="http://schemas.microsoft.com/office/powerpoint/2010/main" val="3338557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10"/>
  <p:tag name="KSO_WM_SLIDE_INDEX" val="10"/>
  <p:tag name="KSO_WM_SLIDE_ITEM_CNT" val="5"/>
  <p:tag name="KSO_WM_SLIDE_LAYOUT" val="a_b_l"/>
  <p:tag name="KSO_WM_SLIDE_LAYOUT_CNT" val="1_1_1"/>
  <p:tag name="KSO_WM_SLIDE_TYPE" val="contents"/>
  <p:tag name="KSO_WM_BEAUTIFY_FLAG" val="#wm#"/>
  <p:tag name="KSO_WM_DIAGRAM_GROUP_CODE" val="l1-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2"/>
  <p:tag name="KSO_WM_UNIT_TYPE" val="a"/>
  <p:tag name="KSO_WM_UNIT_INDEX" val="1"/>
  <p:tag name="KSO_WM_UNIT_ID" val="custom160502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2"/>
  <p:tag name="KSO_WM_TAG_VERSION" val="1.0"/>
  <p:tag name="KSO_WM_SLIDE_ID" val="custom160502_22"/>
  <p:tag name="KSO_WM_SLIDE_INDEX" val="22"/>
  <p:tag name="KSO_WM_SLIDE_ITEM_CNT" val="6"/>
  <p:tag name="KSO_WM_SLIDE_LAYOUT" val="a_g_m"/>
  <p:tag name="KSO_WM_SLIDE_LAYOUT_CNT" val="1_1_1"/>
  <p:tag name="KSO_WM_SLIDE_TYPE" val="text"/>
  <p:tag name="KSO_WM_BEAUTIFY_FLAG" val="#wm#"/>
  <p:tag name="KSO_WM_SLIDE_POSITION" val="37*135"/>
  <p:tag name="KSO_WM_SLIDE_SIZE" val="852*368"/>
  <p:tag name="KSO_WM_DIAGRAM_GROUP_CODE" val="m1-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726</Words>
  <Application>Microsoft Office PowerPoint</Application>
  <PresentationFormat>全屏显示(4:3)</PresentationFormat>
  <Paragraphs>63</Paragraphs>
  <Slides>11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-apple-system</vt:lpstr>
      <vt:lpstr>Helvetica Neue</vt:lpstr>
      <vt:lpstr>等线</vt:lpstr>
      <vt:lpstr>黑体</vt:lpstr>
      <vt:lpstr>宋体</vt:lpstr>
      <vt:lpstr>微软雅黑</vt:lpstr>
      <vt:lpstr>Arial</vt:lpstr>
      <vt:lpstr>默认设计模板</vt:lpstr>
      <vt:lpstr>Action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gh</dc:creator>
  <cp:lastModifiedBy>褚欢鹏</cp:lastModifiedBy>
  <cp:revision>56</cp:revision>
  <dcterms:created xsi:type="dcterms:W3CDTF">2009-10-13T03:30:32Z</dcterms:created>
  <dcterms:modified xsi:type="dcterms:W3CDTF">2020-10-21T02:27:05Z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