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378" r:id="rId4"/>
    <p:sldId id="459" r:id="rId5"/>
    <p:sldId id="455" r:id="rId7"/>
    <p:sldId id="456" r:id="rId8"/>
    <p:sldId id="460" r:id="rId9"/>
    <p:sldId id="461" r:id="rId10"/>
    <p:sldId id="382" r:id="rId11"/>
    <p:sldId id="462" r:id="rId12"/>
    <p:sldId id="463" r:id="rId13"/>
    <p:sldId id="457" r:id="rId14"/>
    <p:sldId id="525" r:id="rId15"/>
    <p:sldId id="465" r:id="rId16"/>
    <p:sldId id="464" r:id="rId17"/>
    <p:sldId id="424" r:id="rId18"/>
    <p:sldId id="425" r:id="rId19"/>
    <p:sldId id="526" r:id="rId20"/>
    <p:sldId id="466" r:id="rId21"/>
    <p:sldId id="435" r:id="rId22"/>
    <p:sldId id="527" r:id="rId23"/>
    <p:sldId id="397" r:id="rId24"/>
    <p:sldId id="469" r:id="rId25"/>
    <p:sldId id="467" r:id="rId26"/>
    <p:sldId id="468" r:id="rId27"/>
    <p:sldId id="430" r:id="rId28"/>
    <p:sldId id="470" r:id="rId29"/>
    <p:sldId id="402" r:id="rId30"/>
    <p:sldId id="403" r:id="rId31"/>
    <p:sldId id="405" r:id="rId32"/>
    <p:sldId id="472" r:id="rId33"/>
    <p:sldId id="486" r:id="rId34"/>
    <p:sldId id="407" r:id="rId35"/>
    <p:sldId id="530" r:id="rId36"/>
    <p:sldId id="473" r:id="rId37"/>
    <p:sldId id="522" r:id="rId38"/>
    <p:sldId id="528" r:id="rId39"/>
    <p:sldId id="529" r:id="rId40"/>
    <p:sldId id="524" r:id="rId41"/>
    <p:sldId id="523" r:id="rId42"/>
  </p:sldIdLst>
  <p:sldSz cx="9144000" cy="6858000" type="screen4x3"/>
  <p:notesSz cx="6858000" cy="9144000"/>
  <p:defaultTextStyle>
    <a:defPPr>
      <a:defRPr lang="en-US"/>
    </a:defPPr>
    <a:lvl1pPr marL="0" lvl="0" indent="0" algn="ctr" defTabSz="914400" rtl="0" eaLnBrk="1" fontAlgn="base" latinLnBrk="0" hangingPunct="1">
      <a:lnSpc>
        <a:spcPct val="90000"/>
      </a:lnSpc>
      <a:spcBef>
        <a:spcPct val="20000"/>
      </a:spcBef>
      <a:spcAft>
        <a:spcPct val="0"/>
      </a:spcAft>
      <a:buNone/>
      <a:defRPr sz="3200" b="1" i="0" u="none" kern="1200" baseline="0">
        <a:solidFill>
          <a:schemeClr val="hlink"/>
        </a:solidFill>
        <a:latin typeface="Times New Roman" panose="02020603050405020304" pitchFamily="18" charset="0"/>
        <a:ea typeface="华文行楷" pitchFamily="2" charset="-122"/>
        <a:cs typeface="+mn-cs"/>
      </a:defRPr>
    </a:lvl1pPr>
    <a:lvl2pPr marL="457200" lvl="1" indent="0" algn="ctr" defTabSz="914400" rtl="0" eaLnBrk="1" fontAlgn="base" latinLnBrk="0" hangingPunct="1">
      <a:lnSpc>
        <a:spcPct val="90000"/>
      </a:lnSpc>
      <a:spcBef>
        <a:spcPct val="20000"/>
      </a:spcBef>
      <a:spcAft>
        <a:spcPct val="0"/>
      </a:spcAft>
      <a:buNone/>
      <a:defRPr sz="3200" b="1" i="0" u="none" kern="1200" baseline="0">
        <a:solidFill>
          <a:schemeClr val="hlink"/>
        </a:solidFill>
        <a:latin typeface="Times New Roman" panose="02020603050405020304" pitchFamily="18" charset="0"/>
        <a:ea typeface="华文行楷" pitchFamily="2" charset="-122"/>
        <a:cs typeface="+mn-cs"/>
      </a:defRPr>
    </a:lvl2pPr>
    <a:lvl3pPr marL="914400" lvl="2" indent="0" algn="ctr" defTabSz="914400" rtl="0" eaLnBrk="1" fontAlgn="base" latinLnBrk="0" hangingPunct="1">
      <a:lnSpc>
        <a:spcPct val="90000"/>
      </a:lnSpc>
      <a:spcBef>
        <a:spcPct val="20000"/>
      </a:spcBef>
      <a:spcAft>
        <a:spcPct val="0"/>
      </a:spcAft>
      <a:buNone/>
      <a:defRPr sz="3200" b="1" i="0" u="none" kern="1200" baseline="0">
        <a:solidFill>
          <a:schemeClr val="hlink"/>
        </a:solidFill>
        <a:latin typeface="Times New Roman" panose="02020603050405020304" pitchFamily="18" charset="0"/>
        <a:ea typeface="华文行楷" pitchFamily="2" charset="-122"/>
        <a:cs typeface="+mn-cs"/>
      </a:defRPr>
    </a:lvl3pPr>
    <a:lvl4pPr marL="1371600" lvl="3" indent="0" algn="ctr" defTabSz="914400" rtl="0" eaLnBrk="1" fontAlgn="base" latinLnBrk="0" hangingPunct="1">
      <a:lnSpc>
        <a:spcPct val="90000"/>
      </a:lnSpc>
      <a:spcBef>
        <a:spcPct val="20000"/>
      </a:spcBef>
      <a:spcAft>
        <a:spcPct val="0"/>
      </a:spcAft>
      <a:buNone/>
      <a:defRPr sz="3200" b="1" i="0" u="none" kern="1200" baseline="0">
        <a:solidFill>
          <a:schemeClr val="hlink"/>
        </a:solidFill>
        <a:latin typeface="Times New Roman" panose="02020603050405020304" pitchFamily="18" charset="0"/>
        <a:ea typeface="华文行楷" pitchFamily="2" charset="-122"/>
        <a:cs typeface="+mn-cs"/>
      </a:defRPr>
    </a:lvl4pPr>
    <a:lvl5pPr marL="1828800" lvl="4" indent="0" algn="ctr" defTabSz="914400" rtl="0" eaLnBrk="1" fontAlgn="base" latinLnBrk="0" hangingPunct="1">
      <a:lnSpc>
        <a:spcPct val="90000"/>
      </a:lnSpc>
      <a:spcBef>
        <a:spcPct val="20000"/>
      </a:spcBef>
      <a:spcAft>
        <a:spcPct val="0"/>
      </a:spcAft>
      <a:buNone/>
      <a:defRPr sz="3200" b="1" i="0" u="none" kern="1200" baseline="0">
        <a:solidFill>
          <a:schemeClr val="hlink"/>
        </a:solidFill>
        <a:latin typeface="Times New Roman" panose="02020603050405020304" pitchFamily="18" charset="0"/>
        <a:ea typeface="华文行楷" pitchFamily="2" charset="-122"/>
        <a:cs typeface="+mn-cs"/>
      </a:defRPr>
    </a:lvl5pPr>
    <a:lvl6pPr marL="2286000" lvl="5" indent="0" algn="ctr" defTabSz="914400" rtl="0" eaLnBrk="1" fontAlgn="base" latinLnBrk="0" hangingPunct="1">
      <a:lnSpc>
        <a:spcPct val="90000"/>
      </a:lnSpc>
      <a:spcBef>
        <a:spcPct val="20000"/>
      </a:spcBef>
      <a:spcAft>
        <a:spcPct val="0"/>
      </a:spcAft>
      <a:buNone/>
      <a:defRPr sz="3200" b="1" i="0" u="none" kern="1200" baseline="0">
        <a:solidFill>
          <a:schemeClr val="hlink"/>
        </a:solidFill>
        <a:latin typeface="Times New Roman" panose="02020603050405020304" pitchFamily="18" charset="0"/>
        <a:ea typeface="华文行楷" pitchFamily="2" charset="-122"/>
        <a:cs typeface="+mn-cs"/>
      </a:defRPr>
    </a:lvl6pPr>
    <a:lvl7pPr marL="2743200" lvl="6" indent="0" algn="ctr" defTabSz="914400" rtl="0" eaLnBrk="1" fontAlgn="base" latinLnBrk="0" hangingPunct="1">
      <a:lnSpc>
        <a:spcPct val="90000"/>
      </a:lnSpc>
      <a:spcBef>
        <a:spcPct val="20000"/>
      </a:spcBef>
      <a:spcAft>
        <a:spcPct val="0"/>
      </a:spcAft>
      <a:buNone/>
      <a:defRPr sz="3200" b="1" i="0" u="none" kern="1200" baseline="0">
        <a:solidFill>
          <a:schemeClr val="hlink"/>
        </a:solidFill>
        <a:latin typeface="Times New Roman" panose="02020603050405020304" pitchFamily="18" charset="0"/>
        <a:ea typeface="华文行楷" pitchFamily="2" charset="-122"/>
        <a:cs typeface="+mn-cs"/>
      </a:defRPr>
    </a:lvl7pPr>
    <a:lvl8pPr marL="3200400" lvl="7" indent="0" algn="ctr" defTabSz="914400" rtl="0" eaLnBrk="1" fontAlgn="base" latinLnBrk="0" hangingPunct="1">
      <a:lnSpc>
        <a:spcPct val="90000"/>
      </a:lnSpc>
      <a:spcBef>
        <a:spcPct val="20000"/>
      </a:spcBef>
      <a:spcAft>
        <a:spcPct val="0"/>
      </a:spcAft>
      <a:buNone/>
      <a:defRPr sz="3200" b="1" i="0" u="none" kern="1200" baseline="0">
        <a:solidFill>
          <a:schemeClr val="hlink"/>
        </a:solidFill>
        <a:latin typeface="Times New Roman" panose="02020603050405020304" pitchFamily="18" charset="0"/>
        <a:ea typeface="华文行楷" pitchFamily="2" charset="-122"/>
        <a:cs typeface="+mn-cs"/>
      </a:defRPr>
    </a:lvl8pPr>
    <a:lvl9pPr marL="3657600" lvl="8" indent="0" algn="ctr" defTabSz="914400" rtl="0" eaLnBrk="1" fontAlgn="base" latinLnBrk="0" hangingPunct="1">
      <a:lnSpc>
        <a:spcPct val="90000"/>
      </a:lnSpc>
      <a:spcBef>
        <a:spcPct val="20000"/>
      </a:spcBef>
      <a:spcAft>
        <a:spcPct val="0"/>
      </a:spcAft>
      <a:buNone/>
      <a:defRPr sz="3200" b="1" i="0" u="none" kern="1200" baseline="0">
        <a:solidFill>
          <a:schemeClr val="hlink"/>
        </a:solidFill>
        <a:latin typeface="Times New Roman" panose="02020603050405020304" pitchFamily="18"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FF"/>
    <a:srgbClr val="FF00FF"/>
    <a:srgbClr val="66FF33"/>
    <a:srgbClr val="FFFF00"/>
    <a:srgbClr val="FFFF66"/>
    <a:srgbClr val="FFFF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573"/>
    <p:restoredTop sz="94682"/>
  </p:normalViewPr>
  <p:slideViewPr>
    <p:cSldViewPr showGuides="1">
      <p:cViewPr varScale="1">
        <p:scale>
          <a:sx n="100" d="100"/>
          <a:sy n="100" d="100"/>
        </p:scale>
        <p:origin x="-264" y="-96"/>
      </p:cViewPr>
      <p:guideLst>
        <p:guide orient="horz" pos="2143"/>
        <p:guide pos="2880"/>
      </p:guideLst>
    </p:cSldViewPr>
  </p:slideViewPr>
  <p:outlineViewPr>
    <p:cViewPr>
      <p:scale>
        <a:sx n="50" d="100"/>
        <a:sy n="50" d="100"/>
      </p:scale>
      <p:origin x="0" y="0"/>
    </p:cViewPr>
  </p:outlineViewPr>
  <p:notesTextViewPr>
    <p:cViewPr>
      <p:scale>
        <a:sx n="100" d="100"/>
        <a:sy n="100" d="100"/>
      </p:scale>
      <p:origin x="0" y="0"/>
    </p:cViewPr>
  </p:notesTextViewPr>
  <p:sorterViewPr showFormatting="0">
    <p:cViewPr>
      <p:scale>
        <a:sx n="66" d="100"/>
        <a:sy n="66" d="100"/>
      </p:scale>
      <p:origin x="0" y="7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49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10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49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49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49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lnSpc>
                <a:spcPct val="100000"/>
              </a:lnSpc>
              <a:spcBef>
                <a:spcPct val="0"/>
              </a:spcBef>
              <a:buNone/>
            </a:pPr>
            <a:fld id="{9A0DB2DC-4C9A-4742-B13C-FB6460FD3503}" type="slidenum">
              <a:rPr lang="zh-CN" altLang="en-US" sz="1200" b="0" dirty="0">
                <a:solidFill>
                  <a:schemeClr val="tx1"/>
                </a:solidFill>
                <a:ea typeface="宋体" panose="02010600030101010101" pitchFamily="2" charset="-122"/>
              </a:rPr>
            </a:fld>
            <a:endParaRPr lang="zh-CN" altLang="en-US" sz="1200" b="0" dirty="0">
              <a:solidFill>
                <a:schemeClr val="tx1"/>
              </a:solidFill>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lnSpc>
                <a:spcPct val="100000"/>
              </a:lnSpc>
              <a:spcBef>
                <a:spcPct val="0"/>
              </a:spcBef>
            </a:pPr>
            <a:r>
              <a:rPr lang="zh-CN" altLang="en-US" dirty="0">
                <a:latin typeface="黑体" panose="02010609060101010101" pitchFamily="49" charset="-122"/>
                <a:ea typeface="黑体" panose="02010609060101010101" pitchFamily="49" charset="-122"/>
                <a:sym typeface="+mn-ea"/>
              </a:rPr>
              <a:t>从美术史的角度讲，民国前的都统称为古画。国画在古代无确定名称，一般称之为丹青</a:t>
            </a:r>
            <a:r>
              <a:rPr lang="en-US" altLang="zh-CN" dirty="0">
                <a:latin typeface="黑体" panose="02010609060101010101" pitchFamily="49" charset="-122"/>
                <a:ea typeface="黑体" panose="02010609060101010101" pitchFamily="49" charset="-122"/>
                <a:sym typeface="+mn-ea"/>
              </a:rPr>
              <a:t>.</a:t>
            </a:r>
            <a:endParaRPr lang="en-US" altLang="zh-CN" b="0"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endParaRPr lang="zh-CN" altLang="en-US" b="0"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r>
              <a:rPr lang="zh-CN" altLang="en-US" dirty="0">
                <a:latin typeface="黑体" panose="02010609060101010101" pitchFamily="49" charset="-122"/>
                <a:ea typeface="黑体" panose="02010609060101010101" pitchFamily="49" charset="-122"/>
                <a:sym typeface="+mn-ea"/>
              </a:rPr>
              <a:t>    主要指的是画在绢、宣纸、帛上并加以装裱的卷轴画。汉族传统绘画形式是用毛笔蘸水、墨、彩作画于绢或纸上，这种画种被称为</a:t>
            </a:r>
            <a:r>
              <a:rPr lang="zh-CN" altLang="en-US" dirty="0">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中国画</a:t>
            </a:r>
            <a:r>
              <a:rPr lang="zh-CN" altLang="en-US" dirty="0">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，简称</a:t>
            </a:r>
            <a:r>
              <a:rPr lang="zh-CN" altLang="en-US" dirty="0">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国画</a:t>
            </a:r>
            <a:r>
              <a:rPr lang="zh-CN" altLang="en-US" dirty="0">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 </a:t>
            </a:r>
            <a:endParaRPr lang="zh-CN" altLang="en-US" b="0"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endParaRPr lang="zh-CN" altLang="en-US" b="0"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r>
              <a:rPr lang="zh-CN" altLang="en-US" dirty="0">
                <a:latin typeface="黑体" panose="02010609060101010101" pitchFamily="49" charset="-122"/>
                <a:ea typeface="黑体" panose="02010609060101010101" pitchFamily="49" charset="-122"/>
                <a:sym typeface="+mn-ea"/>
              </a:rPr>
              <a:t>   工具和材料有毛笔、墨、国画颜料、宣纸、绢等，题材可分人物、山水、花鸟等，技法可分工笔和写意。 </a:t>
            </a:r>
            <a:endParaRPr lang="zh-CN" altLang="en-US"/>
          </a:p>
          <a:p>
            <a:r>
              <a:rPr lang="zh-CN" altLang="en-US" dirty="0">
                <a:solidFill>
                  <a:srgbClr val="FF0000"/>
                </a:solidFill>
                <a:effectLst>
                  <a:outerShdw blurRad="38100" dist="38100" dir="2700000">
                    <a:srgbClr val="000000"/>
                  </a:outerShdw>
                </a:effectLst>
                <a:ea typeface="仿宋_GB2312" pitchFamily="49" charset="-122"/>
                <a:sym typeface="+mn-ea"/>
              </a:rPr>
              <a:t>  </a:t>
            </a:r>
            <a:r>
              <a:rPr lang="zh-CN" altLang="en-US" dirty="0">
                <a:solidFill>
                  <a:srgbClr val="FF0000"/>
                </a:solidFill>
                <a:ea typeface="黑体" panose="02010609060101010101" pitchFamily="49" charset="-122"/>
                <a:sym typeface="+mn-ea"/>
              </a:rPr>
              <a:t>岩画</a:t>
            </a:r>
            <a:r>
              <a:rPr lang="zh-CN" altLang="en-US" dirty="0">
                <a:ea typeface="仿宋_GB2312" pitchFamily="49" charset="-122"/>
                <a:sym typeface="+mn-ea"/>
              </a:rPr>
              <a:t>是一种以图形代替文字的文献宝库，故而被誉为</a:t>
            </a:r>
            <a:r>
              <a:rPr lang="zh-CN" altLang="en-US" dirty="0">
                <a:solidFill>
                  <a:srgbClr val="FF0000"/>
                </a:solidFill>
                <a:ea typeface="黑体" panose="02010609060101010101" pitchFamily="49" charset="-122"/>
                <a:sym typeface="+mn-ea"/>
              </a:rPr>
              <a:t>“历史的语言”</a:t>
            </a:r>
            <a:r>
              <a:rPr lang="zh-CN" altLang="en-US" dirty="0">
                <a:ea typeface="仿宋_GB2312" pitchFamily="49" charset="-122"/>
                <a:sym typeface="+mn-ea"/>
              </a:rPr>
              <a:t> 。它以质朴的手法，刻画出先民与繁衍生息息息相关的场景图形。</a:t>
            </a:r>
            <a:endParaRPr lang="zh-CN" altLang="en-US" dirty="0">
              <a:latin typeface="Times New Roman" panose="02020603050405020304" pitchFamily="18" charset="0"/>
              <a:ea typeface="仿宋_GB2312" pitchFamily="49" charset="-122"/>
            </a:endParaRP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45409"/>
          <p:cNvSpPr>
            <a:spLocks noRot="1" noTextEdit="1"/>
          </p:cNvSpPr>
          <p:nvPr>
            <p:ph type="sldImg"/>
          </p:nvPr>
        </p:nvSpPr>
        <p:spPr/>
      </p:sp>
      <p:sp>
        <p:nvSpPr>
          <p:cNvPr id="45058" name="文本占位符 145410"/>
          <p:cNvSpPr>
            <a:spLocks noGrp="1"/>
          </p:cNvSpPr>
          <p:nvPr>
            <p:ph type="body"/>
          </p:nvPr>
        </p:nvSpPr>
        <p:spPr/>
        <p:txBody>
          <a:bodyPr anchor="t"/>
          <a:p>
            <a:pPr lvl="0" indent="0"/>
            <a:r>
              <a:rPr lang="zh-CN" altLang="en-US" dirty="0"/>
              <a:t>参考：在西方的绘画中，人物占据了核心的位置。所谓核心位置有着双重的含义，一方面，是数量的巨大，另一方面，是人物在构图中所占据的核心位置。如众所周知的</a:t>
            </a:r>
            <a:r>
              <a:rPr lang="en-US" altLang="zh-CN" dirty="0"/>
              <a:t>《</a:t>
            </a:r>
            <a:r>
              <a:rPr lang="zh-CN" altLang="en-US" dirty="0"/>
              <a:t>蒙娜丽莎</a:t>
            </a:r>
            <a:r>
              <a:rPr lang="en-US" altLang="zh-CN" dirty="0"/>
              <a:t>》</a:t>
            </a:r>
            <a:r>
              <a:rPr lang="zh-CN" altLang="en-US" dirty="0"/>
              <a:t>、</a:t>
            </a:r>
            <a:r>
              <a:rPr lang="en-US" altLang="zh-CN" dirty="0"/>
              <a:t>《</a:t>
            </a:r>
            <a:r>
              <a:rPr lang="zh-CN" altLang="en-US" dirty="0"/>
              <a:t>最后的晚餐</a:t>
            </a:r>
            <a:r>
              <a:rPr lang="en-US" altLang="zh-CN" dirty="0"/>
              <a:t>》</a:t>
            </a:r>
            <a:r>
              <a:rPr lang="zh-CN" altLang="en-US" dirty="0"/>
              <a:t>，到现代主义诸大家（如毕加索、梵</a:t>
            </a:r>
            <a:r>
              <a:rPr lang="en-US" altLang="zh-CN" dirty="0"/>
              <a:t>·</a:t>
            </a:r>
            <a:r>
              <a:rPr lang="zh-CN" altLang="en-US" dirty="0"/>
              <a:t>高等人）的作品。这种以人物为核心的传统，就是西方艺术注重个人主义的人文主义文化传统的突出表现。而西方绘画中准确、谐调而科学的比例关系和透视关系，则是实证主义与科学精神的传统在绘画上的体现。反观中国的传统绘画，也是恪守着中国的文化传统。在这些浩如烟海的画作中，必须承认人物完全处于从属的地位。在宋朝范宽的</a:t>
            </a:r>
            <a:r>
              <a:rPr lang="en-US" altLang="zh-CN" dirty="0"/>
              <a:t>《</a:t>
            </a:r>
            <a:r>
              <a:rPr lang="zh-CN" altLang="en-US" dirty="0"/>
              <a:t>溪山行旅图</a:t>
            </a:r>
            <a:r>
              <a:rPr lang="en-US" altLang="zh-CN" dirty="0"/>
              <a:t>》</a:t>
            </a:r>
            <a:r>
              <a:rPr lang="zh-CN" altLang="en-US" dirty="0"/>
              <a:t>等作品中，经常可以看到在一幅高度在</a:t>
            </a:r>
            <a:r>
              <a:rPr lang="en-US" altLang="zh-CN" dirty="0"/>
              <a:t>2</a:t>
            </a:r>
            <a:r>
              <a:rPr lang="zh-CN" altLang="en-US" dirty="0"/>
              <a:t>米左右的山水画中，若有可怜的人物，几乎让人找不到，与</a:t>
            </a:r>
            <a:r>
              <a:rPr lang="en-US" altLang="zh-CN" dirty="0"/>
              <a:t>《</a:t>
            </a:r>
            <a:r>
              <a:rPr lang="zh-CN" altLang="en-US" dirty="0"/>
              <a:t>蒙娜丽莎</a:t>
            </a:r>
            <a:r>
              <a:rPr lang="en-US" altLang="zh-CN" dirty="0"/>
              <a:t>》</a:t>
            </a:r>
            <a:r>
              <a:rPr lang="zh-CN" altLang="en-US" dirty="0"/>
              <a:t>的人物占据了画面的五分之四，恰好相映成趣。道理说来很简单：崇尚自然秩序的道家传统的确认为人在自然界中就是那么一点点大，正像苏轼说的：“寄蜉蝣于天地，渺沧海之一粟”。而明清小品画更是花鸟虫鱼，几乎没有人的位置；自然本位主义实在是中国绘画的一大传统。</a:t>
            </a:r>
            <a:endParaRPr lang="zh-CN" altLang="en-US" dirty="0"/>
          </a:p>
          <a:p>
            <a:pPr lvl="0" indent="0"/>
            <a:r>
              <a:rPr lang="zh-CN" altLang="en-US" dirty="0"/>
              <a:t>中国绘画追求形象之外的意，线条与超然的色彩更能充分表达主观情感，成为东方美术造型的主要手法。欧洲人致力于物象自然属性的研究，造型艺术便充分利用了自然科学，借助明暗规律光与色的关系，空间、体积、结构、运动的表现成为主要造型依据。中国审美的本质在于尚意、领悟，对真实的理解是物体对应人情思后“升华了的真实”，西方的审美本质是尚行的，他们认为造型艺术的认识必须是由感性到理性的认识。而理性认识必须有明确的定义，审美必须有客观依据，有准确的概念，推斥了东方的“领悟性”，重视自然得人的美感及生活体验的功用。 </a:t>
            </a:r>
            <a:endParaRPr lang="zh-CN" altLang="en-US" dirty="0"/>
          </a:p>
          <a:p>
            <a:pPr lvl="0" indent="0"/>
            <a:endParaRPr lang="zh-CN" altLang="en-US" dirty="0"/>
          </a:p>
        </p:txBody>
      </p:sp>
      <p:sp>
        <p:nvSpPr>
          <p:cNvPr id="450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lnSpc>
                <a:spcPct val="100000"/>
              </a:lnSpc>
              <a:spcBef>
                <a:spcPct val="0"/>
              </a:spcBef>
            </a:pPr>
            <a:r>
              <a:rPr lang="zh-CN" altLang="en-US" dirty="0">
                <a:latin typeface="黑体" panose="02010609060101010101" pitchFamily="49" charset="-122"/>
                <a:ea typeface="黑体" panose="02010609060101010101" pitchFamily="49" charset="-122"/>
                <a:sym typeface="+mn-ea"/>
              </a:rPr>
              <a:t>从美术史的角度讲，民国前的都统称为古画。国画在古代无确定名称，一般称之为丹青</a:t>
            </a:r>
            <a:r>
              <a:rPr lang="en-US" altLang="zh-CN" dirty="0">
                <a:latin typeface="黑体" panose="02010609060101010101" pitchFamily="49" charset="-122"/>
                <a:ea typeface="黑体" panose="02010609060101010101" pitchFamily="49" charset="-122"/>
                <a:sym typeface="+mn-ea"/>
              </a:rPr>
              <a:t>.</a:t>
            </a:r>
            <a:endParaRPr lang="en-US" altLang="zh-CN" b="0"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endParaRPr lang="zh-CN" altLang="en-US" b="0"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r>
              <a:rPr lang="zh-CN" altLang="en-US" dirty="0">
                <a:latin typeface="黑体" panose="02010609060101010101" pitchFamily="49" charset="-122"/>
                <a:ea typeface="黑体" panose="02010609060101010101" pitchFamily="49" charset="-122"/>
                <a:sym typeface="+mn-ea"/>
              </a:rPr>
              <a:t>    主要指的是画在绢、宣纸、帛上并加以装裱的卷轴画。汉族传统绘画形式是用毛笔蘸水、墨、彩作画于绢或纸上，这种画种被称为</a:t>
            </a:r>
            <a:r>
              <a:rPr lang="zh-CN" altLang="en-US" dirty="0">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中国画</a:t>
            </a:r>
            <a:r>
              <a:rPr lang="zh-CN" altLang="en-US" dirty="0">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，简称</a:t>
            </a:r>
            <a:r>
              <a:rPr lang="zh-CN" altLang="en-US" dirty="0">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国画</a:t>
            </a:r>
            <a:r>
              <a:rPr lang="zh-CN" altLang="en-US" dirty="0">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 </a:t>
            </a:r>
            <a:endParaRPr lang="zh-CN" altLang="en-US" b="0"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endParaRPr lang="zh-CN" altLang="en-US" b="0"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r>
              <a:rPr lang="zh-CN" altLang="en-US" dirty="0">
                <a:latin typeface="黑体" panose="02010609060101010101" pitchFamily="49" charset="-122"/>
                <a:ea typeface="黑体" panose="02010609060101010101" pitchFamily="49" charset="-122"/>
                <a:sym typeface="+mn-ea"/>
              </a:rPr>
              <a:t>   工具和材料有毛笔、墨、国画颜料、宣纸、绢等，题材可分人物、山水、花鸟等，技法可分工笔和写意。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ea typeface="仿宋_GB2312" pitchFamily="49" charset="-122"/>
                <a:sym typeface="+mn-ea"/>
              </a:rPr>
              <a:t> 我国现发现</a:t>
            </a:r>
            <a:r>
              <a:rPr lang="zh-CN" altLang="en-US" dirty="0">
                <a:solidFill>
                  <a:srgbClr val="FF0000"/>
                </a:solidFill>
                <a:ea typeface="仿宋_GB2312" pitchFamily="49" charset="-122"/>
                <a:sym typeface="+mn-ea"/>
              </a:rPr>
              <a:t>最早的</a:t>
            </a:r>
            <a:r>
              <a:rPr lang="zh-CN" altLang="en-US" dirty="0">
                <a:ea typeface="仿宋_GB2312" pitchFamily="49" charset="-122"/>
                <a:sym typeface="+mn-ea"/>
              </a:rPr>
              <a:t>一幅帛画。在妇人之上绘的龙凤，寓示着</a:t>
            </a:r>
            <a:r>
              <a:rPr lang="zh-CN" altLang="en-US" dirty="0">
                <a:solidFill>
                  <a:srgbClr val="FF0000"/>
                </a:solidFill>
                <a:ea typeface="仿宋_GB2312" pitchFamily="49" charset="-122"/>
                <a:sym typeface="+mn-ea"/>
              </a:rPr>
              <a:t>死者随龙凤所引升天</a:t>
            </a:r>
            <a:r>
              <a:rPr lang="zh-CN" altLang="en-US" dirty="0">
                <a:ea typeface="仿宋_GB2312" pitchFamily="49" charset="-122"/>
                <a:sym typeface="+mn-ea"/>
              </a:rPr>
              <a:t>时情形。腾空而起的龙、凤均有一种向上的动势，而下方的侧立人物则反映出一种跟随的特征。可以肯定这是一幅为死者祈天求佑的具有丰富含义的绘画作品。这幅帛画反映出我国古代绘画对形、神</a:t>
            </a:r>
            <a:r>
              <a:rPr lang="zh-CN" altLang="en-US" dirty="0">
                <a:solidFill>
                  <a:srgbClr val="FF0000"/>
                </a:solidFill>
                <a:ea typeface="仿宋_GB2312" pitchFamily="49" charset="-122"/>
                <a:sym typeface="+mn-ea"/>
              </a:rPr>
              <a:t>独特的气质</a:t>
            </a:r>
            <a:r>
              <a:rPr lang="zh-CN" altLang="en-US" dirty="0">
                <a:ea typeface="仿宋_GB2312" pitchFamily="49" charset="-122"/>
                <a:sym typeface="+mn-ea"/>
              </a:rPr>
              <a:t>和</a:t>
            </a:r>
            <a:r>
              <a:rPr lang="zh-CN" altLang="en-US" dirty="0">
                <a:solidFill>
                  <a:srgbClr val="FF0000"/>
                </a:solidFill>
                <a:ea typeface="仿宋_GB2312" pitchFamily="49" charset="-122"/>
                <a:sym typeface="+mn-ea"/>
              </a:rPr>
              <a:t>丰富内涵</a:t>
            </a:r>
            <a:r>
              <a:rPr lang="zh-CN" altLang="en-US" dirty="0">
                <a:ea typeface="仿宋_GB2312" pitchFamily="49" charset="-122"/>
                <a:sym typeface="+mn-ea"/>
              </a:rPr>
              <a:t>的表现。 </a:t>
            </a:r>
            <a:endParaRPr lang="zh-CN" altLang="en-US" dirty="0">
              <a:ea typeface="仿宋_GB2312" pitchFamily="49" charset="-122"/>
              <a:sym typeface="+mn-ea"/>
            </a:endParaRPr>
          </a:p>
          <a:p>
            <a:r>
              <a:rPr lang="en-US" altLang="zh-CN">
                <a:ea typeface="仿宋_GB2312" pitchFamily="49" charset="-122"/>
                <a:sym typeface="+mn-ea"/>
              </a:rPr>
              <a:t>《</a:t>
            </a:r>
            <a:r>
              <a:rPr lang="zh-CN" altLang="en-US" dirty="0">
                <a:ea typeface="仿宋_GB2312" pitchFamily="49" charset="-122"/>
                <a:sym typeface="+mn-ea"/>
              </a:rPr>
              <a:t>龙凤人物图</a:t>
            </a:r>
            <a:r>
              <a:rPr lang="en-US" altLang="zh-CN">
                <a:ea typeface="仿宋_GB2312" pitchFamily="49" charset="-122"/>
                <a:sym typeface="+mn-ea"/>
              </a:rPr>
              <a:t>》</a:t>
            </a:r>
            <a:r>
              <a:rPr lang="zh-CN" altLang="en-US" dirty="0">
                <a:ea typeface="仿宋_GB2312" pitchFamily="49" charset="-122"/>
                <a:sym typeface="+mn-ea"/>
              </a:rPr>
              <a:t>帛画的</a:t>
            </a:r>
            <a:r>
              <a:rPr lang="zh-CN" altLang="en-US" dirty="0">
                <a:solidFill>
                  <a:srgbClr val="FF0000"/>
                </a:solidFill>
                <a:ea typeface="仿宋_GB2312" pitchFamily="49" charset="-122"/>
                <a:sym typeface="+mn-ea"/>
              </a:rPr>
              <a:t>姊妹篇</a:t>
            </a:r>
            <a:r>
              <a:rPr lang="zh-CN" altLang="en-US" dirty="0">
                <a:ea typeface="仿宋_GB2312" pitchFamily="49" charset="-122"/>
                <a:sym typeface="+mn-ea"/>
              </a:rPr>
              <a:t>，但</a:t>
            </a:r>
            <a:r>
              <a:rPr lang="en-US" altLang="zh-CN">
                <a:ea typeface="仿宋_GB2312" pitchFamily="49" charset="-122"/>
                <a:sym typeface="+mn-ea"/>
              </a:rPr>
              <a:t>《</a:t>
            </a:r>
            <a:r>
              <a:rPr lang="zh-CN" altLang="en-US" dirty="0">
                <a:ea typeface="仿宋_GB2312" pitchFamily="49" charset="-122"/>
                <a:sym typeface="+mn-ea"/>
              </a:rPr>
              <a:t>人物御龙图</a:t>
            </a:r>
            <a:r>
              <a:rPr lang="en-US" altLang="zh-CN">
                <a:ea typeface="仿宋_GB2312" pitchFamily="49" charset="-122"/>
                <a:sym typeface="+mn-ea"/>
              </a:rPr>
              <a:t>》</a:t>
            </a:r>
            <a:r>
              <a:rPr lang="zh-CN" altLang="en-US" dirty="0">
                <a:ea typeface="仿宋_GB2312" pitchFamily="49" charset="-122"/>
                <a:sym typeface="+mn-ea"/>
              </a:rPr>
              <a:t>在绘画技巧上比前者</a:t>
            </a:r>
            <a:r>
              <a:rPr lang="zh-CN" altLang="en-US" dirty="0">
                <a:solidFill>
                  <a:srgbClr val="FF0000"/>
                </a:solidFill>
                <a:ea typeface="仿宋_GB2312" pitchFamily="49" charset="-122"/>
                <a:sym typeface="+mn-ea"/>
              </a:rPr>
              <a:t>更趋成熟</a:t>
            </a:r>
            <a:r>
              <a:rPr lang="zh-CN" altLang="en-US" dirty="0">
                <a:ea typeface="仿宋_GB2312" pitchFamily="49" charset="-122"/>
                <a:sym typeface="+mn-ea"/>
              </a:rPr>
              <a:t>。在中国传统文化中视“龙”为神物。是通天地之灵物，它可以载人或神上天或邀游太空。这虽是一种虚幻，但都反映出中华民族的先民们征服自然的</a:t>
            </a:r>
            <a:r>
              <a:rPr lang="zh-CN" altLang="en-US" dirty="0">
                <a:solidFill>
                  <a:srgbClr val="FF0000"/>
                </a:solidFill>
                <a:ea typeface="仿宋_GB2312" pitchFamily="49" charset="-122"/>
                <a:sym typeface="+mn-ea"/>
              </a:rPr>
              <a:t>浪漫主义气质</a:t>
            </a:r>
            <a:r>
              <a:rPr lang="zh-CN" altLang="en-US" dirty="0">
                <a:ea typeface="仿宋_GB2312" pitchFamily="49" charset="-122"/>
                <a:sym typeface="+mn-ea"/>
              </a:rPr>
              <a:t>。这幅帛画反映出先民们对人死后</a:t>
            </a:r>
            <a:r>
              <a:rPr lang="zh-CN" altLang="en-US" dirty="0">
                <a:solidFill>
                  <a:srgbClr val="FF0000"/>
                </a:solidFill>
                <a:ea typeface="仿宋_GB2312" pitchFamily="49" charset="-122"/>
                <a:sym typeface="+mn-ea"/>
              </a:rPr>
              <a:t>灵魂不灭</a:t>
            </a:r>
            <a:r>
              <a:rPr lang="zh-CN" altLang="en-US" dirty="0">
                <a:ea typeface="仿宋_GB2312" pitchFamily="49" charset="-122"/>
                <a:sym typeface="+mn-ea"/>
              </a:rPr>
              <a:t>，乘龙天游或</a:t>
            </a:r>
            <a:r>
              <a:rPr lang="zh-CN" altLang="en-US" dirty="0">
                <a:solidFill>
                  <a:srgbClr val="FF0000"/>
                </a:solidFill>
                <a:ea typeface="仿宋_GB2312" pitchFamily="49" charset="-122"/>
                <a:sym typeface="+mn-ea"/>
              </a:rPr>
              <a:t>乘龙升天</a:t>
            </a:r>
            <a:r>
              <a:rPr lang="zh-CN" altLang="en-US" dirty="0">
                <a:ea typeface="仿宋_GB2312" pitchFamily="49" charset="-122"/>
                <a:sym typeface="+mn-ea"/>
              </a:rPr>
              <a:t>的愿望。</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仿宋_GB2312" pitchFamily="49" charset="-122"/>
                <a:ea typeface="仿宋_GB2312" pitchFamily="49" charset="-122"/>
                <a:sym typeface="+mn-ea"/>
              </a:rPr>
              <a:t>墓主人分别是:汉初长沙国丞相轪侯利苍和他的夫人及其中的一个儿子。一号墓和三号墓分别出土了一幅T形帛画，尤以一号墓的T形帛画最为引人注目，这幅帛画的外形犹如一个大写的英文字母"T"字，遣策中称它为"非衣"，因为它的外形"似衣而非衣"而得名。当时使用非衣，可能有两种意思:一是招魂。早在战国时代的楚国，就流行着为死者招魂的习俗。西汉初年，统治阶级崇信黄老之术，求神仙，求长生不老。他们相信人死后可以成仙，像鸟一样飞升上天。</a:t>
            </a:r>
            <a:endParaRPr lang="zh-CN" altLang="en-US">
              <a:latin typeface="仿宋_GB2312" pitchFamily="49" charset="-122"/>
              <a:ea typeface="仿宋_GB2312" pitchFamily="49" charset="-122"/>
              <a:sym typeface="+mn-ea"/>
            </a:endParaRPr>
          </a:p>
          <a:p>
            <a:r>
              <a:rPr lang="en-US" altLang="zh-CN">
                <a:latin typeface="仿宋_GB2312" pitchFamily="49" charset="-122"/>
                <a:ea typeface="仿宋_GB2312" pitchFamily="49" charset="-122"/>
                <a:sym typeface="+mn-ea"/>
              </a:rPr>
              <a:t>1972</a:t>
            </a:r>
            <a:r>
              <a:rPr lang="zh-CN" altLang="en-US" dirty="0">
                <a:latin typeface="仿宋_GB2312" pitchFamily="49" charset="-122"/>
                <a:ea typeface="仿宋_GB2312" pitchFamily="49" charset="-122"/>
                <a:sym typeface="+mn-ea"/>
              </a:rPr>
              <a:t>年出土于长沙马王堆，为西汉长沙相第一代轪侯利巷妻之墓，是我国</a:t>
            </a:r>
            <a:r>
              <a:rPr lang="zh-CN" altLang="en-US" dirty="0">
                <a:solidFill>
                  <a:srgbClr val="FF0000"/>
                </a:solidFill>
                <a:latin typeface="仿宋_GB2312" pitchFamily="49" charset="-122"/>
                <a:ea typeface="仿宋_GB2312" pitchFamily="49" charset="-122"/>
                <a:sym typeface="+mn-ea"/>
              </a:rPr>
              <a:t>现存最古老的绢类画迹</a:t>
            </a:r>
            <a:r>
              <a:rPr lang="zh-CN" altLang="en-US" dirty="0">
                <a:latin typeface="仿宋_GB2312" pitchFamily="49" charset="-122"/>
                <a:ea typeface="仿宋_GB2312" pitchFamily="49" charset="-122"/>
                <a:sym typeface="+mn-ea"/>
              </a:rPr>
              <a:t>。作品以祈颂墓主人飞升为主题。这件帛画也叫非衣，或</a:t>
            </a:r>
            <a:r>
              <a:rPr lang="zh-CN" altLang="en-US" dirty="0">
                <a:solidFill>
                  <a:srgbClr val="FF0000"/>
                </a:solidFill>
                <a:latin typeface="仿宋_GB2312" pitchFamily="49" charset="-122"/>
                <a:ea typeface="仿宋_GB2312" pitchFamily="49" charset="-122"/>
                <a:sym typeface="+mn-ea"/>
              </a:rPr>
              <a:t>“</a:t>
            </a:r>
            <a:r>
              <a:rPr lang="en-US" altLang="zh-CN">
                <a:solidFill>
                  <a:srgbClr val="FF0000"/>
                </a:solidFill>
                <a:latin typeface="仿宋_GB2312" pitchFamily="49" charset="-122"/>
                <a:ea typeface="仿宋_GB2312" pitchFamily="49" charset="-122"/>
                <a:sym typeface="+mn-ea"/>
              </a:rPr>
              <a:t>T”</a:t>
            </a:r>
            <a:r>
              <a:rPr lang="zh-CN" altLang="en-US" dirty="0">
                <a:solidFill>
                  <a:srgbClr val="FF0000"/>
                </a:solidFill>
                <a:latin typeface="仿宋_GB2312" pitchFamily="49" charset="-122"/>
                <a:ea typeface="仿宋_GB2312" pitchFamily="49" charset="-122"/>
                <a:sym typeface="+mn-ea"/>
              </a:rPr>
              <a:t>字型</a:t>
            </a:r>
            <a:r>
              <a:rPr lang="zh-CN" altLang="en-US" dirty="0">
                <a:latin typeface="仿宋_GB2312" pitchFamily="49" charset="-122"/>
                <a:ea typeface="仿宋_GB2312" pitchFamily="49" charset="-122"/>
                <a:sym typeface="+mn-ea"/>
              </a:rPr>
              <a:t>，自上而下</a:t>
            </a:r>
            <a:r>
              <a:rPr lang="zh-CN" altLang="en-US" dirty="0">
                <a:solidFill>
                  <a:srgbClr val="FF0000"/>
                </a:solidFill>
                <a:latin typeface="仿宋_GB2312" pitchFamily="49" charset="-122"/>
                <a:ea typeface="仿宋_GB2312" pitchFamily="49" charset="-122"/>
                <a:sym typeface="+mn-ea"/>
              </a:rPr>
              <a:t>分成</a:t>
            </a:r>
            <a:r>
              <a:rPr lang="en-US" altLang="zh-CN">
                <a:solidFill>
                  <a:srgbClr val="FF0000"/>
                </a:solidFill>
                <a:latin typeface="仿宋_GB2312" pitchFamily="49" charset="-122"/>
                <a:ea typeface="仿宋_GB2312" pitchFamily="49" charset="-122"/>
                <a:sym typeface="+mn-ea"/>
              </a:rPr>
              <a:t>3</a:t>
            </a:r>
            <a:r>
              <a:rPr lang="zh-CN" altLang="en-US" dirty="0">
                <a:solidFill>
                  <a:srgbClr val="FF0000"/>
                </a:solidFill>
                <a:latin typeface="仿宋_GB2312" pitchFamily="49" charset="-122"/>
                <a:ea typeface="仿宋_GB2312" pitchFamily="49" charset="-122"/>
                <a:sym typeface="+mn-ea"/>
              </a:rPr>
              <a:t>个部分</a:t>
            </a:r>
            <a:r>
              <a:rPr lang="zh-CN" altLang="en-US" dirty="0">
                <a:latin typeface="仿宋_GB2312" pitchFamily="49" charset="-122"/>
                <a:ea typeface="仿宋_GB2312" pitchFamily="49" charset="-122"/>
                <a:sym typeface="+mn-ea"/>
              </a:rPr>
              <a:t>，上段绘 </a:t>
            </a:r>
            <a:r>
              <a:rPr lang="en-US" altLang="zh-CN">
                <a:latin typeface="仿宋_GB2312" pitchFamily="49" charset="-122"/>
                <a:ea typeface="仿宋_GB2312" pitchFamily="49" charset="-122"/>
                <a:sym typeface="+mn-ea"/>
              </a:rPr>
              <a:t>“</a:t>
            </a:r>
            <a:r>
              <a:rPr lang="zh-CN" altLang="en-US" dirty="0">
                <a:solidFill>
                  <a:srgbClr val="FF0000"/>
                </a:solidFill>
                <a:latin typeface="仿宋_GB2312" pitchFamily="49" charset="-122"/>
                <a:ea typeface="仿宋_GB2312" pitchFamily="49" charset="-122"/>
                <a:sym typeface="+mn-ea"/>
              </a:rPr>
              <a:t>天界</a:t>
            </a:r>
            <a:r>
              <a:rPr lang="en-US" altLang="zh-CN">
                <a:latin typeface="仿宋_GB2312" pitchFamily="49" charset="-122"/>
                <a:ea typeface="仿宋_GB2312" pitchFamily="49" charset="-122"/>
                <a:sym typeface="+mn-ea"/>
              </a:rPr>
              <a:t>”</a:t>
            </a:r>
            <a:r>
              <a:rPr lang="zh-CN" altLang="en-US" dirty="0">
                <a:latin typeface="仿宋_GB2312" pitchFamily="49" charset="-122"/>
                <a:ea typeface="仿宋_GB2312" pitchFamily="49" charset="-122"/>
                <a:sym typeface="+mn-ea"/>
              </a:rPr>
              <a:t>，人首蛇身的女姻居中，周国有日、月、扶桑、升龙、神仙、怪兽等，充满飞动的意态和雄健的活力。中部为</a:t>
            </a:r>
            <a:r>
              <a:rPr lang="zh-CN" altLang="en-US" dirty="0">
                <a:solidFill>
                  <a:srgbClr val="FF0000"/>
                </a:solidFill>
                <a:latin typeface="仿宋_GB2312" pitchFamily="49" charset="-122"/>
                <a:ea typeface="仿宋_GB2312" pitchFamily="49" charset="-122"/>
                <a:sym typeface="+mn-ea"/>
              </a:rPr>
              <a:t>人间</a:t>
            </a:r>
            <a:r>
              <a:rPr lang="zh-CN" altLang="en-US" dirty="0">
                <a:latin typeface="仿宋_GB2312" pitchFamily="49" charset="-122"/>
                <a:ea typeface="仿宋_GB2312" pitchFamily="49" charset="-122"/>
                <a:sym typeface="+mn-ea"/>
              </a:rPr>
              <a:t>，在接近“天厥</a:t>
            </a:r>
            <a:r>
              <a:rPr lang="en-US" altLang="zh-CN">
                <a:latin typeface="仿宋_GB2312" pitchFamily="49" charset="-122"/>
                <a:ea typeface="仿宋_GB2312" pitchFamily="49" charset="-122"/>
                <a:sym typeface="+mn-ea"/>
              </a:rPr>
              <a:t>”</a:t>
            </a:r>
            <a:r>
              <a:rPr lang="zh-CN" altLang="en-US" dirty="0">
                <a:latin typeface="仿宋_GB2312" pitchFamily="49" charset="-122"/>
                <a:ea typeface="仿宋_GB2312" pitchFamily="49" charset="-122"/>
                <a:sym typeface="+mn-ea"/>
              </a:rPr>
              <a:t>的华盖下面，一年老的妇人拄杖而行，即墓主人生前的形象，前后有男女侍从。最下段画一怪人，赤裸着身体蹲在两条大鱼的背上，用头和手支撑着地面，竭尽全力托举着现实世界。</a:t>
            </a:r>
            <a:endParaRPr lang="zh-CN" altLang="en-US" dirty="0">
              <a:latin typeface="仿宋_GB2312" pitchFamily="49" charset="-122"/>
              <a:ea typeface="仿宋_GB2312" pitchFamily="49" charset="-122"/>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latin typeface="仿宋_GB2312" pitchFamily="49" charset="-122"/>
                <a:ea typeface="仿宋_GB2312" pitchFamily="49" charset="-122"/>
                <a:sym typeface="+mn-ea"/>
              </a:rPr>
              <a:t>东晋顾恺之传世名画</a:t>
            </a:r>
            <a:r>
              <a:rPr lang="zh-CN" altLang="en-US" dirty="0">
                <a:latin typeface="仿宋_GB2312" pitchFamily="49" charset="-122"/>
                <a:ea typeface="仿宋_GB2312" pitchFamily="49" charset="-122"/>
                <a:sym typeface="+mn-ea"/>
              </a:rPr>
              <a:t>。</a:t>
            </a:r>
            <a:r>
              <a:rPr lang="zh-CN" altLang="zh-CN" dirty="0">
                <a:latin typeface="仿宋_GB2312" pitchFamily="49" charset="-122"/>
                <a:ea typeface="仿宋_GB2312" pitchFamily="49" charset="-122"/>
                <a:sym typeface="+mn-ea"/>
              </a:rPr>
              <a:t>纵25厘米</a:t>
            </a:r>
            <a:r>
              <a:rPr lang="zh-CN" altLang="en-US" dirty="0">
                <a:latin typeface="仿宋_GB2312" pitchFamily="49" charset="-122"/>
                <a:ea typeface="仿宋_GB2312" pitchFamily="49" charset="-122"/>
                <a:sym typeface="+mn-ea"/>
              </a:rPr>
              <a:t>，</a:t>
            </a:r>
            <a:r>
              <a:rPr lang="zh-CN" altLang="zh-CN" dirty="0">
                <a:latin typeface="仿宋_GB2312" pitchFamily="49" charset="-122"/>
                <a:ea typeface="仿宋_GB2312" pitchFamily="49" charset="-122"/>
                <a:sym typeface="+mn-ea"/>
              </a:rPr>
              <a:t>横349厘米</a:t>
            </a:r>
            <a:r>
              <a:rPr lang="zh-CN" altLang="en-US" dirty="0">
                <a:latin typeface="仿宋_GB2312" pitchFamily="49" charset="-122"/>
                <a:ea typeface="仿宋_GB2312" pitchFamily="49" charset="-122"/>
                <a:sym typeface="+mn-ea"/>
              </a:rPr>
              <a:t>。主旨宣扬封建社会妇女的道德和节操，以为后人教诫。人物用游丝描，沉着有力，衣带飘洒，形象生动，山石、树木勾勒无皴，与人物的比例则大小不称。现藏于英国伦敦大英博物馆。</a:t>
            </a:r>
            <a:endParaRPr lang="zh-CN" altLang="en-US" dirty="0">
              <a:latin typeface="仿宋_GB2312" pitchFamily="49" charset="-122"/>
              <a:ea typeface="仿宋_GB2312" pitchFamily="49"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仿宋_GB2312" pitchFamily="49" charset="-122"/>
                <a:ea typeface="仿宋_GB2312" pitchFamily="49" charset="-122"/>
                <a:sym typeface="+mn-ea"/>
              </a:rPr>
              <a:t>展开画卷，只见站在岸边的曹植表情凝滞，一双秋水望着远方水波上的洛神，痴情向往。梳着高高的云髻，被风而起的衣带，给了水波上的洛神一股飘飘欲仙的来自天界之感。她欲去还留，顾盼之间，流露出倾慕之情。初见之后，整个画卷中画家安排洛神一再与曹植碰面，日久情深，最终不奈缠绵悱恻的洛神，驾着六龙云车，在云端中渐去，留下此情难尽的曹植在岸边，终日思之，最后依依不忍地离去。这其中泣笑不能，欲前还止的深情，最是动人。</a:t>
            </a:r>
            <a:endParaRPr lang="zh-CN" altLang="en-US" dirty="0">
              <a:latin typeface="仿宋_GB2312" pitchFamily="49" charset="-122"/>
              <a:ea typeface="仿宋_GB2312" pitchFamily="49" charset="-122"/>
              <a:sym typeface="+mn-ea"/>
            </a:endParaRPr>
          </a:p>
          <a:p>
            <a:r>
              <a:rPr lang="zh-CN" altLang="en-US" dirty="0">
                <a:sym typeface="+mn-ea"/>
              </a:rPr>
              <a:t>三国时期文学名家曹植</a:t>
            </a:r>
            <a:r>
              <a:rPr lang="en-US" altLang="zh-CN">
                <a:sym typeface="+mn-ea"/>
              </a:rPr>
              <a:t>(</a:t>
            </a:r>
            <a:r>
              <a:rPr lang="zh-CN" altLang="en-US" dirty="0">
                <a:sym typeface="+mn-ea"/>
              </a:rPr>
              <a:t>曹子建</a:t>
            </a:r>
            <a:r>
              <a:rPr lang="en-US" altLang="zh-CN">
                <a:sym typeface="+mn-ea"/>
              </a:rPr>
              <a:t>)</a:t>
            </a:r>
            <a:r>
              <a:rPr lang="zh-CN" altLang="en-US" dirty="0">
                <a:sym typeface="+mn-ea"/>
              </a:rPr>
              <a:t>的浪漫主义名篇</a:t>
            </a:r>
            <a:r>
              <a:rPr lang="en-US" altLang="zh-CN">
                <a:sym typeface="+mn-ea"/>
              </a:rPr>
              <a:t>《</a:t>
            </a:r>
            <a:r>
              <a:rPr lang="zh-CN" altLang="en-US" dirty="0">
                <a:sym typeface="+mn-ea"/>
              </a:rPr>
              <a:t>洛神赋</a:t>
            </a:r>
            <a:r>
              <a:rPr lang="en-US" altLang="zh-CN">
                <a:sym typeface="+mn-ea"/>
              </a:rPr>
              <a:t>》</a:t>
            </a:r>
            <a:r>
              <a:rPr lang="zh-CN" altLang="en-US" dirty="0">
                <a:sym typeface="+mn-ea"/>
              </a:rPr>
              <a:t>。</a:t>
            </a:r>
            <a:r>
              <a:rPr lang="en-US" altLang="zh-CN">
                <a:sym typeface="+mn-ea"/>
              </a:rPr>
              <a:t>《</a:t>
            </a:r>
            <a:r>
              <a:rPr lang="zh-CN" altLang="en-US" dirty="0">
                <a:sym typeface="+mn-ea"/>
              </a:rPr>
              <a:t>洛神赋</a:t>
            </a:r>
            <a:r>
              <a:rPr lang="en-US" altLang="zh-CN">
                <a:sym typeface="+mn-ea"/>
              </a:rPr>
              <a:t>》</a:t>
            </a:r>
            <a:r>
              <a:rPr lang="zh-CN" altLang="en-US" dirty="0">
                <a:sym typeface="+mn-ea"/>
              </a:rPr>
              <a:t>原名</a:t>
            </a:r>
            <a:r>
              <a:rPr lang="en-US" altLang="zh-CN">
                <a:sym typeface="+mn-ea"/>
              </a:rPr>
              <a:t>《</a:t>
            </a:r>
            <a:r>
              <a:rPr lang="zh-CN" altLang="en-US" dirty="0">
                <a:sym typeface="+mn-ea"/>
              </a:rPr>
              <a:t>感鄄赋</a:t>
            </a:r>
            <a:r>
              <a:rPr lang="en-US" altLang="zh-CN">
                <a:sym typeface="+mn-ea"/>
              </a:rPr>
              <a:t>》</a:t>
            </a:r>
            <a:r>
              <a:rPr lang="zh-CN" altLang="en-US" dirty="0">
                <a:sym typeface="+mn-ea"/>
              </a:rPr>
              <a:t>，一般认为是因曹植被封鄄城所作；亦作</a:t>
            </a:r>
            <a:r>
              <a:rPr lang="en-US" altLang="zh-CN">
                <a:sym typeface="+mn-ea"/>
              </a:rPr>
              <a:t>《</a:t>
            </a:r>
            <a:r>
              <a:rPr lang="zh-CN" altLang="en-US" dirty="0">
                <a:sym typeface="+mn-ea"/>
              </a:rPr>
              <a:t>感甄赋</a:t>
            </a:r>
            <a:r>
              <a:rPr lang="en-US" altLang="zh-CN">
                <a:sym typeface="+mn-ea"/>
              </a:rPr>
              <a:t>》</a:t>
            </a:r>
            <a:r>
              <a:rPr lang="zh-CN" altLang="en-US" dirty="0">
                <a:sym typeface="+mn-ea"/>
              </a:rPr>
              <a:t>，甄通鄄，但也有人认为其写作牵涉到曹植与魏文帝曹丕之妃甄氏之间的一段错综复杂的感情。由于此赋的影响，加上人们感动于曹植与甄氏的恋爱悲剧，故老相传，就把甄后认定成洛神了。</a:t>
            </a:r>
            <a:endParaRPr lang="zh-CN" altLang="en-US" dirty="0"/>
          </a:p>
          <a:p>
            <a:endParaRPr lang="en-US" altLang="zh-CN">
              <a:latin typeface="仿宋_GB2312" pitchFamily="49" charset="-122"/>
              <a:ea typeface="仿宋_GB2312" pitchFamily="49" charset="-122"/>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olidFill>
                  <a:srgbClr val="990033"/>
                </a:solidFill>
                <a:latin typeface="楷体_GB2312" pitchFamily="49" charset="-122"/>
                <a:ea typeface="楷体_GB2312" pitchFamily="49" charset="-122"/>
                <a:sym typeface="+mn-ea"/>
              </a:rPr>
              <a:t>我国绘画起初不事晕染，战国时代开始在人物顶部饰以红点。两汉时代才在人物面部两颊晕染红色，以表现面部的色泽，虽然有一定的立体感，但不强。西域佛教壁画中的人物，均以朱红通身晕染，低处深而暗，高处浅而明，鼻梁涂以白粉，以尔隆起和明亮。这种传自印度的凹凸法，到了西域为之一变，出现了一面受光的晕染；到了敦煌又有所改进，并使之与民族传统的晕染相融合，逐步地创造了既表现人物面部色泽，又富有立体感的新的晕染法，至唐而达到极盛。正如画史上评吴道子的壁画时所说的“人物有八面，生意活动”， “道子之画如塑然”。所以段成式赞叹吴道子的画是“风云将逗人，鬼神若脱壁。”这样的形象，在</a:t>
            </a:r>
            <a:r>
              <a:rPr lang="zh-CN" altLang="en-US" u="sng" dirty="0">
                <a:solidFill>
                  <a:srgbClr val="990033"/>
                </a:solidFill>
                <a:latin typeface="楷体_GB2312" pitchFamily="49" charset="-122"/>
                <a:ea typeface="楷体_GB2312" pitchFamily="49" charset="-122"/>
                <a:sym typeface="+mn-ea"/>
              </a:rPr>
              <a:t>敦煌壁画</a:t>
            </a:r>
            <a:r>
              <a:rPr lang="zh-CN" altLang="en-US" dirty="0">
                <a:solidFill>
                  <a:srgbClr val="990033"/>
                </a:solidFill>
                <a:latin typeface="楷体_GB2312" pitchFamily="49" charset="-122"/>
                <a:ea typeface="楷体_GB2312" pitchFamily="49" charset="-122"/>
                <a:sym typeface="+mn-ea"/>
              </a:rPr>
              <a:t>里比比皆是。这种新的晕染法，促使壁画的写实风格不断地发展和完善。 </a:t>
            </a:r>
            <a:endParaRPr lang="zh-CN" altLang="en-US" dirty="0">
              <a:solidFill>
                <a:srgbClr val="990033"/>
              </a:solidFill>
              <a:latin typeface="楷体_GB2312" pitchFamily="49" charset="-122"/>
              <a:ea typeface="楷体_GB2312" pitchFamily="49" charset="-122"/>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北宋</a:t>
            </a:r>
            <a:r>
              <a:rPr lang="zh-CN" altLang="en-US" dirty="0">
                <a:sym typeface="+mn-ea"/>
              </a:rPr>
              <a:t>气势宏伟、阳刚豪放、心态开阔</a:t>
            </a:r>
            <a:endParaRPr lang="zh-CN" altLang="en-US" dirty="0">
              <a:sym typeface="+mn-ea"/>
            </a:endParaRPr>
          </a:p>
          <a:p>
            <a:r>
              <a:rPr lang="zh-CN" altLang="en-US" dirty="0">
                <a:sym typeface="+mn-ea"/>
              </a:rPr>
              <a:t>马远、夏圭作图多作</a:t>
            </a:r>
            <a:r>
              <a:rPr lang="zh-CN" altLang="en-US" dirty="0">
                <a:latin typeface="Arial" panose="020B0604020202020204" pitchFamily="34" charset="0"/>
                <a:sym typeface="+mn-ea"/>
              </a:rPr>
              <a:t>“</a:t>
            </a:r>
            <a:r>
              <a:rPr lang="zh-CN" altLang="en-US" dirty="0">
                <a:sym typeface="+mn-ea"/>
              </a:rPr>
              <a:t>一角</a:t>
            </a:r>
            <a:r>
              <a:rPr lang="zh-CN" altLang="en-US" dirty="0">
                <a:latin typeface="Arial" panose="020B0604020202020204" pitchFamily="34" charset="0"/>
                <a:sym typeface="+mn-ea"/>
              </a:rPr>
              <a:t>”</a:t>
            </a:r>
            <a:r>
              <a:rPr lang="zh-CN" altLang="en-US" dirty="0">
                <a:sym typeface="+mn-ea"/>
              </a:rPr>
              <a:t>、</a:t>
            </a:r>
            <a:r>
              <a:rPr lang="zh-CN" altLang="en-US" dirty="0">
                <a:latin typeface="Arial" panose="020B0604020202020204" pitchFamily="34" charset="0"/>
                <a:sym typeface="+mn-ea"/>
              </a:rPr>
              <a:t>“</a:t>
            </a:r>
            <a:r>
              <a:rPr lang="zh-CN" altLang="en-US" dirty="0">
                <a:sym typeface="+mn-ea"/>
              </a:rPr>
              <a:t>半边</a:t>
            </a:r>
            <a:r>
              <a:rPr lang="zh-CN" altLang="en-US" dirty="0">
                <a:latin typeface="Arial" panose="020B0604020202020204" pitchFamily="34" charset="0"/>
                <a:sym typeface="+mn-ea"/>
              </a:rPr>
              <a:t>”</a:t>
            </a:r>
            <a:r>
              <a:rPr lang="zh-CN" altLang="en-US" dirty="0">
                <a:sym typeface="+mn-ea"/>
              </a:rPr>
              <a:t>之景，构图别具一格，有</a:t>
            </a:r>
            <a:r>
              <a:rPr lang="zh-CN" altLang="en-US" dirty="0">
                <a:latin typeface="Arial" panose="020B0604020202020204" pitchFamily="34" charset="0"/>
                <a:sym typeface="+mn-ea"/>
              </a:rPr>
              <a:t>“</a:t>
            </a:r>
            <a:r>
              <a:rPr lang="zh-CN" altLang="en-US" dirty="0">
                <a:sym typeface="+mn-ea"/>
              </a:rPr>
              <a:t>马一角</a:t>
            </a:r>
            <a:r>
              <a:rPr lang="zh-CN" altLang="en-US" dirty="0">
                <a:latin typeface="Arial" panose="020B0604020202020204" pitchFamily="34" charset="0"/>
                <a:sym typeface="+mn-ea"/>
              </a:rPr>
              <a:t>”</a:t>
            </a:r>
            <a:r>
              <a:rPr lang="zh-CN" altLang="en-US" dirty="0">
                <a:sym typeface="+mn-ea"/>
              </a:rPr>
              <a:t>、</a:t>
            </a:r>
            <a:r>
              <a:rPr lang="zh-CN" altLang="en-US" dirty="0">
                <a:latin typeface="Arial" panose="020B0604020202020204" pitchFamily="34" charset="0"/>
                <a:sym typeface="+mn-ea"/>
              </a:rPr>
              <a:t>“</a:t>
            </a:r>
            <a:r>
              <a:rPr lang="zh-CN" altLang="en-US" dirty="0">
                <a:sym typeface="+mn-ea"/>
              </a:rPr>
              <a:t>夏半边</a:t>
            </a:r>
            <a:r>
              <a:rPr lang="zh-CN" altLang="en-US" dirty="0">
                <a:latin typeface="Arial" panose="020B0604020202020204" pitchFamily="34" charset="0"/>
                <a:sym typeface="+mn-ea"/>
              </a:rPr>
              <a:t>”</a:t>
            </a:r>
            <a:r>
              <a:rPr lang="zh-CN" altLang="en-US" dirty="0">
                <a:sym typeface="+mn-ea"/>
              </a:rPr>
              <a:t>之称，故他们的画作又被称为</a:t>
            </a:r>
            <a:r>
              <a:rPr lang="zh-CN" altLang="en-US" dirty="0">
                <a:latin typeface="Arial" panose="020B0604020202020204" pitchFamily="34" charset="0"/>
                <a:sym typeface="+mn-ea"/>
              </a:rPr>
              <a:t>“</a:t>
            </a:r>
            <a:r>
              <a:rPr lang="zh-CN" altLang="en-US" u="sng" dirty="0">
                <a:solidFill>
                  <a:srgbClr val="FF0000"/>
                </a:solidFill>
                <a:sym typeface="+mn-ea"/>
              </a:rPr>
              <a:t>残山剩水</a:t>
            </a:r>
            <a:r>
              <a:rPr lang="zh-CN" altLang="en-US" dirty="0">
                <a:latin typeface="Arial" panose="020B0604020202020204" pitchFamily="34" charset="0"/>
                <a:sym typeface="+mn-ea"/>
              </a:rPr>
              <a:t>”</a:t>
            </a:r>
            <a:r>
              <a:rPr lang="zh-CN" altLang="en-US" dirty="0">
                <a:sym typeface="+mn-ea"/>
              </a:rPr>
              <a:t>。</a:t>
            </a:r>
            <a:endParaRPr lang="zh-CN" altLang="en-US" b="0" dirty="0">
              <a:latin typeface="Times New Roman" panose="02020603050405020304" pitchFamily="18" charset="0"/>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lnSpc>
                <a:spcPct val="100000"/>
              </a:lnSpc>
              <a:spcBef>
                <a:spcPct val="0"/>
              </a:spcBef>
            </a:pPr>
            <a:r>
              <a:rPr lang="zh-CN" altLang="en-US" dirty="0">
                <a:latin typeface="黑体" panose="02010609060101010101" pitchFamily="49" charset="-122"/>
                <a:ea typeface="黑体" panose="02010609060101010101" pitchFamily="49" charset="-122"/>
                <a:sym typeface="+mn-ea"/>
              </a:rPr>
              <a:t>明四家之一唐寅，初字伯虎。江苏吴县人。举乡试第一（解元）。后因科场舞弊案受牵连，功名受挫，又遭家难，后半生在苏州城西北桃花坞建一</a:t>
            </a:r>
            <a:r>
              <a:rPr lang="zh-CN" altLang="en-US" dirty="0">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桃花庵</a:t>
            </a:r>
            <a:r>
              <a:rPr lang="zh-CN" altLang="en-US" dirty="0">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，以卖文鬻画闻名天下。个人的挫折促使他无奈地取狂放与玩世的生活方式，</a:t>
            </a:r>
            <a:r>
              <a:rPr lang="zh-CN" altLang="en-US" dirty="0">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任逸不羁，颇嗜声色</a:t>
            </a:r>
            <a:r>
              <a:rPr lang="zh-CN" altLang="en-US" dirty="0">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，实则常借诗画宣泄心中郁愤。 </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olidFill>
                  <a:srgbClr val="FF0000"/>
                </a:solidFill>
                <a:latin typeface="Comic Sans MS" panose="030F0702030302020204" pitchFamily="66" charset="0"/>
                <a:sym typeface="+mn-ea"/>
              </a:rPr>
              <a:t>风俗画：</a:t>
            </a:r>
            <a:r>
              <a:rPr lang="en-US" altLang="zh-CN">
                <a:solidFill>
                  <a:srgbClr val="FF0000"/>
                </a:solidFill>
                <a:latin typeface="Comic Sans MS" panose="030F0702030302020204" pitchFamily="66" charset="0"/>
                <a:sym typeface="+mn-ea"/>
              </a:rPr>
              <a:t>1</a:t>
            </a:r>
            <a:r>
              <a:rPr lang="zh-CN" altLang="en-US" dirty="0">
                <a:solidFill>
                  <a:srgbClr val="FF0000"/>
                </a:solidFill>
                <a:latin typeface="Comic Sans MS" panose="030F0702030302020204" pitchFamily="66" charset="0"/>
                <a:sym typeface="+mn-ea"/>
              </a:rPr>
              <a:t>、时间：宋代以后</a:t>
            </a:r>
            <a:endParaRPr lang="zh-CN" altLang="en-US" dirty="0">
              <a:solidFill>
                <a:srgbClr val="FF0000"/>
              </a:solidFill>
              <a:latin typeface="Comic Sans MS" panose="030F0702030302020204" pitchFamily="66" charset="0"/>
            </a:endParaRPr>
          </a:p>
          <a:p>
            <a:r>
              <a:rPr lang="en-US" altLang="zh-CN">
                <a:solidFill>
                  <a:srgbClr val="FF0000"/>
                </a:solidFill>
                <a:latin typeface="Comic Sans MS" panose="030F0702030302020204" pitchFamily="66" charset="0"/>
                <a:sym typeface="+mn-ea"/>
              </a:rPr>
              <a:t>2</a:t>
            </a:r>
            <a:r>
              <a:rPr lang="zh-CN" altLang="en-US" dirty="0">
                <a:solidFill>
                  <a:srgbClr val="FF0000"/>
                </a:solidFill>
                <a:latin typeface="Comic Sans MS" panose="030F0702030302020204" pitchFamily="66" charset="0"/>
                <a:sym typeface="+mn-ea"/>
              </a:rPr>
              <a:t>、原因：商业的兴盛、城市的发展和文化的普及</a:t>
            </a:r>
            <a:endParaRPr lang="zh-CN" altLang="en-US" dirty="0">
              <a:solidFill>
                <a:srgbClr val="FF0000"/>
              </a:solidFill>
              <a:latin typeface="Comic Sans MS" panose="030F0702030302020204" pitchFamily="66" charset="0"/>
            </a:endParaRPr>
          </a:p>
          <a:p>
            <a:r>
              <a:rPr lang="en-US" altLang="zh-CN">
                <a:solidFill>
                  <a:srgbClr val="FF0000"/>
                </a:solidFill>
                <a:latin typeface="Comic Sans MS" panose="030F0702030302020204" pitchFamily="66" charset="0"/>
                <a:sym typeface="+mn-ea"/>
              </a:rPr>
              <a:t>3</a:t>
            </a:r>
            <a:r>
              <a:rPr lang="zh-CN" altLang="en-US" dirty="0">
                <a:solidFill>
                  <a:srgbClr val="FF0000"/>
                </a:solidFill>
                <a:latin typeface="Comic Sans MS" panose="030F0702030302020204" pitchFamily="66" charset="0"/>
                <a:sym typeface="+mn-ea"/>
              </a:rPr>
              <a:t>、概况：</a:t>
            </a:r>
            <a:endParaRPr lang="zh-CN" altLang="en-US" dirty="0">
              <a:solidFill>
                <a:srgbClr val="FF0000"/>
              </a:solidFill>
              <a:latin typeface="Comic Sans MS" panose="030F0702030302020204" pitchFamily="66" charset="0"/>
            </a:endParaRPr>
          </a:p>
          <a:p>
            <a:r>
              <a:rPr lang="en-US" altLang="zh-CN">
                <a:solidFill>
                  <a:srgbClr val="FF0000"/>
                </a:solidFill>
                <a:latin typeface="Comic Sans MS" panose="030F0702030302020204" pitchFamily="66" charset="0"/>
                <a:sym typeface="+mn-ea"/>
              </a:rPr>
              <a:t>①</a:t>
            </a:r>
            <a:r>
              <a:rPr lang="en-US" altLang="zh-CN" err="1">
                <a:solidFill>
                  <a:srgbClr val="FF0000"/>
                </a:solidFill>
                <a:latin typeface="Comic Sans MS" panose="030F0702030302020204" pitchFamily="66" charset="0"/>
                <a:sym typeface="+mn-ea"/>
              </a:rPr>
              <a:t>描绘市井生活的题材</a:t>
            </a:r>
            <a:r>
              <a:rPr lang="en-US" altLang="zh-CN">
                <a:solidFill>
                  <a:srgbClr val="FF0000"/>
                </a:solidFill>
                <a:latin typeface="宋体" panose="02010600030101010101" pitchFamily="2" charset="-122"/>
                <a:sym typeface="+mn-ea"/>
              </a:rPr>
              <a:t>—</a:t>
            </a:r>
            <a:r>
              <a:rPr lang="en-US" altLang="zh-CN">
                <a:solidFill>
                  <a:srgbClr val="FF0000"/>
                </a:solidFill>
                <a:latin typeface="Comic Sans MS" panose="030F0702030302020204" pitchFamily="66" charset="0"/>
                <a:sym typeface="+mn-ea"/>
              </a:rPr>
              <a:t>《</a:t>
            </a:r>
            <a:r>
              <a:rPr lang="en-US" altLang="zh-CN" err="1">
                <a:solidFill>
                  <a:srgbClr val="FF0000"/>
                </a:solidFill>
                <a:latin typeface="Comic Sans MS" panose="030F0702030302020204" pitchFamily="66" charset="0"/>
                <a:sym typeface="+mn-ea"/>
              </a:rPr>
              <a:t>清明上河图</a:t>
            </a:r>
            <a:r>
              <a:rPr lang="en-US" altLang="zh-CN">
                <a:solidFill>
                  <a:srgbClr val="FF0000"/>
                </a:solidFill>
                <a:latin typeface="Comic Sans MS" panose="030F0702030302020204" pitchFamily="66" charset="0"/>
                <a:sym typeface="+mn-ea"/>
              </a:rPr>
              <a:t>》</a:t>
            </a:r>
            <a:endParaRPr lang="en-US" altLang="zh-CN">
              <a:solidFill>
                <a:srgbClr val="FF0000"/>
              </a:solidFill>
              <a:latin typeface="Comic Sans MS" panose="030F0702030302020204" pitchFamily="66" charset="0"/>
            </a:endParaRPr>
          </a:p>
          <a:p>
            <a:r>
              <a:rPr lang="en-US" altLang="zh-CN">
                <a:solidFill>
                  <a:srgbClr val="FF0000"/>
                </a:solidFill>
                <a:latin typeface="Comic Sans MS" panose="030F0702030302020204" pitchFamily="66" charset="0"/>
                <a:sym typeface="+mn-ea"/>
              </a:rPr>
              <a:t>②</a:t>
            </a:r>
            <a:r>
              <a:rPr lang="en-US" altLang="zh-CN" err="1">
                <a:solidFill>
                  <a:srgbClr val="FF0000"/>
                </a:solidFill>
                <a:latin typeface="Comic Sans MS" panose="030F0702030302020204" pitchFamily="66" charset="0"/>
                <a:sym typeface="+mn-ea"/>
              </a:rPr>
              <a:t>小说中的插图</a:t>
            </a:r>
            <a:r>
              <a:rPr lang="en-US" altLang="zh-CN">
                <a:solidFill>
                  <a:srgbClr val="FF0000"/>
                </a:solidFill>
                <a:latin typeface="宋体" panose="02010600030101010101" pitchFamily="2" charset="-122"/>
                <a:sym typeface="+mn-ea"/>
              </a:rPr>
              <a:t>—</a:t>
            </a:r>
            <a:r>
              <a:rPr lang="en-US" altLang="zh-CN" err="1">
                <a:solidFill>
                  <a:srgbClr val="FF0000"/>
                </a:solidFill>
                <a:latin typeface="Comic Sans MS" panose="030F0702030302020204" pitchFamily="66" charset="0"/>
                <a:sym typeface="+mn-ea"/>
              </a:rPr>
              <a:t>木刻版画</a:t>
            </a:r>
            <a:endParaRPr lang="en-US" altLang="zh-CN">
              <a:solidFill>
                <a:srgbClr val="FF0000"/>
              </a:solidFill>
              <a:latin typeface="Comic Sans MS" panose="030F0702030302020204" pitchFamily="66" charset="0"/>
            </a:endParaRPr>
          </a:p>
          <a:p>
            <a:r>
              <a:rPr lang="en-US" altLang="zh-CN">
                <a:solidFill>
                  <a:srgbClr val="FF0000"/>
                </a:solidFill>
                <a:latin typeface="Comic Sans MS" panose="030F0702030302020204" pitchFamily="66" charset="0"/>
                <a:sym typeface="+mn-ea"/>
              </a:rPr>
              <a:t>③</a:t>
            </a:r>
            <a:r>
              <a:rPr lang="en-US" altLang="zh-CN" err="1">
                <a:solidFill>
                  <a:srgbClr val="FF0000"/>
                </a:solidFill>
                <a:latin typeface="Comic Sans MS" panose="030F0702030302020204" pitchFamily="66" charset="0"/>
                <a:sym typeface="+mn-ea"/>
              </a:rPr>
              <a:t>具有实用性的民间风情画</a:t>
            </a:r>
            <a:r>
              <a:rPr lang="en-US" altLang="zh-CN">
                <a:solidFill>
                  <a:srgbClr val="FF0000"/>
                </a:solidFill>
                <a:latin typeface="宋体" panose="02010600030101010101" pitchFamily="2" charset="-122"/>
                <a:sym typeface="+mn-ea"/>
              </a:rPr>
              <a:t>—</a:t>
            </a:r>
            <a:r>
              <a:rPr lang="en-US" altLang="zh-CN" err="1">
                <a:solidFill>
                  <a:srgbClr val="FF0000"/>
                </a:solidFill>
                <a:latin typeface="Comic Sans MS" panose="030F0702030302020204" pitchFamily="66" charset="0"/>
                <a:sym typeface="+mn-ea"/>
              </a:rPr>
              <a:t>年画、剪纸画等</a:t>
            </a:r>
            <a:endParaRPr lang="en-US" altLang="zh-CN">
              <a:solidFill>
                <a:srgbClr val="FF0000"/>
              </a:solidFill>
              <a:latin typeface="Comic Sans MS" panose="030F0702030302020204" pitchFamily="66" charset="0"/>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CCFF"/>
            </a:gs>
            <a:gs pos="50000">
              <a:schemeClr val="bg1"/>
            </a:gs>
            <a:gs pos="100000">
              <a:srgbClr val="FFCCFF"/>
            </a:gs>
          </a:gsLst>
          <a:lin ang="2700000" scaled="1"/>
        </a:gra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kumimoji="0" sz="1400" b="0">
                <a:solidFill>
                  <a:schemeClr val="tx1"/>
                </a:solidFill>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defRPr kumimoji="0" sz="1400" b="0">
                <a:solidFill>
                  <a:schemeClr val="tx1"/>
                </a:solidFill>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solidFill>
                  <a:schemeClr val="tx1"/>
                </a:solidFill>
                <a:ea typeface="宋体" panose="02010600030101010101" pitchFamily="2" charset="-122"/>
              </a:defRPr>
            </a:lvl1pPr>
          </a:lstStyle>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CCFF"/>
            </a:gs>
            <a:gs pos="50000">
              <a:schemeClr val="bg1"/>
            </a:gs>
            <a:gs pos="100000">
              <a:srgbClr val="FFCCFF"/>
            </a:gs>
          </a:gsLst>
          <a:lin ang="2700000" scaled="1"/>
        </a:gra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kumimoji="0" sz="1400" b="0">
                <a:solidFill>
                  <a:schemeClr val="tx1"/>
                </a:solidFill>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defRPr kumimoji="0" sz="1400" b="0">
                <a:solidFill>
                  <a:schemeClr val="tx1"/>
                </a:solidFill>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solidFill>
                  <a:schemeClr val="tx1"/>
                </a:solidFill>
                <a:ea typeface="宋体" panose="02010600030101010101" pitchFamily="2" charset="-122"/>
              </a:defRPr>
            </a:lvl1pPr>
          </a:lstStyle>
          <a:p>
            <a:pPr lvl="0" eaLnBrk="1" hangingPunct="1">
              <a:lnSpc>
                <a:spcPct val="100000"/>
              </a:lnSpc>
              <a:spcBef>
                <a:spcPct val="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hyperlink" Target="http://www.nmgnews.com.cn/nmgmszt/article/20050822/65883_1.html" TargetMode="Externa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jpeg"/><Relationship Id="rId1" Type="http://schemas.openxmlformats.org/officeDocument/2006/relationships/image" Target="../media/image29.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jpe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hyperlink" Target="http://www.yujun.86trade.com/producthtml/653841168272000.html" TargetMode="External"/><Relationship Id="rId4" Type="http://schemas.openxmlformats.org/officeDocument/2006/relationships/image" Target="../media/image35.jpeg"/><Relationship Id="rId3" Type="http://schemas.openxmlformats.org/officeDocument/2006/relationships/hyperlink" Target="http://wx.zwwx.com/n187560c51.aspx" TargetMode="External"/><Relationship Id="rId2" Type="http://schemas.openxmlformats.org/officeDocument/2006/relationships/image" Target="../media/image34.png"/><Relationship Id="rId1" Type="http://schemas.openxmlformats.org/officeDocument/2006/relationships/hyperlink" Target="http://www.cqxjwxx.com.cn/zsk/2004/yuwen3/index/index.ht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39.jpeg"/><Relationship Id="rId1" Type="http://schemas.openxmlformats.org/officeDocument/2006/relationships/image" Target="../media/image38.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50" name="Picture 12" descr="http://imgsrc.baidu.com/imgad/pic/item/1c950a7b02087bf41bb365c7f9d3572c11dfcf44.jpg"/>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051" name="Rectangle 7"/>
          <p:cNvSpPr>
            <a:spLocks noGrp="1"/>
          </p:cNvSpPr>
          <p:nvPr>
            <p:ph type="ctrTitle"/>
          </p:nvPr>
        </p:nvSpPr>
        <p:spPr>
          <a:xfrm>
            <a:off x="571500" y="1143000"/>
            <a:ext cx="8207375" cy="3455988"/>
          </a:xfrm>
        </p:spPr>
        <p:txBody>
          <a:bodyPr vert="horz" wrap="square" lIns="91440" tIns="45720" rIns="91440" bIns="45720" anchor="ctr"/>
          <a:p>
            <a:pPr eaLnBrk="1" hangingPunct="1">
              <a:buClrTx/>
              <a:buSzTx/>
              <a:buFontTx/>
            </a:pPr>
            <a:r>
              <a:rPr lang="zh-CN" altLang="en-US" sz="8000" b="1" dirty="0">
                <a:latin typeface="黑体" panose="02010609060101010101" pitchFamily="49" charset="-122"/>
                <a:ea typeface="黑体" panose="02010609060101010101" pitchFamily="49" charset="-122"/>
              </a:rPr>
              <a:t>第</a:t>
            </a:r>
            <a:r>
              <a:rPr lang="en-US" altLang="zh-CN" sz="8000" b="1" dirty="0">
                <a:latin typeface="黑体" panose="02010609060101010101" pitchFamily="49" charset="-122"/>
                <a:ea typeface="黑体" panose="02010609060101010101" pitchFamily="49" charset="-122"/>
              </a:rPr>
              <a:t>8</a:t>
            </a:r>
            <a:r>
              <a:rPr lang="zh-CN" altLang="en-US" sz="8000" b="1" dirty="0">
                <a:latin typeface="黑体" panose="02010609060101010101" pitchFamily="49" charset="-122"/>
                <a:ea typeface="黑体" panose="02010609060101010101" pitchFamily="49" charset="-122"/>
              </a:rPr>
              <a:t>课 </a:t>
            </a:r>
            <a:br>
              <a:rPr lang="zh-CN" altLang="en-US" sz="8000" b="1" dirty="0">
                <a:latin typeface="黑体" panose="02010609060101010101" pitchFamily="49" charset="-122"/>
                <a:ea typeface="黑体" panose="02010609060101010101" pitchFamily="49" charset="-122"/>
              </a:rPr>
            </a:br>
            <a:r>
              <a:rPr lang="zh-CN" altLang="en-US" sz="8000" b="1" dirty="0">
                <a:latin typeface="黑体" panose="02010609060101010101" pitchFamily="49" charset="-122"/>
                <a:ea typeface="黑体" panose="02010609060101010101" pitchFamily="49" charset="-122"/>
              </a:rPr>
              <a:t>笔墨丹青</a:t>
            </a:r>
            <a:endParaRPr lang="en-US" altLang="zh-CN" sz="8000" b="1" dirty="0">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2" name="Picture 2" descr="q2"/>
          <p:cNvPicPr>
            <a:picLocks noChangeAspect="1"/>
          </p:cNvPicPr>
          <p:nvPr/>
        </p:nvPicPr>
        <p:blipFill>
          <a:blip r:embed="rId1"/>
          <a:stretch>
            <a:fillRect/>
          </a:stretch>
        </p:blipFill>
        <p:spPr>
          <a:xfrm>
            <a:off x="0" y="1541463"/>
            <a:ext cx="9180513" cy="5343525"/>
          </a:xfrm>
          <a:prstGeom prst="rect">
            <a:avLst/>
          </a:prstGeom>
          <a:noFill/>
          <a:ln w="9525">
            <a:noFill/>
          </a:ln>
        </p:spPr>
      </p:pic>
      <p:sp>
        <p:nvSpPr>
          <p:cNvPr id="25603" name="Text Box 3"/>
          <p:cNvSpPr txBox="1"/>
          <p:nvPr/>
        </p:nvSpPr>
        <p:spPr>
          <a:xfrm>
            <a:off x="4122738" y="476250"/>
            <a:ext cx="1628775" cy="523875"/>
          </a:xfrm>
          <a:prstGeom prst="rect">
            <a:avLst/>
          </a:prstGeom>
          <a:noFill/>
          <a:ln w="9525">
            <a:noFill/>
          </a:ln>
        </p:spPr>
        <p:txBody>
          <a:bodyPr wrap="none">
            <a:spAutoFit/>
          </a:bodyPr>
          <a:p>
            <a:pPr>
              <a:lnSpc>
                <a:spcPct val="100000"/>
              </a:lnSpc>
              <a:spcBef>
                <a:spcPct val="0"/>
              </a:spcBef>
            </a:pPr>
            <a:r>
              <a:rPr lang="zh-CN" altLang="en-US" sz="2800" dirty="0">
                <a:solidFill>
                  <a:srgbClr val="3333FF"/>
                </a:solidFill>
                <a:latin typeface="Times New Roman" panose="02020603050405020304" pitchFamily="18" charset="0"/>
                <a:ea typeface="黑体" panose="02010609060101010101" pitchFamily="49" charset="-122"/>
              </a:rPr>
              <a:t>女史箴图</a:t>
            </a:r>
            <a:endParaRPr lang="zh-CN" altLang="en-US" sz="2800" dirty="0">
              <a:solidFill>
                <a:srgbClr val="3333FF"/>
              </a:solidFill>
              <a:latin typeface="Times New Roman" panose="02020603050405020304" pitchFamily="18" charset="0"/>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图片 74753" descr="luoshenfutu"/>
          <p:cNvPicPr>
            <a:picLocks noChangeAspect="1"/>
          </p:cNvPicPr>
          <p:nvPr>
            <p:ph idx="1"/>
          </p:nvPr>
        </p:nvPicPr>
        <p:blipFill>
          <a:blip r:embed="rId1"/>
          <a:stretch>
            <a:fillRect/>
          </a:stretch>
        </p:blipFill>
        <p:spPr>
          <a:xfrm>
            <a:off x="502285" y="1303655"/>
            <a:ext cx="7772400" cy="4617085"/>
          </a:xfrm>
          <a:prstGeom prst="rect">
            <a:avLst/>
          </a:prstGeom>
          <a:noFill/>
          <a:ln w="25400">
            <a:noFill/>
          </a:ln>
        </p:spPr>
      </p:pic>
      <p:sp>
        <p:nvSpPr>
          <p:cNvPr id="19459" name="矩形 74758"/>
          <p:cNvSpPr/>
          <p:nvPr/>
        </p:nvSpPr>
        <p:spPr>
          <a:xfrm>
            <a:off x="301943" y="305753"/>
            <a:ext cx="8172450" cy="565150"/>
          </a:xfrm>
          <a:prstGeom prst="rect">
            <a:avLst/>
          </a:prstGeom>
          <a:solidFill>
            <a:schemeClr val="tx1"/>
          </a:solidFill>
          <a:ln w="9525">
            <a:noFill/>
          </a:ln>
        </p:spPr>
        <p:txBody>
          <a:bodyPr anchor="ctr">
            <a:spAutoFit/>
          </a:bodyPr>
          <a:p>
            <a:r>
              <a:rPr lang="zh-CN" altLang="zh-CN" sz="3100" dirty="0">
                <a:solidFill>
                  <a:schemeClr val="bg1"/>
                </a:solidFill>
                <a:latin typeface="黑体" panose="02010609060101010101" pitchFamily="49" charset="-122"/>
                <a:ea typeface="黑体" panose="02010609060101010101" pitchFamily="49" charset="-122"/>
              </a:rPr>
              <a:t>魏晋</a:t>
            </a:r>
            <a:r>
              <a:rPr lang="zh-CN" altLang="en-US" sz="3100" dirty="0">
                <a:solidFill>
                  <a:srgbClr val="3399FF"/>
                </a:solidFill>
                <a:latin typeface="黑体" panose="02010609060101010101" pitchFamily="49" charset="-122"/>
                <a:ea typeface="黑体" panose="02010609060101010101" pitchFamily="49" charset="-122"/>
              </a:rPr>
              <a:t>画祖顾恺之</a:t>
            </a:r>
            <a:r>
              <a:rPr lang="en-US" altLang="zh-CN" sz="3100">
                <a:solidFill>
                  <a:schemeClr val="bg1"/>
                </a:solidFill>
                <a:latin typeface="黑体" panose="02010609060101010101" pitchFamily="49" charset="-122"/>
                <a:ea typeface="黑体" panose="02010609060101010101" pitchFamily="49" charset="-122"/>
              </a:rPr>
              <a:t>《</a:t>
            </a:r>
            <a:r>
              <a:rPr lang="zh-CN" altLang="en-US" sz="3100" dirty="0">
                <a:solidFill>
                  <a:schemeClr val="bg1"/>
                </a:solidFill>
                <a:latin typeface="黑体" panose="02010609060101010101" pitchFamily="49" charset="-122"/>
                <a:ea typeface="黑体" panose="02010609060101010101" pitchFamily="49" charset="-122"/>
              </a:rPr>
              <a:t>洛神赋图</a:t>
            </a:r>
            <a:r>
              <a:rPr lang="en-US" altLang="zh-CN" sz="3100">
                <a:solidFill>
                  <a:schemeClr val="bg1"/>
                </a:solidFill>
                <a:latin typeface="黑体" panose="02010609060101010101" pitchFamily="49" charset="-122"/>
                <a:ea typeface="黑体" panose="02010609060101010101" pitchFamily="49" charset="-122"/>
              </a:rPr>
              <a:t>》</a:t>
            </a:r>
            <a:r>
              <a:rPr lang="zh-CN" altLang="en-US" sz="3100" dirty="0">
                <a:solidFill>
                  <a:schemeClr val="bg1"/>
                </a:solidFill>
                <a:latin typeface="黑体" panose="02010609060101010101" pitchFamily="49" charset="-122"/>
                <a:ea typeface="黑体" panose="02010609060101010101" pitchFamily="49" charset="-122"/>
              </a:rPr>
              <a:t>（摹本，局部）</a:t>
            </a:r>
            <a:r>
              <a:rPr lang="zh-CN" altLang="en-US" sz="3100" b="0" dirty="0">
                <a:solidFill>
                  <a:schemeClr val="bg1"/>
                </a:solidFill>
                <a:latin typeface="仿宋_GB2312" pitchFamily="49" charset="-122"/>
                <a:ea typeface="仿宋_GB2312" pitchFamily="49" charset="-122"/>
              </a:rPr>
              <a:t> </a:t>
            </a:r>
            <a:endParaRPr lang="zh-CN" altLang="en-US" sz="3100" b="0" dirty="0">
              <a:solidFill>
                <a:schemeClr val="bg1"/>
              </a:solidFill>
              <a:latin typeface="仿宋_GB2312" pitchFamily="49" charset="-122"/>
              <a:ea typeface="仿宋_GB2312"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2"/>
          <p:cNvSpPr txBox="1"/>
          <p:nvPr/>
        </p:nvSpPr>
        <p:spPr>
          <a:xfrm>
            <a:off x="292100" y="115888"/>
            <a:ext cx="6727825" cy="585787"/>
          </a:xfrm>
          <a:prstGeom prst="rect">
            <a:avLst/>
          </a:prstGeom>
          <a:noFill/>
          <a:ln w="9525">
            <a:noFill/>
          </a:ln>
        </p:spPr>
        <p:txBody>
          <a:bodyPr>
            <a:spAutoFit/>
          </a:bodyPr>
          <a:p>
            <a:pPr algn="l">
              <a:lnSpc>
                <a:spcPct val="100000"/>
              </a:lnSpc>
              <a:spcBef>
                <a:spcPct val="50000"/>
              </a:spcBef>
            </a:pPr>
            <a:r>
              <a:rPr lang="zh-CN" altLang="en-US" dirty="0">
                <a:solidFill>
                  <a:schemeClr val="tx1"/>
                </a:solidFill>
                <a:latin typeface="Arial" panose="020B0604020202020204" pitchFamily="34" charset="0"/>
                <a:ea typeface="黑体" panose="02010609060101010101" pitchFamily="49" charset="-122"/>
              </a:rPr>
              <a:t>一、中国画</a:t>
            </a:r>
            <a:endParaRPr lang="zh-CN" altLang="en-US" dirty="0">
              <a:solidFill>
                <a:srgbClr val="0000FF"/>
              </a:solidFill>
              <a:latin typeface="Arial" panose="020B0604020202020204" pitchFamily="34" charset="0"/>
              <a:ea typeface="黑体" panose="02010609060101010101" pitchFamily="49" charset="-122"/>
            </a:endParaRPr>
          </a:p>
        </p:txBody>
      </p:sp>
      <p:sp>
        <p:nvSpPr>
          <p:cNvPr id="26627" name="Rectangle 3"/>
          <p:cNvSpPr/>
          <p:nvPr/>
        </p:nvSpPr>
        <p:spPr>
          <a:xfrm>
            <a:off x="322263" y="763588"/>
            <a:ext cx="6842125" cy="585787"/>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6628" name="Rectangle 4"/>
          <p:cNvSpPr/>
          <p:nvPr/>
        </p:nvSpPr>
        <p:spPr>
          <a:xfrm>
            <a:off x="395288" y="1325563"/>
            <a:ext cx="4105275"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起源</a:t>
            </a:r>
            <a:r>
              <a:rPr lang="zh-CN" altLang="en-US" sz="2800" dirty="0">
                <a:solidFill>
                  <a:schemeClr val="tx1"/>
                </a:solidFill>
                <a:latin typeface="黑体" panose="02010609060101010101" pitchFamily="49" charset="-122"/>
                <a:ea typeface="黑体" panose="02010609060101010101" pitchFamily="49" charset="-122"/>
              </a:rPr>
              <a:t>（原始社会）</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6629" name="Rectangle 5"/>
          <p:cNvSpPr/>
          <p:nvPr/>
        </p:nvSpPr>
        <p:spPr>
          <a:xfrm>
            <a:off x="395288" y="1773238"/>
            <a:ext cx="6624637"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从萌芽走向成熟</a:t>
            </a:r>
            <a:r>
              <a:rPr lang="zh-CN" altLang="en-US" sz="2800" dirty="0">
                <a:solidFill>
                  <a:schemeClr val="tx1"/>
                </a:solidFill>
                <a:latin typeface="黑体" panose="02010609060101010101" pitchFamily="49" charset="-122"/>
                <a:ea typeface="黑体" panose="02010609060101010101" pitchFamily="49" charset="-122"/>
              </a:rPr>
              <a:t>（夏商周</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春秋战国）</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26630" name="Rectangle 6"/>
          <p:cNvSpPr/>
          <p:nvPr/>
        </p:nvSpPr>
        <p:spPr>
          <a:xfrm>
            <a:off x="395288" y="2278063"/>
            <a:ext cx="4608512"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3</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进一步发展</a:t>
            </a:r>
            <a:r>
              <a:rPr lang="zh-CN" altLang="en-US" sz="2800" dirty="0">
                <a:solidFill>
                  <a:schemeClr val="tx1"/>
                </a:solidFill>
                <a:latin typeface="黑体" panose="02010609060101010101" pitchFamily="49" charset="-122"/>
                <a:ea typeface="黑体" panose="02010609060101010101" pitchFamily="49" charset="-122"/>
              </a:rPr>
              <a:t>（秦汉）</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6631" name="Rectangle 7"/>
          <p:cNvSpPr/>
          <p:nvPr/>
        </p:nvSpPr>
        <p:spPr>
          <a:xfrm>
            <a:off x="395288" y="3429000"/>
            <a:ext cx="835342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A</a:t>
            </a:r>
            <a:r>
              <a:rPr lang="zh-CN" altLang="en-US" sz="2800" dirty="0">
                <a:solidFill>
                  <a:schemeClr val="tx1"/>
                </a:solidFill>
                <a:latin typeface="黑体" panose="02010609060101010101" pitchFamily="49" charset="-122"/>
                <a:ea typeface="黑体" panose="02010609060101010101" pitchFamily="49" charset="-122"/>
              </a:rPr>
              <a:t>、人物画、宗教画、早期山水画</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6632" name="Rectangle 8"/>
          <p:cNvSpPr/>
          <p:nvPr/>
        </p:nvSpPr>
        <p:spPr>
          <a:xfrm>
            <a:off x="395288" y="4005263"/>
            <a:ext cx="8424862" cy="9540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B</a:t>
            </a:r>
            <a:r>
              <a:rPr lang="zh-CN" altLang="en-US" sz="2800" dirty="0">
                <a:solidFill>
                  <a:schemeClr val="tx1"/>
                </a:solidFill>
                <a:latin typeface="黑体" panose="02010609060101010101" pitchFamily="49" charset="-122"/>
                <a:ea typeface="黑体" panose="02010609060101010101" pitchFamily="49" charset="-122"/>
              </a:rPr>
              <a:t>、代表：顾恺之</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洛神赋图</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女史箴图</a:t>
            </a:r>
            <a:r>
              <a:rPr lang="en-US" altLang="zh-CN" sz="2800" dirty="0">
                <a:solidFill>
                  <a:schemeClr val="tx1"/>
                </a:solidFill>
                <a:latin typeface="黑体" panose="02010609060101010101" pitchFamily="49" charset="-122"/>
                <a:ea typeface="黑体" panose="02010609060101010101" pitchFamily="49" charset="-122"/>
              </a:rPr>
              <a:t>》</a:t>
            </a:r>
            <a:endParaRPr lang="en-US" altLang="zh-CN" sz="2800"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         </a:t>
            </a:r>
            <a:r>
              <a:rPr lang="zh-CN" altLang="en-US" sz="2800" dirty="0">
                <a:solidFill>
                  <a:schemeClr val="tx1"/>
                </a:solidFill>
                <a:latin typeface="黑体" panose="02010609060101010101" pitchFamily="49" charset="-122"/>
                <a:ea typeface="黑体" panose="02010609060101010101" pitchFamily="49" charset="-122"/>
              </a:rPr>
              <a:t>开创</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以形写神</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的绘画理论</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6633" name="Rectangle 9"/>
          <p:cNvSpPr/>
          <p:nvPr/>
        </p:nvSpPr>
        <p:spPr>
          <a:xfrm>
            <a:off x="395288" y="2852738"/>
            <a:ext cx="770572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4</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凸显个性的文人画的出现</a:t>
            </a:r>
            <a:r>
              <a:rPr lang="zh-CN" altLang="en-US" sz="2800" dirty="0">
                <a:solidFill>
                  <a:schemeClr val="tx1"/>
                </a:solidFill>
                <a:latin typeface="黑体" panose="02010609060101010101" pitchFamily="49" charset="-122"/>
                <a:ea typeface="黑体" panose="02010609060101010101" pitchFamily="49" charset="-122"/>
              </a:rPr>
              <a:t>（魏晋南北朝）</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247818" name="Rectangle 10"/>
          <p:cNvSpPr/>
          <p:nvPr/>
        </p:nvSpPr>
        <p:spPr>
          <a:xfrm>
            <a:off x="395288" y="4997450"/>
            <a:ext cx="8748712"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C</a:t>
            </a:r>
            <a:r>
              <a:rPr lang="zh-CN" altLang="en-US" sz="2800" dirty="0">
                <a:solidFill>
                  <a:schemeClr val="tx1"/>
                </a:solidFill>
                <a:latin typeface="黑体" panose="02010609060101010101" pitchFamily="49" charset="-122"/>
                <a:ea typeface="黑体" panose="02010609060101010101" pitchFamily="49" charset="-122"/>
              </a:rPr>
              <a:t>、特点：单幅卷轴画、注重写意传神、总结绘画理论</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47819" name="Rectangle 11"/>
          <p:cNvSpPr/>
          <p:nvPr/>
        </p:nvSpPr>
        <p:spPr>
          <a:xfrm>
            <a:off x="395288" y="5516563"/>
            <a:ext cx="8497887" cy="95313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D</a:t>
            </a:r>
            <a:r>
              <a:rPr lang="zh-CN" altLang="en-US" sz="2800" dirty="0">
                <a:solidFill>
                  <a:schemeClr val="tx1"/>
                </a:solidFill>
                <a:latin typeface="黑体" panose="02010609060101010101" pitchFamily="49" charset="-122"/>
                <a:ea typeface="黑体" panose="02010609060101010101" pitchFamily="49" charset="-122"/>
              </a:rPr>
              <a:t>、时代背景：社会动荡</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佛教和道教对儒学的冲击</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士人将自己的道德情操和理想人格融入绘画创作中。</a:t>
            </a:r>
            <a:endParaRPr lang="zh-CN" altLang="en-US" sz="2800" dirty="0">
              <a:solidFill>
                <a:srgbClr val="3333FF"/>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7818"/>
                                        </p:tgtEl>
                                        <p:attrNameLst>
                                          <p:attrName>style.visibility</p:attrName>
                                        </p:attrNameLst>
                                      </p:cBhvr>
                                      <p:to>
                                        <p:strVal val="visible"/>
                                      </p:to>
                                    </p:set>
                                    <p:anim calcmode="lin" valueType="num">
                                      <p:cBhvr>
                                        <p:cTn id="7" dur="500" fill="hold"/>
                                        <p:tgtEl>
                                          <p:spTgt spid="247818"/>
                                        </p:tgtEl>
                                        <p:attrNameLst>
                                          <p:attrName>ppt_w</p:attrName>
                                        </p:attrNameLst>
                                      </p:cBhvr>
                                      <p:tavLst>
                                        <p:tav tm="0">
                                          <p:val>
                                            <p:fltVal val="0.000000"/>
                                          </p:val>
                                        </p:tav>
                                        <p:tav tm="100000">
                                          <p:val>
                                            <p:strVal val="#ppt_w"/>
                                          </p:val>
                                        </p:tav>
                                      </p:tavLst>
                                    </p:anim>
                                    <p:anim calcmode="lin" valueType="num">
                                      <p:cBhvr>
                                        <p:cTn id="8" dur="500" fill="hold"/>
                                        <p:tgtEl>
                                          <p:spTgt spid="247818"/>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47819"/>
                                        </p:tgtEl>
                                        <p:attrNameLst>
                                          <p:attrName>style.visibility</p:attrName>
                                        </p:attrNameLst>
                                      </p:cBhvr>
                                      <p:to>
                                        <p:strVal val="visible"/>
                                      </p:to>
                                    </p:set>
                                    <p:anim calcmode="lin" valueType="num">
                                      <p:cBhvr>
                                        <p:cTn id="13" dur="500" fill="hold"/>
                                        <p:tgtEl>
                                          <p:spTgt spid="247819"/>
                                        </p:tgtEl>
                                        <p:attrNameLst>
                                          <p:attrName>ppt_w</p:attrName>
                                        </p:attrNameLst>
                                      </p:cBhvr>
                                      <p:tavLst>
                                        <p:tav tm="0">
                                          <p:val>
                                            <p:fltVal val="0.000000"/>
                                          </p:val>
                                        </p:tav>
                                        <p:tav tm="100000">
                                          <p:val>
                                            <p:strVal val="#ppt_w"/>
                                          </p:val>
                                        </p:tav>
                                      </p:tavLst>
                                    </p:anim>
                                    <p:anim calcmode="lin" valueType="num">
                                      <p:cBhvr>
                                        <p:cTn id="14" dur="500" fill="hold"/>
                                        <p:tgtEl>
                                          <p:spTgt spid="24781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8" grpId="0"/>
      <p:bldP spid="2478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3"/>
          <p:cNvSpPr/>
          <p:nvPr/>
        </p:nvSpPr>
        <p:spPr>
          <a:xfrm>
            <a:off x="322263" y="100013"/>
            <a:ext cx="6842125" cy="584200"/>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651" name="Rectangle 4"/>
          <p:cNvSpPr/>
          <p:nvPr/>
        </p:nvSpPr>
        <p:spPr>
          <a:xfrm>
            <a:off x="395288" y="661988"/>
            <a:ext cx="410527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起源</a:t>
            </a:r>
            <a:r>
              <a:rPr lang="zh-CN" altLang="en-US" sz="2800" dirty="0">
                <a:solidFill>
                  <a:schemeClr val="tx1"/>
                </a:solidFill>
                <a:latin typeface="黑体" panose="02010609060101010101" pitchFamily="49" charset="-122"/>
                <a:ea typeface="黑体" panose="02010609060101010101" pitchFamily="49" charset="-122"/>
              </a:rPr>
              <a:t>（原始社会）</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7652" name="Rectangle 5"/>
          <p:cNvSpPr/>
          <p:nvPr/>
        </p:nvSpPr>
        <p:spPr>
          <a:xfrm>
            <a:off x="395288" y="1109663"/>
            <a:ext cx="6624637"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从萌芽走向成熟</a:t>
            </a:r>
            <a:r>
              <a:rPr lang="zh-CN" altLang="en-US" sz="2800" dirty="0">
                <a:solidFill>
                  <a:schemeClr val="tx1"/>
                </a:solidFill>
                <a:latin typeface="黑体" panose="02010609060101010101" pitchFamily="49" charset="-122"/>
                <a:ea typeface="黑体" panose="02010609060101010101" pitchFamily="49" charset="-122"/>
              </a:rPr>
              <a:t>（夏商周</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春秋战国）</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27653" name="Rectangle 6"/>
          <p:cNvSpPr/>
          <p:nvPr/>
        </p:nvSpPr>
        <p:spPr>
          <a:xfrm>
            <a:off x="395288" y="1612900"/>
            <a:ext cx="4608512"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3</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进一步发展</a:t>
            </a:r>
            <a:r>
              <a:rPr lang="zh-CN" altLang="en-US" sz="2800" dirty="0">
                <a:solidFill>
                  <a:schemeClr val="tx1"/>
                </a:solidFill>
                <a:latin typeface="黑体" panose="02010609060101010101" pitchFamily="49" charset="-122"/>
                <a:ea typeface="黑体" panose="02010609060101010101" pitchFamily="49" charset="-122"/>
              </a:rPr>
              <a:t>（秦汉）</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7654" name="Rectangle 9"/>
          <p:cNvSpPr/>
          <p:nvPr/>
        </p:nvSpPr>
        <p:spPr>
          <a:xfrm>
            <a:off x="395288" y="2133600"/>
            <a:ext cx="770572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4</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凸显个性的文人画的出现</a:t>
            </a:r>
            <a:r>
              <a:rPr lang="zh-CN" altLang="en-US" sz="2800" dirty="0">
                <a:solidFill>
                  <a:schemeClr val="tx1"/>
                </a:solidFill>
                <a:latin typeface="黑体" panose="02010609060101010101" pitchFamily="49" charset="-122"/>
                <a:ea typeface="黑体" panose="02010609060101010101" pitchFamily="49" charset="-122"/>
              </a:rPr>
              <a:t>（魏晋南北朝）</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27655" name="Rectangle 12"/>
          <p:cNvSpPr/>
          <p:nvPr/>
        </p:nvSpPr>
        <p:spPr>
          <a:xfrm>
            <a:off x="395288" y="2636838"/>
            <a:ext cx="5545137"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5</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灿烂而求备</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（隋唐）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46797" name="Rectangle 13"/>
          <p:cNvSpPr/>
          <p:nvPr/>
        </p:nvSpPr>
        <p:spPr>
          <a:xfrm>
            <a:off x="395288" y="3141663"/>
            <a:ext cx="8353425"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A</a:t>
            </a:r>
            <a:r>
              <a:rPr lang="zh-CN" altLang="en-US" sz="2800" dirty="0">
                <a:solidFill>
                  <a:schemeClr val="tx1"/>
                </a:solidFill>
                <a:latin typeface="黑体" panose="02010609060101010101" pitchFamily="49" charset="-122"/>
                <a:ea typeface="黑体" panose="02010609060101010101" pitchFamily="49" charset="-122"/>
              </a:rPr>
              <a:t>、人物画、花鸟画、山水画、壁画</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46798" name="Rectangle 14"/>
          <p:cNvSpPr/>
          <p:nvPr/>
        </p:nvSpPr>
        <p:spPr>
          <a:xfrm>
            <a:off x="395288" y="3644900"/>
            <a:ext cx="8748712"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B</a:t>
            </a:r>
            <a:r>
              <a:rPr lang="zh-CN" altLang="en-US" sz="2800" dirty="0">
                <a:solidFill>
                  <a:schemeClr val="tx1"/>
                </a:solidFill>
                <a:latin typeface="黑体" panose="02010609060101010101" pitchFamily="49" charset="-122"/>
                <a:ea typeface="黑体" panose="02010609060101010101" pitchFamily="49" charset="-122"/>
              </a:rPr>
              <a:t>、代表：画圣吴道子</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送子天王图</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、敦煌壁画</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6797"/>
                                        </p:tgtEl>
                                        <p:attrNameLst>
                                          <p:attrName>style.visibility</p:attrName>
                                        </p:attrNameLst>
                                      </p:cBhvr>
                                      <p:to>
                                        <p:strVal val="visible"/>
                                      </p:to>
                                    </p:set>
                                    <p:anim calcmode="lin" valueType="num">
                                      <p:cBhvr>
                                        <p:cTn id="7" dur="500" fill="hold"/>
                                        <p:tgtEl>
                                          <p:spTgt spid="246797"/>
                                        </p:tgtEl>
                                        <p:attrNameLst>
                                          <p:attrName>ppt_w</p:attrName>
                                        </p:attrNameLst>
                                      </p:cBhvr>
                                      <p:tavLst>
                                        <p:tav tm="0">
                                          <p:val>
                                            <p:fltVal val="0.000000"/>
                                          </p:val>
                                        </p:tav>
                                        <p:tav tm="100000">
                                          <p:val>
                                            <p:strVal val="#ppt_w"/>
                                          </p:val>
                                        </p:tav>
                                      </p:tavLst>
                                    </p:anim>
                                    <p:anim calcmode="lin" valueType="num">
                                      <p:cBhvr>
                                        <p:cTn id="8" dur="500" fill="hold"/>
                                        <p:tgtEl>
                                          <p:spTgt spid="246797"/>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46798"/>
                                        </p:tgtEl>
                                        <p:attrNameLst>
                                          <p:attrName>style.visibility</p:attrName>
                                        </p:attrNameLst>
                                      </p:cBhvr>
                                      <p:to>
                                        <p:strVal val="visible"/>
                                      </p:to>
                                    </p:set>
                                    <p:animEffect transition="in" filter="dissolve">
                                      <p:cBhvr>
                                        <p:cTn id="13" dur="500"/>
                                        <p:tgtEl>
                                          <p:spTgt spid="246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7" grpId="0"/>
      <p:bldP spid="2467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
          <p:cNvGrpSpPr/>
          <p:nvPr/>
        </p:nvGrpSpPr>
        <p:grpSpPr>
          <a:xfrm>
            <a:off x="152400" y="550863"/>
            <a:ext cx="9272588" cy="5691187"/>
            <a:chOff x="96" y="641"/>
            <a:chExt cx="5841" cy="3586"/>
          </a:xfrm>
        </p:grpSpPr>
        <p:sp>
          <p:nvSpPr>
            <p:cNvPr id="199685" name="Text Box 5"/>
            <p:cNvSpPr txBox="1">
              <a:spLocks noChangeArrowheads="1"/>
            </p:cNvSpPr>
            <p:nvPr/>
          </p:nvSpPr>
          <p:spPr bwMode="auto">
            <a:xfrm>
              <a:off x="134" y="641"/>
              <a:ext cx="5803" cy="989"/>
            </a:xfrm>
            <a:prstGeom prst="rect">
              <a:avLst/>
            </a:prstGeom>
            <a:noFill/>
            <a:ln w="9525">
              <a:noFill/>
              <a:miter lim="800000"/>
            </a:ln>
            <a:effectLst/>
          </p:spPr>
          <p:txBody>
            <a:bodyPr wrap="none">
              <a:spAutoFit/>
            </a:bodyPr>
            <a:lstStyle/>
            <a:p>
              <a:pPr marR="0" algn="l" defTabSz="914400">
                <a:lnSpc>
                  <a:spcPct val="100000"/>
                </a:lnSpc>
                <a:spcBef>
                  <a:spcPct val="0"/>
                </a:spcBef>
                <a:buClrTx/>
                <a:buSzTx/>
                <a:buFontTx/>
                <a:defRPr/>
              </a:pPr>
              <a:r>
                <a:rPr kumimoji="1" lang="zh-CN" altLang="en-US" b="0" kern="1200" cap="none" spc="0" normalizeH="0" baseline="0" noProof="0">
                  <a:solidFill>
                    <a:schemeClr val="bg1"/>
                  </a:solidFill>
                  <a:effectLst>
                    <a:outerShdw blurRad="38100" dist="38100" dir="2700000" algn="tl">
                      <a:srgbClr val="C0C0C0"/>
                    </a:outerShdw>
                  </a:effectLst>
                  <a:latin typeface="Times New Roman" panose="02020603050405020304" pitchFamily="18" charset="0"/>
                  <a:ea typeface="华文新魏" pitchFamily="2" charset="-122"/>
                  <a:cs typeface="+mn-cs"/>
                </a:rPr>
                <a:t>        </a:t>
              </a:r>
              <a:r>
                <a:rPr kumimoji="1" lang="zh-CN" altLang="en-US" b="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华文新魏" pitchFamily="2" charset="-122"/>
                  <a:cs typeface="+mn-cs"/>
                </a:rPr>
                <a:t>盛唐画家吴道子改革传统的线描，用圆润丰</a:t>
              </a:r>
              <a:endParaRPr kumimoji="1" lang="zh-CN" altLang="en-US" b="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华文新魏" pitchFamily="2" charset="-122"/>
                <a:cs typeface="+mn-cs"/>
              </a:endParaRPr>
            </a:p>
            <a:p>
              <a:pPr marR="0" algn="l" defTabSz="914400">
                <a:lnSpc>
                  <a:spcPct val="100000"/>
                </a:lnSpc>
                <a:spcBef>
                  <a:spcPct val="0"/>
                </a:spcBef>
                <a:buClrTx/>
                <a:buSzTx/>
                <a:buFontTx/>
                <a:defRPr/>
              </a:pPr>
              <a:r>
                <a:rPr kumimoji="1" lang="zh-CN" altLang="en-US" b="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华文新魏" pitchFamily="2" charset="-122"/>
                  <a:cs typeface="+mn-cs"/>
                </a:rPr>
                <a:t>腴、粗细变化的线条，将晕染法的立体效果融入</a:t>
              </a:r>
              <a:endParaRPr kumimoji="1" lang="zh-CN" altLang="en-US" b="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华文新魏" pitchFamily="2" charset="-122"/>
                <a:cs typeface="+mn-cs"/>
              </a:endParaRPr>
            </a:p>
            <a:p>
              <a:pPr marR="0" algn="l" defTabSz="914400">
                <a:lnSpc>
                  <a:spcPct val="100000"/>
                </a:lnSpc>
                <a:spcBef>
                  <a:spcPct val="0"/>
                </a:spcBef>
                <a:buClrTx/>
                <a:buSzTx/>
                <a:buFontTx/>
                <a:defRPr/>
              </a:pPr>
              <a:r>
                <a:rPr kumimoji="1" lang="zh-CN" altLang="en-US" b="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华文新魏" pitchFamily="2" charset="-122"/>
                  <a:cs typeface="+mn-cs"/>
                </a:rPr>
                <a:t>传统线描法，又颇有动感。被誉为“吴带当风”。</a:t>
              </a:r>
              <a:endParaRPr kumimoji="1" lang="zh-CN" altLang="en-US" b="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华文新魏" pitchFamily="2" charset="-122"/>
                <a:cs typeface="+mn-cs"/>
              </a:endParaRPr>
            </a:p>
          </p:txBody>
        </p:sp>
        <p:pic>
          <p:nvPicPr>
            <p:cNvPr id="28676" name="Picture 6" descr="唐朝吴道子《送子天王图》。"/>
            <p:cNvPicPr>
              <a:picLocks noChangeAspect="1"/>
            </p:cNvPicPr>
            <p:nvPr/>
          </p:nvPicPr>
          <p:blipFill>
            <a:blip r:embed="rId1"/>
            <a:stretch>
              <a:fillRect/>
            </a:stretch>
          </p:blipFill>
          <p:spPr>
            <a:xfrm>
              <a:off x="96" y="1728"/>
              <a:ext cx="5568" cy="2119"/>
            </a:xfrm>
            <a:prstGeom prst="rect">
              <a:avLst/>
            </a:prstGeom>
            <a:noFill/>
            <a:ln w="9525">
              <a:noFill/>
            </a:ln>
          </p:spPr>
        </p:pic>
        <p:sp>
          <p:nvSpPr>
            <p:cNvPr id="199687" name="Text Box 7"/>
            <p:cNvSpPr txBox="1">
              <a:spLocks noChangeArrowheads="1"/>
            </p:cNvSpPr>
            <p:nvPr/>
          </p:nvSpPr>
          <p:spPr bwMode="auto">
            <a:xfrm>
              <a:off x="1002" y="3897"/>
              <a:ext cx="4125" cy="330"/>
            </a:xfrm>
            <a:prstGeom prst="rect">
              <a:avLst/>
            </a:prstGeom>
            <a:noFill/>
            <a:ln w="9525">
              <a:noFill/>
              <a:miter lim="800000"/>
            </a:ln>
            <a:effectLst/>
          </p:spPr>
          <p:txBody>
            <a:bodyPr wrap="none">
              <a:spAutoFit/>
            </a:bodyPr>
            <a:lstStyle/>
            <a:p>
              <a:pPr marR="0" algn="l" defTabSz="914400">
                <a:lnSpc>
                  <a:spcPct val="100000"/>
                </a:lnSpc>
                <a:spcBef>
                  <a:spcPct val="0"/>
                </a:spcBef>
                <a:buClrTx/>
                <a:buSzTx/>
                <a:buFontTx/>
                <a:defRPr/>
              </a:pPr>
              <a:r>
                <a:rPr kumimoji="1" lang="zh-CN" altLang="en-US" sz="2800" b="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华文新魏" pitchFamily="2" charset="-122"/>
                  <a:cs typeface="+mn-cs"/>
                </a:rPr>
                <a:t>唐代吴道子《天王送子图》摹本</a:t>
              </a:r>
              <a:r>
                <a:rPr kumimoji="1" lang="zh-CN" altLang="en-US" sz="240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800" b="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华文新魏" pitchFamily="2" charset="-122"/>
                  <a:cs typeface="+mn-cs"/>
                </a:rPr>
                <a:t>局部</a:t>
              </a:r>
              <a:r>
                <a:rPr kumimoji="1" lang="zh-CN" altLang="en-US" sz="240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zh-CN" altLang="en-US" sz="240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8" name="Group 2"/>
          <p:cNvGrpSpPr/>
          <p:nvPr/>
        </p:nvGrpSpPr>
        <p:grpSpPr>
          <a:xfrm>
            <a:off x="1449388" y="2209800"/>
            <a:ext cx="5438775" cy="2438400"/>
            <a:chOff x="0" y="0"/>
            <a:chExt cx="3426" cy="1536"/>
          </a:xfrm>
        </p:grpSpPr>
        <p:sp>
          <p:nvSpPr>
            <p:cNvPr id="29703" name="Rectangle 3"/>
            <p:cNvSpPr/>
            <p:nvPr/>
          </p:nvSpPr>
          <p:spPr>
            <a:xfrm>
              <a:off x="0" y="0"/>
              <a:ext cx="3426" cy="337"/>
            </a:xfrm>
            <a:prstGeom prst="rect">
              <a:avLst/>
            </a:prstGeom>
            <a:noFill/>
            <a:ln w="9525">
              <a:noFill/>
            </a:ln>
          </p:spPr>
          <p:txBody>
            <a:bodyPr>
              <a:spAutoFit/>
            </a:bodyPr>
            <a:p>
              <a:endParaRPr lang="zh-CN" altLang="en-US" dirty="0">
                <a:latin typeface="Times New Roman" panose="02020603050405020304" pitchFamily="18" charset="0"/>
              </a:endParaRPr>
            </a:p>
          </p:txBody>
        </p:sp>
        <p:sp>
          <p:nvSpPr>
            <p:cNvPr id="29704" name="Rectangle 4"/>
            <p:cNvSpPr/>
            <p:nvPr/>
          </p:nvSpPr>
          <p:spPr>
            <a:xfrm>
              <a:off x="0" y="0"/>
              <a:ext cx="3426" cy="1536"/>
            </a:xfrm>
            <a:prstGeom prst="rect">
              <a:avLst/>
            </a:prstGeom>
            <a:noFill/>
            <a:ln w="9525">
              <a:noFill/>
            </a:ln>
          </p:spPr>
          <p:txBody>
            <a:bodyPr anchor="ctr"/>
            <a:p>
              <a:pPr>
                <a:lnSpc>
                  <a:spcPct val="100000"/>
                </a:lnSpc>
                <a:spcBef>
                  <a:spcPct val="0"/>
                </a:spcBef>
              </a:pPr>
              <a:r>
                <a:rPr lang="zh-CN" altLang="en-US" sz="1000" b="0" dirty="0">
                  <a:solidFill>
                    <a:schemeClr val="tx1"/>
                  </a:solidFill>
                  <a:latin typeface="Times New Roman" panose="02020603050405020304" pitchFamily="18" charset="0"/>
                  <a:ea typeface="宋体" panose="02010600030101010101" pitchFamily="2" charset="-122"/>
                </a:rPr>
                <a:t>  </a:t>
              </a:r>
              <a:r>
                <a:rPr lang="zh-CN" altLang="en-US" sz="13400" b="0" dirty="0">
                  <a:solidFill>
                    <a:schemeClr val="tx1"/>
                  </a:solidFill>
                  <a:latin typeface="Times New Roman" panose="02020603050405020304" pitchFamily="18" charset="0"/>
                  <a:ea typeface="宋体" panose="02010600030101010101" pitchFamily="2" charset="-122"/>
                </a:rPr>
                <a:t> </a:t>
              </a:r>
              <a:r>
                <a:rPr lang="zh-CN" altLang="en-US" sz="1000" b="0" dirty="0">
                  <a:solidFill>
                    <a:schemeClr val="tx1"/>
                  </a:solidFill>
                  <a:latin typeface="Times New Roman" panose="02020603050405020304" pitchFamily="18" charset="0"/>
                  <a:ea typeface="宋体" panose="02010600030101010101" pitchFamily="2" charset="-122"/>
                </a:rPr>
                <a:t>                                                                                                                                                                                    </a:t>
              </a:r>
              <a:endParaRPr lang="zh-CN" altLang="en-US" sz="1000" b="0" dirty="0">
                <a:solidFill>
                  <a:schemeClr val="tx1"/>
                </a:solidFill>
                <a:latin typeface="Times New Roman" panose="02020603050405020304" pitchFamily="18" charset="0"/>
                <a:ea typeface="宋体" panose="02010600030101010101" pitchFamily="2" charset="-122"/>
              </a:endParaRPr>
            </a:p>
            <a:p>
              <a:pPr eaLnBrk="0" hangingPunct="0">
                <a:lnSpc>
                  <a:spcPct val="100000"/>
                </a:lnSpc>
                <a:spcBef>
                  <a:spcPct val="0"/>
                </a:spcBef>
              </a:pPr>
              <a:endParaRPr lang="zh-CN" altLang="en-US" sz="1000" b="0" dirty="0">
                <a:solidFill>
                  <a:schemeClr val="tx1"/>
                </a:solidFill>
                <a:latin typeface="Times New Roman" panose="02020603050405020304" pitchFamily="18" charset="0"/>
                <a:ea typeface="宋体" panose="02010600030101010101" pitchFamily="2" charset="-122"/>
              </a:endParaRPr>
            </a:p>
          </p:txBody>
        </p:sp>
      </p:grpSp>
      <p:pic>
        <p:nvPicPr>
          <p:cNvPr id="29699" name="Picture 5" descr="敦煌壁画"/>
          <p:cNvPicPr>
            <a:picLocks noChangeAspect="1"/>
          </p:cNvPicPr>
          <p:nvPr/>
        </p:nvPicPr>
        <p:blipFill>
          <a:blip r:embed="rId1"/>
          <a:stretch>
            <a:fillRect/>
          </a:stretch>
        </p:blipFill>
        <p:spPr>
          <a:xfrm>
            <a:off x="3581400" y="0"/>
            <a:ext cx="5562600" cy="5867400"/>
          </a:xfrm>
          <a:prstGeom prst="rect">
            <a:avLst/>
          </a:prstGeom>
          <a:noFill/>
          <a:ln w="9525">
            <a:noFill/>
          </a:ln>
        </p:spPr>
      </p:pic>
      <p:pic>
        <p:nvPicPr>
          <p:cNvPr id="29700" name="Picture 6" descr="敦煌彩塑：菩萨像   唐"/>
          <p:cNvPicPr>
            <a:picLocks noChangeAspect="1"/>
          </p:cNvPicPr>
          <p:nvPr/>
        </p:nvPicPr>
        <p:blipFill>
          <a:blip r:embed="rId2"/>
          <a:stretch>
            <a:fillRect/>
          </a:stretch>
        </p:blipFill>
        <p:spPr>
          <a:xfrm>
            <a:off x="0" y="0"/>
            <a:ext cx="3429000" cy="5867400"/>
          </a:xfrm>
          <a:prstGeom prst="rect">
            <a:avLst/>
          </a:prstGeom>
          <a:noFill/>
          <a:ln w="9525">
            <a:noFill/>
          </a:ln>
        </p:spPr>
      </p:pic>
      <p:sp>
        <p:nvSpPr>
          <p:cNvPr id="29701" name="Text Box 7"/>
          <p:cNvSpPr txBox="1"/>
          <p:nvPr/>
        </p:nvSpPr>
        <p:spPr>
          <a:xfrm>
            <a:off x="304800" y="5943600"/>
            <a:ext cx="2819400" cy="584200"/>
          </a:xfrm>
          <a:prstGeom prst="rect">
            <a:avLst/>
          </a:prstGeom>
          <a:noFill/>
          <a:ln w="9525">
            <a:noFill/>
          </a:ln>
        </p:spPr>
        <p:txBody>
          <a:bodyPr>
            <a:spAutoFit/>
          </a:bodyPr>
          <a:p>
            <a:pPr algn="l">
              <a:lnSpc>
                <a:spcPct val="100000"/>
              </a:lnSpc>
              <a:spcBef>
                <a:spcPct val="50000"/>
              </a:spcBef>
            </a:pPr>
            <a:r>
              <a:rPr lang="zh-CN" altLang="en-US" b="0" dirty="0">
                <a:solidFill>
                  <a:schemeClr val="tx1"/>
                </a:solidFill>
                <a:latin typeface="Times New Roman" panose="02020603050405020304" pitchFamily="18" charset="0"/>
                <a:ea typeface="隶书" pitchFamily="49" charset="-122"/>
              </a:rPr>
              <a:t>敦煌彩塑</a:t>
            </a:r>
            <a:endParaRPr lang="zh-CN" altLang="en-US" b="0" dirty="0">
              <a:solidFill>
                <a:schemeClr val="tx1"/>
              </a:solidFill>
              <a:latin typeface="Times New Roman" panose="02020603050405020304" pitchFamily="18" charset="0"/>
              <a:ea typeface="隶书" pitchFamily="49" charset="-122"/>
            </a:endParaRPr>
          </a:p>
        </p:txBody>
      </p:sp>
      <p:sp>
        <p:nvSpPr>
          <p:cNvPr id="29702" name="Text Box 8">
            <a:hlinkClick r:id="" action="ppaction://noaction"/>
          </p:cNvPr>
          <p:cNvSpPr txBox="1"/>
          <p:nvPr/>
        </p:nvSpPr>
        <p:spPr>
          <a:xfrm>
            <a:off x="5410200" y="5943600"/>
            <a:ext cx="2667000" cy="584200"/>
          </a:xfrm>
          <a:prstGeom prst="rect">
            <a:avLst/>
          </a:prstGeom>
          <a:noFill/>
          <a:ln w="9525">
            <a:noFill/>
          </a:ln>
        </p:spPr>
        <p:txBody>
          <a:bodyPr>
            <a:spAutoFit/>
          </a:bodyPr>
          <a:p>
            <a:pPr algn="l">
              <a:lnSpc>
                <a:spcPct val="100000"/>
              </a:lnSpc>
              <a:spcBef>
                <a:spcPct val="50000"/>
              </a:spcBef>
            </a:pPr>
            <a:r>
              <a:rPr lang="zh-CN" altLang="en-US" b="0" dirty="0">
                <a:solidFill>
                  <a:schemeClr val="tx1"/>
                </a:solidFill>
                <a:latin typeface="Times New Roman" panose="02020603050405020304" pitchFamily="18" charset="0"/>
                <a:ea typeface="隶书" pitchFamily="49" charset="-122"/>
              </a:rPr>
              <a:t>敦煌壁画</a:t>
            </a:r>
            <a:endParaRPr lang="zh-CN" altLang="en-US" b="0" dirty="0">
              <a:solidFill>
                <a:schemeClr val="tx1"/>
              </a:solidFill>
              <a:latin typeface="Times New Roman" panose="02020603050405020304" pitchFamily="18" charset="0"/>
              <a:ea typeface="隶书"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9757" name="组合 159756"/>
          <p:cNvGrpSpPr/>
          <p:nvPr/>
        </p:nvGrpSpPr>
        <p:grpSpPr>
          <a:xfrm>
            <a:off x="2971800" y="2185988"/>
            <a:ext cx="3276600" cy="3910012"/>
            <a:chOff x="1872" y="1377"/>
            <a:chExt cx="2064" cy="2463"/>
          </a:xfrm>
        </p:grpSpPr>
        <p:pic>
          <p:nvPicPr>
            <p:cNvPr id="159750" name="图片 159749" descr="唐朝韩滉《五牛图》（2）"/>
            <p:cNvPicPr preferRelativeResize="0">
              <a:picLocks noChangeAspect="1"/>
            </p:cNvPicPr>
            <p:nvPr/>
          </p:nvPicPr>
          <p:blipFill>
            <a:blip r:embed="rId1">
              <a:lum contrast="34000"/>
            </a:blip>
            <a:stretch>
              <a:fillRect/>
            </a:stretch>
          </p:blipFill>
          <p:spPr>
            <a:xfrm>
              <a:off x="1872" y="1377"/>
              <a:ext cx="2064" cy="1503"/>
            </a:xfrm>
            <a:prstGeom prst="rect">
              <a:avLst/>
            </a:prstGeom>
            <a:noFill/>
            <a:ln w="9525">
              <a:noFill/>
            </a:ln>
          </p:spPr>
        </p:pic>
        <p:sp>
          <p:nvSpPr>
            <p:cNvPr id="159756" name="文本框 159755"/>
            <p:cNvSpPr txBox="1"/>
            <p:nvPr/>
          </p:nvSpPr>
          <p:spPr>
            <a:xfrm>
              <a:off x="2352" y="2975"/>
              <a:ext cx="1174" cy="865"/>
            </a:xfrm>
            <a:prstGeom prst="rect">
              <a:avLst/>
            </a:prstGeom>
            <a:noFill/>
            <a:ln w="9525">
              <a:noFill/>
            </a:ln>
          </p:spPr>
          <p:txBody>
            <a:bodyPr wrap="none" anchor="t">
              <a:spAutoFit/>
            </a:bodyPr>
            <a:p>
              <a:r>
                <a:rPr lang="zh-CN" altLang="en-US" sz="2800" dirty="0">
                  <a:solidFill>
                    <a:srgbClr val="FFFF00"/>
                  </a:solidFill>
                  <a:effectLst>
                    <a:outerShdw blurRad="38100" dist="38100" dir="2700000">
                      <a:srgbClr val="000000"/>
                    </a:outerShdw>
                  </a:effectLst>
                  <a:latin typeface="Times New Roman" panose="02020603050405020304" pitchFamily="18" charset="0"/>
                  <a:ea typeface="华文新魏" pitchFamily="2" charset="-122"/>
                </a:rPr>
                <a:t>        唐朝</a:t>
              </a:r>
              <a:endParaRPr lang="zh-CN" altLang="en-US" sz="2800" dirty="0">
                <a:solidFill>
                  <a:srgbClr val="FFFF00"/>
                </a:solidFill>
                <a:effectLst>
                  <a:outerShdw blurRad="38100" dist="38100" dir="2700000">
                    <a:srgbClr val="000000"/>
                  </a:outerShdw>
                </a:effectLst>
                <a:latin typeface="Times New Roman" panose="02020603050405020304" pitchFamily="18" charset="0"/>
                <a:ea typeface="华文新魏" pitchFamily="2" charset="-122"/>
              </a:endParaRPr>
            </a:p>
            <a:p>
              <a:r>
                <a:rPr lang="zh-CN" altLang="en-US" sz="2800" dirty="0">
                  <a:solidFill>
                    <a:srgbClr val="FFFF00"/>
                  </a:solidFill>
                  <a:effectLst>
                    <a:outerShdw blurRad="38100" dist="38100" dir="2700000">
                      <a:srgbClr val="000000"/>
                    </a:outerShdw>
                  </a:effectLst>
                  <a:latin typeface="Times New Roman" panose="02020603050405020304" pitchFamily="18" charset="0"/>
                  <a:ea typeface="华文新魏" pitchFamily="2" charset="-122"/>
                </a:rPr>
                <a:t>韩</a:t>
              </a:r>
              <a:r>
                <a:rPr lang="zh-CN" altLang="en-US" sz="2400" b="1" dirty="0">
                  <a:solidFill>
                    <a:srgbClr val="FFFF00"/>
                  </a:solidFill>
                  <a:effectLst>
                    <a:outerShdw blurRad="38100" dist="38100" dir="2700000">
                      <a:srgbClr val="000000"/>
                    </a:outerShdw>
                  </a:effectLst>
                  <a:latin typeface="Times New Roman" panose="02020603050405020304" pitchFamily="18" charset="0"/>
                  <a:ea typeface="黑体" panose="02010609060101010101" pitchFamily="49" charset="-122"/>
                </a:rPr>
                <a:t>滉的</a:t>
              </a:r>
              <a:r>
                <a:rPr lang="zh-CN" altLang="en-US" sz="2800" dirty="0">
                  <a:solidFill>
                    <a:srgbClr val="FFFF00"/>
                  </a:solidFill>
                  <a:effectLst>
                    <a:outerShdw blurRad="38100" dist="38100" dir="2700000">
                      <a:srgbClr val="000000"/>
                    </a:outerShdw>
                  </a:effectLst>
                  <a:latin typeface="Times New Roman" panose="02020603050405020304" pitchFamily="18" charset="0"/>
                  <a:ea typeface="华文新魏" pitchFamily="2" charset="-122"/>
                </a:rPr>
                <a:t>《五</a:t>
              </a:r>
              <a:endParaRPr lang="zh-CN" altLang="en-US" sz="2800" dirty="0">
                <a:solidFill>
                  <a:srgbClr val="FFFF00"/>
                </a:solidFill>
                <a:effectLst>
                  <a:outerShdw blurRad="38100" dist="38100" dir="2700000">
                    <a:srgbClr val="000000"/>
                  </a:outerShdw>
                </a:effectLst>
                <a:latin typeface="Times New Roman" panose="02020603050405020304" pitchFamily="18" charset="0"/>
                <a:ea typeface="华文新魏" pitchFamily="2" charset="-122"/>
              </a:endParaRPr>
            </a:p>
            <a:p>
              <a:r>
                <a:rPr lang="zh-CN" altLang="en-US" sz="2800" dirty="0">
                  <a:solidFill>
                    <a:srgbClr val="FFFF00"/>
                  </a:solidFill>
                  <a:effectLst>
                    <a:outerShdw blurRad="38100" dist="38100" dir="2700000">
                      <a:srgbClr val="000000"/>
                    </a:outerShdw>
                  </a:effectLst>
                  <a:latin typeface="Times New Roman" panose="02020603050405020304" pitchFamily="18" charset="0"/>
                  <a:ea typeface="华文新魏" pitchFamily="2" charset="-122"/>
                </a:rPr>
                <a:t>牛图》。</a:t>
              </a:r>
              <a:endParaRPr lang="zh-CN" altLang="en-US" sz="2800">
                <a:solidFill>
                  <a:srgbClr val="FFFF00"/>
                </a:solidFill>
                <a:effectLst>
                  <a:outerShdw blurRad="38100" dist="38100" dir="2700000">
                    <a:srgbClr val="000000"/>
                  </a:outerShdw>
                </a:effectLst>
                <a:latin typeface="Times New Roman" panose="02020603050405020304" pitchFamily="18" charset="0"/>
                <a:ea typeface="华文新魏" pitchFamily="2" charset="-122"/>
              </a:endParaRPr>
            </a:p>
          </p:txBody>
        </p:sp>
      </p:grpSp>
      <p:sp>
        <p:nvSpPr>
          <p:cNvPr id="159747" name="文本框 159746"/>
          <p:cNvSpPr txBox="1"/>
          <p:nvPr/>
        </p:nvSpPr>
        <p:spPr>
          <a:xfrm>
            <a:off x="212725" y="168275"/>
            <a:ext cx="3384550" cy="641350"/>
          </a:xfrm>
          <a:prstGeom prst="rect">
            <a:avLst/>
          </a:prstGeom>
          <a:noFill/>
          <a:ln w="9525">
            <a:noFill/>
          </a:ln>
        </p:spPr>
        <p:txBody>
          <a:bodyPr wrap="none" anchor="t">
            <a:spAutoFit/>
          </a:bodyPr>
          <a:p>
            <a:r>
              <a:rPr lang="zh-CN" altLang="en-US" sz="3600" dirty="0">
                <a:solidFill>
                  <a:srgbClr val="FF9900"/>
                </a:solidFill>
                <a:effectLst>
                  <a:outerShdw blurRad="38100" dist="38100" dir="2700000">
                    <a:srgbClr val="000000"/>
                  </a:outerShdw>
                </a:effectLst>
                <a:latin typeface="Times New Roman" panose="02020603050405020304" pitchFamily="18" charset="0"/>
                <a:ea typeface="黑体" panose="02010609060101010101" pitchFamily="49" charset="-122"/>
              </a:rPr>
              <a:t>唐朝的雍容华贵</a:t>
            </a:r>
            <a:endParaRPr lang="en-US" altLang="zh-CN" sz="3600">
              <a:solidFill>
                <a:srgbClr val="FF9900"/>
              </a:solidFill>
              <a:effectLst>
                <a:outerShdw blurRad="38100" dist="38100" dir="2700000">
                  <a:srgbClr val="000000"/>
                </a:outerShdw>
              </a:effectLst>
              <a:latin typeface="Times New Roman" panose="02020603050405020304" pitchFamily="18" charset="0"/>
              <a:ea typeface="黑体" panose="02010609060101010101" pitchFamily="49" charset="-122"/>
            </a:endParaRPr>
          </a:p>
        </p:txBody>
      </p:sp>
      <p:pic>
        <p:nvPicPr>
          <p:cNvPr id="159751" name="图片 159750" descr="唐朝韩滉《五牛图》（3）"/>
          <p:cNvPicPr preferRelativeResize="0">
            <a:picLocks noChangeAspect="1"/>
          </p:cNvPicPr>
          <p:nvPr/>
        </p:nvPicPr>
        <p:blipFill>
          <a:blip r:embed="rId2">
            <a:lum contrast="34000"/>
          </a:blip>
          <a:stretch>
            <a:fillRect/>
          </a:stretch>
        </p:blipFill>
        <p:spPr>
          <a:xfrm>
            <a:off x="5629275" y="4038600"/>
            <a:ext cx="3286125" cy="2438400"/>
          </a:xfrm>
          <a:prstGeom prst="rect">
            <a:avLst/>
          </a:prstGeom>
          <a:noFill/>
          <a:ln w="9525">
            <a:noFill/>
          </a:ln>
        </p:spPr>
      </p:pic>
      <p:pic>
        <p:nvPicPr>
          <p:cNvPr id="159752" name="图片 159751" descr="唐朝韩滉《五牛图》（4）"/>
          <p:cNvPicPr preferRelativeResize="0">
            <a:picLocks noChangeAspect="1"/>
          </p:cNvPicPr>
          <p:nvPr/>
        </p:nvPicPr>
        <p:blipFill>
          <a:blip r:embed="rId3">
            <a:lum contrast="34000"/>
          </a:blip>
          <a:stretch>
            <a:fillRect/>
          </a:stretch>
        </p:blipFill>
        <p:spPr>
          <a:xfrm>
            <a:off x="304800" y="4038600"/>
            <a:ext cx="3429000" cy="2413000"/>
          </a:xfrm>
          <a:prstGeom prst="rect">
            <a:avLst/>
          </a:prstGeom>
          <a:noFill/>
          <a:ln w="9525">
            <a:noFill/>
          </a:ln>
        </p:spPr>
      </p:pic>
      <p:pic>
        <p:nvPicPr>
          <p:cNvPr id="159753" name="图片 159752" descr="唐朝韩滉《五牛图》（5）"/>
          <p:cNvPicPr preferRelativeResize="0">
            <a:picLocks noChangeAspect="1"/>
          </p:cNvPicPr>
          <p:nvPr/>
        </p:nvPicPr>
        <p:blipFill>
          <a:blip r:embed="rId4">
            <a:lum contrast="34000"/>
          </a:blip>
          <a:stretch>
            <a:fillRect/>
          </a:stretch>
        </p:blipFill>
        <p:spPr>
          <a:xfrm>
            <a:off x="5562600" y="990600"/>
            <a:ext cx="3352800" cy="2389188"/>
          </a:xfrm>
          <a:prstGeom prst="rect">
            <a:avLst/>
          </a:prstGeom>
          <a:noFill/>
          <a:ln w="9525">
            <a:noFill/>
          </a:ln>
        </p:spPr>
      </p:pic>
      <p:pic>
        <p:nvPicPr>
          <p:cNvPr id="159749" name="图片 159748" descr="唐朝韩滉《五牛图》（1）"/>
          <p:cNvPicPr preferRelativeResize="0">
            <a:picLocks noChangeAspect="1"/>
          </p:cNvPicPr>
          <p:nvPr/>
        </p:nvPicPr>
        <p:blipFill>
          <a:blip r:embed="rId5">
            <a:lum contrast="34000"/>
          </a:blip>
          <a:stretch>
            <a:fillRect/>
          </a:stretch>
        </p:blipFill>
        <p:spPr>
          <a:xfrm>
            <a:off x="304800" y="990600"/>
            <a:ext cx="3429000" cy="2405063"/>
          </a:xfrm>
          <a:prstGeom prst="rect">
            <a:avLst/>
          </a:prstGeom>
          <a:noFill/>
          <a:ln w="9525">
            <a:noFill/>
          </a:ln>
        </p:spPr>
      </p:pic>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nvSpPr>
        <p:spPr>
          <a:xfrm>
            <a:off x="322263" y="100013"/>
            <a:ext cx="6842125" cy="584200"/>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0723" name="Rectangle 3"/>
          <p:cNvSpPr/>
          <p:nvPr/>
        </p:nvSpPr>
        <p:spPr>
          <a:xfrm>
            <a:off x="395288" y="661988"/>
            <a:ext cx="410527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起源</a:t>
            </a:r>
            <a:r>
              <a:rPr lang="zh-CN" altLang="en-US" sz="2800" dirty="0">
                <a:solidFill>
                  <a:schemeClr val="tx1"/>
                </a:solidFill>
                <a:latin typeface="黑体" panose="02010609060101010101" pitchFamily="49" charset="-122"/>
                <a:ea typeface="黑体" panose="02010609060101010101" pitchFamily="49" charset="-122"/>
              </a:rPr>
              <a:t>（原始社会）</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0724" name="Rectangle 4"/>
          <p:cNvSpPr/>
          <p:nvPr/>
        </p:nvSpPr>
        <p:spPr>
          <a:xfrm>
            <a:off x="395288" y="1109663"/>
            <a:ext cx="6624637"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从萌芽走向成熟</a:t>
            </a:r>
            <a:r>
              <a:rPr lang="zh-CN" altLang="en-US" sz="2800" dirty="0">
                <a:solidFill>
                  <a:schemeClr val="tx1"/>
                </a:solidFill>
                <a:latin typeface="黑体" panose="02010609060101010101" pitchFamily="49" charset="-122"/>
                <a:ea typeface="黑体" panose="02010609060101010101" pitchFamily="49" charset="-122"/>
              </a:rPr>
              <a:t>（夏商周</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春秋战国）</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30725" name="Rectangle 5"/>
          <p:cNvSpPr/>
          <p:nvPr/>
        </p:nvSpPr>
        <p:spPr>
          <a:xfrm>
            <a:off x="395288" y="1612900"/>
            <a:ext cx="4608512"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3</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进一步发展</a:t>
            </a:r>
            <a:r>
              <a:rPr lang="zh-CN" altLang="en-US" sz="2800" dirty="0">
                <a:solidFill>
                  <a:schemeClr val="tx1"/>
                </a:solidFill>
                <a:latin typeface="黑体" panose="02010609060101010101" pitchFamily="49" charset="-122"/>
                <a:ea typeface="黑体" panose="02010609060101010101" pitchFamily="49" charset="-122"/>
              </a:rPr>
              <a:t>（秦汉）</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0726" name="Rectangle 6"/>
          <p:cNvSpPr/>
          <p:nvPr/>
        </p:nvSpPr>
        <p:spPr>
          <a:xfrm>
            <a:off x="395288" y="2133600"/>
            <a:ext cx="770572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4</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凸显个性的文人画的出现</a:t>
            </a:r>
            <a:r>
              <a:rPr lang="zh-CN" altLang="en-US" sz="2800" dirty="0">
                <a:solidFill>
                  <a:schemeClr val="tx1"/>
                </a:solidFill>
                <a:latin typeface="黑体" panose="02010609060101010101" pitchFamily="49" charset="-122"/>
                <a:ea typeface="黑体" panose="02010609060101010101" pitchFamily="49" charset="-122"/>
              </a:rPr>
              <a:t>（魏晋南北朝）</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30727" name="Rectangle 7"/>
          <p:cNvSpPr/>
          <p:nvPr/>
        </p:nvSpPr>
        <p:spPr>
          <a:xfrm>
            <a:off x="395288" y="2636838"/>
            <a:ext cx="5545137"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5</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灿烂而求备</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（隋唐）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0728" name="Rectangle 8"/>
          <p:cNvSpPr/>
          <p:nvPr/>
        </p:nvSpPr>
        <p:spPr>
          <a:xfrm>
            <a:off x="395288" y="3141663"/>
            <a:ext cx="8353425"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A</a:t>
            </a:r>
            <a:r>
              <a:rPr lang="zh-CN" altLang="en-US" sz="2800" dirty="0">
                <a:solidFill>
                  <a:schemeClr val="tx1"/>
                </a:solidFill>
                <a:latin typeface="黑体" panose="02010609060101010101" pitchFamily="49" charset="-122"/>
                <a:ea typeface="黑体" panose="02010609060101010101" pitchFamily="49" charset="-122"/>
              </a:rPr>
              <a:t>、人物画、花鸟画、山水画、壁画</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0729" name="Rectangle 9"/>
          <p:cNvSpPr/>
          <p:nvPr/>
        </p:nvSpPr>
        <p:spPr>
          <a:xfrm>
            <a:off x="395288" y="3644900"/>
            <a:ext cx="8748712"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B</a:t>
            </a:r>
            <a:r>
              <a:rPr lang="zh-CN" altLang="en-US" sz="2800" dirty="0">
                <a:solidFill>
                  <a:schemeClr val="tx1"/>
                </a:solidFill>
                <a:latin typeface="黑体" panose="02010609060101010101" pitchFamily="49" charset="-122"/>
                <a:ea typeface="黑体" panose="02010609060101010101" pitchFamily="49" charset="-122"/>
              </a:rPr>
              <a:t>、代表：画圣吴道子</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送子天王图</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、敦煌壁画</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48842" name="Rectangle 10"/>
          <p:cNvSpPr/>
          <p:nvPr/>
        </p:nvSpPr>
        <p:spPr>
          <a:xfrm>
            <a:off x="395288" y="4221163"/>
            <a:ext cx="8748712" cy="521970"/>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C</a:t>
            </a:r>
            <a:r>
              <a:rPr lang="zh-CN" altLang="en-US" sz="2800" dirty="0">
                <a:solidFill>
                  <a:schemeClr val="tx1"/>
                </a:solidFill>
                <a:latin typeface="黑体" panose="02010609060101010101" pitchFamily="49" charset="-122"/>
                <a:ea typeface="黑体" panose="02010609060101010101" pitchFamily="49" charset="-122"/>
              </a:rPr>
              <a:t>、特点：雍容华贵、</a:t>
            </a:r>
            <a:r>
              <a:rPr lang="zh-CN" altLang="en-US" sz="2800" dirty="0">
                <a:solidFill>
                  <a:srgbClr val="3333FF"/>
                </a:solidFill>
                <a:latin typeface="黑体" panose="02010609060101010101" pitchFamily="49" charset="-122"/>
                <a:ea typeface="黑体" panose="02010609060101010101" pitchFamily="49" charset="-122"/>
              </a:rPr>
              <a:t>吸收印度等外来美术风格</a:t>
            </a:r>
            <a:r>
              <a:rPr lang="en-US" altLang="zh-CN" sz="2800" dirty="0">
                <a:solidFill>
                  <a:schemeClr val="tx1"/>
                </a:solidFill>
                <a:latin typeface="黑体" panose="02010609060101010101" pitchFamily="49" charset="-122"/>
                <a:ea typeface="黑体" panose="02010609060101010101" pitchFamily="49" charset="-122"/>
              </a:rPr>
              <a:t>.</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248843" name="Rectangle 11"/>
          <p:cNvSpPr/>
          <p:nvPr/>
        </p:nvSpPr>
        <p:spPr>
          <a:xfrm>
            <a:off x="395288" y="5207000"/>
            <a:ext cx="8497887" cy="521970"/>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D</a:t>
            </a:r>
            <a:r>
              <a:rPr lang="zh-CN" altLang="en-US" sz="2800" dirty="0">
                <a:solidFill>
                  <a:schemeClr val="tx1"/>
                </a:solidFill>
                <a:latin typeface="黑体" panose="02010609060101010101" pitchFamily="49" charset="-122"/>
                <a:ea typeface="黑体" panose="02010609060101010101" pitchFamily="49" charset="-122"/>
              </a:rPr>
              <a:t>、时代背景：政治统一</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经济繁荣</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文明开放。</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8842"/>
                                        </p:tgtEl>
                                        <p:attrNameLst>
                                          <p:attrName>style.visibility</p:attrName>
                                        </p:attrNameLst>
                                      </p:cBhvr>
                                      <p:to>
                                        <p:strVal val="visible"/>
                                      </p:to>
                                    </p:set>
                                    <p:anim calcmode="lin" valueType="num">
                                      <p:cBhvr>
                                        <p:cTn id="7" dur="500" fill="hold"/>
                                        <p:tgtEl>
                                          <p:spTgt spid="248842"/>
                                        </p:tgtEl>
                                        <p:attrNameLst>
                                          <p:attrName>ppt_w</p:attrName>
                                        </p:attrNameLst>
                                      </p:cBhvr>
                                      <p:tavLst>
                                        <p:tav tm="0">
                                          <p:val>
                                            <p:fltVal val="0.000000"/>
                                          </p:val>
                                        </p:tav>
                                        <p:tav tm="100000">
                                          <p:val>
                                            <p:strVal val="#ppt_w"/>
                                          </p:val>
                                        </p:tav>
                                      </p:tavLst>
                                    </p:anim>
                                    <p:anim calcmode="lin" valueType="num">
                                      <p:cBhvr>
                                        <p:cTn id="8" dur="500" fill="hold"/>
                                        <p:tgtEl>
                                          <p:spTgt spid="248842"/>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48843"/>
                                        </p:tgtEl>
                                        <p:attrNameLst>
                                          <p:attrName>style.visibility</p:attrName>
                                        </p:attrNameLst>
                                      </p:cBhvr>
                                      <p:to>
                                        <p:strVal val="visible"/>
                                      </p:to>
                                    </p:set>
                                    <p:anim calcmode="lin" valueType="num">
                                      <p:cBhvr>
                                        <p:cTn id="13" dur="500" fill="hold"/>
                                        <p:tgtEl>
                                          <p:spTgt spid="248843"/>
                                        </p:tgtEl>
                                        <p:attrNameLst>
                                          <p:attrName>ppt_w</p:attrName>
                                        </p:attrNameLst>
                                      </p:cBhvr>
                                      <p:tavLst>
                                        <p:tav tm="0">
                                          <p:val>
                                            <p:fltVal val="0.000000"/>
                                          </p:val>
                                        </p:tav>
                                        <p:tav tm="100000">
                                          <p:val>
                                            <p:strVal val="#ppt_w"/>
                                          </p:val>
                                        </p:tav>
                                      </p:tavLst>
                                    </p:anim>
                                    <p:anim calcmode="lin" valueType="num">
                                      <p:cBhvr>
                                        <p:cTn id="14" dur="500" fill="hold"/>
                                        <p:tgtEl>
                                          <p:spTgt spid="24884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2" grpId="0"/>
      <p:bldP spid="2488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15"/>
          <p:cNvSpPr/>
          <p:nvPr/>
        </p:nvSpPr>
        <p:spPr>
          <a:xfrm>
            <a:off x="322263" y="100013"/>
            <a:ext cx="6842125" cy="584200"/>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1747" name="Rectangle 16"/>
          <p:cNvSpPr/>
          <p:nvPr/>
        </p:nvSpPr>
        <p:spPr>
          <a:xfrm>
            <a:off x="395288" y="661988"/>
            <a:ext cx="410527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起源</a:t>
            </a:r>
            <a:r>
              <a:rPr lang="zh-CN" altLang="en-US" sz="2800" dirty="0">
                <a:solidFill>
                  <a:schemeClr val="tx1"/>
                </a:solidFill>
                <a:latin typeface="黑体" panose="02010609060101010101" pitchFamily="49" charset="-122"/>
                <a:ea typeface="黑体" panose="02010609060101010101" pitchFamily="49" charset="-122"/>
              </a:rPr>
              <a:t>（原始社会）</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1748" name="Rectangle 17"/>
          <p:cNvSpPr/>
          <p:nvPr/>
        </p:nvSpPr>
        <p:spPr>
          <a:xfrm>
            <a:off x="395288" y="1109663"/>
            <a:ext cx="6624637"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从萌芽走向成熟</a:t>
            </a:r>
            <a:r>
              <a:rPr lang="zh-CN" altLang="en-US" sz="2800" dirty="0">
                <a:solidFill>
                  <a:schemeClr val="tx1"/>
                </a:solidFill>
                <a:latin typeface="黑体" panose="02010609060101010101" pitchFamily="49" charset="-122"/>
                <a:ea typeface="黑体" panose="02010609060101010101" pitchFamily="49" charset="-122"/>
              </a:rPr>
              <a:t>（夏商周</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春秋战国）</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31749" name="Rectangle 18"/>
          <p:cNvSpPr/>
          <p:nvPr/>
        </p:nvSpPr>
        <p:spPr>
          <a:xfrm>
            <a:off x="395288" y="1612900"/>
            <a:ext cx="4608512"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3</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进一步发展</a:t>
            </a:r>
            <a:r>
              <a:rPr lang="zh-CN" altLang="en-US" sz="2800" dirty="0">
                <a:solidFill>
                  <a:schemeClr val="tx1"/>
                </a:solidFill>
                <a:latin typeface="黑体" panose="02010609060101010101" pitchFamily="49" charset="-122"/>
                <a:ea typeface="黑体" panose="02010609060101010101" pitchFamily="49" charset="-122"/>
              </a:rPr>
              <a:t>（秦汉）</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1750" name="Rectangle 19"/>
          <p:cNvSpPr/>
          <p:nvPr/>
        </p:nvSpPr>
        <p:spPr>
          <a:xfrm>
            <a:off x="395288" y="2133600"/>
            <a:ext cx="770572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4</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凸显个性的文人画的出现</a:t>
            </a:r>
            <a:r>
              <a:rPr lang="zh-CN" altLang="en-US" sz="2800" dirty="0">
                <a:solidFill>
                  <a:schemeClr val="tx1"/>
                </a:solidFill>
                <a:latin typeface="黑体" panose="02010609060101010101" pitchFamily="49" charset="-122"/>
                <a:ea typeface="黑体" panose="02010609060101010101" pitchFamily="49" charset="-122"/>
              </a:rPr>
              <a:t>（魏晋南北朝）</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31751" name="Rectangle 20"/>
          <p:cNvSpPr/>
          <p:nvPr/>
        </p:nvSpPr>
        <p:spPr>
          <a:xfrm>
            <a:off x="395288" y="2636838"/>
            <a:ext cx="5545137"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5</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灿烂而求备</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（隋唐）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14037" name="Rectangle 21"/>
          <p:cNvSpPr/>
          <p:nvPr/>
        </p:nvSpPr>
        <p:spPr>
          <a:xfrm>
            <a:off x="395288" y="3141663"/>
            <a:ext cx="8353425"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6</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转折点</a:t>
            </a:r>
            <a:r>
              <a:rPr lang="zh-CN" altLang="en-US" sz="2800" dirty="0">
                <a:solidFill>
                  <a:schemeClr val="tx1"/>
                </a:solidFill>
                <a:latin typeface="黑体" panose="02010609060101010101" pitchFamily="49" charset="-122"/>
                <a:ea typeface="黑体" panose="02010609060101010101" pitchFamily="49" charset="-122"/>
              </a:rPr>
              <a:t>（两宋时期）</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14042" name="Rectangle 26"/>
          <p:cNvSpPr/>
          <p:nvPr/>
        </p:nvSpPr>
        <p:spPr>
          <a:xfrm>
            <a:off x="395288" y="3630613"/>
            <a:ext cx="8353425" cy="95313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A</a:t>
            </a:r>
            <a:r>
              <a:rPr lang="zh-CN" altLang="en-US" sz="2800" dirty="0">
                <a:solidFill>
                  <a:schemeClr val="tx1"/>
                </a:solidFill>
                <a:latin typeface="黑体" panose="02010609060101010101" pitchFamily="49" charset="-122"/>
                <a:ea typeface="黑体" panose="02010609060101010101" pitchFamily="49" charset="-122"/>
              </a:rPr>
              <a:t>、代表：文人山水画：北宋统一</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南宋偏安</a:t>
            </a:r>
            <a:endParaRPr lang="zh-CN" altLang="en-US" sz="2800"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r>
              <a:rPr lang="zh-CN" altLang="en-US" sz="2800" dirty="0">
                <a:solidFill>
                  <a:schemeClr val="tx1"/>
                </a:solidFill>
                <a:latin typeface="黑体" panose="02010609060101010101" pitchFamily="49" charset="-122"/>
                <a:ea typeface="黑体" panose="02010609060101010101" pitchFamily="49" charset="-122"/>
              </a:rPr>
              <a:t>         风情画：北宋张择端</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清明上河图</a:t>
            </a:r>
            <a:r>
              <a:rPr lang="en-US" altLang="zh-CN" sz="2800" dirty="0">
                <a:solidFill>
                  <a:schemeClr val="tx1"/>
                </a:solidFill>
                <a:latin typeface="黑体" panose="02010609060101010101" pitchFamily="49" charset="-122"/>
                <a:ea typeface="黑体" panose="02010609060101010101" pitchFamily="49" charset="-122"/>
              </a:rPr>
              <a:t>》</a:t>
            </a:r>
            <a:endParaRPr lang="en-US" altLang="zh-CN"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4037"/>
                                        </p:tgtEl>
                                        <p:attrNameLst>
                                          <p:attrName>style.visibility</p:attrName>
                                        </p:attrNameLst>
                                      </p:cBhvr>
                                      <p:to>
                                        <p:strVal val="visible"/>
                                      </p:to>
                                    </p:set>
                                    <p:anim calcmode="lin" valueType="num">
                                      <p:cBhvr>
                                        <p:cTn id="7" dur="500" fill="hold"/>
                                        <p:tgtEl>
                                          <p:spTgt spid="214037"/>
                                        </p:tgtEl>
                                        <p:attrNameLst>
                                          <p:attrName>ppt_w</p:attrName>
                                        </p:attrNameLst>
                                      </p:cBhvr>
                                      <p:tavLst>
                                        <p:tav tm="0">
                                          <p:val>
                                            <p:fltVal val="0.000000"/>
                                          </p:val>
                                        </p:tav>
                                        <p:tav tm="100000">
                                          <p:val>
                                            <p:strVal val="#ppt_w"/>
                                          </p:val>
                                        </p:tav>
                                      </p:tavLst>
                                    </p:anim>
                                    <p:anim calcmode="lin" valueType="num">
                                      <p:cBhvr>
                                        <p:cTn id="8" dur="500" fill="hold"/>
                                        <p:tgtEl>
                                          <p:spTgt spid="214037"/>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4042"/>
                                        </p:tgtEl>
                                        <p:attrNameLst>
                                          <p:attrName>style.visibility</p:attrName>
                                        </p:attrNameLst>
                                      </p:cBhvr>
                                      <p:to>
                                        <p:strVal val="visible"/>
                                      </p:to>
                                    </p:set>
                                    <p:animEffect transition="in" filter="dissolve">
                                      <p:cBhvr>
                                        <p:cTn id="13" dur="500"/>
                                        <p:tgtEl>
                                          <p:spTgt spid="214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37" grpId="0"/>
      <p:bldP spid="2140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93186" name="Picture 4" descr="068"/>
          <p:cNvPicPr>
            <a:picLocks noChangeAspect="1"/>
          </p:cNvPicPr>
          <p:nvPr>
            <p:ph idx="1"/>
          </p:nvPr>
        </p:nvPicPr>
        <p:blipFill>
          <a:blip r:embed="rId1"/>
          <a:stretch>
            <a:fillRect/>
          </a:stretch>
        </p:blipFill>
        <p:spPr>
          <a:xfrm>
            <a:off x="291465" y="841375"/>
            <a:ext cx="3727450" cy="5018405"/>
          </a:xfrm>
          <a:prstGeom prst="rect">
            <a:avLst/>
          </a:prstGeom>
          <a:noFill/>
          <a:ln w="9525">
            <a:noFill/>
          </a:ln>
        </p:spPr>
      </p:pic>
      <p:pic>
        <p:nvPicPr>
          <p:cNvPr id="94213" name="Picture 12" descr="11466802959257246"/>
          <p:cNvPicPr>
            <a:picLocks noChangeAspect="1"/>
          </p:cNvPicPr>
          <p:nvPr/>
        </p:nvPicPr>
        <p:blipFill>
          <a:blip r:embed="rId2"/>
          <a:stretch>
            <a:fillRect/>
          </a:stretch>
        </p:blipFill>
        <p:spPr>
          <a:xfrm>
            <a:off x="4179253" y="1138238"/>
            <a:ext cx="4643437" cy="3449637"/>
          </a:xfrm>
          <a:prstGeom prst="rect">
            <a:avLst/>
          </a:prstGeom>
          <a:noFill/>
          <a:ln w="9525">
            <a:noFill/>
          </a:ln>
        </p:spPr>
      </p:pic>
      <p:sp>
        <p:nvSpPr>
          <p:cNvPr id="4" name="文本框 3"/>
          <p:cNvSpPr txBox="1"/>
          <p:nvPr/>
        </p:nvSpPr>
        <p:spPr>
          <a:xfrm>
            <a:off x="170180" y="6035675"/>
            <a:ext cx="4754880" cy="423545"/>
          </a:xfrm>
          <a:prstGeom prst="rect">
            <a:avLst/>
          </a:prstGeom>
          <a:noFill/>
        </p:spPr>
        <p:txBody>
          <a:bodyPr wrap="none" rtlCol="0">
            <a:spAutoFit/>
          </a:bodyPr>
          <a:p>
            <a:pPr algn="ctr"/>
            <a:r>
              <a:rPr lang="zh-CN" altLang="en-US" sz="2400" dirty="0">
                <a:solidFill>
                  <a:schemeClr val="accent2"/>
                </a:solidFill>
                <a:effectLst/>
                <a:sym typeface="+mn-ea"/>
              </a:rPr>
              <a:t>北宋范宽《溪山行旅图》（台北）</a:t>
            </a:r>
            <a:endParaRPr lang="zh-CN" altLang="en-US" sz="2400" dirty="0">
              <a:solidFill>
                <a:schemeClr val="accent2"/>
              </a:solidFill>
              <a:effectLst/>
              <a:latin typeface="Times New Roman" panose="02020603050405020304" pitchFamily="18" charset="0"/>
            </a:endParaRPr>
          </a:p>
        </p:txBody>
      </p:sp>
      <p:sp>
        <p:nvSpPr>
          <p:cNvPr id="5" name="文本框 4"/>
          <p:cNvSpPr txBox="1"/>
          <p:nvPr/>
        </p:nvSpPr>
        <p:spPr>
          <a:xfrm>
            <a:off x="4396740" y="4956175"/>
            <a:ext cx="4450080" cy="423545"/>
          </a:xfrm>
          <a:prstGeom prst="rect">
            <a:avLst/>
          </a:prstGeom>
          <a:noFill/>
        </p:spPr>
        <p:txBody>
          <a:bodyPr wrap="none" rtlCol="0" anchor="t">
            <a:spAutoFit/>
          </a:bodyPr>
          <a:p>
            <a:r>
              <a:rPr lang="zh-CN" altLang="en-US" sz="2400" dirty="0">
                <a:solidFill>
                  <a:schemeClr val="accent2"/>
                </a:solidFill>
                <a:sym typeface="+mn-ea"/>
              </a:rPr>
              <a:t>夏圭：</a:t>
            </a:r>
            <a:r>
              <a:rPr lang="en-US" altLang="zh-CN" sz="2400">
                <a:solidFill>
                  <a:schemeClr val="accent2"/>
                </a:solidFill>
                <a:sym typeface="+mn-ea"/>
              </a:rPr>
              <a:t>《</a:t>
            </a:r>
            <a:r>
              <a:rPr lang="zh-CN" altLang="en-US" sz="2400" dirty="0">
                <a:solidFill>
                  <a:schemeClr val="accent2"/>
                </a:solidFill>
                <a:sym typeface="+mn-ea"/>
              </a:rPr>
              <a:t>山水十二景</a:t>
            </a:r>
            <a:r>
              <a:rPr lang="en-US" altLang="zh-CN" sz="2400">
                <a:solidFill>
                  <a:schemeClr val="accent2"/>
                </a:solidFill>
                <a:sym typeface="+mn-ea"/>
              </a:rPr>
              <a:t>》</a:t>
            </a:r>
            <a:r>
              <a:rPr lang="zh-CN" altLang="en-US" sz="2400" dirty="0">
                <a:solidFill>
                  <a:schemeClr val="accent2"/>
                </a:solidFill>
                <a:sym typeface="+mn-ea"/>
              </a:rPr>
              <a:t>（局部）</a:t>
            </a:r>
            <a:endParaRPr lang="zh-CN" altLang="en-US" sz="2400"/>
          </a:p>
        </p:txBody>
      </p:sp>
      <p:sp>
        <p:nvSpPr>
          <p:cNvPr id="6" name="文本框 5"/>
          <p:cNvSpPr txBox="1"/>
          <p:nvPr/>
        </p:nvSpPr>
        <p:spPr>
          <a:xfrm>
            <a:off x="6746875" y="5557520"/>
            <a:ext cx="1711325" cy="478155"/>
          </a:xfrm>
          <a:prstGeom prst="rect">
            <a:avLst/>
          </a:prstGeom>
          <a:noFill/>
        </p:spPr>
        <p:txBody>
          <a:bodyPr wrap="square" rtlCol="0">
            <a:spAutoFit/>
          </a:bodyPr>
          <a:p>
            <a:r>
              <a:rPr lang="zh-CN" altLang="en-US" sz="2800">
                <a:solidFill>
                  <a:srgbClr val="3333FF"/>
                </a:solidFill>
              </a:rPr>
              <a:t>残山剩水</a:t>
            </a:r>
            <a:endParaRPr lang="zh-CN" altLang="en-US" sz="2800">
              <a:solidFill>
                <a:srgbClr val="33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additive="base">
                                        <p:cTn id="7" dur="500" fill="hold"/>
                                        <p:tgtEl>
                                          <p:spTgt spid="93186"/>
                                        </p:tgtEl>
                                        <p:attrNameLst>
                                          <p:attrName>ppt_x</p:attrName>
                                        </p:attrNameLst>
                                      </p:cBhvr>
                                      <p:tavLst>
                                        <p:tav tm="0">
                                          <p:val>
                                            <p:strVal val="#ppt_x"/>
                                          </p:val>
                                        </p:tav>
                                        <p:tav tm="100000">
                                          <p:val>
                                            <p:strVal val="#ppt_x"/>
                                          </p:val>
                                        </p:tav>
                                      </p:tavLst>
                                    </p:anim>
                                    <p:anim calcmode="lin" valueType="num">
                                      <p:cBhvr additive="base">
                                        <p:cTn id="8" dur="500" fill="hold"/>
                                        <p:tgtEl>
                                          <p:spTgt spid="9318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4213"/>
                                        </p:tgtEl>
                                        <p:attrNameLst>
                                          <p:attrName>style.visibility</p:attrName>
                                        </p:attrNameLst>
                                      </p:cBhvr>
                                      <p:to>
                                        <p:strVal val="visible"/>
                                      </p:to>
                                    </p:set>
                                    <p:anim calcmode="lin" valueType="num">
                                      <p:cBhvr additive="base">
                                        <p:cTn id="17" dur="500" fill="hold"/>
                                        <p:tgtEl>
                                          <p:spTgt spid="94213"/>
                                        </p:tgtEl>
                                        <p:attrNameLst>
                                          <p:attrName>ppt_x</p:attrName>
                                        </p:attrNameLst>
                                      </p:cBhvr>
                                      <p:tavLst>
                                        <p:tav tm="0">
                                          <p:val>
                                            <p:strVal val="#ppt_x"/>
                                          </p:val>
                                        </p:tav>
                                        <p:tav tm="100000">
                                          <p:val>
                                            <p:strVal val="#ppt_x"/>
                                          </p:val>
                                        </p:tav>
                                      </p:tavLst>
                                    </p:anim>
                                    <p:anim calcmode="lin" valueType="num">
                                      <p:cBhvr additive="base">
                                        <p:cTn id="18" dur="500" fill="hold"/>
                                        <p:tgtEl>
                                          <p:spTgt spid="942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2"/>
          <p:cNvSpPr txBox="1"/>
          <p:nvPr/>
        </p:nvSpPr>
        <p:spPr>
          <a:xfrm>
            <a:off x="292100" y="115888"/>
            <a:ext cx="6727825" cy="585787"/>
          </a:xfrm>
          <a:prstGeom prst="rect">
            <a:avLst/>
          </a:prstGeom>
          <a:noFill/>
          <a:ln w="9525">
            <a:noFill/>
          </a:ln>
        </p:spPr>
        <p:txBody>
          <a:bodyPr>
            <a:spAutoFit/>
          </a:bodyPr>
          <a:p>
            <a:pPr algn="l">
              <a:lnSpc>
                <a:spcPct val="100000"/>
              </a:lnSpc>
              <a:spcBef>
                <a:spcPct val="50000"/>
              </a:spcBef>
            </a:pPr>
            <a:r>
              <a:rPr lang="zh-CN" altLang="en-US" dirty="0">
                <a:solidFill>
                  <a:schemeClr val="tx1"/>
                </a:solidFill>
                <a:latin typeface="Arial" panose="020B0604020202020204" pitchFamily="34" charset="0"/>
                <a:ea typeface="黑体" panose="02010609060101010101" pitchFamily="49" charset="-122"/>
              </a:rPr>
              <a:t>一、中国画</a:t>
            </a:r>
            <a:endParaRPr lang="zh-CN" altLang="en-US" dirty="0">
              <a:solidFill>
                <a:srgbClr val="0000FF"/>
              </a:solidFill>
              <a:latin typeface="Arial" panose="020B0604020202020204" pitchFamily="34" charset="0"/>
              <a:ea typeface="黑体" panose="02010609060101010101" pitchFamily="49" charset="-122"/>
            </a:endParaRPr>
          </a:p>
        </p:txBody>
      </p:sp>
      <p:sp>
        <p:nvSpPr>
          <p:cNvPr id="14339" name="Rectangle 4"/>
          <p:cNvSpPr/>
          <p:nvPr/>
        </p:nvSpPr>
        <p:spPr>
          <a:xfrm>
            <a:off x="250825" y="763588"/>
            <a:ext cx="6842125" cy="585787"/>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1669" name="Rectangle 5"/>
          <p:cNvSpPr/>
          <p:nvPr/>
        </p:nvSpPr>
        <p:spPr>
          <a:xfrm>
            <a:off x="395288" y="1325563"/>
            <a:ext cx="4105275"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起源</a:t>
            </a:r>
            <a:r>
              <a:rPr lang="zh-CN" altLang="en-US" sz="2800" dirty="0">
                <a:solidFill>
                  <a:schemeClr val="tx1"/>
                </a:solidFill>
                <a:latin typeface="黑体" panose="02010609060101010101" pitchFamily="49" charset="-122"/>
                <a:ea typeface="黑体" panose="02010609060101010101" pitchFamily="49" charset="-122"/>
              </a:rPr>
              <a:t>（原始社会）</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41670" name="Rectangle 6"/>
          <p:cNvSpPr/>
          <p:nvPr/>
        </p:nvSpPr>
        <p:spPr>
          <a:xfrm>
            <a:off x="395288" y="1903413"/>
            <a:ext cx="5256212" cy="953135"/>
          </a:xfrm>
          <a:prstGeom prst="rect">
            <a:avLst/>
          </a:prstGeom>
          <a:noFill/>
          <a:ln w="9525">
            <a:noFill/>
          </a:ln>
        </p:spPr>
        <p:txBody>
          <a:bodyPr wrap="square">
            <a:spAutoFit/>
          </a:bodyPr>
          <a:p>
            <a:pPr algn="l">
              <a:lnSpc>
                <a:spcPct val="100000"/>
              </a:lnSpc>
              <a:spcBef>
                <a:spcPct val="0"/>
              </a:spcBef>
            </a:pPr>
            <a:r>
              <a:rPr lang="zh-CN" altLang="en-US" sz="2800" dirty="0">
                <a:solidFill>
                  <a:schemeClr val="tx1"/>
                </a:solidFill>
                <a:latin typeface="黑体" panose="02010609060101010101" pitchFamily="49" charset="-122"/>
                <a:ea typeface="黑体" panose="02010609060101010101" pitchFamily="49" charset="-122"/>
              </a:rPr>
              <a:t>彩陶画、岩画、壁画、地画</a:t>
            </a:r>
            <a:endParaRPr lang="zh-CN" altLang="en-US" sz="2800"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r>
              <a:rPr lang="zh-CN" altLang="en-US" sz="2800" dirty="0">
                <a:solidFill>
                  <a:srgbClr val="FF0000"/>
                </a:solidFill>
                <a:latin typeface="Comic Sans MS" panose="030F0702030302020204" pitchFamily="66" charset="0"/>
                <a:sym typeface="+mn-ea"/>
              </a:rPr>
              <a:t> </a:t>
            </a:r>
            <a:endParaRPr lang="en-US" altLang="zh-CN" sz="2800" dirty="0">
              <a:solidFill>
                <a:schemeClr val="tx1"/>
              </a:solidFill>
              <a:latin typeface="黑体" panose="02010609060101010101" pitchFamily="49" charset="-122"/>
              <a:ea typeface="黑体" panose="02010609060101010101" pitchFamily="49" charset="-122"/>
            </a:endParaRPr>
          </a:p>
        </p:txBody>
      </p:sp>
      <p:pic>
        <p:nvPicPr>
          <p:cNvPr id="241672" name="Picture 8" descr="15222">
            <a:hlinkClick r:id="rId1"/>
          </p:cNvPr>
          <p:cNvPicPr>
            <a:picLocks noChangeAspect="1"/>
          </p:cNvPicPr>
          <p:nvPr/>
        </p:nvPicPr>
        <p:blipFill>
          <a:blip r:embed="rId2"/>
          <a:stretch>
            <a:fillRect/>
          </a:stretch>
        </p:blipFill>
        <p:spPr>
          <a:xfrm>
            <a:off x="4273550" y="-26987"/>
            <a:ext cx="4870450" cy="6884987"/>
          </a:xfrm>
          <a:prstGeom prst="rect">
            <a:avLst/>
          </a:prstGeom>
          <a:noFill/>
          <a:ln w="9525">
            <a:noFill/>
          </a:ln>
        </p:spPr>
      </p:pic>
      <p:pic>
        <p:nvPicPr>
          <p:cNvPr id="241673" name="Picture 9" descr="鹳鱼石斧图"/>
          <p:cNvPicPr>
            <a:picLocks noChangeAspect="1"/>
          </p:cNvPicPr>
          <p:nvPr/>
        </p:nvPicPr>
        <p:blipFill>
          <a:blip r:embed="rId3"/>
          <a:stretch>
            <a:fillRect/>
          </a:stretch>
        </p:blipFill>
        <p:spPr>
          <a:xfrm>
            <a:off x="0" y="2565400"/>
            <a:ext cx="4302125" cy="4069080"/>
          </a:xfrm>
          <a:prstGeom prst="rect">
            <a:avLst/>
          </a:prstGeom>
          <a:noFill/>
          <a:ln w="9525">
            <a:noFill/>
          </a:ln>
        </p:spPr>
      </p:pic>
      <p:sp>
        <p:nvSpPr>
          <p:cNvPr id="2" name="文本框 1"/>
          <p:cNvSpPr txBox="1"/>
          <p:nvPr/>
        </p:nvSpPr>
        <p:spPr>
          <a:xfrm>
            <a:off x="532765" y="5531485"/>
            <a:ext cx="6278880" cy="534035"/>
          </a:xfrm>
          <a:prstGeom prst="rect">
            <a:avLst/>
          </a:prstGeom>
          <a:noFill/>
        </p:spPr>
        <p:txBody>
          <a:bodyPr wrap="none" rtlCol="0" anchor="t">
            <a:spAutoFit/>
          </a:bodyPr>
          <a:p>
            <a:r>
              <a:rPr lang="zh-CN" altLang="en-US" dirty="0">
                <a:solidFill>
                  <a:srgbClr val="FF0000"/>
                </a:solidFill>
                <a:latin typeface="Comic Sans MS" panose="030F0702030302020204" pitchFamily="66" charset="0"/>
                <a:sym typeface="+mn-ea"/>
              </a:rPr>
              <a:t>特点：自然、生动、质朴、粗犷、</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1669"/>
                                        </p:tgtEl>
                                        <p:attrNameLst>
                                          <p:attrName>style.visibility</p:attrName>
                                        </p:attrNameLst>
                                      </p:cBhvr>
                                      <p:to>
                                        <p:strVal val="visible"/>
                                      </p:to>
                                    </p:set>
                                    <p:anim calcmode="lin" valueType="num">
                                      <p:cBhvr>
                                        <p:cTn id="7" dur="500" fill="hold"/>
                                        <p:tgtEl>
                                          <p:spTgt spid="241669"/>
                                        </p:tgtEl>
                                        <p:attrNameLst>
                                          <p:attrName>ppt_w</p:attrName>
                                        </p:attrNameLst>
                                      </p:cBhvr>
                                      <p:tavLst>
                                        <p:tav tm="0">
                                          <p:val>
                                            <p:fltVal val="0.000000"/>
                                          </p:val>
                                        </p:tav>
                                        <p:tav tm="100000">
                                          <p:val>
                                            <p:strVal val="#ppt_w"/>
                                          </p:val>
                                        </p:tav>
                                      </p:tavLst>
                                    </p:anim>
                                    <p:anim calcmode="lin" valueType="num">
                                      <p:cBhvr>
                                        <p:cTn id="8" dur="500" fill="hold"/>
                                        <p:tgtEl>
                                          <p:spTgt spid="241669"/>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41670"/>
                                        </p:tgtEl>
                                        <p:attrNameLst>
                                          <p:attrName>style.visibility</p:attrName>
                                        </p:attrNameLst>
                                      </p:cBhvr>
                                      <p:to>
                                        <p:strVal val="visible"/>
                                      </p:to>
                                    </p:set>
                                    <p:animEffect transition="in" filter="dissolve">
                                      <p:cBhvr>
                                        <p:cTn id="13" dur="500"/>
                                        <p:tgtEl>
                                          <p:spTgt spid="241670"/>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241672"/>
                                        </p:tgtEl>
                                        <p:attrNameLst>
                                          <p:attrName>style.visibility</p:attrName>
                                        </p:attrNameLst>
                                      </p:cBhvr>
                                      <p:to>
                                        <p:strVal val="visible"/>
                                      </p:to>
                                    </p:set>
                                    <p:anim calcmode="lin" valueType="num">
                                      <p:cBhvr>
                                        <p:cTn id="18" dur="1000" fill="hold"/>
                                        <p:tgtEl>
                                          <p:spTgt spid="241672"/>
                                        </p:tgtEl>
                                        <p:attrNameLst>
                                          <p:attrName>ppt_x</p:attrName>
                                        </p:attrNameLst>
                                      </p:cBhvr>
                                      <p:tavLst>
                                        <p:tav tm="0">
                                          <p:val>
                                            <p:strVal val="#ppt_x-.2"/>
                                          </p:val>
                                        </p:tav>
                                        <p:tav tm="100000">
                                          <p:val>
                                            <p:strVal val="#ppt_x"/>
                                          </p:val>
                                        </p:tav>
                                      </p:tavLst>
                                    </p:anim>
                                    <p:anim calcmode="lin" valueType="num">
                                      <p:cBhvr>
                                        <p:cTn id="19" dur="1000" fill="hold"/>
                                        <p:tgtEl>
                                          <p:spTgt spid="241672"/>
                                        </p:tgtEl>
                                        <p:attrNameLst>
                                          <p:attrName>ppt_y</p:attrName>
                                        </p:attrNameLst>
                                      </p:cBhvr>
                                      <p:tavLst>
                                        <p:tav tm="0">
                                          <p:val>
                                            <p:strVal val="#ppt_y"/>
                                          </p:val>
                                        </p:tav>
                                        <p:tav tm="100000">
                                          <p:val>
                                            <p:strVal val="#ppt_y"/>
                                          </p:val>
                                        </p:tav>
                                      </p:tavLst>
                                    </p:anim>
                                    <p:animEffect transition="in" filter="wipe(right)" prLst="gradientSize: 0.1">
                                      <p:cBhvr>
                                        <p:cTn id="20" dur="1000"/>
                                        <p:tgtEl>
                                          <p:spTgt spid="241672"/>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xit" presetSubtype="0" fill="hold" nodeType="clickEffect">
                                  <p:stCondLst>
                                    <p:cond delay="0"/>
                                  </p:stCondLst>
                                  <p:childTnLst>
                                    <p:anim calcmode="lin" valueType="num">
                                      <p:cBhvr>
                                        <p:cTn id="24" dur="1000"/>
                                        <p:tgtEl>
                                          <p:spTgt spid="241672"/>
                                        </p:tgtEl>
                                        <p:attrNameLst>
                                          <p:attrName>ppt_w</p:attrName>
                                        </p:attrNameLst>
                                      </p:cBhvr>
                                      <p:tavLst>
                                        <p:tav tm="0">
                                          <p:val>
                                            <p:strVal val="ppt_w"/>
                                          </p:val>
                                        </p:tav>
                                        <p:tav tm="100000">
                                          <p:val>
                                            <p:strVal val="ppt_w*0.70"/>
                                          </p:val>
                                        </p:tav>
                                      </p:tavLst>
                                    </p:anim>
                                    <p:anim calcmode="lin" valueType="num">
                                      <p:cBhvr>
                                        <p:cTn id="25" dur="1000"/>
                                        <p:tgtEl>
                                          <p:spTgt spid="241672"/>
                                        </p:tgtEl>
                                        <p:attrNameLst>
                                          <p:attrName>ppt_h</p:attrName>
                                        </p:attrNameLst>
                                      </p:cBhvr>
                                      <p:tavLst>
                                        <p:tav tm="0">
                                          <p:val>
                                            <p:strVal val="ppt_h"/>
                                          </p:val>
                                        </p:tav>
                                        <p:tav tm="100000">
                                          <p:val>
                                            <p:strVal val="ppt_h"/>
                                          </p:val>
                                        </p:tav>
                                      </p:tavLst>
                                    </p:anim>
                                    <p:animEffect transition="out" filter="fade">
                                      <p:cBhvr>
                                        <p:cTn id="26" dur="1000"/>
                                        <p:tgtEl>
                                          <p:spTgt spid="241672"/>
                                        </p:tgtEl>
                                      </p:cBhvr>
                                    </p:animEffect>
                                    <p:set>
                                      <p:cBhvr>
                                        <p:cTn id="27" dur="1" fill="hold">
                                          <p:stCondLst>
                                            <p:cond delay="999"/>
                                          </p:stCondLst>
                                        </p:cTn>
                                        <p:tgtEl>
                                          <p:spTgt spid="24167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nodeType="clickEffect">
                                  <p:stCondLst>
                                    <p:cond delay="0"/>
                                  </p:stCondLst>
                                  <p:childTnLst>
                                    <p:set>
                                      <p:cBhvr>
                                        <p:cTn id="31" dur="1" fill="hold">
                                          <p:stCondLst>
                                            <p:cond delay="0"/>
                                          </p:stCondLst>
                                        </p:cTn>
                                        <p:tgtEl>
                                          <p:spTgt spid="241673"/>
                                        </p:tgtEl>
                                        <p:attrNameLst>
                                          <p:attrName>style.visibility</p:attrName>
                                        </p:attrNameLst>
                                      </p:cBhvr>
                                      <p:to>
                                        <p:strVal val="visible"/>
                                      </p:to>
                                    </p:set>
                                    <p:anim calcmode="lin" valueType="num">
                                      <p:cBhvr>
                                        <p:cTn id="32" dur="1000" fill="hold"/>
                                        <p:tgtEl>
                                          <p:spTgt spid="241673"/>
                                        </p:tgtEl>
                                        <p:attrNameLst>
                                          <p:attrName>ppt_x</p:attrName>
                                        </p:attrNameLst>
                                      </p:cBhvr>
                                      <p:tavLst>
                                        <p:tav tm="0">
                                          <p:val>
                                            <p:strVal val="#ppt_x-.2"/>
                                          </p:val>
                                        </p:tav>
                                        <p:tav tm="100000">
                                          <p:val>
                                            <p:strVal val="#ppt_x"/>
                                          </p:val>
                                        </p:tav>
                                      </p:tavLst>
                                    </p:anim>
                                    <p:anim calcmode="lin" valueType="num">
                                      <p:cBhvr>
                                        <p:cTn id="33" dur="1000" fill="hold"/>
                                        <p:tgtEl>
                                          <p:spTgt spid="241673"/>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41673"/>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xit" presetSubtype="0" fill="hold" nodeType="clickEffect">
                                  <p:stCondLst>
                                    <p:cond delay="0"/>
                                  </p:stCondLst>
                                  <p:childTnLst>
                                    <p:anim calcmode="lin" valueType="num">
                                      <p:cBhvr>
                                        <p:cTn id="38" dur="1000"/>
                                        <p:tgtEl>
                                          <p:spTgt spid="241673"/>
                                        </p:tgtEl>
                                        <p:attrNameLst>
                                          <p:attrName>ppt_w</p:attrName>
                                        </p:attrNameLst>
                                      </p:cBhvr>
                                      <p:tavLst>
                                        <p:tav tm="0">
                                          <p:val>
                                            <p:strVal val="ppt_w"/>
                                          </p:val>
                                        </p:tav>
                                        <p:tav tm="100000">
                                          <p:val>
                                            <p:strVal val="ppt_w*0.70"/>
                                          </p:val>
                                        </p:tav>
                                      </p:tavLst>
                                    </p:anim>
                                    <p:anim calcmode="lin" valueType="num">
                                      <p:cBhvr>
                                        <p:cTn id="39" dur="1000"/>
                                        <p:tgtEl>
                                          <p:spTgt spid="241673"/>
                                        </p:tgtEl>
                                        <p:attrNameLst>
                                          <p:attrName>ppt_h</p:attrName>
                                        </p:attrNameLst>
                                      </p:cBhvr>
                                      <p:tavLst>
                                        <p:tav tm="0">
                                          <p:val>
                                            <p:strVal val="ppt_h"/>
                                          </p:val>
                                        </p:tav>
                                        <p:tav tm="100000">
                                          <p:val>
                                            <p:strVal val="ppt_h"/>
                                          </p:val>
                                        </p:tav>
                                      </p:tavLst>
                                    </p:anim>
                                    <p:animEffect transition="out" filter="fade">
                                      <p:cBhvr>
                                        <p:cTn id="40" dur="1000"/>
                                        <p:tgtEl>
                                          <p:spTgt spid="241673"/>
                                        </p:tgtEl>
                                      </p:cBhvr>
                                    </p:animEffect>
                                    <p:set>
                                      <p:cBhvr>
                                        <p:cTn id="41" dur="1" fill="hold">
                                          <p:stCondLst>
                                            <p:cond delay="999"/>
                                          </p:stCondLst>
                                        </p:cTn>
                                        <p:tgtEl>
                                          <p:spTgt spid="24167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9" grpId="0"/>
      <p:bldP spid="241670" grpId="0"/>
      <p:bldP spid="2" grpId="0"/>
      <p:bldP spid="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770" name="Picture 2" descr="2005525112122982"/>
          <p:cNvPicPr>
            <a:picLocks noChangeAspect="1"/>
          </p:cNvPicPr>
          <p:nvPr/>
        </p:nvPicPr>
        <p:blipFill>
          <a:blip r:embed="rId1">
            <a:lum bright="-1999" contrast="6000"/>
          </a:blip>
          <a:stretch>
            <a:fillRect/>
          </a:stretch>
        </p:blipFill>
        <p:spPr>
          <a:xfrm>
            <a:off x="0" y="1981200"/>
            <a:ext cx="9144000" cy="4876800"/>
          </a:xfrm>
          <a:prstGeom prst="rect">
            <a:avLst/>
          </a:prstGeom>
          <a:noFill/>
          <a:ln w="9525">
            <a:noFill/>
          </a:ln>
        </p:spPr>
      </p:pic>
      <p:sp>
        <p:nvSpPr>
          <p:cNvPr id="32771" name="Text Box 3"/>
          <p:cNvSpPr txBox="1"/>
          <p:nvPr/>
        </p:nvSpPr>
        <p:spPr>
          <a:xfrm>
            <a:off x="719138" y="547688"/>
            <a:ext cx="7600950" cy="646112"/>
          </a:xfrm>
          <a:prstGeom prst="rect">
            <a:avLst/>
          </a:prstGeom>
          <a:noFill/>
          <a:ln w="9525">
            <a:noFill/>
          </a:ln>
        </p:spPr>
        <p:txBody>
          <a:bodyPr wrap="none">
            <a:spAutoFit/>
          </a:bodyPr>
          <a:p>
            <a:pPr>
              <a:lnSpc>
                <a:spcPct val="100000"/>
              </a:lnSpc>
              <a:spcBef>
                <a:spcPct val="0"/>
              </a:spcBef>
            </a:pPr>
            <a:r>
              <a:rPr lang="zh-CN" altLang="en-US" sz="3600" dirty="0">
                <a:solidFill>
                  <a:schemeClr val="accent2"/>
                </a:solidFill>
                <a:latin typeface="黑体" panose="02010609060101010101" pitchFamily="49" charset="-122"/>
                <a:ea typeface="黑体" panose="02010609060101010101" pitchFamily="49" charset="-122"/>
              </a:rPr>
              <a:t>宋代绘画的最大亮点</a:t>
            </a:r>
            <a:r>
              <a:rPr lang="en-US" altLang="zh-CN" sz="3600" dirty="0">
                <a:solidFill>
                  <a:schemeClr val="accent2"/>
                </a:solidFill>
                <a:latin typeface="黑体" panose="02010609060101010101" pitchFamily="49" charset="-122"/>
                <a:ea typeface="黑体" panose="02010609060101010101" pitchFamily="49" charset="-122"/>
              </a:rPr>
              <a:t>----</a:t>
            </a:r>
            <a:r>
              <a:rPr lang="zh-CN" altLang="en-US" sz="3600" dirty="0">
                <a:solidFill>
                  <a:schemeClr val="accent2"/>
                </a:solidFill>
                <a:latin typeface="黑体" panose="02010609060101010101" pitchFamily="49" charset="-122"/>
                <a:ea typeface="黑体" panose="02010609060101010101" pitchFamily="49" charset="-122"/>
              </a:rPr>
              <a:t>民间风俗画</a:t>
            </a:r>
            <a:endParaRPr lang="zh-CN" altLang="en-US" sz="3600" dirty="0">
              <a:solidFill>
                <a:schemeClr val="accent2"/>
              </a:solidFill>
              <a:latin typeface="黑体" panose="02010609060101010101" pitchFamily="49" charset="-122"/>
              <a:ea typeface="黑体" panose="02010609060101010101" pitchFamily="49" charset="-122"/>
            </a:endParaRPr>
          </a:p>
        </p:txBody>
      </p:sp>
      <p:sp>
        <p:nvSpPr>
          <p:cNvPr id="32772" name="Rectangle 4"/>
          <p:cNvSpPr/>
          <p:nvPr/>
        </p:nvSpPr>
        <p:spPr>
          <a:xfrm>
            <a:off x="2362200" y="5873750"/>
            <a:ext cx="4303713" cy="584200"/>
          </a:xfrm>
          <a:prstGeom prst="rect">
            <a:avLst/>
          </a:prstGeom>
          <a:noFill/>
          <a:ln w="9525">
            <a:noFill/>
          </a:ln>
        </p:spPr>
        <p:txBody>
          <a:bodyPr wrap="none">
            <a:spAutoFit/>
          </a:bodyPr>
          <a:p>
            <a:pPr algn="l">
              <a:lnSpc>
                <a:spcPct val="100000"/>
              </a:lnSpc>
              <a:spcBef>
                <a:spcPct val="0"/>
              </a:spcBef>
            </a:pPr>
            <a:r>
              <a:rPr lang="en-US" altLang="zh-CN" dirty="0">
                <a:solidFill>
                  <a:srgbClr val="99FF33"/>
                </a:solidFill>
                <a:latin typeface="华文新魏" pitchFamily="2" charset="-122"/>
                <a:ea typeface="华文新魏" pitchFamily="2" charset="-122"/>
              </a:rPr>
              <a:t>《</a:t>
            </a:r>
            <a:r>
              <a:rPr lang="zh-CN" altLang="en-US" dirty="0">
                <a:solidFill>
                  <a:srgbClr val="99FF33"/>
                </a:solidFill>
                <a:latin typeface="华文新魏" pitchFamily="2" charset="-122"/>
                <a:ea typeface="华文新魏" pitchFamily="2" charset="-122"/>
              </a:rPr>
              <a:t>清明上河图</a:t>
            </a:r>
            <a:r>
              <a:rPr lang="en-US" altLang="zh-CN" dirty="0">
                <a:solidFill>
                  <a:srgbClr val="99FF33"/>
                </a:solidFill>
                <a:latin typeface="华文新魏" pitchFamily="2" charset="-122"/>
                <a:ea typeface="华文新魏" pitchFamily="2" charset="-122"/>
              </a:rPr>
              <a:t>》</a:t>
            </a:r>
            <a:r>
              <a:rPr lang="zh-CN" altLang="en-US" dirty="0">
                <a:solidFill>
                  <a:srgbClr val="99FF33"/>
                </a:solidFill>
                <a:latin typeface="华文新魏" pitchFamily="2" charset="-122"/>
                <a:ea typeface="华文新魏" pitchFamily="2" charset="-122"/>
              </a:rPr>
              <a:t>张择端</a:t>
            </a:r>
            <a:endParaRPr lang="zh-CN" altLang="en-US" dirty="0">
              <a:solidFill>
                <a:srgbClr val="99FF33"/>
              </a:solidFill>
              <a:latin typeface="华文新魏" pitchFamily="2" charset="-122"/>
              <a:ea typeface="华文新魏"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
          <p:cNvGrpSpPr/>
          <p:nvPr/>
        </p:nvGrpSpPr>
        <p:grpSpPr>
          <a:xfrm>
            <a:off x="136525" y="114300"/>
            <a:ext cx="8931275" cy="6743700"/>
            <a:chOff x="86" y="72"/>
            <a:chExt cx="5626" cy="4248"/>
          </a:xfrm>
        </p:grpSpPr>
        <p:pic>
          <p:nvPicPr>
            <p:cNvPr id="34819" name="Picture 5" descr="宋徽宗《听琴图》"/>
            <p:cNvPicPr>
              <a:picLocks noChangeAspect="1"/>
            </p:cNvPicPr>
            <p:nvPr/>
          </p:nvPicPr>
          <p:blipFill>
            <a:blip r:embed="rId1">
              <a:lum bright="20001" contrast="20000"/>
            </a:blip>
            <a:stretch>
              <a:fillRect/>
            </a:stretch>
          </p:blipFill>
          <p:spPr>
            <a:xfrm>
              <a:off x="4370" y="72"/>
              <a:ext cx="1342" cy="4248"/>
            </a:xfrm>
            <a:prstGeom prst="rect">
              <a:avLst/>
            </a:prstGeom>
            <a:noFill/>
            <a:ln w="9525">
              <a:noFill/>
            </a:ln>
          </p:spPr>
        </p:pic>
        <p:pic>
          <p:nvPicPr>
            <p:cNvPr id="34820" name="Picture 6" descr="宋徽宗《听琴图》（局部）"/>
            <p:cNvPicPr>
              <a:picLocks noChangeAspect="1"/>
            </p:cNvPicPr>
            <p:nvPr/>
          </p:nvPicPr>
          <p:blipFill>
            <a:blip r:embed="rId2">
              <a:lum bright="20001" contrast="20000"/>
            </a:blip>
            <a:stretch>
              <a:fillRect/>
            </a:stretch>
          </p:blipFill>
          <p:spPr>
            <a:xfrm>
              <a:off x="144" y="1920"/>
              <a:ext cx="2952" cy="2220"/>
            </a:xfrm>
            <a:prstGeom prst="rect">
              <a:avLst/>
            </a:prstGeom>
            <a:noFill/>
            <a:ln w="9525">
              <a:noFill/>
            </a:ln>
          </p:spPr>
        </p:pic>
        <p:sp>
          <p:nvSpPr>
            <p:cNvPr id="251911" name="Text Box 7"/>
            <p:cNvSpPr txBox="1">
              <a:spLocks noChangeArrowheads="1"/>
            </p:cNvSpPr>
            <p:nvPr/>
          </p:nvSpPr>
          <p:spPr bwMode="auto">
            <a:xfrm>
              <a:off x="86" y="593"/>
              <a:ext cx="4382" cy="1299"/>
            </a:xfrm>
            <a:prstGeom prst="rect">
              <a:avLst/>
            </a:prstGeom>
            <a:noFill/>
            <a:ln w="9525">
              <a:noFill/>
              <a:miter lim="800000"/>
            </a:ln>
            <a:effectLst/>
          </p:spPr>
          <p:txBody>
            <a:bodyPr wrap="none">
              <a:spAutoFit/>
            </a:bodyPr>
            <a:lstStyle/>
            <a:p>
              <a:pPr marR="0" algn="l" defTabSz="914400">
                <a:lnSpc>
                  <a:spcPct val="100000"/>
                </a:lnSpc>
                <a:spcBef>
                  <a:spcPct val="0"/>
                </a:spcBef>
                <a:buClrTx/>
                <a:buSzTx/>
                <a:buFontTx/>
                <a:defRPr/>
              </a:pPr>
              <a:r>
                <a:rPr kumimoji="1" lang="zh-CN" altLang="en-US" b="0"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华文新魏" pitchFamily="2" charset="-122"/>
                  <a:cs typeface="+mn-cs"/>
                </a:rPr>
                <a:t>        宋徽宗赵</a:t>
              </a:r>
              <a:r>
                <a:rPr kumimoji="1" lang="zh-CN" altLang="en-US" b="0" kern="1200" cap="none" spc="0" normalizeH="0" baseline="0" noProof="0">
                  <a:solidFill>
                    <a:schemeClr val="tx1"/>
                  </a:solidFill>
                  <a:effectLst>
                    <a:outerShdw blurRad="38100" dist="38100" dir="2700000" algn="tl">
                      <a:srgbClr val="C0C0C0"/>
                    </a:outerShdw>
                  </a:effectLst>
                  <a:latin typeface="华文新魏" pitchFamily="2" charset="-122"/>
                  <a:ea typeface="华文新魏" pitchFamily="2" charset="-122"/>
                  <a:cs typeface="+mn-cs"/>
                </a:rPr>
                <a:t>佶 不但书法独创一格，</a:t>
              </a:r>
              <a:endParaRPr kumimoji="1" lang="zh-CN" altLang="en-US" b="0" kern="1200" cap="none" spc="0" normalizeH="0" baseline="0" noProof="0">
                <a:solidFill>
                  <a:schemeClr val="tx1"/>
                </a:solidFill>
                <a:effectLst>
                  <a:outerShdw blurRad="38100" dist="38100" dir="2700000" algn="tl">
                    <a:srgbClr val="C0C0C0"/>
                  </a:outerShdw>
                </a:effectLst>
                <a:latin typeface="华文新魏" pitchFamily="2" charset="-122"/>
                <a:ea typeface="华文新魏" pitchFamily="2" charset="-122"/>
                <a:cs typeface="+mn-cs"/>
              </a:endParaRPr>
            </a:p>
            <a:p>
              <a:pPr marR="0" algn="l" defTabSz="914400">
                <a:lnSpc>
                  <a:spcPct val="100000"/>
                </a:lnSpc>
                <a:spcBef>
                  <a:spcPct val="0"/>
                </a:spcBef>
                <a:buClrTx/>
                <a:buSzTx/>
                <a:buFontTx/>
                <a:defRPr/>
              </a:pPr>
              <a:r>
                <a:rPr kumimoji="1" lang="zh-CN" altLang="en-US" b="0" kern="1200" cap="none" spc="0" normalizeH="0" baseline="0" noProof="0">
                  <a:solidFill>
                    <a:schemeClr val="tx1"/>
                  </a:solidFill>
                  <a:effectLst>
                    <a:outerShdw blurRad="38100" dist="38100" dir="2700000" algn="tl">
                      <a:srgbClr val="C0C0C0"/>
                    </a:outerShdw>
                  </a:effectLst>
                  <a:latin typeface="华文新魏" pitchFamily="2" charset="-122"/>
                  <a:ea typeface="华文新魏" pitchFamily="2" charset="-122"/>
                  <a:cs typeface="+mn-cs"/>
                </a:rPr>
                <a:t>而且又以画花鸟见长。他不仅建立了</a:t>
              </a:r>
              <a:endParaRPr kumimoji="1" lang="zh-CN" altLang="en-US" b="0" kern="1200" cap="none" spc="0" normalizeH="0" baseline="0" noProof="0">
                <a:solidFill>
                  <a:schemeClr val="tx1"/>
                </a:solidFill>
                <a:effectLst>
                  <a:outerShdw blurRad="38100" dist="38100" dir="2700000" algn="tl">
                    <a:srgbClr val="C0C0C0"/>
                  </a:outerShdw>
                </a:effectLst>
                <a:latin typeface="华文新魏" pitchFamily="2" charset="-122"/>
                <a:ea typeface="华文新魏" pitchFamily="2" charset="-122"/>
                <a:cs typeface="+mn-cs"/>
              </a:endParaRPr>
            </a:p>
            <a:p>
              <a:pPr marR="0" algn="l" defTabSz="914400">
                <a:lnSpc>
                  <a:spcPct val="100000"/>
                </a:lnSpc>
                <a:spcBef>
                  <a:spcPct val="0"/>
                </a:spcBef>
                <a:buClrTx/>
                <a:buSzTx/>
                <a:buFontTx/>
                <a:defRPr/>
              </a:pPr>
              <a:r>
                <a:rPr kumimoji="1" lang="zh-CN" altLang="en-US" b="0" kern="1200" cap="none" spc="0" normalizeH="0" baseline="0" noProof="0">
                  <a:solidFill>
                    <a:schemeClr val="tx1"/>
                  </a:solidFill>
                  <a:effectLst>
                    <a:outerShdw blurRad="38100" dist="38100" dir="2700000" algn="tl">
                      <a:srgbClr val="C0C0C0"/>
                    </a:outerShdw>
                  </a:effectLst>
                  <a:latin typeface="华文新魏" pitchFamily="2" charset="-122"/>
                  <a:ea typeface="华文新魏" pitchFamily="2" charset="-122"/>
                  <a:cs typeface="+mn-cs"/>
                </a:rPr>
                <a:t>皇家画院，而且还有考试制度。对中</a:t>
              </a:r>
              <a:endParaRPr kumimoji="1" lang="zh-CN" altLang="en-US" b="0" kern="1200" cap="none" spc="0" normalizeH="0" baseline="0" noProof="0">
                <a:solidFill>
                  <a:schemeClr val="tx1"/>
                </a:solidFill>
                <a:effectLst>
                  <a:outerShdw blurRad="38100" dist="38100" dir="2700000" algn="tl">
                    <a:srgbClr val="C0C0C0"/>
                  </a:outerShdw>
                </a:effectLst>
                <a:latin typeface="华文新魏" pitchFamily="2" charset="-122"/>
                <a:ea typeface="华文新魏" pitchFamily="2" charset="-122"/>
                <a:cs typeface="+mn-cs"/>
              </a:endParaRPr>
            </a:p>
            <a:p>
              <a:pPr marR="0" algn="l" defTabSz="914400">
                <a:lnSpc>
                  <a:spcPct val="100000"/>
                </a:lnSpc>
                <a:spcBef>
                  <a:spcPct val="0"/>
                </a:spcBef>
                <a:buClrTx/>
                <a:buSzTx/>
                <a:buFontTx/>
                <a:defRPr/>
              </a:pPr>
              <a:r>
                <a:rPr kumimoji="1" lang="zh-CN" altLang="en-US" b="0" kern="1200" cap="none" spc="0" normalizeH="0" baseline="0" noProof="0">
                  <a:solidFill>
                    <a:schemeClr val="tx1"/>
                  </a:solidFill>
                  <a:effectLst>
                    <a:outerShdw blurRad="38100" dist="38100" dir="2700000" algn="tl">
                      <a:srgbClr val="C0C0C0"/>
                    </a:outerShdw>
                  </a:effectLst>
                  <a:latin typeface="华文新魏" pitchFamily="2" charset="-122"/>
                  <a:ea typeface="华文新魏" pitchFamily="2" charset="-122"/>
                  <a:cs typeface="+mn-cs"/>
                </a:rPr>
                <a:t>国的绘画起了推动作用。</a:t>
              </a:r>
              <a:endParaRPr kumimoji="1" lang="zh-CN" altLang="en-US" b="0" kern="1200" cap="none" spc="0" normalizeH="0" baseline="0" noProof="0">
                <a:solidFill>
                  <a:schemeClr val="tx1"/>
                </a:solidFill>
                <a:effectLst>
                  <a:outerShdw blurRad="38100" dist="38100" dir="2700000" algn="tl">
                    <a:srgbClr val="C0C0C0"/>
                  </a:outerShdw>
                </a:effectLst>
                <a:latin typeface="华文新魏" pitchFamily="2" charset="-122"/>
                <a:ea typeface="华文新魏" pitchFamily="2" charset="-122"/>
                <a:cs typeface="+mn-cs"/>
              </a:endParaRPr>
            </a:p>
          </p:txBody>
        </p:sp>
        <p:sp>
          <p:nvSpPr>
            <p:cNvPr id="251912" name="Text Box 8"/>
            <p:cNvSpPr txBox="1">
              <a:spLocks noChangeArrowheads="1"/>
            </p:cNvSpPr>
            <p:nvPr/>
          </p:nvSpPr>
          <p:spPr bwMode="auto">
            <a:xfrm>
              <a:off x="3120" y="2976"/>
              <a:ext cx="1247" cy="1144"/>
            </a:xfrm>
            <a:prstGeom prst="rect">
              <a:avLst/>
            </a:prstGeom>
            <a:noFill/>
            <a:ln w="9525">
              <a:noFill/>
              <a:miter lim="800000"/>
            </a:ln>
            <a:effectLst/>
          </p:spPr>
          <p:txBody>
            <a:bodyPr wrap="none">
              <a:spAutoFit/>
            </a:bodyPr>
            <a:lstStyle/>
            <a:p>
              <a:pPr marR="0" algn="l" defTabSz="914400">
                <a:lnSpc>
                  <a:spcPct val="100000"/>
                </a:lnSpc>
                <a:spcBef>
                  <a:spcPct val="0"/>
                </a:spcBef>
                <a:buClrTx/>
                <a:buSzTx/>
                <a:buFontTx/>
                <a:defRPr/>
              </a:pPr>
              <a:r>
                <a:rPr kumimoji="1" lang="zh-CN" altLang="en-US" sz="2800" b="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华文新魏" pitchFamily="2" charset="-122"/>
                  <a:cs typeface="+mn-cs"/>
                </a:rPr>
                <a:t>        宋徽宗</a:t>
              </a:r>
              <a:endParaRPr kumimoji="1" lang="zh-CN" altLang="en-US" sz="2800" b="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华文新魏" pitchFamily="2" charset="-122"/>
                <a:cs typeface="+mn-cs"/>
              </a:endParaRPr>
            </a:p>
            <a:p>
              <a:pPr marR="0" algn="l" defTabSz="914400">
                <a:lnSpc>
                  <a:spcPct val="100000"/>
                </a:lnSpc>
                <a:spcBef>
                  <a:spcPct val="0"/>
                </a:spcBef>
                <a:buClrTx/>
                <a:buSzTx/>
                <a:buFontTx/>
                <a:defRPr/>
              </a:pPr>
              <a:r>
                <a:rPr kumimoji="1" lang="zh-CN" altLang="en-US" sz="2800" b="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华文新魏" pitchFamily="2" charset="-122"/>
                  <a:cs typeface="+mn-cs"/>
                </a:rPr>
                <a:t>的《听琴</a:t>
              </a:r>
              <a:endParaRPr kumimoji="1" lang="zh-CN" altLang="en-US" sz="2800" b="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华文新魏" pitchFamily="2" charset="-122"/>
                <a:cs typeface="+mn-cs"/>
              </a:endParaRPr>
            </a:p>
            <a:p>
              <a:pPr marR="0" algn="l" defTabSz="914400">
                <a:lnSpc>
                  <a:spcPct val="100000"/>
                </a:lnSpc>
                <a:spcBef>
                  <a:spcPct val="0"/>
                </a:spcBef>
                <a:buClrTx/>
                <a:buSzTx/>
                <a:buFontTx/>
                <a:defRPr/>
              </a:pPr>
              <a:r>
                <a:rPr kumimoji="1" lang="zh-CN" altLang="en-US" sz="2800" b="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华文新魏" pitchFamily="2" charset="-122"/>
                  <a:cs typeface="+mn-cs"/>
                </a:rPr>
                <a:t>图》及其局</a:t>
              </a:r>
              <a:endParaRPr kumimoji="1" lang="zh-CN" altLang="en-US" sz="2800" b="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华文新魏" pitchFamily="2" charset="-122"/>
                <a:cs typeface="+mn-cs"/>
              </a:endParaRPr>
            </a:p>
            <a:p>
              <a:pPr marR="0" algn="l" defTabSz="914400">
                <a:lnSpc>
                  <a:spcPct val="100000"/>
                </a:lnSpc>
                <a:spcBef>
                  <a:spcPct val="0"/>
                </a:spcBef>
                <a:buClrTx/>
                <a:buSzTx/>
                <a:buFontTx/>
                <a:defRPr/>
              </a:pPr>
              <a:r>
                <a:rPr kumimoji="1" lang="zh-CN" altLang="en-US" sz="2800" b="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华文新魏" pitchFamily="2" charset="-122"/>
                  <a:cs typeface="+mn-cs"/>
                </a:rPr>
                <a:t>部。</a:t>
              </a:r>
              <a:endParaRPr kumimoji="1" lang="zh-CN" altLang="en-US" sz="2800" b="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华文新魏"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p:nvPr/>
        </p:nvSpPr>
        <p:spPr>
          <a:xfrm>
            <a:off x="322263" y="100013"/>
            <a:ext cx="6842125" cy="584200"/>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5843" name="Rectangle 3"/>
          <p:cNvSpPr/>
          <p:nvPr/>
        </p:nvSpPr>
        <p:spPr>
          <a:xfrm>
            <a:off x="395288" y="661988"/>
            <a:ext cx="410527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起源</a:t>
            </a:r>
            <a:r>
              <a:rPr lang="zh-CN" altLang="en-US" sz="2800" dirty="0">
                <a:solidFill>
                  <a:schemeClr val="tx1"/>
                </a:solidFill>
                <a:latin typeface="黑体" panose="02010609060101010101" pitchFamily="49" charset="-122"/>
                <a:ea typeface="黑体" panose="02010609060101010101" pitchFamily="49" charset="-122"/>
              </a:rPr>
              <a:t>（原始社会）</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5844" name="Rectangle 4"/>
          <p:cNvSpPr/>
          <p:nvPr/>
        </p:nvSpPr>
        <p:spPr>
          <a:xfrm>
            <a:off x="395288" y="1109663"/>
            <a:ext cx="6624637"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从萌芽走向成熟</a:t>
            </a:r>
            <a:r>
              <a:rPr lang="zh-CN" altLang="en-US" sz="2800" dirty="0">
                <a:solidFill>
                  <a:schemeClr val="tx1"/>
                </a:solidFill>
                <a:latin typeface="黑体" panose="02010609060101010101" pitchFamily="49" charset="-122"/>
                <a:ea typeface="黑体" panose="02010609060101010101" pitchFamily="49" charset="-122"/>
              </a:rPr>
              <a:t>（夏商周</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春秋战国）</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35845" name="Rectangle 5"/>
          <p:cNvSpPr/>
          <p:nvPr/>
        </p:nvSpPr>
        <p:spPr>
          <a:xfrm>
            <a:off x="395288" y="1612900"/>
            <a:ext cx="4608512"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3</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进一步发展</a:t>
            </a:r>
            <a:r>
              <a:rPr lang="zh-CN" altLang="en-US" sz="2800" dirty="0">
                <a:solidFill>
                  <a:schemeClr val="tx1"/>
                </a:solidFill>
                <a:latin typeface="黑体" panose="02010609060101010101" pitchFamily="49" charset="-122"/>
                <a:ea typeface="黑体" panose="02010609060101010101" pitchFamily="49" charset="-122"/>
              </a:rPr>
              <a:t>（秦汉）</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5846" name="Rectangle 6"/>
          <p:cNvSpPr/>
          <p:nvPr/>
        </p:nvSpPr>
        <p:spPr>
          <a:xfrm>
            <a:off x="395288" y="2133600"/>
            <a:ext cx="770572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4</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凸显个性的文人画的出现</a:t>
            </a:r>
            <a:r>
              <a:rPr lang="zh-CN" altLang="en-US" sz="2800" dirty="0">
                <a:solidFill>
                  <a:schemeClr val="tx1"/>
                </a:solidFill>
                <a:latin typeface="黑体" panose="02010609060101010101" pitchFamily="49" charset="-122"/>
                <a:ea typeface="黑体" panose="02010609060101010101" pitchFamily="49" charset="-122"/>
              </a:rPr>
              <a:t>（魏晋南北朝）</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35847" name="Rectangle 7"/>
          <p:cNvSpPr/>
          <p:nvPr/>
        </p:nvSpPr>
        <p:spPr>
          <a:xfrm>
            <a:off x="395288" y="2636838"/>
            <a:ext cx="5545137"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5</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灿烂而求备</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（隋唐）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5848" name="Rectangle 8"/>
          <p:cNvSpPr/>
          <p:nvPr/>
        </p:nvSpPr>
        <p:spPr>
          <a:xfrm>
            <a:off x="395288" y="3141663"/>
            <a:ext cx="8353425"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6</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转折点</a:t>
            </a:r>
            <a:r>
              <a:rPr lang="zh-CN" altLang="en-US" sz="2800" dirty="0">
                <a:solidFill>
                  <a:schemeClr val="tx1"/>
                </a:solidFill>
                <a:latin typeface="黑体" panose="02010609060101010101" pitchFamily="49" charset="-122"/>
                <a:ea typeface="黑体" panose="02010609060101010101" pitchFamily="49" charset="-122"/>
              </a:rPr>
              <a:t>（两宋时期）</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5849" name="Rectangle 9"/>
          <p:cNvSpPr/>
          <p:nvPr/>
        </p:nvSpPr>
        <p:spPr>
          <a:xfrm>
            <a:off x="395288" y="3630613"/>
            <a:ext cx="8353425"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A</a:t>
            </a:r>
            <a:r>
              <a:rPr lang="zh-CN" altLang="en-US" sz="2800" dirty="0">
                <a:solidFill>
                  <a:schemeClr val="tx1"/>
                </a:solidFill>
                <a:latin typeface="黑体" panose="02010609060101010101" pitchFamily="49" charset="-122"/>
                <a:ea typeface="黑体" panose="02010609060101010101" pitchFamily="49" charset="-122"/>
              </a:rPr>
              <a:t>、代表：北宋张择端</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清明上河图</a:t>
            </a:r>
            <a:r>
              <a:rPr lang="en-US" altLang="zh-CN" sz="2800" dirty="0">
                <a:solidFill>
                  <a:schemeClr val="tx1"/>
                </a:solidFill>
                <a:latin typeface="黑体" panose="02010609060101010101" pitchFamily="49" charset="-122"/>
                <a:ea typeface="黑体" panose="02010609060101010101" pitchFamily="49" charset="-122"/>
              </a:rPr>
              <a:t>》</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249866" name="Rectangle 10"/>
          <p:cNvSpPr/>
          <p:nvPr/>
        </p:nvSpPr>
        <p:spPr>
          <a:xfrm>
            <a:off x="395288" y="4133850"/>
            <a:ext cx="8748712" cy="954088"/>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B</a:t>
            </a:r>
            <a:r>
              <a:rPr lang="zh-CN" altLang="en-US" sz="2800" dirty="0">
                <a:solidFill>
                  <a:schemeClr val="tx1"/>
                </a:solidFill>
                <a:latin typeface="黑体" panose="02010609060101010101" pitchFamily="49" charset="-122"/>
                <a:ea typeface="黑体" panose="02010609060101010101" pitchFamily="49" charset="-122"/>
              </a:rPr>
              <a:t>、特点：</a:t>
            </a:r>
            <a:r>
              <a:rPr lang="zh-CN" altLang="en-US" sz="2800" dirty="0">
                <a:solidFill>
                  <a:srgbClr val="FF0000"/>
                </a:solidFill>
                <a:latin typeface="Times New Roman" panose="02020603050405020304" pitchFamily="18" charset="0"/>
                <a:ea typeface="黑体" panose="02010609060101010101" pitchFamily="49" charset="-122"/>
              </a:rPr>
              <a:t>宫廷画</a:t>
            </a:r>
            <a:r>
              <a:rPr lang="zh-CN" altLang="en-US" sz="2800" dirty="0">
                <a:solidFill>
                  <a:schemeClr val="tx1"/>
                </a:solidFill>
                <a:latin typeface="Times New Roman" panose="02020603050405020304" pitchFamily="18" charset="0"/>
                <a:ea typeface="黑体" panose="02010609060101010101" pitchFamily="49" charset="-122"/>
              </a:rPr>
              <a:t>院活跃、</a:t>
            </a:r>
            <a:r>
              <a:rPr lang="zh-CN" altLang="en-US" sz="2800" dirty="0">
                <a:solidFill>
                  <a:srgbClr val="FF0000"/>
                </a:solidFill>
                <a:latin typeface="Times New Roman" panose="02020603050405020304" pitchFamily="18" charset="0"/>
                <a:ea typeface="黑体" panose="02010609060101010101" pitchFamily="49" charset="-122"/>
              </a:rPr>
              <a:t>风俗画</a:t>
            </a:r>
            <a:r>
              <a:rPr lang="zh-CN" altLang="en-US" sz="2800" dirty="0">
                <a:solidFill>
                  <a:schemeClr val="tx1"/>
                </a:solidFill>
                <a:latin typeface="Times New Roman" panose="02020603050405020304" pitchFamily="18" charset="0"/>
                <a:ea typeface="黑体" panose="02010609060101010101" pitchFamily="49" charset="-122"/>
              </a:rPr>
              <a:t>是最大亮点、</a:t>
            </a:r>
            <a:r>
              <a:rPr lang="zh-CN" altLang="en-US" sz="2800" dirty="0">
                <a:solidFill>
                  <a:srgbClr val="FF0000"/>
                </a:solidFill>
                <a:latin typeface="Times New Roman" panose="02020603050405020304" pitchFamily="18" charset="0"/>
                <a:ea typeface="黑体" panose="02010609060101010101" pitchFamily="49" charset="-122"/>
              </a:rPr>
              <a:t>文人山水画</a:t>
            </a:r>
            <a:r>
              <a:rPr lang="zh-CN" altLang="en-US" sz="2800" dirty="0">
                <a:solidFill>
                  <a:schemeClr val="tx1"/>
                </a:solidFill>
                <a:latin typeface="Times New Roman" panose="02020603050405020304" pitchFamily="18" charset="0"/>
                <a:ea typeface="黑体" panose="02010609060101010101" pitchFamily="49" charset="-122"/>
              </a:rPr>
              <a:t>更加注重意境</a:t>
            </a:r>
            <a:endParaRPr lang="zh-CN" altLang="en-US" sz="2800" dirty="0">
              <a:solidFill>
                <a:schemeClr val="tx1"/>
              </a:solidFill>
              <a:latin typeface="Times New Roman" panose="02020603050405020304" pitchFamily="18" charset="0"/>
              <a:ea typeface="黑体" panose="02010609060101010101" pitchFamily="49" charset="-122"/>
            </a:endParaRPr>
          </a:p>
        </p:txBody>
      </p:sp>
      <p:sp>
        <p:nvSpPr>
          <p:cNvPr id="249867" name="Rectangle 11"/>
          <p:cNvSpPr/>
          <p:nvPr/>
        </p:nvSpPr>
        <p:spPr>
          <a:xfrm>
            <a:off x="395288" y="5084763"/>
            <a:ext cx="8748712" cy="95313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C</a:t>
            </a:r>
            <a:r>
              <a:rPr lang="zh-CN" altLang="en-US" sz="2800" dirty="0">
                <a:solidFill>
                  <a:schemeClr val="tx1"/>
                </a:solidFill>
                <a:latin typeface="黑体" panose="02010609060101010101" pitchFamily="49" charset="-122"/>
                <a:ea typeface="黑体" panose="02010609060101010101" pitchFamily="49" charset="-122"/>
              </a:rPr>
              <a:t>、时代背景：商品经济发展；城市发展；民间文化日益繁荣；重文轻武的国策；文人阶层；理学的兴起。</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9866"/>
                                        </p:tgtEl>
                                        <p:attrNameLst>
                                          <p:attrName>style.visibility</p:attrName>
                                        </p:attrNameLst>
                                      </p:cBhvr>
                                      <p:to>
                                        <p:strVal val="visible"/>
                                      </p:to>
                                    </p:set>
                                    <p:animEffect transition="in" filter="dissolve">
                                      <p:cBhvr>
                                        <p:cTn id="7" dur="500"/>
                                        <p:tgtEl>
                                          <p:spTgt spid="24986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49867"/>
                                        </p:tgtEl>
                                        <p:attrNameLst>
                                          <p:attrName>style.visibility</p:attrName>
                                        </p:attrNameLst>
                                      </p:cBhvr>
                                      <p:to>
                                        <p:strVal val="visible"/>
                                      </p:to>
                                    </p:set>
                                    <p:anim calcmode="lin" valueType="num">
                                      <p:cBhvr>
                                        <p:cTn id="12" dur="500" fill="hold"/>
                                        <p:tgtEl>
                                          <p:spTgt spid="249867"/>
                                        </p:tgtEl>
                                        <p:attrNameLst>
                                          <p:attrName>ppt_w</p:attrName>
                                        </p:attrNameLst>
                                      </p:cBhvr>
                                      <p:tavLst>
                                        <p:tav tm="0">
                                          <p:val>
                                            <p:fltVal val="0.000000"/>
                                          </p:val>
                                        </p:tav>
                                        <p:tav tm="100000">
                                          <p:val>
                                            <p:strVal val="#ppt_w"/>
                                          </p:val>
                                        </p:tav>
                                      </p:tavLst>
                                    </p:anim>
                                    <p:anim calcmode="lin" valueType="num">
                                      <p:cBhvr>
                                        <p:cTn id="13" dur="500" fill="hold"/>
                                        <p:tgtEl>
                                          <p:spTgt spid="249867"/>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6" grpId="0"/>
      <p:bldP spid="2498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p:nvPr/>
        </p:nvSpPr>
        <p:spPr>
          <a:xfrm>
            <a:off x="322263" y="100013"/>
            <a:ext cx="6842125" cy="584200"/>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6867" name="Rectangle 3"/>
          <p:cNvSpPr/>
          <p:nvPr/>
        </p:nvSpPr>
        <p:spPr>
          <a:xfrm>
            <a:off x="395288" y="661988"/>
            <a:ext cx="410527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起源</a:t>
            </a:r>
            <a:r>
              <a:rPr lang="zh-CN" altLang="en-US" sz="2800" dirty="0">
                <a:solidFill>
                  <a:schemeClr val="tx1"/>
                </a:solidFill>
                <a:latin typeface="黑体" panose="02010609060101010101" pitchFamily="49" charset="-122"/>
                <a:ea typeface="黑体" panose="02010609060101010101" pitchFamily="49" charset="-122"/>
              </a:rPr>
              <a:t>（原始社会）</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6868" name="Rectangle 4"/>
          <p:cNvSpPr/>
          <p:nvPr/>
        </p:nvSpPr>
        <p:spPr>
          <a:xfrm>
            <a:off x="395288" y="1109663"/>
            <a:ext cx="6624637"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从萌芽走向成熟</a:t>
            </a:r>
            <a:r>
              <a:rPr lang="zh-CN" altLang="en-US" sz="2800" dirty="0">
                <a:solidFill>
                  <a:schemeClr val="tx1"/>
                </a:solidFill>
                <a:latin typeface="黑体" panose="02010609060101010101" pitchFamily="49" charset="-122"/>
                <a:ea typeface="黑体" panose="02010609060101010101" pitchFamily="49" charset="-122"/>
              </a:rPr>
              <a:t>（夏商周</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春秋战国）</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36869" name="Rectangle 5"/>
          <p:cNvSpPr/>
          <p:nvPr/>
        </p:nvSpPr>
        <p:spPr>
          <a:xfrm>
            <a:off x="395288" y="1612900"/>
            <a:ext cx="4608512"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3</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进一步发展</a:t>
            </a:r>
            <a:r>
              <a:rPr lang="zh-CN" altLang="en-US" sz="2800" dirty="0">
                <a:solidFill>
                  <a:schemeClr val="tx1"/>
                </a:solidFill>
                <a:latin typeface="黑体" panose="02010609060101010101" pitchFamily="49" charset="-122"/>
                <a:ea typeface="黑体" panose="02010609060101010101" pitchFamily="49" charset="-122"/>
              </a:rPr>
              <a:t>（秦汉）</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6870" name="Rectangle 6"/>
          <p:cNvSpPr/>
          <p:nvPr/>
        </p:nvSpPr>
        <p:spPr>
          <a:xfrm>
            <a:off x="395288" y="2133600"/>
            <a:ext cx="770572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4</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凸显个性的文人画的出现</a:t>
            </a:r>
            <a:r>
              <a:rPr lang="zh-CN" altLang="en-US" sz="2800" dirty="0">
                <a:solidFill>
                  <a:schemeClr val="tx1"/>
                </a:solidFill>
                <a:latin typeface="黑体" panose="02010609060101010101" pitchFamily="49" charset="-122"/>
                <a:ea typeface="黑体" panose="02010609060101010101" pitchFamily="49" charset="-122"/>
              </a:rPr>
              <a:t>（魏晋南北朝）</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36871" name="Rectangle 7"/>
          <p:cNvSpPr/>
          <p:nvPr/>
        </p:nvSpPr>
        <p:spPr>
          <a:xfrm>
            <a:off x="395288" y="2636838"/>
            <a:ext cx="5545137"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5</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灿烂而求备</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（隋唐）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6872" name="Rectangle 8"/>
          <p:cNvSpPr/>
          <p:nvPr/>
        </p:nvSpPr>
        <p:spPr>
          <a:xfrm>
            <a:off x="395288" y="3141663"/>
            <a:ext cx="8353425"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6</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转折点</a:t>
            </a:r>
            <a:r>
              <a:rPr lang="zh-CN" altLang="en-US" sz="2800" dirty="0">
                <a:solidFill>
                  <a:schemeClr val="tx1"/>
                </a:solidFill>
                <a:latin typeface="黑体" panose="02010609060101010101" pitchFamily="49" charset="-122"/>
                <a:ea typeface="黑体" panose="02010609060101010101" pitchFamily="49" charset="-122"/>
              </a:rPr>
              <a:t>（两宋时期）</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6873" name="Rectangle 15"/>
          <p:cNvSpPr/>
          <p:nvPr/>
        </p:nvSpPr>
        <p:spPr>
          <a:xfrm>
            <a:off x="322263" y="3644900"/>
            <a:ext cx="8353425" cy="523875"/>
          </a:xfrm>
          <a:prstGeom prst="rect">
            <a:avLst/>
          </a:prstGeom>
          <a:noFill/>
          <a:ln w="9525">
            <a:noFill/>
          </a:ln>
        </p:spPr>
        <p:txBody>
          <a:bodyPr>
            <a:spAutoFit/>
          </a:bodyPr>
          <a:p>
            <a:pPr algn="l">
              <a:lnSpc>
                <a:spcPct val="100000"/>
              </a:lnSpc>
              <a:spcBef>
                <a:spcPct val="0"/>
              </a:spcBef>
            </a:pPr>
            <a:r>
              <a:rPr lang="zh-CN" altLang="en-US" sz="2800" dirty="0">
                <a:solidFill>
                  <a:schemeClr val="tx1"/>
                </a:solidFill>
                <a:latin typeface="黑体" panose="02010609060101010101" pitchFamily="49" charset="-122"/>
                <a:ea typeface="黑体" panose="02010609060101010101" pitchFamily="49" charset="-122"/>
              </a:rPr>
              <a:t>７、</a:t>
            </a:r>
            <a:r>
              <a:rPr lang="zh-CN" altLang="en-US" sz="2800" dirty="0">
                <a:solidFill>
                  <a:srgbClr val="3333FF"/>
                </a:solidFill>
                <a:latin typeface="黑体" panose="02010609060101010101" pitchFamily="49" charset="-122"/>
                <a:ea typeface="黑体" panose="02010609060101010101" pitchFamily="49" charset="-122"/>
              </a:rPr>
              <a:t>个性化、生活化</a:t>
            </a:r>
            <a:r>
              <a:rPr lang="zh-CN" altLang="en-US" sz="2800" dirty="0">
                <a:solidFill>
                  <a:schemeClr val="tx1"/>
                </a:solidFill>
                <a:latin typeface="黑体" panose="02010609060101010101" pitchFamily="49" charset="-122"/>
                <a:ea typeface="黑体" panose="02010609060101010101" pitchFamily="49" charset="-122"/>
              </a:rPr>
              <a:t>（明清时期）</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36874" name="Rectangle 16"/>
          <p:cNvSpPr/>
          <p:nvPr/>
        </p:nvSpPr>
        <p:spPr>
          <a:xfrm>
            <a:off x="395288" y="4151313"/>
            <a:ext cx="8353425" cy="521970"/>
          </a:xfrm>
          <a:prstGeom prst="rect">
            <a:avLst/>
          </a:prstGeom>
          <a:noFill/>
          <a:ln w="9525">
            <a:noFill/>
          </a:ln>
        </p:spPr>
        <p:txBody>
          <a:bodyPr>
            <a:spAutoFit/>
          </a:bodyPr>
          <a:p>
            <a:pPr algn="l">
              <a:lnSpc>
                <a:spcPct val="100000"/>
              </a:lnSpc>
              <a:spcBef>
                <a:spcPct val="0"/>
              </a:spcBef>
            </a:pPr>
            <a:r>
              <a:rPr lang="zh-CN" altLang="en-US" sz="2800" dirty="0">
                <a:solidFill>
                  <a:schemeClr val="tx1"/>
                </a:solidFill>
                <a:latin typeface="黑体" panose="02010609060101010101" pitchFamily="49" charset="-122"/>
                <a:ea typeface="黑体" panose="02010609060101010101" pitchFamily="49" charset="-122"/>
              </a:rPr>
              <a:t>文人画、 风俗画</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1"/>
          <p:cNvGrpSpPr/>
          <p:nvPr/>
        </p:nvGrpSpPr>
        <p:grpSpPr>
          <a:xfrm>
            <a:off x="304800" y="334963"/>
            <a:ext cx="8610600" cy="5894387"/>
            <a:chOff x="192" y="510"/>
            <a:chExt cx="5424" cy="3714"/>
          </a:xfrm>
        </p:grpSpPr>
        <p:pic>
          <p:nvPicPr>
            <p:cNvPr id="37891" name="Picture 12" descr="清八大山人《安晚册》之四"/>
            <p:cNvPicPr>
              <a:picLocks noChangeAspect="1"/>
            </p:cNvPicPr>
            <p:nvPr/>
          </p:nvPicPr>
          <p:blipFill>
            <a:blip r:embed="rId1"/>
            <a:stretch>
              <a:fillRect/>
            </a:stretch>
          </p:blipFill>
          <p:spPr>
            <a:xfrm>
              <a:off x="192" y="2448"/>
              <a:ext cx="1356" cy="1776"/>
            </a:xfrm>
            <a:prstGeom prst="rect">
              <a:avLst/>
            </a:prstGeom>
            <a:noFill/>
            <a:ln w="9525">
              <a:noFill/>
            </a:ln>
          </p:spPr>
        </p:pic>
        <p:pic>
          <p:nvPicPr>
            <p:cNvPr id="37892" name="Picture 13" descr="清八大山人画"/>
            <p:cNvPicPr>
              <a:picLocks noChangeAspect="1"/>
            </p:cNvPicPr>
            <p:nvPr/>
          </p:nvPicPr>
          <p:blipFill>
            <a:blip r:embed="rId2"/>
            <a:stretch>
              <a:fillRect/>
            </a:stretch>
          </p:blipFill>
          <p:spPr>
            <a:xfrm>
              <a:off x="768" y="624"/>
              <a:ext cx="1920" cy="1753"/>
            </a:xfrm>
            <a:prstGeom prst="rect">
              <a:avLst/>
            </a:prstGeom>
            <a:noFill/>
            <a:ln w="9525">
              <a:noFill/>
            </a:ln>
          </p:spPr>
        </p:pic>
        <p:pic>
          <p:nvPicPr>
            <p:cNvPr id="37893" name="Picture 14" descr="清郑板桥《兰竹图》"/>
            <p:cNvPicPr>
              <a:picLocks noChangeAspect="1"/>
            </p:cNvPicPr>
            <p:nvPr/>
          </p:nvPicPr>
          <p:blipFill>
            <a:blip r:embed="rId3"/>
            <a:stretch>
              <a:fillRect/>
            </a:stretch>
          </p:blipFill>
          <p:spPr>
            <a:xfrm>
              <a:off x="3426" y="510"/>
              <a:ext cx="2190" cy="3714"/>
            </a:xfrm>
            <a:prstGeom prst="rect">
              <a:avLst/>
            </a:prstGeom>
            <a:noFill/>
            <a:ln w="9525">
              <a:noFill/>
            </a:ln>
          </p:spPr>
        </p:pic>
        <p:sp>
          <p:nvSpPr>
            <p:cNvPr id="205839" name="Text Box 15"/>
            <p:cNvSpPr txBox="1">
              <a:spLocks noChangeArrowheads="1"/>
            </p:cNvSpPr>
            <p:nvPr/>
          </p:nvSpPr>
          <p:spPr bwMode="auto">
            <a:xfrm>
              <a:off x="1584" y="2448"/>
              <a:ext cx="1016" cy="1415"/>
            </a:xfrm>
            <a:prstGeom prst="rect">
              <a:avLst/>
            </a:prstGeom>
            <a:noFill/>
            <a:ln w="9525">
              <a:noFill/>
              <a:miter lim="800000"/>
            </a:ln>
            <a:effectLst/>
          </p:spPr>
          <p:txBody>
            <a:bodyPr wrap="none">
              <a:spAutoFit/>
            </a:bodyPr>
            <a:lstStyle/>
            <a:p>
              <a:pPr marR="0" algn="l" defTabSz="914400">
                <a:lnSpc>
                  <a:spcPct val="100000"/>
                </a:lnSpc>
                <a:spcBef>
                  <a:spcPct val="0"/>
                </a:spcBef>
                <a:buClrTx/>
                <a:buSzTx/>
                <a:buFontTx/>
                <a:defRPr/>
              </a:pPr>
              <a:r>
                <a:rPr kumimoji="1" lang="zh-CN" altLang="en-US" sz="2800" b="0" kern="1200" cap="none" spc="0" normalizeH="0" baseline="0" noProof="0">
                  <a:solidFill>
                    <a:srgbClr val="3333FF"/>
                  </a:solidFill>
                  <a:effectLst>
                    <a:outerShdw blurRad="38100" dist="38100" dir="2700000" algn="tl">
                      <a:srgbClr val="C0C0C0"/>
                    </a:outerShdw>
                  </a:effectLst>
                  <a:latin typeface="Times New Roman" panose="02020603050405020304" pitchFamily="18" charset="0"/>
                  <a:ea typeface="华文新魏" pitchFamily="2" charset="-122"/>
                  <a:cs typeface="+mn-cs"/>
                </a:rPr>
                <a:t>        </a:t>
              </a:r>
              <a:r>
                <a:rPr kumimoji="1" lang="zh-CN" altLang="en-US" sz="2800" kern="1200" cap="none" spc="0" normalizeH="0" baseline="0" noProof="0">
                  <a:solidFill>
                    <a:srgbClr val="3333FF"/>
                  </a:solidFill>
                  <a:effectLst/>
                  <a:latin typeface="Times New Roman" panose="02020603050405020304" pitchFamily="18" charset="0"/>
                  <a:ea typeface="华文新魏" pitchFamily="2" charset="-122"/>
                  <a:cs typeface="+mn-cs"/>
                </a:rPr>
                <a:t>清初</a:t>
              </a:r>
              <a:endParaRPr kumimoji="1" lang="zh-CN" altLang="en-US" sz="2800" kern="1200" cap="none" spc="0" normalizeH="0" baseline="0" noProof="0">
                <a:solidFill>
                  <a:srgbClr val="3333FF"/>
                </a:solidFill>
                <a:effectLst/>
                <a:latin typeface="Times New Roman" panose="02020603050405020304" pitchFamily="18" charset="0"/>
                <a:ea typeface="华文新魏" pitchFamily="2" charset="-122"/>
                <a:cs typeface="+mn-cs"/>
              </a:endParaRPr>
            </a:p>
            <a:p>
              <a:pPr marR="0" algn="l" defTabSz="914400">
                <a:lnSpc>
                  <a:spcPct val="100000"/>
                </a:lnSpc>
                <a:spcBef>
                  <a:spcPct val="0"/>
                </a:spcBef>
                <a:buClrTx/>
                <a:buSzTx/>
                <a:buFontTx/>
                <a:defRPr/>
              </a:pPr>
              <a:r>
                <a:rPr kumimoji="1" lang="zh-CN" altLang="en-US" sz="2800" kern="1200" cap="none" spc="0" normalizeH="0" baseline="0" noProof="0">
                  <a:solidFill>
                    <a:srgbClr val="3333FF"/>
                  </a:solidFill>
                  <a:effectLst/>
                  <a:latin typeface="Times New Roman" panose="02020603050405020304" pitchFamily="18" charset="0"/>
                  <a:ea typeface="华文新魏" pitchFamily="2" charset="-122"/>
                  <a:cs typeface="+mn-cs"/>
                </a:rPr>
                <a:t>八大山人</a:t>
              </a:r>
              <a:endParaRPr kumimoji="1" lang="zh-CN" altLang="en-US" sz="2800" kern="1200" cap="none" spc="0" normalizeH="0" baseline="0" noProof="0">
                <a:solidFill>
                  <a:srgbClr val="3333FF"/>
                </a:solidFill>
                <a:effectLst/>
                <a:latin typeface="Times New Roman" panose="02020603050405020304" pitchFamily="18" charset="0"/>
                <a:ea typeface="华文新魏" pitchFamily="2" charset="-122"/>
                <a:cs typeface="+mn-cs"/>
              </a:endParaRPr>
            </a:p>
            <a:p>
              <a:pPr marR="0" algn="l" defTabSz="914400">
                <a:lnSpc>
                  <a:spcPct val="100000"/>
                </a:lnSpc>
                <a:spcBef>
                  <a:spcPct val="0"/>
                </a:spcBef>
                <a:buClrTx/>
                <a:buSzTx/>
                <a:buFontTx/>
                <a:defRPr/>
              </a:pPr>
              <a:r>
                <a:rPr kumimoji="1" lang="zh-CN" altLang="en-US" sz="2800" kern="1200" cap="none" spc="0" normalizeH="0" baseline="0" noProof="0">
                  <a:solidFill>
                    <a:srgbClr val="3333FF"/>
                  </a:solidFill>
                  <a:effectLst/>
                  <a:latin typeface="Times New Roman" panose="02020603050405020304" pitchFamily="18" charset="0"/>
                  <a:ea typeface="华文新魏" pitchFamily="2" charset="-122"/>
                  <a:cs typeface="+mn-cs"/>
                </a:rPr>
                <a:t>朱耷《安</a:t>
              </a:r>
              <a:endParaRPr kumimoji="1" lang="zh-CN" altLang="en-US" sz="2800" kern="1200" cap="none" spc="0" normalizeH="0" baseline="0" noProof="0">
                <a:solidFill>
                  <a:srgbClr val="3333FF"/>
                </a:solidFill>
                <a:effectLst/>
                <a:latin typeface="Times New Roman" panose="02020603050405020304" pitchFamily="18" charset="0"/>
                <a:ea typeface="华文新魏" pitchFamily="2" charset="-122"/>
                <a:cs typeface="+mn-cs"/>
              </a:endParaRPr>
            </a:p>
            <a:p>
              <a:pPr marR="0" algn="l" defTabSz="914400">
                <a:lnSpc>
                  <a:spcPct val="100000"/>
                </a:lnSpc>
                <a:spcBef>
                  <a:spcPct val="0"/>
                </a:spcBef>
                <a:buClrTx/>
                <a:buSzTx/>
                <a:buFontTx/>
                <a:defRPr/>
              </a:pPr>
              <a:r>
                <a:rPr kumimoji="1" lang="zh-CN" altLang="en-US" sz="2800" kern="1200" cap="none" spc="0" normalizeH="0" baseline="0" noProof="0">
                  <a:solidFill>
                    <a:srgbClr val="3333FF"/>
                  </a:solidFill>
                  <a:effectLst/>
                  <a:latin typeface="Times New Roman" panose="02020603050405020304" pitchFamily="18" charset="0"/>
                  <a:ea typeface="华文新魏" pitchFamily="2" charset="-122"/>
                  <a:cs typeface="+mn-cs"/>
                </a:rPr>
                <a:t>晚册》之</a:t>
              </a:r>
              <a:endParaRPr kumimoji="1" lang="zh-CN" altLang="en-US" sz="2800" kern="1200" cap="none" spc="0" normalizeH="0" baseline="0" noProof="0">
                <a:solidFill>
                  <a:srgbClr val="3333FF"/>
                </a:solidFill>
                <a:effectLst/>
                <a:latin typeface="Times New Roman" panose="02020603050405020304" pitchFamily="18" charset="0"/>
                <a:ea typeface="华文新魏" pitchFamily="2" charset="-122"/>
                <a:cs typeface="+mn-cs"/>
              </a:endParaRPr>
            </a:p>
            <a:p>
              <a:pPr marR="0" algn="l" defTabSz="914400">
                <a:lnSpc>
                  <a:spcPct val="100000"/>
                </a:lnSpc>
                <a:spcBef>
                  <a:spcPct val="0"/>
                </a:spcBef>
                <a:buClrTx/>
                <a:buSzTx/>
                <a:buFontTx/>
                <a:defRPr/>
              </a:pPr>
              <a:r>
                <a:rPr kumimoji="1" lang="zh-CN" altLang="en-US" sz="2800" kern="1200" cap="none" spc="0" normalizeH="0" baseline="0" noProof="0">
                  <a:solidFill>
                    <a:srgbClr val="3333FF"/>
                  </a:solidFill>
                  <a:effectLst/>
                  <a:latin typeface="Times New Roman" panose="02020603050405020304" pitchFamily="18" charset="0"/>
                  <a:ea typeface="华文新魏" pitchFamily="2" charset="-122"/>
                  <a:cs typeface="+mn-cs"/>
                </a:rPr>
                <a:t>四。</a:t>
              </a:r>
              <a:endParaRPr kumimoji="1" lang="zh-CN" altLang="en-US" sz="2800" kern="1200" cap="none" spc="0" normalizeH="0" baseline="0" noProof="0">
                <a:solidFill>
                  <a:srgbClr val="3333FF"/>
                </a:solidFill>
                <a:effectLst/>
                <a:latin typeface="Times New Roman" panose="02020603050405020304" pitchFamily="18" charset="0"/>
                <a:ea typeface="华文新魏" pitchFamily="2" charset="-122"/>
                <a:cs typeface="+mn-cs"/>
              </a:endParaRPr>
            </a:p>
          </p:txBody>
        </p:sp>
        <p:sp>
          <p:nvSpPr>
            <p:cNvPr id="205840" name="Text Box 16"/>
            <p:cNvSpPr txBox="1">
              <a:spLocks noChangeArrowheads="1"/>
            </p:cNvSpPr>
            <p:nvPr/>
          </p:nvSpPr>
          <p:spPr bwMode="auto">
            <a:xfrm>
              <a:off x="2975" y="865"/>
              <a:ext cx="386" cy="2476"/>
            </a:xfrm>
            <a:prstGeom prst="rect">
              <a:avLst/>
            </a:prstGeom>
            <a:noFill/>
            <a:ln w="9525">
              <a:noFill/>
              <a:miter lim="800000"/>
            </a:ln>
            <a:effectLst/>
          </p:spPr>
          <p:txBody>
            <a:bodyPr vert="eaVert" wrap="square">
              <a:spAutoFit/>
            </a:bodyPr>
            <a:lstStyle/>
            <a:p>
              <a:pPr marR="0" algn="l" defTabSz="914400">
                <a:lnSpc>
                  <a:spcPct val="100000"/>
                </a:lnSpc>
                <a:spcBef>
                  <a:spcPct val="0"/>
                </a:spcBef>
                <a:buClrTx/>
                <a:buSzTx/>
                <a:buFontTx/>
                <a:defRPr/>
              </a:pPr>
              <a:r>
                <a:rPr kumimoji="1" lang="zh-CN" altLang="en-US" sz="2800" kern="1200" cap="none" spc="0" normalizeH="0" baseline="0" noProof="0">
                  <a:solidFill>
                    <a:srgbClr val="3333FF"/>
                  </a:solidFill>
                  <a:effectLst/>
                  <a:latin typeface="Times New Roman" panose="02020603050405020304" pitchFamily="18" charset="0"/>
                  <a:ea typeface="华文新魏" pitchFamily="2" charset="-122"/>
                  <a:cs typeface="+mn-cs"/>
                </a:rPr>
                <a:t>郑板桥的《</a:t>
              </a:r>
              <a:r>
                <a:rPr kumimoji="1" lang="zh-CN" altLang="en-US" sz="2800" noProof="0">
                  <a:solidFill>
                    <a:srgbClr val="3333FF"/>
                  </a:solidFill>
                  <a:effectLst/>
                  <a:ea typeface="华文新魏" pitchFamily="2" charset="-122"/>
                  <a:sym typeface="+mn-ea"/>
                </a:rPr>
                <a:t>兰竹图</a:t>
              </a:r>
              <a:r>
                <a:rPr kumimoji="1" lang="zh-CN" altLang="en-US" sz="2800" kern="1200" cap="none" spc="0" normalizeH="0" baseline="0" noProof="0">
                  <a:solidFill>
                    <a:srgbClr val="3333FF"/>
                  </a:solidFill>
                  <a:effectLst/>
                  <a:latin typeface="Times New Roman" panose="02020603050405020304" pitchFamily="18" charset="0"/>
                  <a:ea typeface="华文新魏" pitchFamily="2" charset="-122"/>
                  <a:cs typeface="+mn-cs"/>
                </a:rPr>
                <a:t>》</a:t>
              </a:r>
              <a:endParaRPr kumimoji="1" lang="zh-CN" altLang="en-US" sz="2800" kern="1200" cap="none" spc="0" normalizeH="0" baseline="0" noProof="0">
                <a:solidFill>
                  <a:srgbClr val="3333FF"/>
                </a:solidFill>
                <a:effectLst/>
                <a:latin typeface="Times New Roman" panose="02020603050405020304" pitchFamily="18" charset="0"/>
                <a:ea typeface="华文新魏"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4" name="Picture 4" descr="AAA0092"/>
          <p:cNvPicPr>
            <a:picLocks noChangeAspect="1"/>
          </p:cNvPicPr>
          <p:nvPr/>
        </p:nvPicPr>
        <p:blipFill>
          <a:blip r:embed="rId1"/>
          <a:stretch>
            <a:fillRect/>
          </a:stretch>
        </p:blipFill>
        <p:spPr>
          <a:xfrm>
            <a:off x="1054100" y="0"/>
            <a:ext cx="3235325" cy="6858000"/>
          </a:xfrm>
          <a:prstGeom prst="rect">
            <a:avLst/>
          </a:prstGeom>
          <a:noFill/>
          <a:ln w="9525">
            <a:noFill/>
          </a:ln>
        </p:spPr>
      </p:pic>
      <p:sp>
        <p:nvSpPr>
          <p:cNvPr id="38915" name="Text Box 5"/>
          <p:cNvSpPr txBox="1"/>
          <p:nvPr/>
        </p:nvSpPr>
        <p:spPr>
          <a:xfrm>
            <a:off x="246063" y="331788"/>
            <a:ext cx="615950" cy="3024187"/>
          </a:xfrm>
          <a:prstGeom prst="rect">
            <a:avLst/>
          </a:prstGeom>
          <a:noFill/>
          <a:ln w="9525">
            <a:noFill/>
          </a:ln>
        </p:spPr>
        <p:txBody>
          <a:bodyPr vert="eaVert" wrap="none">
            <a:spAutoFit/>
          </a:bodyPr>
          <a:p>
            <a:pPr algn="l">
              <a:lnSpc>
                <a:spcPct val="100000"/>
              </a:lnSpc>
              <a:spcBef>
                <a:spcPct val="0"/>
              </a:spcBef>
            </a:pPr>
            <a:r>
              <a:rPr lang="zh-CN" altLang="en-US" sz="2800" dirty="0">
                <a:solidFill>
                  <a:srgbClr val="3333FF"/>
                </a:solidFill>
                <a:latin typeface="黑体" panose="02010609060101010101" pitchFamily="49" charset="-122"/>
                <a:ea typeface="黑体" panose="02010609060101010101" pitchFamily="49" charset="-122"/>
              </a:rPr>
              <a:t>唐寅</a:t>
            </a:r>
            <a:r>
              <a:rPr lang="zh-CN" altLang="en-US" sz="2800" dirty="0">
                <a:solidFill>
                  <a:srgbClr val="3333FF"/>
                </a:solidFill>
                <a:latin typeface="Times New Roman" panose="02020603050405020304" pitchFamily="18" charset="0"/>
                <a:ea typeface="黑体" panose="02010609060101010101" pitchFamily="49" charset="-122"/>
              </a:rPr>
              <a:t> </a:t>
            </a:r>
            <a:r>
              <a:rPr lang="zh-CN" altLang="en-US" sz="2800" dirty="0">
                <a:solidFill>
                  <a:srgbClr val="3333FF"/>
                </a:solidFill>
                <a:latin typeface="黑体" panose="02010609060101010101" pitchFamily="49" charset="-122"/>
                <a:ea typeface="黑体" panose="02010609060101010101" pitchFamily="49" charset="-122"/>
              </a:rPr>
              <a:t> 枯槎鸲鹆图 </a:t>
            </a:r>
            <a:endParaRPr lang="zh-CN" altLang="en-US" sz="2800" dirty="0">
              <a:solidFill>
                <a:srgbClr val="3333FF"/>
              </a:solidFill>
              <a:latin typeface="黑体" panose="02010609060101010101" pitchFamily="49" charset="-122"/>
              <a:ea typeface="黑体" panose="02010609060101010101" pitchFamily="49" charset="-122"/>
            </a:endParaRPr>
          </a:p>
        </p:txBody>
      </p:sp>
      <p:sp>
        <p:nvSpPr>
          <p:cNvPr id="38916" name="Text Box 6"/>
          <p:cNvSpPr txBox="1"/>
          <p:nvPr/>
        </p:nvSpPr>
        <p:spPr>
          <a:xfrm>
            <a:off x="4383405" y="1435735"/>
            <a:ext cx="4760595" cy="3538220"/>
          </a:xfrm>
          <a:prstGeom prst="rect">
            <a:avLst/>
          </a:prstGeom>
          <a:noFill/>
          <a:ln w="9525">
            <a:noFill/>
          </a:ln>
        </p:spPr>
        <p:txBody>
          <a:bodyPr wrap="square">
            <a:spAutoFit/>
          </a:bodyPr>
          <a:p>
            <a:pPr algn="l">
              <a:lnSpc>
                <a:spcPct val="100000"/>
              </a:lnSpc>
              <a:spcBef>
                <a:spcPct val="0"/>
              </a:spcBef>
            </a:pPr>
            <a:r>
              <a:rPr lang="zh-CN" altLang="en-US" sz="2400" b="0" dirty="0">
                <a:solidFill>
                  <a:schemeClr val="tx1"/>
                </a:solidFill>
                <a:latin typeface="Times New Roman" panose="02020603050405020304" pitchFamily="18" charset="0"/>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明四家之一唐寅，初字伯虎。江苏吴县人。 </a:t>
            </a:r>
            <a:endParaRPr lang="zh-CN" altLang="en-US"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山空寂静人声绝，栖鸟数声春雨馀。</a:t>
            </a:r>
            <a:r>
              <a:rPr lang="zh-CN" altLang="en-US"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诗画映发，对象的神态和画家的情趣融为一体，寄寓了超凡脱俗的思想。</a:t>
            </a:r>
            <a:r>
              <a:rPr lang="zh-CN" altLang="en-US" sz="2400" b="0" dirty="0">
                <a:solidFill>
                  <a:schemeClr val="tx1"/>
                </a:solidFill>
                <a:latin typeface="黑体" panose="02010609060101010101" pitchFamily="49" charset="-122"/>
                <a:ea typeface="黑体" panose="02010609060101010101" pitchFamily="49" charset="-122"/>
              </a:rPr>
              <a:t> </a:t>
            </a:r>
            <a:endParaRPr lang="zh-CN" altLang="en-US"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2"/>
          <p:cNvSpPr txBox="1"/>
          <p:nvPr/>
        </p:nvSpPr>
        <p:spPr>
          <a:xfrm>
            <a:off x="5791200" y="6096000"/>
            <a:ext cx="2351088" cy="461963"/>
          </a:xfrm>
          <a:prstGeom prst="rect">
            <a:avLst/>
          </a:prstGeom>
          <a:noFill/>
          <a:ln w="9525">
            <a:noFill/>
          </a:ln>
        </p:spPr>
        <p:txBody>
          <a:bodyPr wrap="none">
            <a:spAutoFit/>
          </a:bodyPr>
          <a:p>
            <a:pPr algn="l">
              <a:lnSpc>
                <a:spcPct val="100000"/>
              </a:lnSpc>
              <a:spcBef>
                <a:spcPct val="0"/>
              </a:spcBef>
            </a:pPr>
            <a:r>
              <a:rPr lang="zh-CN" altLang="en-US" sz="2400" dirty="0">
                <a:solidFill>
                  <a:srgbClr val="FF0000"/>
                </a:solidFill>
                <a:latin typeface="Times New Roman" panose="02020603050405020304" pitchFamily="18" charset="0"/>
                <a:ea typeface="宋体" panose="02010600030101010101" pitchFamily="2" charset="-122"/>
              </a:rPr>
              <a:t>红楼梦小说插图</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39939" name="Text Box 3"/>
          <p:cNvSpPr txBox="1"/>
          <p:nvPr/>
        </p:nvSpPr>
        <p:spPr>
          <a:xfrm>
            <a:off x="1295400" y="6096000"/>
            <a:ext cx="2349500" cy="523875"/>
          </a:xfrm>
          <a:prstGeom prst="rect">
            <a:avLst/>
          </a:prstGeom>
          <a:noFill/>
          <a:ln w="9525">
            <a:noFill/>
          </a:ln>
        </p:spPr>
        <p:txBody>
          <a:bodyPr wrap="none">
            <a:spAutoFit/>
          </a:bodyPr>
          <a:p>
            <a:pPr algn="l">
              <a:lnSpc>
                <a:spcPct val="100000"/>
              </a:lnSpc>
              <a:spcBef>
                <a:spcPct val="0"/>
              </a:spcBef>
            </a:pPr>
            <a:r>
              <a:rPr lang="zh-CN" altLang="en-US" sz="2800" dirty="0">
                <a:solidFill>
                  <a:schemeClr val="bg1"/>
                </a:solidFill>
                <a:latin typeface="Times New Roman" panose="02020603050405020304" pitchFamily="18" charset="0"/>
                <a:ea typeface="宋体" panose="02010600030101010101" pitchFamily="2" charset="-122"/>
              </a:rPr>
              <a:t>明代小说插图</a:t>
            </a:r>
            <a:endParaRPr lang="zh-CN" altLang="en-US" sz="2800" dirty="0">
              <a:solidFill>
                <a:schemeClr val="bg1"/>
              </a:solidFill>
              <a:latin typeface="Times New Roman" panose="02020603050405020304" pitchFamily="18" charset="0"/>
              <a:ea typeface="宋体" panose="02010600030101010101" pitchFamily="2" charset="-122"/>
            </a:endParaRPr>
          </a:p>
        </p:txBody>
      </p:sp>
      <p:sp>
        <p:nvSpPr>
          <p:cNvPr id="39940" name="Text Box 4"/>
          <p:cNvSpPr txBox="1"/>
          <p:nvPr/>
        </p:nvSpPr>
        <p:spPr>
          <a:xfrm>
            <a:off x="457200" y="304800"/>
            <a:ext cx="2674938" cy="708025"/>
          </a:xfrm>
          <a:prstGeom prst="rect">
            <a:avLst/>
          </a:prstGeom>
          <a:noFill/>
          <a:ln w="9525">
            <a:noFill/>
          </a:ln>
        </p:spPr>
        <p:txBody>
          <a:bodyPr>
            <a:spAutoFit/>
          </a:bodyPr>
          <a:p>
            <a:pPr algn="l">
              <a:lnSpc>
                <a:spcPct val="100000"/>
              </a:lnSpc>
              <a:spcBef>
                <a:spcPct val="0"/>
              </a:spcBef>
            </a:pPr>
            <a:r>
              <a:rPr lang="zh-CN" altLang="en-US" sz="4000" dirty="0">
                <a:solidFill>
                  <a:srgbClr val="FF0000"/>
                </a:solidFill>
                <a:latin typeface="Times New Roman" panose="02020603050405020304" pitchFamily="18" charset="0"/>
                <a:ea typeface="宋体" panose="02010600030101010101" pitchFamily="2" charset="-122"/>
              </a:rPr>
              <a:t>小说插图</a:t>
            </a:r>
            <a:endParaRPr lang="zh-CN" altLang="en-US" sz="4000" dirty="0">
              <a:solidFill>
                <a:srgbClr val="FF0000"/>
              </a:solidFill>
              <a:latin typeface="Times New Roman" panose="02020603050405020304" pitchFamily="18" charset="0"/>
              <a:ea typeface="宋体" panose="02010600030101010101" pitchFamily="2" charset="-122"/>
            </a:endParaRPr>
          </a:p>
        </p:txBody>
      </p:sp>
      <p:pic>
        <p:nvPicPr>
          <p:cNvPr id="39941" name="Picture 5" descr="金平梅插图"/>
          <p:cNvPicPr>
            <a:picLocks noChangeAspect="1"/>
          </p:cNvPicPr>
          <p:nvPr/>
        </p:nvPicPr>
        <p:blipFill>
          <a:blip r:embed="rId1"/>
          <a:stretch>
            <a:fillRect/>
          </a:stretch>
        </p:blipFill>
        <p:spPr>
          <a:xfrm>
            <a:off x="250825" y="979488"/>
            <a:ext cx="4178300" cy="5105400"/>
          </a:xfrm>
          <a:prstGeom prst="rect">
            <a:avLst/>
          </a:prstGeom>
          <a:noFill/>
          <a:ln w="9525">
            <a:noFill/>
          </a:ln>
        </p:spPr>
      </p:pic>
      <p:pic>
        <p:nvPicPr>
          <p:cNvPr id="39942" name="Picture 6" descr="红楼梦插图1"/>
          <p:cNvPicPr>
            <a:picLocks noChangeAspect="1"/>
          </p:cNvPicPr>
          <p:nvPr/>
        </p:nvPicPr>
        <p:blipFill>
          <a:blip r:embed="rId2"/>
          <a:stretch>
            <a:fillRect/>
          </a:stretch>
        </p:blipFill>
        <p:spPr>
          <a:xfrm>
            <a:off x="4953000" y="260350"/>
            <a:ext cx="4191000" cy="575945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Rectangle 2"/>
          <p:cNvSpPr/>
          <p:nvPr/>
        </p:nvSpPr>
        <p:spPr>
          <a:xfrm>
            <a:off x="2209800" y="371475"/>
            <a:ext cx="6934200" cy="2246313"/>
          </a:xfrm>
          <a:prstGeom prst="rect">
            <a:avLst/>
          </a:prstGeom>
          <a:noFill/>
          <a:ln w="9525">
            <a:noFill/>
          </a:ln>
        </p:spPr>
        <p:txBody>
          <a:bodyPr anchor="ctr">
            <a:spAutoFit/>
          </a:bodyPr>
          <a:p>
            <a:pPr algn="l">
              <a:lnSpc>
                <a:spcPct val="100000"/>
              </a:lnSpc>
              <a:spcBef>
                <a:spcPct val="0"/>
              </a:spcBef>
            </a:pPr>
            <a:r>
              <a:rPr lang="zh-CN" altLang="en-US" sz="2800" dirty="0">
                <a:solidFill>
                  <a:schemeClr val="bg1"/>
                </a:solidFill>
                <a:latin typeface="Arial" panose="020B0604020202020204" pitchFamily="34" charset="0"/>
                <a:ea typeface="宋体" panose="02010600030101010101" pitchFamily="2" charset="-122"/>
              </a:rPr>
              <a:t>    </a:t>
            </a:r>
            <a:r>
              <a:rPr lang="zh-CN" altLang="en-US" sz="2800" dirty="0">
                <a:solidFill>
                  <a:schemeClr val="tx1"/>
                </a:solidFill>
                <a:latin typeface="黑体" panose="02010609060101010101" pitchFamily="49" charset="-122"/>
                <a:ea typeface="黑体" panose="02010609060101010101" pitchFamily="49" charset="-122"/>
              </a:rPr>
              <a:t>民间年画门神，俗称</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喜画</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，旧时人们在室内贴年画，户上贴门神，以祝新年吉庆驱凶迎祥。年画是中国民间最普及的艺术品之一。年画因一年更换，或张贴后可供一年欣赏之用，故称</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年画</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 </a:t>
            </a:r>
            <a:endParaRPr lang="zh-CN" altLang="en-US" sz="2800" dirty="0">
              <a:solidFill>
                <a:schemeClr val="tx1"/>
              </a:solidFill>
              <a:latin typeface="黑体" panose="02010609060101010101" pitchFamily="49" charset="-122"/>
              <a:ea typeface="黑体" panose="02010609060101010101" pitchFamily="49" charset="-122"/>
            </a:endParaRPr>
          </a:p>
        </p:txBody>
      </p:sp>
      <p:pic>
        <p:nvPicPr>
          <p:cNvPr id="40963" name="Picture 3" descr="五子夺莲2"/>
          <p:cNvPicPr>
            <a:picLocks noChangeAspect="1"/>
          </p:cNvPicPr>
          <p:nvPr/>
        </p:nvPicPr>
        <p:blipFill>
          <a:blip r:embed="rId1"/>
          <a:stretch>
            <a:fillRect/>
          </a:stretch>
        </p:blipFill>
        <p:spPr>
          <a:xfrm>
            <a:off x="0" y="2789238"/>
            <a:ext cx="5940425" cy="4068762"/>
          </a:xfrm>
          <a:prstGeom prst="rect">
            <a:avLst/>
          </a:prstGeom>
          <a:noFill/>
          <a:ln w="9525">
            <a:noFill/>
          </a:ln>
        </p:spPr>
      </p:pic>
      <p:pic>
        <p:nvPicPr>
          <p:cNvPr id="40964" name="Picture 4" descr="年画"/>
          <p:cNvPicPr>
            <a:picLocks noChangeAspect="1"/>
          </p:cNvPicPr>
          <p:nvPr/>
        </p:nvPicPr>
        <p:blipFill>
          <a:blip r:embed="rId2"/>
          <a:stretch>
            <a:fillRect/>
          </a:stretch>
        </p:blipFill>
        <p:spPr>
          <a:xfrm>
            <a:off x="0" y="0"/>
            <a:ext cx="2200275" cy="2971800"/>
          </a:xfrm>
          <a:prstGeom prst="rect">
            <a:avLst/>
          </a:prstGeom>
          <a:noFill/>
          <a:ln w="9525">
            <a:noFill/>
          </a:ln>
        </p:spPr>
      </p:pic>
      <p:sp>
        <p:nvSpPr>
          <p:cNvPr id="174085" name="Text Box 5"/>
          <p:cNvSpPr txBox="1"/>
          <p:nvPr/>
        </p:nvSpPr>
        <p:spPr>
          <a:xfrm>
            <a:off x="3132138" y="6278563"/>
            <a:ext cx="2244725" cy="584200"/>
          </a:xfrm>
          <a:prstGeom prst="rect">
            <a:avLst/>
          </a:prstGeom>
          <a:noFill/>
          <a:ln w="9525">
            <a:noFill/>
          </a:ln>
        </p:spPr>
        <p:txBody>
          <a:bodyPr wrap="none">
            <a:spAutoFit/>
          </a:bodyPr>
          <a:p>
            <a:pPr algn="l">
              <a:lnSpc>
                <a:spcPct val="100000"/>
              </a:lnSpc>
              <a:spcBef>
                <a:spcPct val="0"/>
              </a:spcBef>
            </a:pPr>
            <a:r>
              <a:rPr lang="zh-CN" altLang="en-US" dirty="0">
                <a:solidFill>
                  <a:schemeClr val="tx1"/>
                </a:solidFill>
                <a:latin typeface="Times New Roman" panose="02020603050405020304" pitchFamily="18" charset="0"/>
                <a:ea typeface="宋体" panose="02010600030101010101" pitchFamily="2" charset="-122"/>
              </a:rPr>
              <a:t>杨柳青年画</a:t>
            </a:r>
            <a:endParaRPr lang="zh-CN" altLang="en-US" dirty="0">
              <a:solidFill>
                <a:schemeClr val="tx1"/>
              </a:solidFill>
              <a:latin typeface="Times New Roman" panose="02020603050405020304" pitchFamily="18" charset="0"/>
              <a:ea typeface="宋体" panose="02010600030101010101" pitchFamily="2" charset="-122"/>
            </a:endParaRPr>
          </a:p>
        </p:txBody>
      </p:sp>
      <p:pic>
        <p:nvPicPr>
          <p:cNvPr id="40966" name="Picture 6" descr="1"/>
          <p:cNvPicPr>
            <a:picLocks noChangeAspect="1"/>
          </p:cNvPicPr>
          <p:nvPr/>
        </p:nvPicPr>
        <p:blipFill>
          <a:blip r:embed="rId3"/>
          <a:stretch>
            <a:fillRect/>
          </a:stretch>
        </p:blipFill>
        <p:spPr>
          <a:xfrm>
            <a:off x="5845175" y="2781300"/>
            <a:ext cx="3298825" cy="4076700"/>
          </a:xfrm>
          <a:prstGeom prst="rect">
            <a:avLst/>
          </a:prstGeom>
          <a:noFill/>
          <a:ln w="9525">
            <a:noFill/>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slide(fromBottom)">
                                      <p:cBhvr>
                                        <p:cTn id="7" dur="500"/>
                                        <p:tgtEl>
                                          <p:spTgt spid="17408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74082"/>
                                        </p:tgtEl>
                                        <p:attrNameLst>
                                          <p:attrName>style.visibility</p:attrName>
                                        </p:attrNameLst>
                                      </p:cBhvr>
                                      <p:to>
                                        <p:strVal val="visible"/>
                                      </p:to>
                                    </p:set>
                                    <p:anim calcmode="lin" valueType="num">
                                      <p:cBhvr>
                                        <p:cTn id="12" dur="500" fill="hold"/>
                                        <p:tgtEl>
                                          <p:spTgt spid="174082"/>
                                        </p:tgtEl>
                                        <p:attrNameLst>
                                          <p:attrName>ppt_w</p:attrName>
                                        </p:attrNameLst>
                                      </p:cBhvr>
                                      <p:tavLst>
                                        <p:tav tm="0">
                                          <p:val>
                                            <p:fltVal val="0.000000"/>
                                          </p:val>
                                        </p:tav>
                                        <p:tav tm="100000">
                                          <p:val>
                                            <p:strVal val="#ppt_w"/>
                                          </p:val>
                                        </p:tav>
                                      </p:tavLst>
                                    </p:anim>
                                    <p:anim calcmode="lin" valueType="num">
                                      <p:cBhvr>
                                        <p:cTn id="13" dur="500" fill="hold"/>
                                        <p:tgtEl>
                                          <p:spTgt spid="1740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Rectangle 2"/>
          <p:cNvSpPr/>
          <p:nvPr/>
        </p:nvSpPr>
        <p:spPr>
          <a:xfrm>
            <a:off x="3492500" y="158750"/>
            <a:ext cx="5651500" cy="3046413"/>
          </a:xfrm>
          <a:prstGeom prst="rect">
            <a:avLst/>
          </a:prstGeom>
          <a:noFill/>
          <a:ln w="9525">
            <a:noFill/>
          </a:ln>
        </p:spPr>
        <p:txBody>
          <a:bodyPr anchor="ct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剪纸是一种在纸上剪出来的画。人们将剪好的图案贴在门楣，窗面灯笼等上面，以表达喜悦感情及生活感受，因此，我们又称剪纸为</a:t>
            </a:r>
            <a:r>
              <a:rPr lang="zh-CN" altLang="en-US" dirty="0">
                <a:solidFill>
                  <a:schemeClr val="tx1"/>
                </a:solidFill>
                <a:latin typeface="Arial" panose="020B0604020202020204" pitchFamily="34"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剪画</a:t>
            </a:r>
            <a:r>
              <a:rPr lang="zh-CN" altLang="en-US" dirty="0">
                <a:solidFill>
                  <a:schemeClr val="tx1"/>
                </a:solidFill>
                <a:latin typeface="Arial" panose="020B0604020202020204" pitchFamily="34"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或</a:t>
            </a:r>
            <a:r>
              <a:rPr lang="zh-CN" altLang="en-US" dirty="0">
                <a:solidFill>
                  <a:schemeClr val="tx1"/>
                </a:solidFill>
                <a:latin typeface="Arial" panose="020B0604020202020204" pitchFamily="34"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窗花</a:t>
            </a:r>
            <a:r>
              <a:rPr lang="zh-CN" altLang="en-US" dirty="0">
                <a:solidFill>
                  <a:schemeClr val="tx1"/>
                </a:solidFill>
                <a:latin typeface="Arial" panose="020B0604020202020204" pitchFamily="34" charset="0"/>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 </a:t>
            </a:r>
            <a:endParaRPr lang="zh-CN" altLang="en-US" sz="2000" b="0" dirty="0">
              <a:solidFill>
                <a:schemeClr val="tx1"/>
              </a:solidFill>
              <a:latin typeface="黑体" panose="02010609060101010101" pitchFamily="49" charset="-122"/>
              <a:ea typeface="黑体" panose="02010609060101010101" pitchFamily="49" charset="-122"/>
            </a:endParaRPr>
          </a:p>
        </p:txBody>
      </p:sp>
      <p:pic>
        <p:nvPicPr>
          <p:cNvPr id="41987" name="Picture 3" descr="dw-028">
            <a:hlinkClick r:id="rId1"/>
          </p:cNvPr>
          <p:cNvPicPr>
            <a:picLocks noChangeAspect="1"/>
          </p:cNvPicPr>
          <p:nvPr/>
        </p:nvPicPr>
        <p:blipFill>
          <a:blip r:embed="rId2"/>
          <a:stretch>
            <a:fillRect/>
          </a:stretch>
        </p:blipFill>
        <p:spPr>
          <a:xfrm>
            <a:off x="395288" y="476250"/>
            <a:ext cx="2990850" cy="2316163"/>
          </a:xfrm>
          <a:prstGeom prst="rect">
            <a:avLst/>
          </a:prstGeom>
          <a:noFill/>
          <a:ln w="9525">
            <a:noFill/>
          </a:ln>
        </p:spPr>
      </p:pic>
      <p:pic>
        <p:nvPicPr>
          <p:cNvPr id="41988" name="Picture 4" descr="061207010889951">
            <a:hlinkClick r:id="rId3"/>
          </p:cNvPr>
          <p:cNvPicPr>
            <a:picLocks noChangeAspect="1"/>
          </p:cNvPicPr>
          <p:nvPr/>
        </p:nvPicPr>
        <p:blipFill>
          <a:blip r:embed="rId4"/>
          <a:stretch>
            <a:fillRect/>
          </a:stretch>
        </p:blipFill>
        <p:spPr>
          <a:xfrm>
            <a:off x="0" y="3068638"/>
            <a:ext cx="3744913" cy="3789362"/>
          </a:xfrm>
          <a:prstGeom prst="rect">
            <a:avLst/>
          </a:prstGeom>
          <a:noFill/>
          <a:ln w="9525">
            <a:noFill/>
          </a:ln>
        </p:spPr>
      </p:pic>
      <p:pic>
        <p:nvPicPr>
          <p:cNvPr id="41989" name="Picture 5" descr="65384_0_20070107133706">
            <a:hlinkClick r:id="rId5"/>
          </p:cNvPr>
          <p:cNvPicPr>
            <a:picLocks noChangeAspect="1"/>
          </p:cNvPicPr>
          <p:nvPr/>
        </p:nvPicPr>
        <p:blipFill>
          <a:blip r:embed="rId6"/>
          <a:stretch>
            <a:fillRect/>
          </a:stretch>
        </p:blipFill>
        <p:spPr>
          <a:xfrm>
            <a:off x="3779838" y="3068638"/>
            <a:ext cx="4919662" cy="3600450"/>
          </a:xfrm>
          <a:prstGeom prst="rect">
            <a:avLst/>
          </a:prstGeom>
          <a:noFill/>
          <a:ln w="9525">
            <a:noFill/>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Effect transition="in" filter="fade">
                                      <p:cBhvr>
                                        <p:cTn id="7" dur="1000"/>
                                        <p:tgtEl>
                                          <p:spTgt spid="176130"/>
                                        </p:tgtEl>
                                      </p:cBhvr>
                                    </p:animEffect>
                                    <p:anim calcmode="lin" valueType="num">
                                      <p:cBhvr>
                                        <p:cTn id="8" dur="1000" fill="hold"/>
                                        <p:tgtEl>
                                          <p:spTgt spid="176130"/>
                                        </p:tgtEl>
                                        <p:attrNameLst>
                                          <p:attrName>ppt_x</p:attrName>
                                        </p:attrNameLst>
                                      </p:cBhvr>
                                      <p:tavLst>
                                        <p:tav tm="0">
                                          <p:val>
                                            <p:strVal val="#ppt_x"/>
                                          </p:val>
                                        </p:tav>
                                        <p:tav tm="100000">
                                          <p:val>
                                            <p:strVal val="#ppt_x"/>
                                          </p:val>
                                        </p:tav>
                                      </p:tavLst>
                                    </p:anim>
                                    <p:anim calcmode="lin" valueType="num">
                                      <p:cBhvr>
                                        <p:cTn id="9" dur="1000" fill="hold"/>
                                        <p:tgtEl>
                                          <p:spTgt spid="176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p:nvPr/>
        </p:nvSpPr>
        <p:spPr>
          <a:xfrm>
            <a:off x="322263" y="100013"/>
            <a:ext cx="6842125" cy="584200"/>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3011" name="Rectangle 3"/>
          <p:cNvSpPr/>
          <p:nvPr/>
        </p:nvSpPr>
        <p:spPr>
          <a:xfrm>
            <a:off x="395288" y="661988"/>
            <a:ext cx="410527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起源</a:t>
            </a:r>
            <a:r>
              <a:rPr lang="zh-CN" altLang="en-US" sz="2800" dirty="0">
                <a:solidFill>
                  <a:schemeClr val="tx1"/>
                </a:solidFill>
                <a:latin typeface="黑体" panose="02010609060101010101" pitchFamily="49" charset="-122"/>
                <a:ea typeface="黑体" panose="02010609060101010101" pitchFamily="49" charset="-122"/>
              </a:rPr>
              <a:t>（原始社会）</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43012" name="Rectangle 4"/>
          <p:cNvSpPr/>
          <p:nvPr/>
        </p:nvSpPr>
        <p:spPr>
          <a:xfrm>
            <a:off x="395288" y="1109663"/>
            <a:ext cx="6624637"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从萌芽走向成熟</a:t>
            </a:r>
            <a:r>
              <a:rPr lang="zh-CN" altLang="en-US" sz="2800" dirty="0">
                <a:solidFill>
                  <a:schemeClr val="tx1"/>
                </a:solidFill>
                <a:latin typeface="黑体" panose="02010609060101010101" pitchFamily="49" charset="-122"/>
                <a:ea typeface="黑体" panose="02010609060101010101" pitchFamily="49" charset="-122"/>
              </a:rPr>
              <a:t>（夏商周</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春秋战国）</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43013" name="Rectangle 5"/>
          <p:cNvSpPr/>
          <p:nvPr/>
        </p:nvSpPr>
        <p:spPr>
          <a:xfrm>
            <a:off x="395288" y="1612900"/>
            <a:ext cx="4608512"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3</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进一步发展</a:t>
            </a:r>
            <a:r>
              <a:rPr lang="zh-CN" altLang="en-US" sz="2800" dirty="0">
                <a:solidFill>
                  <a:schemeClr val="tx1"/>
                </a:solidFill>
                <a:latin typeface="黑体" panose="02010609060101010101" pitchFamily="49" charset="-122"/>
                <a:ea typeface="黑体" panose="02010609060101010101" pitchFamily="49" charset="-122"/>
              </a:rPr>
              <a:t>（秦汉）</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43014" name="Rectangle 6"/>
          <p:cNvSpPr/>
          <p:nvPr/>
        </p:nvSpPr>
        <p:spPr>
          <a:xfrm>
            <a:off x="395288" y="2133600"/>
            <a:ext cx="770572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4</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凸显个性的文人画的出现</a:t>
            </a:r>
            <a:r>
              <a:rPr lang="zh-CN" altLang="en-US" sz="2800" dirty="0">
                <a:solidFill>
                  <a:schemeClr val="tx1"/>
                </a:solidFill>
                <a:latin typeface="黑体" panose="02010609060101010101" pitchFamily="49" charset="-122"/>
                <a:ea typeface="黑体" panose="02010609060101010101" pitchFamily="49" charset="-122"/>
              </a:rPr>
              <a:t>（魏晋南北朝）</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43015" name="Rectangle 7"/>
          <p:cNvSpPr/>
          <p:nvPr/>
        </p:nvSpPr>
        <p:spPr>
          <a:xfrm>
            <a:off x="395288" y="2636838"/>
            <a:ext cx="5545137"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5</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灿烂而求备</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（隋唐）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43016" name="Rectangle 8"/>
          <p:cNvSpPr/>
          <p:nvPr/>
        </p:nvSpPr>
        <p:spPr>
          <a:xfrm>
            <a:off x="395288" y="3141663"/>
            <a:ext cx="8353425"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6</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转折点</a:t>
            </a:r>
            <a:r>
              <a:rPr lang="zh-CN" altLang="en-US" sz="2800" dirty="0">
                <a:solidFill>
                  <a:schemeClr val="tx1"/>
                </a:solidFill>
                <a:latin typeface="黑体" panose="02010609060101010101" pitchFamily="49" charset="-122"/>
                <a:ea typeface="黑体" panose="02010609060101010101" pitchFamily="49" charset="-122"/>
              </a:rPr>
              <a:t>（两宋时期）</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43017" name="Rectangle 9"/>
          <p:cNvSpPr/>
          <p:nvPr/>
        </p:nvSpPr>
        <p:spPr>
          <a:xfrm>
            <a:off x="322263" y="3644900"/>
            <a:ext cx="8353425" cy="523875"/>
          </a:xfrm>
          <a:prstGeom prst="rect">
            <a:avLst/>
          </a:prstGeom>
          <a:noFill/>
          <a:ln w="9525">
            <a:noFill/>
          </a:ln>
        </p:spPr>
        <p:txBody>
          <a:bodyPr>
            <a:spAutoFit/>
          </a:bodyPr>
          <a:p>
            <a:pPr algn="l">
              <a:lnSpc>
                <a:spcPct val="100000"/>
              </a:lnSpc>
              <a:spcBef>
                <a:spcPct val="0"/>
              </a:spcBef>
            </a:pPr>
            <a:r>
              <a:rPr lang="zh-CN" altLang="en-US" sz="2800" dirty="0">
                <a:solidFill>
                  <a:schemeClr val="tx1"/>
                </a:solidFill>
                <a:latin typeface="黑体" panose="02010609060101010101" pitchFamily="49" charset="-122"/>
                <a:ea typeface="黑体" panose="02010609060101010101" pitchFamily="49" charset="-122"/>
              </a:rPr>
              <a:t>７、</a:t>
            </a:r>
            <a:r>
              <a:rPr lang="zh-CN" altLang="en-US" sz="2800" dirty="0">
                <a:solidFill>
                  <a:srgbClr val="3333FF"/>
                </a:solidFill>
                <a:latin typeface="黑体" panose="02010609060101010101" pitchFamily="49" charset="-122"/>
                <a:ea typeface="黑体" panose="02010609060101010101" pitchFamily="49" charset="-122"/>
              </a:rPr>
              <a:t>个性化、生活化</a:t>
            </a:r>
            <a:r>
              <a:rPr lang="zh-CN" altLang="en-US" sz="2800" dirty="0">
                <a:solidFill>
                  <a:schemeClr val="tx1"/>
                </a:solidFill>
                <a:latin typeface="黑体" panose="02010609060101010101" pitchFamily="49" charset="-122"/>
                <a:ea typeface="黑体" panose="02010609060101010101" pitchFamily="49" charset="-122"/>
              </a:rPr>
              <a:t>（明清时期）</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43018" name="Rectangle 10"/>
          <p:cNvSpPr/>
          <p:nvPr/>
        </p:nvSpPr>
        <p:spPr>
          <a:xfrm>
            <a:off x="395605" y="4076700"/>
            <a:ext cx="8747760" cy="521970"/>
          </a:xfrm>
          <a:prstGeom prst="rect">
            <a:avLst/>
          </a:prstGeom>
          <a:noFill/>
          <a:ln w="9525">
            <a:noFill/>
          </a:ln>
        </p:spPr>
        <p:txBody>
          <a:bodyPr wrap="square">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A</a:t>
            </a:r>
            <a:r>
              <a:rPr lang="zh-CN" altLang="en-US" sz="28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文人画：清八大山人、扬州八怪、唐寅</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意境、个性</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147460" name="文本框 147459"/>
          <p:cNvSpPr txBox="1"/>
          <p:nvPr/>
        </p:nvSpPr>
        <p:spPr>
          <a:xfrm>
            <a:off x="878205" y="4598670"/>
            <a:ext cx="8550275" cy="1235075"/>
          </a:xfrm>
          <a:prstGeom prst="rect">
            <a:avLst/>
          </a:prstGeom>
          <a:noFill/>
          <a:ln w="12700">
            <a:noFill/>
          </a:ln>
        </p:spPr>
        <p:txBody>
          <a:bodyPr wrap="square">
            <a:spAutoFit/>
          </a:bodyPr>
          <a:p>
            <a:pPr algn="l"/>
            <a:r>
              <a:rPr lang="zh-CN" altLang="en-US" sz="2400">
                <a:solidFill>
                  <a:schemeClr val="tx1"/>
                </a:solidFill>
                <a:latin typeface="Comic Sans MS" panose="030F0702030302020204" pitchFamily="66" charset="0"/>
              </a:rPr>
              <a:t>风俗画：</a:t>
            </a:r>
            <a:r>
              <a:rPr lang="en-US" altLang="zh-CN" sz="2400" err="1">
                <a:solidFill>
                  <a:schemeClr val="tx1"/>
                </a:solidFill>
                <a:latin typeface="Comic Sans MS" panose="030F0702030302020204" pitchFamily="66" charset="0"/>
              </a:rPr>
              <a:t>小说中的插图</a:t>
            </a:r>
            <a:r>
              <a:rPr lang="en-US" altLang="zh-CN" sz="2400">
                <a:solidFill>
                  <a:schemeClr val="tx1"/>
                </a:solidFill>
                <a:latin typeface="宋体" panose="02010600030101010101" pitchFamily="2" charset="-122"/>
              </a:rPr>
              <a:t>—</a:t>
            </a:r>
            <a:r>
              <a:rPr lang="en-US" altLang="zh-CN" sz="2400" err="1">
                <a:solidFill>
                  <a:schemeClr val="tx1"/>
                </a:solidFill>
                <a:latin typeface="Comic Sans MS" panose="030F0702030302020204" pitchFamily="66" charset="0"/>
              </a:rPr>
              <a:t>木刻版画</a:t>
            </a:r>
            <a:r>
              <a:rPr lang="zh-CN" altLang="en-US" sz="2400" err="1">
                <a:solidFill>
                  <a:schemeClr val="tx1"/>
                </a:solidFill>
                <a:latin typeface="Comic Sans MS" panose="030F0702030302020204" pitchFamily="66" charset="0"/>
              </a:rPr>
              <a:t>；</a:t>
            </a:r>
            <a:endParaRPr lang="zh-CN" altLang="en-US" sz="2400" err="1">
              <a:solidFill>
                <a:schemeClr val="tx1"/>
              </a:solidFill>
              <a:latin typeface="Comic Sans MS" panose="030F0702030302020204" pitchFamily="66" charset="0"/>
            </a:endParaRPr>
          </a:p>
          <a:p>
            <a:r>
              <a:rPr lang="en-US" altLang="zh-CN" sz="2400" err="1">
                <a:solidFill>
                  <a:schemeClr val="tx1"/>
                </a:solidFill>
                <a:latin typeface="Comic Sans MS" panose="030F0702030302020204" pitchFamily="66" charset="0"/>
              </a:rPr>
              <a:t>具有实用性的民间风情画</a:t>
            </a:r>
            <a:r>
              <a:rPr lang="en-US" altLang="zh-CN" sz="2400">
                <a:solidFill>
                  <a:schemeClr val="tx1"/>
                </a:solidFill>
                <a:latin typeface="宋体" panose="02010600030101010101" pitchFamily="2" charset="-122"/>
              </a:rPr>
              <a:t>—</a:t>
            </a:r>
            <a:r>
              <a:rPr lang="en-US" altLang="zh-CN" sz="2400" err="1">
                <a:solidFill>
                  <a:schemeClr val="tx1"/>
                </a:solidFill>
                <a:latin typeface="Comic Sans MS" panose="030F0702030302020204" pitchFamily="66" charset="0"/>
              </a:rPr>
              <a:t>年画、剪纸画等</a:t>
            </a:r>
            <a:endParaRPr lang="en-US" altLang="zh-CN" sz="2400">
              <a:solidFill>
                <a:schemeClr val="tx1"/>
              </a:solidFill>
              <a:latin typeface="Comic Sans MS" panose="030F0702030302020204" pitchFamily="66" charset="0"/>
            </a:endParaRPr>
          </a:p>
          <a:p>
            <a:endParaRPr lang="en-US" altLang="zh-CN" sz="2400" dirty="0">
              <a:solidFill>
                <a:schemeClr val="tx1"/>
              </a:solidFill>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6"/>
          <p:cNvSpPr txBox="1"/>
          <p:nvPr/>
        </p:nvSpPr>
        <p:spPr>
          <a:xfrm>
            <a:off x="292100" y="115888"/>
            <a:ext cx="6727825" cy="585787"/>
          </a:xfrm>
          <a:prstGeom prst="rect">
            <a:avLst/>
          </a:prstGeom>
          <a:noFill/>
          <a:ln w="9525">
            <a:noFill/>
          </a:ln>
        </p:spPr>
        <p:txBody>
          <a:bodyPr>
            <a:spAutoFit/>
          </a:bodyPr>
          <a:p>
            <a:pPr algn="l">
              <a:lnSpc>
                <a:spcPct val="100000"/>
              </a:lnSpc>
              <a:spcBef>
                <a:spcPct val="50000"/>
              </a:spcBef>
            </a:pPr>
            <a:r>
              <a:rPr lang="zh-CN" altLang="en-US" dirty="0">
                <a:solidFill>
                  <a:schemeClr val="tx1"/>
                </a:solidFill>
                <a:latin typeface="Arial" panose="020B0604020202020204" pitchFamily="34" charset="0"/>
                <a:ea typeface="黑体" panose="02010609060101010101" pitchFamily="49" charset="-122"/>
              </a:rPr>
              <a:t>一、中国画</a:t>
            </a:r>
            <a:endParaRPr lang="zh-CN" altLang="en-US" dirty="0">
              <a:solidFill>
                <a:srgbClr val="0000FF"/>
              </a:solidFill>
              <a:latin typeface="Arial" panose="020B0604020202020204" pitchFamily="34" charset="0"/>
              <a:ea typeface="黑体" panose="02010609060101010101" pitchFamily="49" charset="-122"/>
            </a:endParaRPr>
          </a:p>
        </p:txBody>
      </p:sp>
      <p:sp>
        <p:nvSpPr>
          <p:cNvPr id="15363" name="Rectangle 7"/>
          <p:cNvSpPr/>
          <p:nvPr/>
        </p:nvSpPr>
        <p:spPr>
          <a:xfrm>
            <a:off x="250825" y="763588"/>
            <a:ext cx="6842125" cy="585787"/>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5364" name="Rectangle 8"/>
          <p:cNvSpPr/>
          <p:nvPr/>
        </p:nvSpPr>
        <p:spPr>
          <a:xfrm>
            <a:off x="395288" y="1325563"/>
            <a:ext cx="4105275" cy="521970"/>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起源</a:t>
            </a:r>
            <a:r>
              <a:rPr lang="zh-CN" altLang="en-US" sz="2800" dirty="0">
                <a:solidFill>
                  <a:schemeClr val="tx1"/>
                </a:solidFill>
                <a:latin typeface="黑体" panose="02010609060101010101" pitchFamily="49" charset="-122"/>
                <a:ea typeface="黑体" panose="02010609060101010101" pitchFamily="49" charset="-122"/>
              </a:rPr>
              <a:t>（新石器时代）</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37577" name="Rectangle 9"/>
          <p:cNvSpPr/>
          <p:nvPr/>
        </p:nvSpPr>
        <p:spPr>
          <a:xfrm>
            <a:off x="395288" y="1903413"/>
            <a:ext cx="6624637"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从萌芽走向成熟</a:t>
            </a:r>
            <a:r>
              <a:rPr lang="zh-CN" altLang="en-US" sz="2800" dirty="0">
                <a:solidFill>
                  <a:schemeClr val="tx1"/>
                </a:solidFill>
                <a:latin typeface="黑体" panose="02010609060101010101" pitchFamily="49" charset="-122"/>
                <a:ea typeface="黑体" panose="02010609060101010101" pitchFamily="49" charset="-122"/>
              </a:rPr>
              <a:t>（春秋战国）</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237578" name="Rectangle 10"/>
          <p:cNvSpPr/>
          <p:nvPr/>
        </p:nvSpPr>
        <p:spPr>
          <a:xfrm>
            <a:off x="395288" y="2493963"/>
            <a:ext cx="7272337"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A</a:t>
            </a:r>
            <a:r>
              <a:rPr lang="zh-CN" altLang="en-US" sz="2800" dirty="0">
                <a:solidFill>
                  <a:schemeClr val="tx1"/>
                </a:solidFill>
                <a:latin typeface="黑体" panose="02010609060101010101" pitchFamily="49" charset="-122"/>
                <a:ea typeface="黑体" panose="02010609060101010101" pitchFamily="49" charset="-122"/>
              </a:rPr>
              <a:t>、帛画、壁画</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37579" name="Rectangle 11"/>
          <p:cNvSpPr/>
          <p:nvPr/>
        </p:nvSpPr>
        <p:spPr>
          <a:xfrm>
            <a:off x="395288" y="3068638"/>
            <a:ext cx="8280400"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B</a:t>
            </a:r>
            <a:r>
              <a:rPr lang="zh-CN" altLang="en-US" sz="2800" dirty="0">
                <a:solidFill>
                  <a:schemeClr val="tx1"/>
                </a:solidFill>
                <a:latin typeface="黑体" panose="02010609060101010101" pitchFamily="49" charset="-122"/>
                <a:ea typeface="黑体" panose="02010609060101010101" pitchFamily="49" charset="-122"/>
              </a:rPr>
              <a:t>、代表：战国帛画</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人物龙凤图</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人物驭龙图</a:t>
            </a:r>
            <a:r>
              <a:rPr lang="en-US" altLang="zh-CN" sz="2800" dirty="0">
                <a:solidFill>
                  <a:schemeClr val="tx1"/>
                </a:solidFill>
                <a:latin typeface="黑体" panose="02010609060101010101" pitchFamily="49" charset="-122"/>
                <a:ea typeface="黑体" panose="02010609060101010101" pitchFamily="49" charset="-122"/>
              </a:rPr>
              <a:t>》</a:t>
            </a:r>
            <a:endParaRPr lang="en-US" altLang="zh-CN"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7577"/>
                                        </p:tgtEl>
                                        <p:attrNameLst>
                                          <p:attrName>style.visibility</p:attrName>
                                        </p:attrNameLst>
                                      </p:cBhvr>
                                      <p:to>
                                        <p:strVal val="visible"/>
                                      </p:to>
                                    </p:set>
                                    <p:animEffect transition="in" filter="dissolve">
                                      <p:cBhvr>
                                        <p:cTn id="7" dur="500"/>
                                        <p:tgtEl>
                                          <p:spTgt spid="23757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37578"/>
                                        </p:tgtEl>
                                        <p:attrNameLst>
                                          <p:attrName>style.visibility</p:attrName>
                                        </p:attrNameLst>
                                      </p:cBhvr>
                                      <p:to>
                                        <p:strVal val="visible"/>
                                      </p:to>
                                    </p:set>
                                    <p:anim calcmode="lin" valueType="num">
                                      <p:cBhvr>
                                        <p:cTn id="12" dur="500" fill="hold"/>
                                        <p:tgtEl>
                                          <p:spTgt spid="237578"/>
                                        </p:tgtEl>
                                        <p:attrNameLst>
                                          <p:attrName>ppt_w</p:attrName>
                                        </p:attrNameLst>
                                      </p:cBhvr>
                                      <p:tavLst>
                                        <p:tav tm="0">
                                          <p:val>
                                            <p:fltVal val="0.000000"/>
                                          </p:val>
                                        </p:tav>
                                        <p:tav tm="100000">
                                          <p:val>
                                            <p:strVal val="#ppt_w"/>
                                          </p:val>
                                        </p:tav>
                                      </p:tavLst>
                                    </p:anim>
                                    <p:anim calcmode="lin" valueType="num">
                                      <p:cBhvr>
                                        <p:cTn id="13" dur="500" fill="hold"/>
                                        <p:tgtEl>
                                          <p:spTgt spid="237578"/>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37579"/>
                                        </p:tgtEl>
                                        <p:attrNameLst>
                                          <p:attrName>style.visibility</p:attrName>
                                        </p:attrNameLst>
                                      </p:cBhvr>
                                      <p:to>
                                        <p:strVal val="visible"/>
                                      </p:to>
                                    </p:set>
                                    <p:anim calcmode="lin" valueType="num">
                                      <p:cBhvr>
                                        <p:cTn id="18" dur="500" fill="hold"/>
                                        <p:tgtEl>
                                          <p:spTgt spid="237579"/>
                                        </p:tgtEl>
                                        <p:attrNameLst>
                                          <p:attrName>ppt_w</p:attrName>
                                        </p:attrNameLst>
                                      </p:cBhvr>
                                      <p:tavLst>
                                        <p:tav tm="0">
                                          <p:val>
                                            <p:fltVal val="0.000000"/>
                                          </p:val>
                                        </p:tav>
                                        <p:tav tm="100000">
                                          <p:val>
                                            <p:strVal val="#ppt_w"/>
                                          </p:val>
                                        </p:tav>
                                      </p:tavLst>
                                    </p:anim>
                                    <p:anim calcmode="lin" valueType="num">
                                      <p:cBhvr>
                                        <p:cTn id="19" dur="500" fill="hold"/>
                                        <p:tgtEl>
                                          <p:spTgt spid="23757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7" grpId="0"/>
      <p:bldP spid="237578" grpId="0"/>
      <p:bldP spid="23757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4034" name="Picture 2" descr="https://timgsa.baidu.com/timg?image&amp;quality=80&amp;size=b9999_10000&amp;sec=1538125793725&amp;di=8f59e30ec02c2cd2c64af795fefcee2a&amp;imgtype=0&amp;src=http%3A%2F%2Fpic39.photophoto.cn%2F20160401%2F0017029588259266_b.jpg"/>
          <p:cNvPicPr>
            <a:picLocks noChangeAspect="1"/>
          </p:cNvPicPr>
          <p:nvPr/>
        </p:nvPicPr>
        <p:blipFill>
          <a:blip r:embed="rId1"/>
          <a:stretch>
            <a:fillRect/>
          </a:stretch>
        </p:blipFill>
        <p:spPr>
          <a:xfrm>
            <a:off x="0" y="0"/>
            <a:ext cx="9144000" cy="6858000"/>
          </a:xfrm>
          <a:prstGeom prst="rect">
            <a:avLst/>
          </a:prstGeom>
          <a:noFill/>
          <a:ln w="9525">
            <a:noFill/>
          </a:ln>
        </p:spPr>
      </p:pic>
      <p:sp>
        <p:nvSpPr>
          <p:cNvPr id="44035" name="标题 1"/>
          <p:cNvSpPr>
            <a:spLocks noGrp="1"/>
          </p:cNvSpPr>
          <p:nvPr>
            <p:ph type="title"/>
          </p:nvPr>
        </p:nvSpPr>
        <p:spPr/>
        <p:txBody>
          <a:bodyPr vert="horz" wrap="square" lIns="91440" tIns="45720" rIns="91440" bIns="45720" anchor="ctr"/>
          <a:p>
            <a:pPr>
              <a:buNone/>
            </a:pPr>
            <a:endParaRPr lang="zh-CN" altLang="en-US" dirty="0"/>
          </a:p>
        </p:txBody>
      </p:sp>
      <p:sp>
        <p:nvSpPr>
          <p:cNvPr id="44036" name="内容占位符 2"/>
          <p:cNvSpPr>
            <a:spLocks noGrp="1"/>
          </p:cNvSpPr>
          <p:nvPr>
            <p:ph idx="1"/>
          </p:nvPr>
        </p:nvSpPr>
        <p:spPr/>
        <p:txBody>
          <a:bodyPr vert="horz" wrap="square" lIns="91440" tIns="45720" rIns="91440" bIns="45720" anchor="t"/>
          <a:p>
            <a:endParaRPr lang="zh-CN" altLang="en-US" dirty="0"/>
          </a:p>
        </p:txBody>
      </p:sp>
      <p:sp>
        <p:nvSpPr>
          <p:cNvPr id="44037" name="AutoShape 96">
            <a:hlinkClick r:id="" action="ppaction://noaction"/>
          </p:cNvPr>
          <p:cNvSpPr/>
          <p:nvPr/>
        </p:nvSpPr>
        <p:spPr>
          <a:xfrm>
            <a:off x="3714750" y="2500313"/>
            <a:ext cx="4786313" cy="2176462"/>
          </a:xfrm>
          <a:prstGeom prst="diamond">
            <a:avLst/>
          </a:prstGeom>
          <a:solidFill>
            <a:schemeClr val="accent1"/>
          </a:solidFill>
          <a:ln w="9525" cap="flat" cmpd="sng">
            <a:solidFill>
              <a:schemeClr val="tx1"/>
            </a:solidFill>
            <a:prstDash val="solid"/>
            <a:miter/>
            <a:headEnd type="none" w="med" len="med"/>
            <a:tailEnd type="none" w="med" len="med"/>
          </a:ln>
        </p:spPr>
        <p:txBody>
          <a:bodyPr wrap="none" anchor="ctr"/>
          <a:p>
            <a:pPr>
              <a:lnSpc>
                <a:spcPct val="100000"/>
              </a:lnSpc>
              <a:spcBef>
                <a:spcPct val="0"/>
              </a:spcBef>
            </a:pPr>
            <a:r>
              <a:rPr lang="zh-CN" altLang="en-US" sz="4000" dirty="0">
                <a:solidFill>
                  <a:schemeClr val="tx1"/>
                </a:solidFill>
                <a:latin typeface="Arial" panose="020B0604020202020204" pitchFamily="34" charset="0"/>
                <a:ea typeface="黑体" panose="02010609060101010101" pitchFamily="49" charset="-122"/>
              </a:rPr>
              <a:t>题外“画”</a:t>
            </a:r>
            <a:endParaRPr lang="zh-CN" altLang="en-US" sz="4000" dirty="0">
              <a:solidFill>
                <a:schemeClr val="tx1"/>
              </a:solidFill>
              <a:latin typeface="Arial" panose="020B0604020202020204" pitchFamily="34" charset="0"/>
              <a:ea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9" name="Text Box 3"/>
          <p:cNvSpPr txBox="1"/>
          <p:nvPr/>
        </p:nvSpPr>
        <p:spPr>
          <a:xfrm>
            <a:off x="395288" y="2205038"/>
            <a:ext cx="8013700" cy="1077912"/>
          </a:xfrm>
          <a:prstGeom prst="rect">
            <a:avLst/>
          </a:prstGeom>
          <a:noFill/>
          <a:ln w="9525">
            <a:noFill/>
          </a:ln>
        </p:spPr>
        <p:txBody>
          <a:bodyPr wrap="none">
            <a:spAutoFit/>
          </a:bodyPr>
          <a:p>
            <a:pPr algn="l">
              <a:lnSpc>
                <a:spcPct val="100000"/>
              </a:lnSpc>
              <a:spcBef>
                <a:spcPct val="0"/>
              </a:spcBef>
            </a:pPr>
            <a:r>
              <a:rPr lang="zh-CN"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、一方面盛行注重</a:t>
            </a:r>
            <a:r>
              <a:rPr lang="zh-CN" altLang="en-US" dirty="0">
                <a:solidFill>
                  <a:srgbClr val="3333FF"/>
                </a:solidFill>
                <a:latin typeface="黑体" panose="02010609060101010101" pitchFamily="49" charset="-122"/>
                <a:ea typeface="黑体" panose="02010609060101010101" pitchFamily="49" charset="-122"/>
              </a:rPr>
              <a:t>写实</a:t>
            </a:r>
            <a:r>
              <a:rPr lang="zh-CN" altLang="en-US" dirty="0">
                <a:solidFill>
                  <a:schemeClr val="tx1"/>
                </a:solidFill>
                <a:latin typeface="黑体" panose="02010609060101010101" pitchFamily="49" charset="-122"/>
                <a:ea typeface="黑体" panose="02010609060101010101" pitchFamily="49" charset="-122"/>
              </a:rPr>
              <a:t>的宫廷和民间绘画</a:t>
            </a:r>
            <a:r>
              <a:rPr lang="en-US" altLang="zh-CN" dirty="0">
                <a:solidFill>
                  <a:schemeClr val="tx1"/>
                </a:solidFill>
                <a:latin typeface="黑体" panose="02010609060101010101" pitchFamily="49" charset="-122"/>
                <a:ea typeface="黑体" panose="02010609060101010101" pitchFamily="49" charset="-122"/>
              </a:rPr>
              <a:t>;</a:t>
            </a:r>
            <a:endParaRPr lang="en-US" altLang="zh-CN"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另一方面出现了非功利、主</a:t>
            </a:r>
            <a:r>
              <a:rPr lang="zh-CN" altLang="en-US" dirty="0">
                <a:solidFill>
                  <a:srgbClr val="3333FF"/>
                </a:solidFill>
                <a:latin typeface="黑体" panose="02010609060101010101" pitchFamily="49" charset="-122"/>
                <a:ea typeface="黑体" panose="02010609060101010101" pitchFamily="49" charset="-122"/>
              </a:rPr>
              <a:t>写意</a:t>
            </a:r>
            <a:r>
              <a:rPr lang="zh-CN" altLang="en-US" dirty="0">
                <a:solidFill>
                  <a:schemeClr val="tx1"/>
                </a:solidFill>
                <a:latin typeface="黑体" panose="02010609060101010101" pitchFamily="49" charset="-122"/>
                <a:ea typeface="黑体" panose="02010609060101010101" pitchFamily="49" charset="-122"/>
              </a:rPr>
              <a:t>的文人画</a:t>
            </a:r>
            <a:r>
              <a:rPr lang="en-US" altLang="zh-CN" dirty="0">
                <a:solidFill>
                  <a:schemeClr val="tx1"/>
                </a:solidFill>
                <a:latin typeface="黑体" panose="02010609060101010101" pitchFamily="49" charset="-122"/>
                <a:ea typeface="黑体" panose="02010609060101010101" pitchFamily="49" charset="-122"/>
              </a:rPr>
              <a:t>.</a:t>
            </a:r>
            <a:endParaRPr lang="en-US" altLang="zh-CN" dirty="0">
              <a:solidFill>
                <a:schemeClr val="tx1"/>
              </a:solidFill>
              <a:latin typeface="黑体" panose="02010609060101010101" pitchFamily="49" charset="-122"/>
              <a:ea typeface="黑体" panose="02010609060101010101" pitchFamily="49" charset="-122"/>
            </a:endParaRPr>
          </a:p>
        </p:txBody>
      </p:sp>
      <p:sp>
        <p:nvSpPr>
          <p:cNvPr id="178180" name="Text Box 4"/>
          <p:cNvSpPr txBox="1"/>
          <p:nvPr/>
        </p:nvSpPr>
        <p:spPr>
          <a:xfrm>
            <a:off x="395288" y="3676650"/>
            <a:ext cx="8332787" cy="583565"/>
          </a:xfrm>
          <a:prstGeom prst="rect">
            <a:avLst/>
          </a:prstGeom>
          <a:noFill/>
          <a:ln w="9525">
            <a:noFill/>
          </a:ln>
        </p:spPr>
        <p:txBody>
          <a:bodyPr>
            <a:spAutoFit/>
          </a:bodyPr>
          <a:p>
            <a:pPr algn="l">
              <a:lnSpc>
                <a:spcPct val="100000"/>
              </a:lnSpc>
              <a:spcBef>
                <a:spcPct val="0"/>
              </a:spcBef>
            </a:pPr>
            <a:r>
              <a:rPr lang="zh-CN"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、分类：宫廷画、风俗画、文人画</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8181" name="Text Box 5"/>
          <p:cNvSpPr txBox="1"/>
          <p:nvPr/>
        </p:nvSpPr>
        <p:spPr>
          <a:xfrm>
            <a:off x="395605" y="5150168"/>
            <a:ext cx="8243888" cy="534035"/>
          </a:xfrm>
          <a:prstGeom prst="rect">
            <a:avLst/>
          </a:prstGeom>
          <a:noFill/>
          <a:ln w="9525">
            <a:noFill/>
          </a:ln>
        </p:spPr>
        <p:txBody>
          <a:bodyPr>
            <a:spAutoFit/>
          </a:bodyPr>
          <a:p>
            <a:r>
              <a:rPr lang="en-US" altLang="zh-CN" dirty="0">
                <a:solidFill>
                  <a:schemeClr val="tx1"/>
                </a:solidFill>
                <a:latin typeface="黑体" panose="02010609060101010101" pitchFamily="49" charset="-122"/>
                <a:ea typeface="黑体" panose="02010609060101010101" pitchFamily="49" charset="-122"/>
              </a:rPr>
              <a:t>4</a:t>
            </a:r>
            <a:r>
              <a:rPr lang="zh-CN" altLang="en-US" dirty="0">
                <a:solidFill>
                  <a:schemeClr val="tx1"/>
                </a:solidFill>
                <a:latin typeface="黑体" panose="02010609060101010101" pitchFamily="49" charset="-122"/>
                <a:ea typeface="黑体" panose="02010609060101010101" pitchFamily="49" charset="-122"/>
              </a:rPr>
              <a:t>、在</a:t>
            </a:r>
            <a:r>
              <a:rPr lang="zh-CN" altLang="en-US" dirty="0">
                <a:solidFill>
                  <a:srgbClr val="0000FF"/>
                </a:solidFill>
                <a:latin typeface="Times New Roman" panose="02020603050405020304" pitchFamily="18" charset="0"/>
              </a:rPr>
              <a:t>塑造民族性格</a:t>
            </a:r>
            <a:r>
              <a:rPr lang="en-US" altLang="zh-CN" dirty="0">
                <a:solidFill>
                  <a:srgbClr val="0000FF"/>
                </a:solidFill>
                <a:latin typeface="Times New Roman" panose="02020603050405020304" pitchFamily="18" charset="0"/>
              </a:rPr>
              <a:t>.</a:t>
            </a:r>
            <a:r>
              <a:rPr lang="zh-CN" altLang="en-US" dirty="0">
                <a:solidFill>
                  <a:schemeClr val="tx1"/>
                </a:solidFill>
                <a:latin typeface="黑体" panose="02010609060101010101" pitchFamily="49" charset="-122"/>
                <a:ea typeface="黑体" panose="02010609060101010101" pitchFamily="49" charset="-122"/>
              </a:rPr>
              <a:t>方面起了潜移默化的作用</a:t>
            </a:r>
            <a:r>
              <a:rPr lang="en-US" altLang="zh-CN" dirty="0">
                <a:solidFill>
                  <a:schemeClr val="tx1"/>
                </a:solidFill>
                <a:latin typeface="黑体" panose="02010609060101010101" pitchFamily="49" charset="-122"/>
                <a:ea typeface="黑体" panose="02010609060101010101" pitchFamily="49" charset="-122"/>
              </a:rPr>
              <a:t>.</a:t>
            </a:r>
            <a:endParaRPr lang="en-US" altLang="zh-CN" dirty="0">
              <a:solidFill>
                <a:srgbClr val="0000FF"/>
              </a:solidFill>
              <a:latin typeface="黑体" panose="02010609060101010101" pitchFamily="49" charset="-122"/>
              <a:ea typeface="黑体" panose="02010609060101010101" pitchFamily="49" charset="-122"/>
            </a:endParaRPr>
          </a:p>
        </p:txBody>
      </p:sp>
      <p:sp>
        <p:nvSpPr>
          <p:cNvPr id="45061" name="Rectangle 8"/>
          <p:cNvSpPr/>
          <p:nvPr/>
        </p:nvSpPr>
        <p:spPr>
          <a:xfrm>
            <a:off x="322263" y="1119188"/>
            <a:ext cx="6842125" cy="585787"/>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三、中国古代绘画的基本特点</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5062" name="Text Box 9"/>
          <p:cNvSpPr txBox="1"/>
          <p:nvPr/>
        </p:nvSpPr>
        <p:spPr>
          <a:xfrm>
            <a:off x="365125" y="115888"/>
            <a:ext cx="6727825" cy="585787"/>
          </a:xfrm>
          <a:prstGeom prst="rect">
            <a:avLst/>
          </a:prstGeom>
          <a:noFill/>
          <a:ln w="9525">
            <a:noFill/>
          </a:ln>
        </p:spPr>
        <p:txBody>
          <a:bodyPr>
            <a:spAutoFit/>
          </a:bodyPr>
          <a:p>
            <a:pPr algn="l">
              <a:lnSpc>
                <a:spcPct val="100000"/>
              </a:lnSpc>
              <a:spcBef>
                <a:spcPct val="50000"/>
              </a:spcBef>
            </a:pPr>
            <a:r>
              <a:rPr lang="zh-CN" altLang="en-US" dirty="0">
                <a:solidFill>
                  <a:schemeClr val="tx1"/>
                </a:solidFill>
                <a:latin typeface="Arial" panose="020B0604020202020204" pitchFamily="34" charset="0"/>
                <a:ea typeface="黑体" panose="02010609060101010101" pitchFamily="49" charset="-122"/>
              </a:rPr>
              <a:t>一、中国画</a:t>
            </a:r>
            <a:endParaRPr lang="zh-CN" altLang="en-US" dirty="0">
              <a:solidFill>
                <a:srgbClr val="0000FF"/>
              </a:solidFill>
              <a:latin typeface="Arial" panose="020B0604020202020204" pitchFamily="34" charset="0"/>
              <a:ea typeface="黑体" panose="02010609060101010101" pitchFamily="49" charset="-122"/>
            </a:endParaRPr>
          </a:p>
        </p:txBody>
      </p:sp>
      <p:sp>
        <p:nvSpPr>
          <p:cNvPr id="45063" name="Rectangle 10"/>
          <p:cNvSpPr/>
          <p:nvPr/>
        </p:nvSpPr>
        <p:spPr>
          <a:xfrm>
            <a:off x="322263" y="547688"/>
            <a:ext cx="6842125" cy="585787"/>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 name="文本框 1"/>
          <p:cNvSpPr txBox="1"/>
          <p:nvPr/>
        </p:nvSpPr>
        <p:spPr>
          <a:xfrm>
            <a:off x="401320" y="4503420"/>
            <a:ext cx="8007985" cy="534035"/>
          </a:xfrm>
          <a:prstGeom prst="rect">
            <a:avLst/>
          </a:prstGeom>
          <a:noFill/>
        </p:spPr>
        <p:txBody>
          <a:bodyPr wrap="square" rtlCol="0">
            <a:spAutoFit/>
          </a:bodyPr>
          <a:p>
            <a:pPr algn="l"/>
            <a:r>
              <a:rPr lang="en-US" altLang="zh-CN">
                <a:solidFill>
                  <a:schemeClr val="tx1"/>
                </a:solidFill>
                <a:latin typeface="黑体" panose="02010609060101010101" pitchFamily="49" charset="-122"/>
                <a:ea typeface="黑体" panose="02010609060101010101" pitchFamily="49" charset="-122"/>
                <a:cs typeface="黑体" panose="02010609060101010101" pitchFamily="49" charset="-122"/>
              </a:rPr>
              <a:t>3</a:t>
            </a:r>
            <a:r>
              <a:rPr lang="zh-CN" altLang="en-US">
                <a:solidFill>
                  <a:schemeClr val="tx1"/>
                </a:solidFill>
                <a:latin typeface="黑体" panose="02010609060101010101" pitchFamily="49" charset="-122"/>
                <a:ea typeface="黑体" panose="02010609060101010101" pitchFamily="49" charset="-122"/>
                <a:cs typeface="黑体" panose="02010609060101010101" pitchFamily="49" charset="-122"/>
              </a:rPr>
              <a:t>、线条艺术</a:t>
            </a:r>
            <a:endParaRPr lang="zh-CN" altLang="en-US">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indefinite" fill="hold">
                                          <p:stCondLst>
                                            <p:cond delay="0"/>
                                          </p:stCondLst>
                                        </p:cTn>
                                        <p:tgtEl>
                                          <p:spTgt spid="178179"/>
                                        </p:tgtEl>
                                        <p:attrNameLst>
                                          <p:attrName>style.visibility</p:attrName>
                                        </p:attrNameLst>
                                      </p:cBhvr>
                                      <p:to>
                                        <p:strVal val="visible"/>
                                      </p:to>
                                    </p:set>
                                    <p:animEffect transition="in" filter="slide(fromBottom)">
                                      <p:cBhvr>
                                        <p:cTn id="7" dur="500"/>
                                        <p:tgtEl>
                                          <p:spTgt spid="17817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indefinite" fill="hold">
                                          <p:stCondLst>
                                            <p:cond delay="0"/>
                                          </p:stCondLst>
                                        </p:cTn>
                                        <p:tgtEl>
                                          <p:spTgt spid="178180"/>
                                        </p:tgtEl>
                                        <p:attrNameLst>
                                          <p:attrName>style.visibility</p:attrName>
                                        </p:attrNameLst>
                                      </p:cBhvr>
                                      <p:to>
                                        <p:strVal val="visible"/>
                                      </p:to>
                                    </p:set>
                                    <p:animEffect transition="in" filter="slide(fromBottom)">
                                      <p:cBhvr>
                                        <p:cTn id="12" dur="500"/>
                                        <p:tgtEl>
                                          <p:spTgt spid="17818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indefinite" fill="hold">
                                          <p:stCondLst>
                                            <p:cond delay="0"/>
                                          </p:stCondLst>
                                        </p:cTn>
                                        <p:tgtEl>
                                          <p:spTgt spid="178181"/>
                                        </p:tgtEl>
                                        <p:attrNameLst>
                                          <p:attrName>style.visibility</p:attrName>
                                        </p:attrNameLst>
                                      </p:cBhvr>
                                      <p:to>
                                        <p:strVal val="visible"/>
                                      </p:to>
                                    </p:set>
                                    <p:animEffect transition="in" filter="slide(fromBottom)">
                                      <p:cBhvr>
                                        <p:cTn id="23" dur="500"/>
                                        <p:tgtEl>
                                          <p:spTgt spid="178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4033" name="图片 144385" descr="20079189357909"/>
          <p:cNvPicPr>
            <a:picLocks noChangeAspect="1"/>
          </p:cNvPicPr>
          <p:nvPr/>
        </p:nvPicPr>
        <p:blipFill>
          <a:blip r:embed="rId1"/>
          <a:stretch>
            <a:fillRect/>
          </a:stretch>
        </p:blipFill>
        <p:spPr>
          <a:xfrm>
            <a:off x="5148263" y="1052513"/>
            <a:ext cx="2592387" cy="3600450"/>
          </a:xfrm>
          <a:prstGeom prst="rect">
            <a:avLst/>
          </a:prstGeom>
          <a:noFill/>
          <a:ln w="9525">
            <a:noFill/>
          </a:ln>
        </p:spPr>
      </p:pic>
      <p:sp>
        <p:nvSpPr>
          <p:cNvPr id="44034" name="文本框 144386"/>
          <p:cNvSpPr txBox="1"/>
          <p:nvPr/>
        </p:nvSpPr>
        <p:spPr>
          <a:xfrm>
            <a:off x="179388" y="4751388"/>
            <a:ext cx="8929687" cy="1751965"/>
          </a:xfrm>
          <a:prstGeom prst="rect">
            <a:avLst/>
          </a:prstGeom>
          <a:noFill/>
          <a:ln w="9525">
            <a:noFill/>
          </a:ln>
        </p:spPr>
        <p:txBody>
          <a:bodyPr anchor="t">
            <a:spAutoFit/>
          </a:bodyPr>
          <a:p>
            <a:pPr>
              <a:spcBef>
                <a:spcPct val="50000"/>
              </a:spcBef>
              <a:buClrTx/>
            </a:pPr>
            <a:r>
              <a:rPr lang="zh-CN" altLang="en-US" sz="2400" dirty="0">
                <a:solidFill>
                  <a:schemeClr val="tx1"/>
                </a:solidFill>
                <a:latin typeface="Times New Roman" panose="02020603050405020304" pitchFamily="18" charset="0"/>
                <a:ea typeface="仿宋_GB2312" pitchFamily="49" charset="-122"/>
              </a:rPr>
              <a:t>中西绘画的审美特征区别是十分明显的，中国传统绘画重言志抒情，西方传统绘画则重模仿自然，中国绘画讲究</a:t>
            </a:r>
            <a:r>
              <a:rPr lang="zh-CN" altLang="en-US" sz="2400" dirty="0">
                <a:solidFill>
                  <a:srgbClr val="FF0000"/>
                </a:solidFill>
                <a:latin typeface="Times New Roman" panose="02020603050405020304" pitchFamily="18" charset="0"/>
                <a:ea typeface="仿宋_GB2312" pitchFamily="49" charset="-122"/>
              </a:rPr>
              <a:t>意境美</a:t>
            </a:r>
            <a:r>
              <a:rPr lang="zh-CN" altLang="en-US" sz="2400" dirty="0">
                <a:solidFill>
                  <a:schemeClr val="tx1"/>
                </a:solidFill>
                <a:latin typeface="Times New Roman" panose="02020603050405020304" pitchFamily="18" charset="0"/>
                <a:ea typeface="仿宋_GB2312" pitchFamily="49" charset="-122"/>
              </a:rPr>
              <a:t>，西方传统绘画则重视</a:t>
            </a:r>
            <a:r>
              <a:rPr lang="zh-CN" altLang="en-US" sz="2400" dirty="0">
                <a:solidFill>
                  <a:srgbClr val="FF0000"/>
                </a:solidFill>
                <a:latin typeface="Times New Roman" panose="02020603050405020304" pitchFamily="18" charset="0"/>
                <a:ea typeface="仿宋_GB2312" pitchFamily="49" charset="-122"/>
              </a:rPr>
              <a:t>人体美</a:t>
            </a:r>
            <a:r>
              <a:rPr lang="zh-CN" altLang="en-US" sz="2400" dirty="0">
                <a:solidFill>
                  <a:schemeClr val="tx1"/>
                </a:solidFill>
                <a:latin typeface="Times New Roman" panose="02020603050405020304" pitchFamily="18" charset="0"/>
                <a:ea typeface="仿宋_GB2312" pitchFamily="49" charset="-122"/>
              </a:rPr>
              <a:t>；中国传统绘画呈现出哲学化的审美倾向，西方传统绘画呈现出科学化的审美倾向。中国画的审美基点在于</a:t>
            </a:r>
            <a:r>
              <a:rPr lang="zh-CN" altLang="en-US" sz="2400" dirty="0">
                <a:solidFill>
                  <a:srgbClr val="FF0000"/>
                </a:solidFill>
                <a:latin typeface="Times New Roman" panose="02020603050405020304" pitchFamily="18" charset="0"/>
                <a:ea typeface="仿宋_GB2312" pitchFamily="49" charset="-122"/>
              </a:rPr>
              <a:t>“意味”</a:t>
            </a:r>
            <a:r>
              <a:rPr lang="zh-CN" altLang="en-US" sz="2400" dirty="0">
                <a:solidFill>
                  <a:schemeClr val="tx1"/>
                </a:solidFill>
                <a:latin typeface="Times New Roman" panose="02020603050405020304" pitchFamily="18" charset="0"/>
                <a:ea typeface="仿宋_GB2312" pitchFamily="49" charset="-122"/>
              </a:rPr>
              <a:t>，西方绘画的基点从属于</a:t>
            </a:r>
            <a:r>
              <a:rPr lang="zh-CN" altLang="en-US" sz="2400" dirty="0">
                <a:solidFill>
                  <a:srgbClr val="FF0000"/>
                </a:solidFill>
                <a:latin typeface="Times New Roman" panose="02020603050405020304" pitchFamily="18" charset="0"/>
                <a:ea typeface="仿宋_GB2312" pitchFamily="49" charset="-122"/>
              </a:rPr>
              <a:t>“再现”。</a:t>
            </a:r>
            <a:endParaRPr lang="zh-CN" altLang="en-US" sz="2400" dirty="0">
              <a:solidFill>
                <a:srgbClr val="FF0000"/>
              </a:solidFill>
              <a:latin typeface="Times New Roman" panose="02020603050405020304" pitchFamily="18" charset="0"/>
              <a:ea typeface="仿宋_GB2312" pitchFamily="49" charset="-122"/>
            </a:endParaRPr>
          </a:p>
        </p:txBody>
      </p:sp>
      <p:sp>
        <p:nvSpPr>
          <p:cNvPr id="144388" name="矩形 144387"/>
          <p:cNvSpPr/>
          <p:nvPr/>
        </p:nvSpPr>
        <p:spPr>
          <a:xfrm>
            <a:off x="0" y="0"/>
            <a:ext cx="9828213" cy="765175"/>
          </a:xfrm>
          <a:prstGeom prst="rect">
            <a:avLst/>
          </a:prstGeom>
          <a:gradFill rotWithShape="1">
            <a:gsLst>
              <a:gs pos="0">
                <a:schemeClr val="accent1">
                  <a:gamma/>
                  <a:shade val="46275"/>
                  <a:invGamma/>
                </a:schemeClr>
              </a:gs>
              <a:gs pos="100000">
                <a:schemeClr val="accent1"/>
              </a:gs>
            </a:gsLst>
            <a:lin ang="0" scaled="1"/>
            <a:tileRect/>
          </a:gradFill>
          <a:ln w="9525">
            <a:noFill/>
          </a:ln>
        </p:spPr>
        <p:txBody>
          <a:bodyPr wrap="none" anchor="ctr"/>
          <a:p>
            <a:pPr lvl="0" fontAlgn="base">
              <a:buClr>
                <a:srgbClr val="000000"/>
              </a:buClr>
            </a:pPr>
            <a:r>
              <a:rPr lang="en-US" altLang="zh-CN" sz="3200" b="1" strike="noStrike" noProof="1" dirty="0">
                <a:solidFill>
                  <a:srgbClr val="FF9933"/>
                </a:solidFill>
                <a:effectLst>
                  <a:outerShdw blurRad="38100" dist="38100" dir="2700000">
                    <a:srgbClr val="000000"/>
                  </a:outerShdw>
                </a:effectLst>
                <a:latin typeface="Times New Roman" panose="02020603050405020304" pitchFamily="18" charset="0"/>
                <a:ea typeface="黑体" panose="02010609060101010101" pitchFamily="49" charset="-122"/>
                <a:cs typeface="+mn-ea"/>
              </a:rPr>
              <a:t> </a:t>
            </a:r>
            <a:r>
              <a:rPr lang="zh-CN" altLang="en-US" sz="3200" b="1" strike="noStrike" noProof="1" dirty="0">
                <a:solidFill>
                  <a:srgbClr val="FF0066"/>
                </a:solidFill>
                <a:effectLst>
                  <a:outerShdw blurRad="38100" dist="38100" dir="2700000">
                    <a:srgbClr val="000000"/>
                  </a:outerShdw>
                </a:effectLst>
                <a:latin typeface="Times New Roman" panose="02020603050405020304" pitchFamily="18" charset="0"/>
                <a:ea typeface="黑体" panose="02010609060101010101" pitchFamily="49" charset="-122"/>
                <a:cs typeface="+mn-ea"/>
              </a:rPr>
              <a:t>三、中国古代绘画艺术的特点</a:t>
            </a:r>
            <a:endParaRPr lang="zh-CN" altLang="en-US" sz="3200" b="1" strike="noStrike" noProof="1" dirty="0">
              <a:solidFill>
                <a:srgbClr val="FF0066"/>
              </a:solidFill>
              <a:effectLst>
                <a:outerShdw blurRad="38100" dist="38100" dir="2700000">
                  <a:srgbClr val="000000"/>
                </a:outerShdw>
              </a:effectLst>
              <a:latin typeface="Times New Roman" panose="02020603050405020304" pitchFamily="18" charset="0"/>
              <a:ea typeface="黑体" panose="02010609060101010101" pitchFamily="49" charset="-122"/>
            </a:endParaRPr>
          </a:p>
        </p:txBody>
      </p:sp>
      <p:pic>
        <p:nvPicPr>
          <p:cNvPr id="44036" name="图片 144388" descr="2007941023572319"/>
          <p:cNvPicPr>
            <a:picLocks noChangeAspect="1"/>
          </p:cNvPicPr>
          <p:nvPr/>
        </p:nvPicPr>
        <p:blipFill>
          <a:blip r:embed="rId2"/>
          <a:stretch>
            <a:fillRect/>
          </a:stretch>
        </p:blipFill>
        <p:spPr>
          <a:xfrm>
            <a:off x="395288" y="981075"/>
            <a:ext cx="3743325" cy="3717925"/>
          </a:xfrm>
          <a:prstGeom prst="rect">
            <a:avLst/>
          </a:prstGeom>
          <a:noFill/>
          <a:ln w="9525">
            <a:noFill/>
          </a:ln>
        </p:spPr>
      </p:pic>
      <p:sp>
        <p:nvSpPr>
          <p:cNvPr id="44037" name="矩形 144389"/>
          <p:cNvSpPr/>
          <p:nvPr/>
        </p:nvSpPr>
        <p:spPr>
          <a:xfrm>
            <a:off x="7926388" y="981075"/>
            <a:ext cx="1038225" cy="3794125"/>
          </a:xfrm>
          <a:prstGeom prst="rect">
            <a:avLst/>
          </a:prstGeom>
          <a:noFill/>
          <a:ln w="9525">
            <a:noFill/>
          </a:ln>
        </p:spPr>
        <p:txBody>
          <a:bodyPr vert="eaVert" anchor="t">
            <a:spAutoFit/>
          </a:bodyPr>
          <a:p>
            <a:pPr>
              <a:buClrTx/>
            </a:pPr>
            <a:r>
              <a:rPr lang="zh-CN" altLang="en-US" sz="2800" dirty="0">
                <a:latin typeface="Times New Roman" panose="02020603050405020304" pitchFamily="18" charset="0"/>
                <a:ea typeface="楷体_GB2312" pitchFamily="49" charset="-122"/>
              </a:rPr>
              <a:t>在西方的绘画中，人物占据了核心的位置。</a:t>
            </a:r>
            <a:endParaRPr lang="zh-CN" altLang="en-US" sz="2800" dirty="0">
              <a:latin typeface="Times New Roman" panose="02020603050405020304" pitchFamily="18" charset="0"/>
              <a:ea typeface="楷体_GB2312" pitchFamily="49" charset="-122"/>
            </a:endParaRPr>
          </a:p>
        </p:txBody>
      </p:sp>
      <p:sp>
        <p:nvSpPr>
          <p:cNvPr id="44038" name="矩形 144390"/>
          <p:cNvSpPr/>
          <p:nvPr/>
        </p:nvSpPr>
        <p:spPr>
          <a:xfrm>
            <a:off x="4344353" y="908050"/>
            <a:ext cx="514985" cy="3960813"/>
          </a:xfrm>
          <a:prstGeom prst="rect">
            <a:avLst/>
          </a:prstGeom>
          <a:noFill/>
          <a:ln w="9525">
            <a:noFill/>
          </a:ln>
        </p:spPr>
        <p:txBody>
          <a:bodyPr vert="eaVert" anchor="t">
            <a:spAutoFit/>
          </a:bodyPr>
          <a:p>
            <a:pPr>
              <a:buClrTx/>
            </a:pPr>
            <a:r>
              <a:rPr lang="zh-CN" altLang="en-US" sz="2400" dirty="0">
                <a:solidFill>
                  <a:schemeClr val="tx1"/>
                </a:solidFill>
                <a:latin typeface="Times New Roman" panose="02020603050405020304" pitchFamily="18" charset="0"/>
                <a:ea typeface="楷体_GB2312" pitchFamily="49" charset="-122"/>
              </a:rPr>
              <a:t>北宋夏圭</a:t>
            </a:r>
            <a:r>
              <a:rPr lang="en-US" altLang="zh-CN" sz="2400" dirty="0">
                <a:solidFill>
                  <a:schemeClr val="tx1"/>
                </a:solidFill>
                <a:latin typeface="Times New Roman" panose="02020603050405020304" pitchFamily="18" charset="0"/>
                <a:ea typeface="楷体_GB2312" pitchFamily="49" charset="-122"/>
              </a:rPr>
              <a:t>《</a:t>
            </a:r>
            <a:r>
              <a:rPr lang="zh-CN" altLang="en-US" sz="2400" dirty="0">
                <a:solidFill>
                  <a:schemeClr val="tx1"/>
                </a:solidFill>
                <a:latin typeface="Times New Roman" panose="02020603050405020304" pitchFamily="18" charset="0"/>
                <a:ea typeface="楷体_GB2312" pitchFamily="49" charset="-122"/>
              </a:rPr>
              <a:t>临溪抚琴图</a:t>
            </a:r>
            <a:r>
              <a:rPr lang="en-US" altLang="zh-CN" sz="2400">
                <a:solidFill>
                  <a:schemeClr val="tx1"/>
                </a:solidFill>
                <a:latin typeface="Times New Roman" panose="02020603050405020304" pitchFamily="18" charset="0"/>
                <a:ea typeface="楷体_GB2312" pitchFamily="49" charset="-122"/>
              </a:rPr>
              <a:t>》</a:t>
            </a:r>
            <a:endParaRPr lang="en-US" altLang="zh-CN" sz="2400">
              <a:solidFill>
                <a:schemeClr val="tx1"/>
              </a:solidFill>
              <a:latin typeface="Times New Roman" panose="02020603050405020304" pitchFamily="18" charset="0"/>
              <a:ea typeface="楷体_GB2312" pitchFamily="49" charset="-122"/>
            </a:endParaRPr>
          </a:p>
        </p:txBody>
      </p:sp>
      <p:sp>
        <p:nvSpPr>
          <p:cNvPr id="44039" name="椭圆 144391"/>
          <p:cNvSpPr/>
          <p:nvPr/>
        </p:nvSpPr>
        <p:spPr>
          <a:xfrm>
            <a:off x="1763713" y="3502025"/>
            <a:ext cx="649287" cy="647700"/>
          </a:xfrm>
          <a:prstGeom prst="ellipse">
            <a:avLst/>
          </a:prstGeom>
          <a:noFill/>
          <a:ln w="38100"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89102" name="矩形 89101"/>
          <p:cNvSpPr/>
          <p:nvPr/>
        </p:nvSpPr>
        <p:spPr>
          <a:xfrm>
            <a:off x="2916238" y="1700213"/>
            <a:ext cx="3198812" cy="2657475"/>
          </a:xfrm>
          <a:prstGeom prst="rect">
            <a:avLst/>
          </a:prstGeom>
        </p:spPr>
        <p:txBody>
          <a:bodyPr wrap="none" fromWordArt="1">
            <a:prstTxWarp prst="textSlantUp">
              <a:avLst>
                <a:gd name="adj" fmla="val 32056"/>
              </a:avLst>
            </a:prstTxWarp>
            <a:normAutofit/>
          </a:bodyPr>
          <a:p>
            <a:pPr algn="ctr"/>
            <a:r>
              <a:rPr lang="zh-CN" altLang="en-US" sz="6000" b="1">
                <a:ln w="9525" cap="flat" cmpd="sng">
                  <a:solidFill>
                    <a:srgbClr val="CC99FF"/>
                  </a:solidFill>
                  <a:prstDash val="solid"/>
                  <a:headEnd type="none" w="med" len="med"/>
                  <a:tailEnd type="none" w="med" len="med"/>
                </a:ln>
                <a:gradFill rotWithShape="0">
                  <a:gsLst>
                    <a:gs pos="0">
                      <a:srgbClr val="6600CC"/>
                    </a:gs>
                    <a:gs pos="100000">
                      <a:srgbClr val="CC00CC"/>
                    </a:gs>
                  </a:gsLst>
                  <a:lin ang="5400000" scaled="1"/>
                  <a:tileRect/>
                </a:gradFill>
                <a:effectLst>
                  <a:outerShdw dist="53882" dir="2699999" algn="ctr" rotWithShape="0">
                    <a:srgbClr val="9999FF">
                      <a:alpha val="80000"/>
                    </a:srgbClr>
                  </a:outerShdw>
                </a:effectLst>
                <a:latin typeface="黑体" panose="02010609060101010101" pitchFamily="49" charset="-122"/>
                <a:ea typeface="黑体" panose="02010609060101010101" pitchFamily="49" charset="-122"/>
              </a:rPr>
              <a:t>得意忘形</a:t>
            </a:r>
            <a:endParaRPr lang="zh-CN" altLang="en-US" sz="6000" b="1">
              <a:ln w="9525" cap="flat" cmpd="sng">
                <a:solidFill>
                  <a:srgbClr val="CC99FF"/>
                </a:solidFill>
                <a:prstDash val="solid"/>
                <a:headEnd type="none" w="med" len="med"/>
                <a:tailEnd type="none" w="med" len="med"/>
              </a:ln>
              <a:gradFill rotWithShape="0">
                <a:gsLst>
                  <a:gs pos="0">
                    <a:srgbClr val="6600CC"/>
                  </a:gs>
                  <a:gs pos="100000">
                    <a:srgbClr val="CC00CC"/>
                  </a:gs>
                </a:gsLst>
                <a:lin ang="5400000" scaled="1"/>
                <a:tileRect/>
              </a:gradFill>
              <a:effectLst>
                <a:outerShdw dist="53882" dir="2699999" algn="ctr" rotWithShape="0">
                  <a:srgbClr val="9999FF">
                    <a:alpha val="80000"/>
                  </a:srgbClr>
                </a:outerShdw>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102"/>
                                        </p:tgtEl>
                                        <p:attrNameLst>
                                          <p:attrName>style.visibility</p:attrName>
                                        </p:attrNameLst>
                                      </p:cBhvr>
                                      <p:to>
                                        <p:strVal val="visible"/>
                                      </p:to>
                                    </p:set>
                                    <p:animEffect transition="in" filter="blinds(horizontal)">
                                      <p:cBhvr>
                                        <p:cTn id="7" dur="500"/>
                                        <p:tgtEl>
                                          <p:spTgt spid="89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7026" name="Group 2"/>
          <p:cNvGraphicFramePr>
            <a:graphicFrameLocks noGrp="1"/>
          </p:cNvGraphicFramePr>
          <p:nvPr>
            <p:custDataLst>
              <p:tags r:id="rId1"/>
            </p:custDataLst>
          </p:nvPr>
        </p:nvGraphicFramePr>
        <p:xfrm>
          <a:off x="152400" y="762000"/>
          <a:ext cx="8915400" cy="5547360"/>
        </p:xfrm>
        <a:graphic>
          <a:graphicData uri="http://schemas.openxmlformats.org/drawingml/2006/table">
            <a:tbl>
              <a:tblPr/>
              <a:tblGrid>
                <a:gridCol w="1295400"/>
                <a:gridCol w="1219200"/>
                <a:gridCol w="1905000"/>
                <a:gridCol w="2057400"/>
                <a:gridCol w="24384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时代</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画种</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绘画风格</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时代特征</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9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代表人物及特点</a:t>
                      </a:r>
                      <a:endParaRPr kumimoji="1" lang="zh-CN" altLang="en-US" sz="19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rowSpan="2">
                  <a:txBody>
                    <a:bodyPr/>
                    <a:lstStyle/>
                    <a:p>
                      <a:pPr marL="0" marR="0" lvl="0" indent="0" algn="dist"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bl>
          </a:graphicData>
        </a:graphic>
      </p:graphicFrame>
      <p:sp>
        <p:nvSpPr>
          <p:cNvPr id="46140" name="Rectangle 60"/>
          <p:cNvSpPr/>
          <p:nvPr/>
        </p:nvSpPr>
        <p:spPr>
          <a:xfrm>
            <a:off x="228600" y="1371600"/>
            <a:ext cx="1066800" cy="369888"/>
          </a:xfrm>
          <a:prstGeom prst="rect">
            <a:avLst/>
          </a:prstGeom>
          <a:noFill/>
          <a:ln w="9525">
            <a:noFill/>
          </a:ln>
        </p:spPr>
        <p:txBody>
          <a:bodyPr>
            <a:spAutoFit/>
          </a:bodyPr>
          <a:p>
            <a:pPr>
              <a:lnSpc>
                <a:spcPct val="100000"/>
              </a:lnSpc>
            </a:pPr>
            <a:r>
              <a:rPr lang="zh-CN" altLang="en-US" sz="1800" dirty="0">
                <a:solidFill>
                  <a:schemeClr val="tx1"/>
                </a:solidFill>
                <a:latin typeface="Arial" panose="020B0604020202020204" pitchFamily="34" charset="0"/>
                <a:ea typeface="黑体" panose="02010609060101010101" pitchFamily="49" charset="-122"/>
              </a:rPr>
              <a:t>新石器</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46141" name="Rectangle 61"/>
          <p:cNvSpPr/>
          <p:nvPr/>
        </p:nvSpPr>
        <p:spPr>
          <a:xfrm>
            <a:off x="263525" y="2057400"/>
            <a:ext cx="1184275" cy="369888"/>
          </a:xfrm>
          <a:prstGeom prst="rect">
            <a:avLst/>
          </a:prstGeom>
          <a:noFill/>
          <a:ln w="9525">
            <a:noFill/>
          </a:ln>
        </p:spPr>
        <p:txBody>
          <a:bodyPr>
            <a:spAutoFit/>
          </a:bodyPr>
          <a:p>
            <a:pPr>
              <a:lnSpc>
                <a:spcPct val="100000"/>
              </a:lnSpc>
              <a:spcBef>
                <a:spcPct val="0"/>
              </a:spcBef>
            </a:pPr>
            <a:r>
              <a:rPr lang="zh-CN" altLang="en-US" sz="1800" dirty="0">
                <a:solidFill>
                  <a:schemeClr val="tx1"/>
                </a:solidFill>
                <a:latin typeface="Arial" panose="020B0604020202020204" pitchFamily="34" charset="0"/>
                <a:ea typeface="黑体" panose="02010609060101010101" pitchFamily="49" charset="-122"/>
              </a:rPr>
              <a:t>战国、汉</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46142" name="Rectangle 62"/>
          <p:cNvSpPr/>
          <p:nvPr/>
        </p:nvSpPr>
        <p:spPr>
          <a:xfrm>
            <a:off x="381000" y="2743200"/>
            <a:ext cx="914400" cy="369888"/>
          </a:xfrm>
          <a:prstGeom prst="rect">
            <a:avLst/>
          </a:prstGeom>
          <a:noFill/>
          <a:ln w="9525">
            <a:noFill/>
          </a:ln>
        </p:spPr>
        <p:txBody>
          <a:bodyPr>
            <a:spAutoFit/>
          </a:bodyPr>
          <a:p>
            <a:pPr>
              <a:lnSpc>
                <a:spcPct val="100000"/>
              </a:lnSpc>
              <a:spcBef>
                <a:spcPct val="0"/>
              </a:spcBef>
            </a:pPr>
            <a:r>
              <a:rPr lang="zh-CN" altLang="en-US" sz="1800" dirty="0">
                <a:solidFill>
                  <a:schemeClr val="tx1"/>
                </a:solidFill>
                <a:latin typeface="Arial" panose="020B0604020202020204" pitchFamily="34" charset="0"/>
                <a:ea typeface="黑体" panose="02010609060101010101" pitchFamily="49" charset="-122"/>
              </a:rPr>
              <a:t>魏晋</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46143" name="Rectangle 63"/>
          <p:cNvSpPr/>
          <p:nvPr/>
        </p:nvSpPr>
        <p:spPr>
          <a:xfrm>
            <a:off x="304800" y="3352800"/>
            <a:ext cx="990600" cy="369888"/>
          </a:xfrm>
          <a:prstGeom prst="rect">
            <a:avLst/>
          </a:prstGeom>
          <a:noFill/>
          <a:ln w="9525">
            <a:noFill/>
          </a:ln>
        </p:spPr>
        <p:txBody>
          <a:bodyPr>
            <a:spAutoFit/>
          </a:bodyPr>
          <a:p>
            <a:pPr>
              <a:lnSpc>
                <a:spcPct val="100000"/>
              </a:lnSpc>
            </a:pPr>
            <a:r>
              <a:rPr lang="zh-CN" altLang="en-US" sz="1800" dirty="0">
                <a:solidFill>
                  <a:schemeClr val="tx1"/>
                </a:solidFill>
                <a:latin typeface="Arial" panose="020B0604020202020204" pitchFamily="34" charset="0"/>
                <a:ea typeface="黑体" panose="02010609060101010101" pitchFamily="49" charset="-122"/>
              </a:rPr>
              <a:t>唐代</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46144" name="Rectangle 64"/>
          <p:cNvSpPr/>
          <p:nvPr/>
        </p:nvSpPr>
        <p:spPr>
          <a:xfrm>
            <a:off x="228600" y="4343400"/>
            <a:ext cx="990600" cy="369888"/>
          </a:xfrm>
          <a:prstGeom prst="rect">
            <a:avLst/>
          </a:prstGeom>
          <a:noFill/>
          <a:ln w="9525">
            <a:noFill/>
          </a:ln>
        </p:spPr>
        <p:txBody>
          <a:bodyPr>
            <a:spAutoFit/>
          </a:bodyPr>
          <a:p>
            <a:pPr>
              <a:lnSpc>
                <a:spcPct val="100000"/>
              </a:lnSpc>
            </a:pPr>
            <a:r>
              <a:rPr lang="zh-CN" altLang="en-US" sz="1800" dirty="0">
                <a:solidFill>
                  <a:schemeClr val="tx1"/>
                </a:solidFill>
                <a:latin typeface="Arial" panose="020B0604020202020204" pitchFamily="34" charset="0"/>
                <a:ea typeface="黑体" panose="02010609060101010101" pitchFamily="49" charset="-122"/>
              </a:rPr>
              <a:t>宋元</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46145" name="Rectangle 65"/>
          <p:cNvSpPr/>
          <p:nvPr/>
        </p:nvSpPr>
        <p:spPr>
          <a:xfrm>
            <a:off x="152400" y="5562600"/>
            <a:ext cx="990600" cy="369888"/>
          </a:xfrm>
          <a:prstGeom prst="rect">
            <a:avLst/>
          </a:prstGeom>
          <a:noFill/>
          <a:ln w="9525">
            <a:noFill/>
          </a:ln>
        </p:spPr>
        <p:txBody>
          <a:bodyPr>
            <a:spAutoFit/>
          </a:bodyPr>
          <a:p>
            <a:pPr>
              <a:lnSpc>
                <a:spcPct val="100000"/>
              </a:lnSpc>
            </a:pPr>
            <a:r>
              <a:rPr lang="zh-CN" altLang="en-US" sz="1800" dirty="0">
                <a:solidFill>
                  <a:schemeClr val="tx1"/>
                </a:solidFill>
                <a:latin typeface="Arial" panose="020B0604020202020204" pitchFamily="34" charset="0"/>
                <a:ea typeface="黑体" panose="02010609060101010101" pitchFamily="49" charset="-122"/>
              </a:rPr>
              <a:t>明清</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090" name="Text Box 66"/>
          <p:cNvSpPr txBox="1"/>
          <p:nvPr/>
        </p:nvSpPr>
        <p:spPr>
          <a:xfrm>
            <a:off x="1371600" y="1447800"/>
            <a:ext cx="1143000" cy="369888"/>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岩画</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091" name="Text Box 67"/>
          <p:cNvSpPr txBox="1"/>
          <p:nvPr/>
        </p:nvSpPr>
        <p:spPr>
          <a:xfrm>
            <a:off x="1371600" y="2057400"/>
            <a:ext cx="1143000" cy="369888"/>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帛画</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092" name="Text Box 68"/>
          <p:cNvSpPr txBox="1"/>
          <p:nvPr/>
        </p:nvSpPr>
        <p:spPr>
          <a:xfrm>
            <a:off x="1295400" y="2743200"/>
            <a:ext cx="1447800" cy="369888"/>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文人画</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093" name="Text Box 69"/>
          <p:cNvSpPr txBox="1"/>
          <p:nvPr/>
        </p:nvSpPr>
        <p:spPr>
          <a:xfrm>
            <a:off x="1447800" y="3352800"/>
            <a:ext cx="1219200" cy="369888"/>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画种繁多</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094" name="Text Box 70"/>
          <p:cNvSpPr txBox="1"/>
          <p:nvPr/>
        </p:nvSpPr>
        <p:spPr>
          <a:xfrm>
            <a:off x="1371600" y="4114800"/>
            <a:ext cx="1524000" cy="369888"/>
          </a:xfrm>
          <a:prstGeom prst="rect">
            <a:avLst/>
          </a:prstGeom>
          <a:noFill/>
          <a:ln w="9525">
            <a:noFill/>
          </a:ln>
        </p:spPr>
        <p:txBody>
          <a:bodyPr>
            <a:spAutoFit/>
          </a:bodyPr>
          <a:p>
            <a:pPr algn="l">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文人山水画</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095" name="Text Box 71"/>
          <p:cNvSpPr txBox="1"/>
          <p:nvPr/>
        </p:nvSpPr>
        <p:spPr>
          <a:xfrm>
            <a:off x="1371600" y="4738688"/>
            <a:ext cx="1371600" cy="369887"/>
          </a:xfrm>
          <a:prstGeom prst="rect">
            <a:avLst/>
          </a:prstGeom>
          <a:noFill/>
          <a:ln w="9525">
            <a:noFill/>
          </a:ln>
        </p:spPr>
        <p:txBody>
          <a:bodyPr>
            <a:spAutoFit/>
          </a:bodyPr>
          <a:p>
            <a:pPr algn="l">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世俗风情画</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096" name="Text Box 72"/>
          <p:cNvSpPr txBox="1"/>
          <p:nvPr/>
        </p:nvSpPr>
        <p:spPr>
          <a:xfrm>
            <a:off x="1524000" y="5334000"/>
            <a:ext cx="914400" cy="369888"/>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文人画</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097" name="Text Box 73"/>
          <p:cNvSpPr txBox="1"/>
          <p:nvPr/>
        </p:nvSpPr>
        <p:spPr>
          <a:xfrm>
            <a:off x="1295400" y="5867400"/>
            <a:ext cx="1524000" cy="369888"/>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民间绘画</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098" name="Text Box 74"/>
          <p:cNvSpPr txBox="1"/>
          <p:nvPr/>
        </p:nvSpPr>
        <p:spPr>
          <a:xfrm>
            <a:off x="2743200" y="1219200"/>
            <a:ext cx="1981200" cy="646113"/>
          </a:xfrm>
          <a:prstGeom prst="rect">
            <a:avLst/>
          </a:prstGeom>
          <a:noFill/>
          <a:ln w="9525">
            <a:noFill/>
          </a:ln>
        </p:spPr>
        <p:txBody>
          <a:bodyPr>
            <a:spAutoFit/>
          </a:bodyPr>
          <a:p>
            <a:pPr algn="l">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自然生动，质朴粗犷而不失浪漫</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099" name="Text Box 75"/>
          <p:cNvSpPr txBox="1"/>
          <p:nvPr/>
        </p:nvSpPr>
        <p:spPr>
          <a:xfrm>
            <a:off x="2895600" y="1905000"/>
            <a:ext cx="1371600" cy="646113"/>
          </a:xfrm>
          <a:prstGeom prst="rect">
            <a:avLst/>
          </a:prstGeom>
          <a:noFill/>
          <a:ln w="9525">
            <a:noFill/>
          </a:ln>
        </p:spPr>
        <p:txBody>
          <a:bodyPr>
            <a:spAutoFit/>
          </a:bodyPr>
          <a:p>
            <a:pPr algn="l">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浪漫神秘不失古拙</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00" name="Text Box 76"/>
          <p:cNvSpPr txBox="1"/>
          <p:nvPr/>
        </p:nvSpPr>
        <p:spPr>
          <a:xfrm>
            <a:off x="2895600" y="2743200"/>
            <a:ext cx="1219200" cy="369888"/>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凸显个性</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01" name="Text Box 77"/>
          <p:cNvSpPr txBox="1"/>
          <p:nvPr/>
        </p:nvSpPr>
        <p:spPr>
          <a:xfrm>
            <a:off x="4572000" y="2590800"/>
            <a:ext cx="2057400" cy="646113"/>
          </a:xfrm>
          <a:prstGeom prst="rect">
            <a:avLst/>
          </a:prstGeom>
          <a:noFill/>
          <a:ln w="9525">
            <a:noFill/>
          </a:ln>
        </p:spPr>
        <p:txBody>
          <a:bodyPr>
            <a:spAutoFit/>
          </a:bodyPr>
          <a:p>
            <a:pPr algn="l">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社会动荡，士人群体形成</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02" name="Text Box 78"/>
          <p:cNvSpPr txBox="1"/>
          <p:nvPr/>
        </p:nvSpPr>
        <p:spPr>
          <a:xfrm>
            <a:off x="6781800" y="2743200"/>
            <a:ext cx="2209800" cy="369888"/>
          </a:xfrm>
          <a:prstGeom prst="rect">
            <a:avLst/>
          </a:prstGeom>
          <a:noFill/>
          <a:ln w="9525">
            <a:noFill/>
          </a:ln>
        </p:spPr>
        <p:txBody>
          <a:bodyPr>
            <a:spAutoFit/>
          </a:bodyPr>
          <a:p>
            <a:pPr algn="l">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顾恺之“以形写神</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03" name="Text Box 79"/>
          <p:cNvSpPr txBox="1"/>
          <p:nvPr/>
        </p:nvSpPr>
        <p:spPr>
          <a:xfrm>
            <a:off x="2819400" y="3352800"/>
            <a:ext cx="1295400" cy="369888"/>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雍容华贵</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04" name="Text Box 80"/>
          <p:cNvSpPr txBox="1"/>
          <p:nvPr/>
        </p:nvSpPr>
        <p:spPr>
          <a:xfrm>
            <a:off x="2819400" y="4114800"/>
            <a:ext cx="1295400" cy="369888"/>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注重意境</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05" name="Text Box 81"/>
          <p:cNvSpPr txBox="1"/>
          <p:nvPr/>
        </p:nvSpPr>
        <p:spPr>
          <a:xfrm>
            <a:off x="2819400" y="4800600"/>
            <a:ext cx="1600200" cy="369888"/>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描绘市井生活</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06" name="Text Box 82"/>
          <p:cNvSpPr txBox="1"/>
          <p:nvPr/>
        </p:nvSpPr>
        <p:spPr>
          <a:xfrm>
            <a:off x="4572000" y="3276600"/>
            <a:ext cx="2209800" cy="646113"/>
          </a:xfrm>
          <a:prstGeom prst="rect">
            <a:avLst/>
          </a:prstGeom>
          <a:noFill/>
          <a:ln w="9525">
            <a:noFill/>
          </a:ln>
        </p:spPr>
        <p:txBody>
          <a:bodyPr>
            <a:spAutoFit/>
          </a:bodyPr>
          <a:p>
            <a:pPr algn="l">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政治统一，经济繁荣推动文化发展</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07" name="Text Box 83"/>
          <p:cNvSpPr txBox="1"/>
          <p:nvPr/>
        </p:nvSpPr>
        <p:spPr>
          <a:xfrm>
            <a:off x="2895600" y="5410200"/>
            <a:ext cx="1371600" cy="369888"/>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不拘成法</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08" name="Text Box 84"/>
          <p:cNvSpPr txBox="1"/>
          <p:nvPr/>
        </p:nvSpPr>
        <p:spPr>
          <a:xfrm>
            <a:off x="4572000" y="5334000"/>
            <a:ext cx="2057400" cy="369888"/>
          </a:xfrm>
          <a:prstGeom prst="rect">
            <a:avLst/>
          </a:prstGeom>
          <a:noFill/>
          <a:ln w="9525">
            <a:noFill/>
          </a:ln>
        </p:spPr>
        <p:txBody>
          <a:bodyPr>
            <a:spAutoFit/>
          </a:bodyPr>
          <a:p>
            <a:pPr algn="l">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时代变化社会动荡</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09" name="Text Box 85"/>
          <p:cNvSpPr txBox="1"/>
          <p:nvPr/>
        </p:nvSpPr>
        <p:spPr>
          <a:xfrm>
            <a:off x="6699250" y="5334000"/>
            <a:ext cx="2444750" cy="369888"/>
          </a:xfrm>
          <a:prstGeom prst="rect">
            <a:avLst/>
          </a:prstGeom>
          <a:noFill/>
          <a:ln w="9525">
            <a:noFill/>
          </a:ln>
        </p:spPr>
        <p:txBody>
          <a:bodyPr>
            <a:spAutoFit/>
          </a:bodyPr>
          <a:p>
            <a:pPr>
              <a:lnSpc>
                <a:spcPct val="100000"/>
              </a:lnSpc>
              <a:spcBef>
                <a:spcPct val="0"/>
              </a:spcBef>
            </a:pPr>
            <a:r>
              <a:rPr lang="zh-CN" altLang="en-US" sz="1800" dirty="0">
                <a:solidFill>
                  <a:schemeClr val="tx1"/>
                </a:solidFill>
                <a:latin typeface="Arial" panose="020B0604020202020204" pitchFamily="34" charset="0"/>
                <a:ea typeface="黑体" panose="02010609060101010101" pitchFamily="49" charset="-122"/>
              </a:rPr>
              <a:t>八大山人，风格奇特</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10" name="Text Box 86"/>
          <p:cNvSpPr txBox="1"/>
          <p:nvPr/>
        </p:nvSpPr>
        <p:spPr>
          <a:xfrm>
            <a:off x="6553200" y="3429000"/>
            <a:ext cx="2209800" cy="646113"/>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“吴道子”吴带当风</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11" name="Text Box 87"/>
          <p:cNvSpPr txBox="1"/>
          <p:nvPr/>
        </p:nvSpPr>
        <p:spPr>
          <a:xfrm>
            <a:off x="4572000" y="3962400"/>
            <a:ext cx="2133600" cy="368300"/>
          </a:xfrm>
          <a:prstGeom prst="rect">
            <a:avLst/>
          </a:prstGeom>
          <a:noFill/>
          <a:ln w="9525">
            <a:noFill/>
          </a:ln>
        </p:spPr>
        <p:txBody>
          <a:bodyPr>
            <a:spAutoFit/>
          </a:bodyPr>
          <a:p>
            <a:pPr algn="l">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文人阶层；理学</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12" name="Text Box 88"/>
          <p:cNvSpPr txBox="1"/>
          <p:nvPr/>
        </p:nvSpPr>
        <p:spPr>
          <a:xfrm>
            <a:off x="6629400" y="4114800"/>
            <a:ext cx="2438400" cy="646113"/>
          </a:xfrm>
          <a:prstGeom prst="rect">
            <a:avLst/>
          </a:prstGeom>
          <a:noFill/>
          <a:ln w="9525">
            <a:noFill/>
          </a:ln>
        </p:spPr>
        <p:txBody>
          <a:bodyPr>
            <a:spAutoFit/>
          </a:bodyPr>
          <a:p>
            <a:pPr algn="l">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马远、夏圭“残山剩水”</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13" name="Text Box 89"/>
          <p:cNvSpPr txBox="1"/>
          <p:nvPr/>
        </p:nvSpPr>
        <p:spPr>
          <a:xfrm>
            <a:off x="4572000" y="4616450"/>
            <a:ext cx="1905000" cy="645160"/>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商业；城市；文化普及</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14" name="Text Box 90"/>
          <p:cNvSpPr txBox="1"/>
          <p:nvPr/>
        </p:nvSpPr>
        <p:spPr>
          <a:xfrm>
            <a:off x="6858000" y="4724400"/>
            <a:ext cx="1524000" cy="369888"/>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张择端</a:t>
            </a:r>
            <a:endParaRPr lang="zh-CN" altLang="en-US" sz="1800" dirty="0">
              <a:solidFill>
                <a:schemeClr val="tx1"/>
              </a:solidFill>
              <a:latin typeface="Arial" panose="020B0604020202020204" pitchFamily="34" charset="0"/>
              <a:ea typeface="黑体" panose="02010609060101010101" pitchFamily="49" charset="-122"/>
            </a:endParaRPr>
          </a:p>
        </p:txBody>
      </p:sp>
      <p:sp>
        <p:nvSpPr>
          <p:cNvPr id="257115" name="Text Box 91"/>
          <p:cNvSpPr txBox="1"/>
          <p:nvPr/>
        </p:nvSpPr>
        <p:spPr>
          <a:xfrm>
            <a:off x="2743200" y="5867400"/>
            <a:ext cx="5791200" cy="369888"/>
          </a:xfrm>
          <a:prstGeom prst="rect">
            <a:avLst/>
          </a:prstGeom>
          <a:noFill/>
          <a:ln w="9525">
            <a:noFill/>
          </a:ln>
        </p:spPr>
        <p:txBody>
          <a:bodyPr>
            <a:spAutoFit/>
          </a:bodyPr>
          <a:p>
            <a:pPr>
              <a:lnSpc>
                <a:spcPct val="100000"/>
              </a:lnSpc>
              <a:spcBef>
                <a:spcPct val="50000"/>
              </a:spcBef>
            </a:pPr>
            <a:r>
              <a:rPr lang="zh-CN" altLang="en-US" sz="1800" dirty="0">
                <a:solidFill>
                  <a:schemeClr val="tx1"/>
                </a:solidFill>
                <a:latin typeface="Arial" panose="020B0604020202020204" pitchFamily="34" charset="0"/>
                <a:ea typeface="黑体" panose="02010609060101010101" pitchFamily="49" charset="-122"/>
              </a:rPr>
              <a:t>木刻版画、年画、布贴画、剪纸画（充满生活气息）</a:t>
            </a:r>
            <a:endParaRPr lang="zh-CN" altLang="en-US" sz="1800" dirty="0">
              <a:solidFill>
                <a:schemeClr val="tx1"/>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57090"/>
                                        </p:tgtEl>
                                        <p:attrNameLst>
                                          <p:attrName>style.visibility</p:attrName>
                                        </p:attrNameLst>
                                      </p:cBhvr>
                                      <p:to>
                                        <p:strVal val="visible"/>
                                      </p:to>
                                    </p:set>
                                    <p:anim to="" calcmode="lin" valueType="num">
                                      <p:cBhvr>
                                        <p:cTn id="7" dur="1" fill="hold"/>
                                        <p:tgtEl>
                                          <p:spTgt spid="257090"/>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57098"/>
                                        </p:tgtEl>
                                        <p:attrNameLst>
                                          <p:attrName>style.visibility</p:attrName>
                                        </p:attrNameLst>
                                      </p:cBhvr>
                                      <p:to>
                                        <p:strVal val="visible"/>
                                      </p:to>
                                    </p:set>
                                    <p:anim to="" calcmode="lin" valueType="num">
                                      <p:cBhvr>
                                        <p:cTn id="12" dur="1" fill="hold"/>
                                        <p:tgtEl>
                                          <p:spTgt spid="257098"/>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57091"/>
                                        </p:tgtEl>
                                        <p:attrNameLst>
                                          <p:attrName>style.visibility</p:attrName>
                                        </p:attrNameLst>
                                      </p:cBhvr>
                                      <p:to>
                                        <p:strVal val="visible"/>
                                      </p:to>
                                    </p:set>
                                    <p:anim to="" calcmode="lin" valueType="num">
                                      <p:cBhvr>
                                        <p:cTn id="17" dur="1" fill="hold"/>
                                        <p:tgtEl>
                                          <p:spTgt spid="257091"/>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57099"/>
                                        </p:tgtEl>
                                        <p:attrNameLst>
                                          <p:attrName>style.visibility</p:attrName>
                                        </p:attrNameLst>
                                      </p:cBhvr>
                                      <p:to>
                                        <p:strVal val="visible"/>
                                      </p:to>
                                    </p:set>
                                    <p:anim to="" calcmode="lin" valueType="num">
                                      <p:cBhvr>
                                        <p:cTn id="22" dur="1" fill="hold"/>
                                        <p:tgtEl>
                                          <p:spTgt spid="257099"/>
                                        </p:tgtEl>
                                        <p:attrNameLst>
                                          <p:attrName>style.visibility</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57092"/>
                                        </p:tgtEl>
                                        <p:attrNameLst>
                                          <p:attrName>style.visibility</p:attrName>
                                        </p:attrNameLst>
                                      </p:cBhvr>
                                      <p:to>
                                        <p:strVal val="visible"/>
                                      </p:to>
                                    </p:set>
                                    <p:anim to="" calcmode="lin" valueType="num">
                                      <p:cBhvr>
                                        <p:cTn id="27" dur="1" fill="hold"/>
                                        <p:tgtEl>
                                          <p:spTgt spid="257092"/>
                                        </p:tgtEl>
                                        <p:attrNameLst>
                                          <p:attrName>style.visibility</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257100"/>
                                        </p:tgtEl>
                                        <p:attrNameLst>
                                          <p:attrName>style.visibility</p:attrName>
                                        </p:attrNameLst>
                                      </p:cBhvr>
                                      <p:to>
                                        <p:strVal val="visible"/>
                                      </p:to>
                                    </p:set>
                                    <p:anim to="" calcmode="lin" valueType="num">
                                      <p:cBhvr>
                                        <p:cTn id="32" dur="1" fill="hold"/>
                                        <p:tgtEl>
                                          <p:spTgt spid="257100"/>
                                        </p:tgtEl>
                                        <p:attrNameLst>
                                          <p:attrName>style.visibility</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257101"/>
                                        </p:tgtEl>
                                        <p:attrNameLst>
                                          <p:attrName>style.visibility</p:attrName>
                                        </p:attrNameLst>
                                      </p:cBhvr>
                                      <p:to>
                                        <p:strVal val="visible"/>
                                      </p:to>
                                    </p:set>
                                    <p:anim to="" calcmode="lin" valueType="num">
                                      <p:cBhvr>
                                        <p:cTn id="37" dur="1" fill="hold"/>
                                        <p:tgtEl>
                                          <p:spTgt spid="257101"/>
                                        </p:tgtEl>
                                        <p:attrNameLst>
                                          <p:attrName>style.visibility</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257102"/>
                                        </p:tgtEl>
                                        <p:attrNameLst>
                                          <p:attrName>style.visibility</p:attrName>
                                        </p:attrNameLst>
                                      </p:cBhvr>
                                      <p:to>
                                        <p:strVal val="visible"/>
                                      </p:to>
                                    </p:set>
                                    <p:anim to="" calcmode="lin" valueType="num">
                                      <p:cBhvr>
                                        <p:cTn id="42" dur="1" fill="hold"/>
                                        <p:tgtEl>
                                          <p:spTgt spid="257102"/>
                                        </p:tgtEl>
                                        <p:attrNameLst>
                                          <p:attrName>style.visibility</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257093"/>
                                        </p:tgtEl>
                                        <p:attrNameLst>
                                          <p:attrName>style.visibility</p:attrName>
                                        </p:attrNameLst>
                                      </p:cBhvr>
                                      <p:to>
                                        <p:strVal val="visible"/>
                                      </p:to>
                                    </p:set>
                                    <p:anim to="" calcmode="lin" valueType="num">
                                      <p:cBhvr>
                                        <p:cTn id="47" dur="1" fill="hold"/>
                                        <p:tgtEl>
                                          <p:spTgt spid="257093"/>
                                        </p:tgtEl>
                                        <p:attrNameLst>
                                          <p:attrName>style.visibility</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257103"/>
                                        </p:tgtEl>
                                        <p:attrNameLst>
                                          <p:attrName>style.visibility</p:attrName>
                                        </p:attrNameLst>
                                      </p:cBhvr>
                                      <p:to>
                                        <p:strVal val="visible"/>
                                      </p:to>
                                    </p:set>
                                    <p:anim to="" calcmode="lin" valueType="num">
                                      <p:cBhvr>
                                        <p:cTn id="52" dur="1" fill="hold"/>
                                        <p:tgtEl>
                                          <p:spTgt spid="257103"/>
                                        </p:tgtEl>
                                        <p:attrNameLst>
                                          <p:attrName>style.visibility</p:attrName>
                                        </p:attrNameLst>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257106"/>
                                        </p:tgtEl>
                                        <p:attrNameLst>
                                          <p:attrName>style.visibility</p:attrName>
                                        </p:attrNameLst>
                                      </p:cBhvr>
                                      <p:to>
                                        <p:strVal val="visible"/>
                                      </p:to>
                                    </p:set>
                                    <p:anim to="" calcmode="lin" valueType="num">
                                      <p:cBhvr>
                                        <p:cTn id="57" dur="1" fill="hold"/>
                                        <p:tgtEl>
                                          <p:spTgt spid="257106"/>
                                        </p:tgtEl>
                                        <p:attrNameLst>
                                          <p:attrName>style.visibility</p:attrName>
                                        </p:attrNameLst>
                                      </p:cBhvr>
                                    </p:anim>
                                  </p:childTnLst>
                                </p:cTn>
                              </p:par>
                            </p:childTnLst>
                          </p:cTn>
                        </p:par>
                      </p:childTnLst>
                    </p:cTn>
                  </p:par>
                  <p:par>
                    <p:cTn id="58" fill="hold">
                      <p:stCondLst>
                        <p:cond delay="indefinite"/>
                      </p:stCondLst>
                      <p:childTnLst>
                        <p:par>
                          <p:cTn id="59" fill="hold">
                            <p:stCondLst>
                              <p:cond delay="0"/>
                            </p:stCondLst>
                            <p:childTnLst>
                              <p:par>
                                <p:cTn id="60" presetID="24" presetClass="entr" presetSubtype="0" fill="hold" grpId="0" nodeType="clickEffect">
                                  <p:stCondLst>
                                    <p:cond delay="0"/>
                                  </p:stCondLst>
                                  <p:childTnLst>
                                    <p:set>
                                      <p:cBhvr>
                                        <p:cTn id="61" dur="1" fill="hold">
                                          <p:stCondLst>
                                            <p:cond delay="0"/>
                                          </p:stCondLst>
                                        </p:cTn>
                                        <p:tgtEl>
                                          <p:spTgt spid="257110"/>
                                        </p:tgtEl>
                                        <p:attrNameLst>
                                          <p:attrName>style.visibility</p:attrName>
                                        </p:attrNameLst>
                                      </p:cBhvr>
                                      <p:to>
                                        <p:strVal val="visible"/>
                                      </p:to>
                                    </p:set>
                                    <p:anim to="" calcmode="lin" valueType="num">
                                      <p:cBhvr>
                                        <p:cTn id="62" dur="1" fill="hold"/>
                                        <p:tgtEl>
                                          <p:spTgt spid="257110"/>
                                        </p:tgtEl>
                                        <p:attrNameLst>
                                          <p:attrName>style.visibility</p:attrName>
                                        </p:attrNameLst>
                                      </p:cBhvr>
                                    </p:anim>
                                  </p:childTnLst>
                                </p:cTn>
                              </p:par>
                            </p:childTnLst>
                          </p:cTn>
                        </p:par>
                      </p:childTnLst>
                    </p:cTn>
                  </p:par>
                  <p:par>
                    <p:cTn id="63" fill="hold">
                      <p:stCondLst>
                        <p:cond delay="indefinite"/>
                      </p:stCondLst>
                      <p:childTnLst>
                        <p:par>
                          <p:cTn id="64" fill="hold">
                            <p:stCondLst>
                              <p:cond delay="0"/>
                            </p:stCondLst>
                            <p:childTnLst>
                              <p:par>
                                <p:cTn id="65" presetID="24" presetClass="entr" presetSubtype="0" fill="hold" grpId="0" nodeType="clickEffect">
                                  <p:stCondLst>
                                    <p:cond delay="0"/>
                                  </p:stCondLst>
                                  <p:childTnLst>
                                    <p:set>
                                      <p:cBhvr>
                                        <p:cTn id="66" dur="1" fill="hold">
                                          <p:stCondLst>
                                            <p:cond delay="0"/>
                                          </p:stCondLst>
                                        </p:cTn>
                                        <p:tgtEl>
                                          <p:spTgt spid="257094"/>
                                        </p:tgtEl>
                                        <p:attrNameLst>
                                          <p:attrName>style.visibility</p:attrName>
                                        </p:attrNameLst>
                                      </p:cBhvr>
                                      <p:to>
                                        <p:strVal val="visible"/>
                                      </p:to>
                                    </p:set>
                                    <p:anim to="" calcmode="lin" valueType="num">
                                      <p:cBhvr>
                                        <p:cTn id="67" dur="1" fill="hold"/>
                                        <p:tgtEl>
                                          <p:spTgt spid="257094"/>
                                        </p:tgtEl>
                                        <p:attrNameLst>
                                          <p:attrName>style.visibility</p:attrName>
                                        </p:attrNameLst>
                                      </p:cBhvr>
                                    </p:anim>
                                  </p:childTnLst>
                                </p:cTn>
                              </p:par>
                            </p:childTnLst>
                          </p:cTn>
                        </p:par>
                      </p:childTnLst>
                    </p:cTn>
                  </p:par>
                  <p:par>
                    <p:cTn id="68" fill="hold">
                      <p:stCondLst>
                        <p:cond delay="indefinite"/>
                      </p:stCondLst>
                      <p:childTnLst>
                        <p:par>
                          <p:cTn id="69" fill="hold">
                            <p:stCondLst>
                              <p:cond delay="0"/>
                            </p:stCondLst>
                            <p:childTnLst>
                              <p:par>
                                <p:cTn id="70" presetID="24" presetClass="entr" presetSubtype="0" fill="hold" grpId="0" nodeType="clickEffect">
                                  <p:stCondLst>
                                    <p:cond delay="0"/>
                                  </p:stCondLst>
                                  <p:childTnLst>
                                    <p:set>
                                      <p:cBhvr>
                                        <p:cTn id="71" dur="1" fill="hold">
                                          <p:stCondLst>
                                            <p:cond delay="0"/>
                                          </p:stCondLst>
                                        </p:cTn>
                                        <p:tgtEl>
                                          <p:spTgt spid="257104"/>
                                        </p:tgtEl>
                                        <p:attrNameLst>
                                          <p:attrName>style.visibility</p:attrName>
                                        </p:attrNameLst>
                                      </p:cBhvr>
                                      <p:to>
                                        <p:strVal val="visible"/>
                                      </p:to>
                                    </p:set>
                                    <p:anim to="" calcmode="lin" valueType="num">
                                      <p:cBhvr>
                                        <p:cTn id="72" dur="1" fill="hold"/>
                                        <p:tgtEl>
                                          <p:spTgt spid="257104"/>
                                        </p:tgtEl>
                                        <p:attrNameLst>
                                          <p:attrName>style.visibility</p:attrName>
                                        </p:attrNameLst>
                                      </p:cBhvr>
                                    </p:anim>
                                  </p:childTnLst>
                                </p:cTn>
                              </p:par>
                            </p:childTnLst>
                          </p:cTn>
                        </p:par>
                      </p:childTnLst>
                    </p:cTn>
                  </p:par>
                  <p:par>
                    <p:cTn id="73" fill="hold">
                      <p:stCondLst>
                        <p:cond delay="indefinite"/>
                      </p:stCondLst>
                      <p:childTnLst>
                        <p:par>
                          <p:cTn id="74" fill="hold">
                            <p:stCondLst>
                              <p:cond delay="0"/>
                            </p:stCondLst>
                            <p:childTnLst>
                              <p:par>
                                <p:cTn id="75" presetID="24" presetClass="entr" presetSubtype="0" fill="hold" grpId="0" nodeType="clickEffect">
                                  <p:stCondLst>
                                    <p:cond delay="0"/>
                                  </p:stCondLst>
                                  <p:childTnLst>
                                    <p:set>
                                      <p:cBhvr>
                                        <p:cTn id="76" dur="1" fill="hold">
                                          <p:stCondLst>
                                            <p:cond delay="0"/>
                                          </p:stCondLst>
                                        </p:cTn>
                                        <p:tgtEl>
                                          <p:spTgt spid="257111"/>
                                        </p:tgtEl>
                                        <p:attrNameLst>
                                          <p:attrName>style.visibility</p:attrName>
                                        </p:attrNameLst>
                                      </p:cBhvr>
                                      <p:to>
                                        <p:strVal val="visible"/>
                                      </p:to>
                                    </p:set>
                                    <p:anim to="" calcmode="lin" valueType="num">
                                      <p:cBhvr>
                                        <p:cTn id="77" dur="1" fill="hold"/>
                                        <p:tgtEl>
                                          <p:spTgt spid="257111"/>
                                        </p:tgtEl>
                                        <p:attrNameLst>
                                          <p:attrName>style.visibility</p:attrName>
                                        </p:attrNameLst>
                                      </p:cBhvr>
                                    </p:anim>
                                  </p:childTnLst>
                                </p:cTn>
                              </p:par>
                            </p:childTnLst>
                          </p:cTn>
                        </p:par>
                      </p:childTnLst>
                    </p:cTn>
                  </p:par>
                  <p:par>
                    <p:cTn id="78" fill="hold">
                      <p:stCondLst>
                        <p:cond delay="indefinite"/>
                      </p:stCondLst>
                      <p:childTnLst>
                        <p:par>
                          <p:cTn id="79" fill="hold">
                            <p:stCondLst>
                              <p:cond delay="0"/>
                            </p:stCondLst>
                            <p:childTnLst>
                              <p:par>
                                <p:cTn id="80" presetID="24" presetClass="entr" presetSubtype="0" fill="hold" grpId="0" nodeType="clickEffect">
                                  <p:stCondLst>
                                    <p:cond delay="0"/>
                                  </p:stCondLst>
                                  <p:childTnLst>
                                    <p:set>
                                      <p:cBhvr>
                                        <p:cTn id="81" dur="1" fill="hold">
                                          <p:stCondLst>
                                            <p:cond delay="0"/>
                                          </p:stCondLst>
                                        </p:cTn>
                                        <p:tgtEl>
                                          <p:spTgt spid="257112"/>
                                        </p:tgtEl>
                                        <p:attrNameLst>
                                          <p:attrName>style.visibility</p:attrName>
                                        </p:attrNameLst>
                                      </p:cBhvr>
                                      <p:to>
                                        <p:strVal val="visible"/>
                                      </p:to>
                                    </p:set>
                                    <p:anim to="" calcmode="lin" valueType="num">
                                      <p:cBhvr>
                                        <p:cTn id="82" dur="1" fill="hold"/>
                                        <p:tgtEl>
                                          <p:spTgt spid="257112"/>
                                        </p:tgtEl>
                                        <p:attrNameLst>
                                          <p:attrName>style.visibility</p:attrName>
                                        </p:attrNameLst>
                                      </p:cBhvr>
                                    </p:anim>
                                  </p:childTnLst>
                                </p:cTn>
                              </p:par>
                            </p:childTnLst>
                          </p:cTn>
                        </p:par>
                      </p:childTnLst>
                    </p:cTn>
                  </p:par>
                  <p:par>
                    <p:cTn id="83" fill="hold">
                      <p:stCondLst>
                        <p:cond delay="indefinite"/>
                      </p:stCondLst>
                      <p:childTnLst>
                        <p:par>
                          <p:cTn id="84" fill="hold">
                            <p:stCondLst>
                              <p:cond delay="0"/>
                            </p:stCondLst>
                            <p:childTnLst>
                              <p:par>
                                <p:cTn id="85" presetID="24" presetClass="entr" presetSubtype="0" fill="hold" grpId="0" nodeType="clickEffect">
                                  <p:stCondLst>
                                    <p:cond delay="0"/>
                                  </p:stCondLst>
                                  <p:childTnLst>
                                    <p:set>
                                      <p:cBhvr>
                                        <p:cTn id="86" dur="1" fill="hold">
                                          <p:stCondLst>
                                            <p:cond delay="0"/>
                                          </p:stCondLst>
                                        </p:cTn>
                                        <p:tgtEl>
                                          <p:spTgt spid="257095"/>
                                        </p:tgtEl>
                                        <p:attrNameLst>
                                          <p:attrName>style.visibility</p:attrName>
                                        </p:attrNameLst>
                                      </p:cBhvr>
                                      <p:to>
                                        <p:strVal val="visible"/>
                                      </p:to>
                                    </p:set>
                                    <p:anim to="" calcmode="lin" valueType="num">
                                      <p:cBhvr>
                                        <p:cTn id="87" dur="1" fill="hold"/>
                                        <p:tgtEl>
                                          <p:spTgt spid="257095"/>
                                        </p:tgtEl>
                                        <p:attrNameLst>
                                          <p:attrName>style.visibility</p:attrName>
                                        </p:attrNameLst>
                                      </p:cBhvr>
                                    </p:anim>
                                  </p:childTnLst>
                                </p:cTn>
                              </p:par>
                            </p:childTnLst>
                          </p:cTn>
                        </p:par>
                      </p:childTnLst>
                    </p:cTn>
                  </p:par>
                  <p:par>
                    <p:cTn id="88" fill="hold">
                      <p:stCondLst>
                        <p:cond delay="indefinite"/>
                      </p:stCondLst>
                      <p:childTnLst>
                        <p:par>
                          <p:cTn id="89" fill="hold">
                            <p:stCondLst>
                              <p:cond delay="0"/>
                            </p:stCondLst>
                            <p:childTnLst>
                              <p:par>
                                <p:cTn id="90" presetID="24" presetClass="entr" presetSubtype="0" fill="hold" grpId="0" nodeType="clickEffect">
                                  <p:stCondLst>
                                    <p:cond delay="0"/>
                                  </p:stCondLst>
                                  <p:childTnLst>
                                    <p:set>
                                      <p:cBhvr>
                                        <p:cTn id="91" dur="1" fill="hold">
                                          <p:stCondLst>
                                            <p:cond delay="0"/>
                                          </p:stCondLst>
                                        </p:cTn>
                                        <p:tgtEl>
                                          <p:spTgt spid="257105"/>
                                        </p:tgtEl>
                                        <p:attrNameLst>
                                          <p:attrName>style.visibility</p:attrName>
                                        </p:attrNameLst>
                                      </p:cBhvr>
                                      <p:to>
                                        <p:strVal val="visible"/>
                                      </p:to>
                                    </p:set>
                                    <p:anim to="" calcmode="lin" valueType="num">
                                      <p:cBhvr>
                                        <p:cTn id="92" dur="1" fill="hold"/>
                                        <p:tgtEl>
                                          <p:spTgt spid="257105"/>
                                        </p:tgtEl>
                                        <p:attrNameLst>
                                          <p:attrName>style.visibility</p:attrName>
                                        </p:attrNameLst>
                                      </p:cBhvr>
                                    </p:anim>
                                  </p:childTnLst>
                                </p:cTn>
                              </p:par>
                            </p:childTnLst>
                          </p:cTn>
                        </p:par>
                      </p:childTnLst>
                    </p:cTn>
                  </p:par>
                  <p:par>
                    <p:cTn id="93" fill="hold">
                      <p:stCondLst>
                        <p:cond delay="indefinite"/>
                      </p:stCondLst>
                      <p:childTnLst>
                        <p:par>
                          <p:cTn id="94" fill="hold">
                            <p:stCondLst>
                              <p:cond delay="0"/>
                            </p:stCondLst>
                            <p:childTnLst>
                              <p:par>
                                <p:cTn id="95" presetID="24" presetClass="entr" presetSubtype="0" fill="hold" grpId="0" nodeType="clickEffect">
                                  <p:stCondLst>
                                    <p:cond delay="0"/>
                                  </p:stCondLst>
                                  <p:childTnLst>
                                    <p:set>
                                      <p:cBhvr>
                                        <p:cTn id="96" dur="1" fill="hold">
                                          <p:stCondLst>
                                            <p:cond delay="0"/>
                                          </p:stCondLst>
                                        </p:cTn>
                                        <p:tgtEl>
                                          <p:spTgt spid="257113"/>
                                        </p:tgtEl>
                                        <p:attrNameLst>
                                          <p:attrName>style.visibility</p:attrName>
                                        </p:attrNameLst>
                                      </p:cBhvr>
                                      <p:to>
                                        <p:strVal val="visible"/>
                                      </p:to>
                                    </p:set>
                                    <p:anim to="" calcmode="lin" valueType="num">
                                      <p:cBhvr>
                                        <p:cTn id="97" dur="1" fill="hold"/>
                                        <p:tgtEl>
                                          <p:spTgt spid="257113"/>
                                        </p:tgtEl>
                                        <p:attrNameLst>
                                          <p:attrName>style.visibility</p:attrName>
                                        </p:attrNameLst>
                                      </p:cBhvr>
                                    </p:anim>
                                  </p:childTnLst>
                                </p:cTn>
                              </p:par>
                            </p:childTnLst>
                          </p:cTn>
                        </p:par>
                      </p:childTnLst>
                    </p:cTn>
                  </p:par>
                  <p:par>
                    <p:cTn id="98" fill="hold">
                      <p:stCondLst>
                        <p:cond delay="indefinite"/>
                      </p:stCondLst>
                      <p:childTnLst>
                        <p:par>
                          <p:cTn id="99" fill="hold">
                            <p:stCondLst>
                              <p:cond delay="0"/>
                            </p:stCondLst>
                            <p:childTnLst>
                              <p:par>
                                <p:cTn id="100" presetID="24" presetClass="entr" presetSubtype="0" fill="hold" grpId="0" nodeType="clickEffect">
                                  <p:stCondLst>
                                    <p:cond delay="0"/>
                                  </p:stCondLst>
                                  <p:childTnLst>
                                    <p:set>
                                      <p:cBhvr>
                                        <p:cTn id="101" dur="1" fill="hold">
                                          <p:stCondLst>
                                            <p:cond delay="0"/>
                                          </p:stCondLst>
                                        </p:cTn>
                                        <p:tgtEl>
                                          <p:spTgt spid="257114"/>
                                        </p:tgtEl>
                                        <p:attrNameLst>
                                          <p:attrName>style.visibility</p:attrName>
                                        </p:attrNameLst>
                                      </p:cBhvr>
                                      <p:to>
                                        <p:strVal val="visible"/>
                                      </p:to>
                                    </p:set>
                                    <p:anim to="" calcmode="lin" valueType="num">
                                      <p:cBhvr>
                                        <p:cTn id="102" dur="1" fill="hold"/>
                                        <p:tgtEl>
                                          <p:spTgt spid="257114"/>
                                        </p:tgtEl>
                                        <p:attrNameLst>
                                          <p:attrName>style.visibility</p:attrName>
                                        </p:attrNameLst>
                                      </p:cBhvr>
                                    </p:anim>
                                  </p:childTnLst>
                                </p:cTn>
                              </p:par>
                            </p:childTnLst>
                          </p:cTn>
                        </p:par>
                      </p:childTnLst>
                    </p:cTn>
                  </p:par>
                  <p:par>
                    <p:cTn id="103" fill="hold">
                      <p:stCondLst>
                        <p:cond delay="indefinite"/>
                      </p:stCondLst>
                      <p:childTnLst>
                        <p:par>
                          <p:cTn id="104" fill="hold">
                            <p:stCondLst>
                              <p:cond delay="0"/>
                            </p:stCondLst>
                            <p:childTnLst>
                              <p:par>
                                <p:cTn id="105" presetID="24" presetClass="entr" presetSubtype="0" fill="hold" grpId="0" nodeType="clickEffect">
                                  <p:stCondLst>
                                    <p:cond delay="0"/>
                                  </p:stCondLst>
                                  <p:childTnLst>
                                    <p:set>
                                      <p:cBhvr>
                                        <p:cTn id="106" dur="1" fill="hold">
                                          <p:stCondLst>
                                            <p:cond delay="0"/>
                                          </p:stCondLst>
                                        </p:cTn>
                                        <p:tgtEl>
                                          <p:spTgt spid="257096"/>
                                        </p:tgtEl>
                                        <p:attrNameLst>
                                          <p:attrName>style.visibility</p:attrName>
                                        </p:attrNameLst>
                                      </p:cBhvr>
                                      <p:to>
                                        <p:strVal val="visible"/>
                                      </p:to>
                                    </p:set>
                                    <p:anim to="" calcmode="lin" valueType="num">
                                      <p:cBhvr>
                                        <p:cTn id="107" dur="1" fill="hold"/>
                                        <p:tgtEl>
                                          <p:spTgt spid="257096"/>
                                        </p:tgtEl>
                                        <p:attrNameLst>
                                          <p:attrName>style.visibility</p:attrName>
                                        </p:attrNameLst>
                                      </p:cBhvr>
                                    </p:anim>
                                  </p:childTnLst>
                                </p:cTn>
                              </p:par>
                            </p:childTnLst>
                          </p:cTn>
                        </p:par>
                      </p:childTnLst>
                    </p:cTn>
                  </p:par>
                  <p:par>
                    <p:cTn id="108" fill="hold">
                      <p:stCondLst>
                        <p:cond delay="indefinite"/>
                      </p:stCondLst>
                      <p:childTnLst>
                        <p:par>
                          <p:cTn id="109" fill="hold">
                            <p:stCondLst>
                              <p:cond delay="0"/>
                            </p:stCondLst>
                            <p:childTnLst>
                              <p:par>
                                <p:cTn id="110" presetID="24" presetClass="entr" presetSubtype="0" fill="hold" grpId="0" nodeType="clickEffect">
                                  <p:stCondLst>
                                    <p:cond delay="0"/>
                                  </p:stCondLst>
                                  <p:childTnLst>
                                    <p:set>
                                      <p:cBhvr>
                                        <p:cTn id="111" dur="1" fill="hold">
                                          <p:stCondLst>
                                            <p:cond delay="0"/>
                                          </p:stCondLst>
                                        </p:cTn>
                                        <p:tgtEl>
                                          <p:spTgt spid="257107"/>
                                        </p:tgtEl>
                                        <p:attrNameLst>
                                          <p:attrName>style.visibility</p:attrName>
                                        </p:attrNameLst>
                                      </p:cBhvr>
                                      <p:to>
                                        <p:strVal val="visible"/>
                                      </p:to>
                                    </p:set>
                                    <p:anim to="" calcmode="lin" valueType="num">
                                      <p:cBhvr>
                                        <p:cTn id="112" dur="1" fill="hold"/>
                                        <p:tgtEl>
                                          <p:spTgt spid="257107"/>
                                        </p:tgtEl>
                                        <p:attrNameLst>
                                          <p:attrName>style.visibility</p:attrName>
                                        </p:attrNameLst>
                                      </p:cBhvr>
                                    </p:anim>
                                  </p:childTnLst>
                                </p:cTn>
                              </p:par>
                            </p:childTnLst>
                          </p:cTn>
                        </p:par>
                      </p:childTnLst>
                    </p:cTn>
                  </p:par>
                  <p:par>
                    <p:cTn id="113" fill="hold">
                      <p:stCondLst>
                        <p:cond delay="indefinite"/>
                      </p:stCondLst>
                      <p:childTnLst>
                        <p:par>
                          <p:cTn id="114" fill="hold">
                            <p:stCondLst>
                              <p:cond delay="0"/>
                            </p:stCondLst>
                            <p:childTnLst>
                              <p:par>
                                <p:cTn id="115" presetID="24" presetClass="entr" presetSubtype="0" fill="hold" grpId="0" nodeType="clickEffect">
                                  <p:stCondLst>
                                    <p:cond delay="0"/>
                                  </p:stCondLst>
                                  <p:childTnLst>
                                    <p:set>
                                      <p:cBhvr>
                                        <p:cTn id="116" dur="1" fill="hold">
                                          <p:stCondLst>
                                            <p:cond delay="0"/>
                                          </p:stCondLst>
                                        </p:cTn>
                                        <p:tgtEl>
                                          <p:spTgt spid="257108"/>
                                        </p:tgtEl>
                                        <p:attrNameLst>
                                          <p:attrName>style.visibility</p:attrName>
                                        </p:attrNameLst>
                                      </p:cBhvr>
                                      <p:to>
                                        <p:strVal val="visible"/>
                                      </p:to>
                                    </p:set>
                                    <p:anim to="" calcmode="lin" valueType="num">
                                      <p:cBhvr>
                                        <p:cTn id="117" dur="1" fill="hold"/>
                                        <p:tgtEl>
                                          <p:spTgt spid="257108"/>
                                        </p:tgtEl>
                                        <p:attrNameLst>
                                          <p:attrName>style.visibility</p:attrName>
                                        </p:attrNameLst>
                                      </p:cBhvr>
                                    </p:anim>
                                  </p:childTnLst>
                                </p:cTn>
                              </p:par>
                            </p:childTnLst>
                          </p:cTn>
                        </p:par>
                      </p:childTnLst>
                    </p:cTn>
                  </p:par>
                  <p:par>
                    <p:cTn id="118" fill="hold">
                      <p:stCondLst>
                        <p:cond delay="indefinite"/>
                      </p:stCondLst>
                      <p:childTnLst>
                        <p:par>
                          <p:cTn id="119" fill="hold">
                            <p:stCondLst>
                              <p:cond delay="0"/>
                            </p:stCondLst>
                            <p:childTnLst>
                              <p:par>
                                <p:cTn id="120" presetID="24" presetClass="entr" presetSubtype="0" fill="hold" grpId="0" nodeType="clickEffect">
                                  <p:stCondLst>
                                    <p:cond delay="0"/>
                                  </p:stCondLst>
                                  <p:childTnLst>
                                    <p:set>
                                      <p:cBhvr>
                                        <p:cTn id="121" dur="1" fill="hold">
                                          <p:stCondLst>
                                            <p:cond delay="0"/>
                                          </p:stCondLst>
                                        </p:cTn>
                                        <p:tgtEl>
                                          <p:spTgt spid="257109"/>
                                        </p:tgtEl>
                                        <p:attrNameLst>
                                          <p:attrName>style.visibility</p:attrName>
                                        </p:attrNameLst>
                                      </p:cBhvr>
                                      <p:to>
                                        <p:strVal val="visible"/>
                                      </p:to>
                                    </p:set>
                                    <p:anim to="" calcmode="lin" valueType="num">
                                      <p:cBhvr>
                                        <p:cTn id="122" dur="1" fill="hold"/>
                                        <p:tgtEl>
                                          <p:spTgt spid="257109"/>
                                        </p:tgtEl>
                                        <p:attrNameLst>
                                          <p:attrName>style.visibility</p:attrName>
                                        </p:attrNameLst>
                                      </p:cBhvr>
                                    </p:anim>
                                  </p:childTnLst>
                                </p:cTn>
                              </p:par>
                            </p:childTnLst>
                          </p:cTn>
                        </p:par>
                      </p:childTnLst>
                    </p:cTn>
                  </p:par>
                  <p:par>
                    <p:cTn id="123" fill="hold">
                      <p:stCondLst>
                        <p:cond delay="indefinite"/>
                      </p:stCondLst>
                      <p:childTnLst>
                        <p:par>
                          <p:cTn id="124" fill="hold">
                            <p:stCondLst>
                              <p:cond delay="0"/>
                            </p:stCondLst>
                            <p:childTnLst>
                              <p:par>
                                <p:cTn id="125" presetID="24" presetClass="entr" presetSubtype="0" fill="hold" grpId="0" nodeType="clickEffect">
                                  <p:stCondLst>
                                    <p:cond delay="0"/>
                                  </p:stCondLst>
                                  <p:childTnLst>
                                    <p:set>
                                      <p:cBhvr>
                                        <p:cTn id="126" dur="1" fill="hold">
                                          <p:stCondLst>
                                            <p:cond delay="0"/>
                                          </p:stCondLst>
                                        </p:cTn>
                                        <p:tgtEl>
                                          <p:spTgt spid="257097"/>
                                        </p:tgtEl>
                                        <p:attrNameLst>
                                          <p:attrName>style.visibility</p:attrName>
                                        </p:attrNameLst>
                                      </p:cBhvr>
                                      <p:to>
                                        <p:strVal val="visible"/>
                                      </p:to>
                                    </p:set>
                                    <p:anim to="" calcmode="lin" valueType="num">
                                      <p:cBhvr>
                                        <p:cTn id="127" dur="1" fill="hold"/>
                                        <p:tgtEl>
                                          <p:spTgt spid="257097"/>
                                        </p:tgtEl>
                                        <p:attrNameLst>
                                          <p:attrName>style.visibility</p:attrName>
                                        </p:attrNameLst>
                                      </p:cBhvr>
                                    </p:anim>
                                  </p:childTnLst>
                                </p:cTn>
                              </p:par>
                            </p:childTnLst>
                          </p:cTn>
                        </p:par>
                      </p:childTnLst>
                    </p:cTn>
                  </p:par>
                  <p:par>
                    <p:cTn id="128" fill="hold">
                      <p:stCondLst>
                        <p:cond delay="indefinite"/>
                      </p:stCondLst>
                      <p:childTnLst>
                        <p:par>
                          <p:cTn id="129" fill="hold">
                            <p:stCondLst>
                              <p:cond delay="0"/>
                            </p:stCondLst>
                            <p:childTnLst>
                              <p:par>
                                <p:cTn id="130" presetID="24" presetClass="entr" presetSubtype="0" fill="hold" grpId="0" nodeType="clickEffect">
                                  <p:stCondLst>
                                    <p:cond delay="0"/>
                                  </p:stCondLst>
                                  <p:childTnLst>
                                    <p:set>
                                      <p:cBhvr>
                                        <p:cTn id="131" dur="1" fill="hold">
                                          <p:stCondLst>
                                            <p:cond delay="0"/>
                                          </p:stCondLst>
                                        </p:cTn>
                                        <p:tgtEl>
                                          <p:spTgt spid="257115"/>
                                        </p:tgtEl>
                                        <p:attrNameLst>
                                          <p:attrName>style.visibility</p:attrName>
                                        </p:attrNameLst>
                                      </p:cBhvr>
                                      <p:to>
                                        <p:strVal val="visible"/>
                                      </p:to>
                                    </p:set>
                                    <p:anim to="" calcmode="lin" valueType="num">
                                      <p:cBhvr>
                                        <p:cTn id="132" dur="1" fill="hold"/>
                                        <p:tgtEl>
                                          <p:spTgt spid="257115"/>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90" grpId="0"/>
      <p:bldP spid="257091" grpId="0"/>
      <p:bldP spid="257092" grpId="0"/>
      <p:bldP spid="257093" grpId="0"/>
      <p:bldP spid="257094" grpId="0"/>
      <p:bldP spid="257095" grpId="0"/>
      <p:bldP spid="257096" grpId="0"/>
      <p:bldP spid="257097" grpId="0"/>
      <p:bldP spid="257098" grpId="0"/>
      <p:bldP spid="257099" grpId="0"/>
      <p:bldP spid="257100" grpId="0"/>
      <p:bldP spid="257101" grpId="0"/>
      <p:bldP spid="257102" grpId="0"/>
      <p:bldP spid="257103" grpId="0"/>
      <p:bldP spid="257104" grpId="0"/>
      <p:bldP spid="257105" grpId="0"/>
      <p:bldP spid="257106" grpId="0"/>
      <p:bldP spid="257107" grpId="0"/>
      <p:bldP spid="257108" grpId="0"/>
      <p:bldP spid="257109" grpId="0"/>
      <p:bldP spid="257110" grpId="0"/>
      <p:bldP spid="257111" grpId="0"/>
      <p:bldP spid="257112" grpId="0"/>
      <p:bldP spid="257113" grpId="0"/>
      <p:bldP spid="257114" grpId="0"/>
      <p:bldP spid="2571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文本框 183297"/>
          <p:cNvSpPr txBox="1"/>
          <p:nvPr/>
        </p:nvSpPr>
        <p:spPr>
          <a:xfrm>
            <a:off x="212725" y="168275"/>
            <a:ext cx="3998913" cy="641350"/>
          </a:xfrm>
          <a:prstGeom prst="rect">
            <a:avLst/>
          </a:prstGeom>
          <a:noFill/>
          <a:ln w="9525">
            <a:noFill/>
          </a:ln>
        </p:spPr>
        <p:txBody>
          <a:bodyPr>
            <a:spAutoFit/>
          </a:bodyPr>
          <a:p>
            <a:r>
              <a:rPr lang="zh-CN" altLang="en-US" sz="3600" b="1" dirty="0">
                <a:solidFill>
                  <a:srgbClr val="FFFF00"/>
                </a:solidFill>
                <a:effectLst>
                  <a:outerShdw blurRad="38100" dist="38100" dir="2700000">
                    <a:srgbClr val="000000"/>
                  </a:outerShdw>
                </a:effectLst>
                <a:latin typeface="Times New Roman" panose="02020603050405020304" pitchFamily="18" charset="0"/>
                <a:ea typeface="黑体" panose="02010609060101010101" pitchFamily="49" charset="-122"/>
              </a:rPr>
              <a:t>明清的怪僻清新</a:t>
            </a:r>
            <a:endParaRPr lang="en-US" altLang="zh-CN" sz="3600" b="1">
              <a:solidFill>
                <a:srgbClr val="FFFF00"/>
              </a:solidFill>
              <a:effectLst>
                <a:outerShdw blurRad="38100" dist="38100" dir="2700000">
                  <a:srgbClr val="000000"/>
                </a:outerShdw>
              </a:effectLst>
              <a:latin typeface="Times New Roman" panose="02020603050405020304" pitchFamily="18" charset="0"/>
              <a:ea typeface="黑体" panose="02010609060101010101" pitchFamily="49" charset="-122"/>
            </a:endParaRPr>
          </a:p>
        </p:txBody>
      </p:sp>
      <p:sp>
        <p:nvSpPr>
          <p:cNvPr id="183299" name="文本框 183298"/>
          <p:cNvSpPr txBox="1"/>
          <p:nvPr/>
        </p:nvSpPr>
        <p:spPr>
          <a:xfrm>
            <a:off x="71438" y="849313"/>
            <a:ext cx="8893175" cy="1066800"/>
          </a:xfrm>
          <a:prstGeom prst="rect">
            <a:avLst/>
          </a:prstGeom>
          <a:noFill/>
          <a:ln w="9525">
            <a:noFill/>
          </a:ln>
        </p:spPr>
        <p:txBody>
          <a:bodyPr>
            <a:spAutoFit/>
          </a:bodyPr>
          <a:p>
            <a:r>
              <a:rPr lang="zh-CN" altLang="en-US" b="1" dirty="0">
                <a:effectLst/>
                <a:latin typeface="Times New Roman" panose="02020603050405020304" pitchFamily="18" charset="0"/>
                <a:ea typeface="华文新魏" pitchFamily="2" charset="-122"/>
              </a:rPr>
              <a:t>由于地域、理念、师友等各种原因及时代的变化和社会的动荡，明清出现了一些风格奇特的画家。</a:t>
            </a:r>
            <a:endParaRPr lang="zh-CN" altLang="en-US" b="1" dirty="0">
              <a:effectLst/>
              <a:latin typeface="Times New Roman" panose="02020603050405020304" pitchFamily="18" charset="0"/>
              <a:ea typeface="华文新魏" pitchFamily="2" charset="-122"/>
            </a:endParaRPr>
          </a:p>
        </p:txBody>
      </p:sp>
      <p:sp>
        <p:nvSpPr>
          <p:cNvPr id="183300" name="文本框 183299"/>
          <p:cNvSpPr txBox="1"/>
          <p:nvPr/>
        </p:nvSpPr>
        <p:spPr>
          <a:xfrm>
            <a:off x="3108325" y="2465388"/>
            <a:ext cx="5926138" cy="3990975"/>
          </a:xfrm>
          <a:prstGeom prst="rect">
            <a:avLst/>
          </a:prstGeom>
          <a:noFill/>
          <a:ln w="9525">
            <a:noFill/>
          </a:ln>
        </p:spPr>
        <p:txBody>
          <a:bodyPr wrap="none" anchor="t">
            <a:spAutoFit/>
          </a:bodyPr>
          <a:p>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        </a:t>
            </a:r>
            <a:r>
              <a:rPr lang="zh-CN" altLang="en-US" dirty="0">
                <a:solidFill>
                  <a:srgbClr val="FF7FFF"/>
                </a:solidFill>
                <a:effectLst>
                  <a:outerShdw blurRad="38100" dist="38100" dir="2700000">
                    <a:srgbClr val="000000"/>
                  </a:outerShdw>
                </a:effectLst>
                <a:latin typeface="Times New Roman" panose="02020603050405020304" pitchFamily="18" charset="0"/>
                <a:ea typeface="华文新魏" pitchFamily="2" charset="-122"/>
              </a:rPr>
              <a:t>明宪宗朱见深</a:t>
            </a:r>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这幅画构图非</a:t>
            </a:r>
            <a:endPar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endParaRPr>
          </a:p>
          <a:p>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常绝妙。粗看之下似一笑面弥勒</a:t>
            </a:r>
            <a:endPar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endParaRPr>
          </a:p>
          <a:p>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盘腿而坐，体态浑圆。细看却是</a:t>
            </a:r>
            <a:endPar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endParaRPr>
          </a:p>
          <a:p>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三人合一。当年</a:t>
            </a:r>
            <a:r>
              <a:rPr lang="zh-CN" altLang="en-US" dirty="0">
                <a:solidFill>
                  <a:srgbClr val="FF9900"/>
                </a:solidFill>
                <a:effectLst>
                  <a:outerShdw blurRad="38100" dist="38100" dir="2700000">
                    <a:srgbClr val="000000"/>
                  </a:outerShdw>
                </a:effectLst>
                <a:latin typeface="Times New Roman" panose="02020603050405020304" pitchFamily="18" charset="0"/>
                <a:ea typeface="华文新魏" pitchFamily="2" charset="-122"/>
              </a:rPr>
              <a:t>陶渊明</a:t>
            </a:r>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与道士</a:t>
            </a:r>
            <a:r>
              <a:rPr lang="zh-CN" altLang="en-US" dirty="0">
                <a:solidFill>
                  <a:srgbClr val="4EFF17"/>
                </a:solidFill>
                <a:effectLst>
                  <a:outerShdw blurRad="38100" dist="38100" dir="2700000">
                    <a:srgbClr val="000000"/>
                  </a:outerShdw>
                </a:effectLst>
                <a:latin typeface="Times New Roman" panose="02020603050405020304" pitchFamily="18" charset="0"/>
                <a:ea typeface="华文新魏" pitchFamily="2" charset="-122"/>
              </a:rPr>
              <a:t>陆</a:t>
            </a:r>
            <a:endParaRPr lang="zh-CN" altLang="en-US" dirty="0">
              <a:solidFill>
                <a:srgbClr val="4EFF17"/>
              </a:solidFill>
              <a:effectLst>
                <a:outerShdw blurRad="38100" dist="38100" dir="2700000">
                  <a:srgbClr val="000000"/>
                </a:outerShdw>
              </a:effectLst>
              <a:latin typeface="Times New Roman" panose="02020603050405020304" pitchFamily="18" charset="0"/>
              <a:ea typeface="华文新魏" pitchFamily="2" charset="-122"/>
            </a:endParaRPr>
          </a:p>
          <a:p>
            <a:r>
              <a:rPr lang="zh-CN" altLang="en-US" dirty="0">
                <a:solidFill>
                  <a:srgbClr val="4EFF17"/>
                </a:solidFill>
                <a:effectLst>
                  <a:outerShdw blurRad="38100" dist="38100" dir="2700000">
                    <a:srgbClr val="000000"/>
                  </a:outerShdw>
                </a:effectLst>
                <a:latin typeface="Times New Roman" panose="02020603050405020304" pitchFamily="18" charset="0"/>
                <a:ea typeface="华文新魏" pitchFamily="2" charset="-122"/>
              </a:rPr>
              <a:t>修静</a:t>
            </a:r>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访高僧</a:t>
            </a:r>
            <a:r>
              <a:rPr lang="zh-CN" altLang="en-US" dirty="0">
                <a:solidFill>
                  <a:srgbClr val="FFFF00"/>
                </a:solidFill>
                <a:effectLst>
                  <a:outerShdw blurRad="38100" dist="38100" dir="2700000">
                    <a:srgbClr val="000000"/>
                  </a:outerShdw>
                </a:effectLst>
                <a:latin typeface="Times New Roman" panose="02020603050405020304" pitchFamily="18" charset="0"/>
                <a:ea typeface="华文新魏" pitchFamily="2" charset="-122"/>
              </a:rPr>
              <a:t>慧远，</a:t>
            </a:r>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临别相送，不</a:t>
            </a:r>
            <a:endPar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endParaRPr>
          </a:p>
          <a:p>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觉过虎溪</a:t>
            </a:r>
            <a:r>
              <a:rPr lang="zh-CN" altLang="en-US" sz="2800" b="1" dirty="0">
                <a:solidFill>
                  <a:srgbClr val="CCECFF"/>
                </a:solidFill>
                <a:effectLst>
                  <a:outerShdw blurRad="38100" dist="38100" dir="2700000">
                    <a:srgbClr val="000000"/>
                  </a:outerShdw>
                </a:effectLst>
                <a:latin typeface="Times New Roman" panose="02020603050405020304" pitchFamily="18" charset="0"/>
                <a:ea typeface="宋体" panose="02010600030101010101" pitchFamily="2" charset="-122"/>
              </a:rPr>
              <a:t>（</a:t>
            </a:r>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慧远送客从不过虎</a:t>
            </a:r>
            <a:endPar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endParaRPr>
          </a:p>
          <a:p>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溪</a:t>
            </a:r>
            <a:r>
              <a:rPr lang="zh-CN" altLang="en-US" sz="2800" b="1" dirty="0">
                <a:solidFill>
                  <a:srgbClr val="CCECFF"/>
                </a:solidFill>
                <a:effectLst>
                  <a:outerShdw blurRad="38100" dist="38100" dir="2700000">
                    <a:srgbClr val="000000"/>
                  </a:outerShdw>
                </a:effectLst>
                <a:latin typeface="Times New Roman" panose="02020603050405020304" pitchFamily="18" charset="0"/>
                <a:ea typeface="宋体" panose="02010600030101010101" pitchFamily="2" charset="-122"/>
              </a:rPr>
              <a:t>）</a:t>
            </a:r>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，引起虎啸，三人相视大笑,</a:t>
            </a:r>
            <a:endPar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endParaRPr>
          </a:p>
          <a:p>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世称</a:t>
            </a:r>
            <a:r>
              <a:rPr lang="zh-CN" altLang="en-US" dirty="0">
                <a:solidFill>
                  <a:srgbClr val="66FFFF"/>
                </a:solidFill>
                <a:effectLst>
                  <a:outerShdw blurRad="38100" dist="38100" dir="2700000">
                    <a:srgbClr val="000000"/>
                  </a:outerShdw>
                </a:effectLst>
                <a:latin typeface="Times New Roman" panose="02020603050405020304" pitchFamily="18" charset="0"/>
                <a:ea typeface="华文新魏" pitchFamily="2" charset="-122"/>
              </a:rPr>
              <a:t>“虎溪三笑”</a:t>
            </a:r>
            <a:r>
              <a:rPr lang="zh-CN" altLang="en-US" dirty="0">
                <a:solidFill>
                  <a:srgbClr val="CCECFF"/>
                </a:solidFill>
                <a:effectLst>
                  <a:outerShdw blurRad="38100" dist="38100" dir="2700000">
                    <a:srgbClr val="000000"/>
                  </a:outerShdw>
                </a:effectLst>
                <a:latin typeface="Times New Roman" panose="02020603050405020304" pitchFamily="18" charset="0"/>
                <a:ea typeface="华文新魏" pitchFamily="2" charset="-122"/>
              </a:rPr>
              <a:t>。</a:t>
            </a:r>
            <a:endParaRPr lang="zh-CN" altLang="en-US">
              <a:solidFill>
                <a:srgbClr val="CCECFF"/>
              </a:solidFill>
              <a:effectLst>
                <a:outerShdw blurRad="38100" dist="38100" dir="2700000">
                  <a:srgbClr val="000000"/>
                </a:outerShdw>
              </a:effectLst>
              <a:latin typeface="Times New Roman" panose="02020603050405020304" pitchFamily="18" charset="0"/>
              <a:ea typeface="华文新魏" pitchFamily="2" charset="-122"/>
            </a:endParaRPr>
          </a:p>
        </p:txBody>
      </p:sp>
      <p:sp>
        <p:nvSpPr>
          <p:cNvPr id="183301" name="文本框 183300"/>
          <p:cNvSpPr txBox="1"/>
          <p:nvPr/>
        </p:nvSpPr>
        <p:spPr>
          <a:xfrm>
            <a:off x="152400" y="6278563"/>
            <a:ext cx="3028950" cy="579437"/>
          </a:xfrm>
          <a:prstGeom prst="rect">
            <a:avLst/>
          </a:prstGeom>
          <a:noFill/>
          <a:ln w="9525">
            <a:noFill/>
          </a:ln>
        </p:spPr>
        <p:txBody>
          <a:bodyPr wrap="none" anchor="t">
            <a:spAutoFit/>
          </a:bodyPr>
          <a:p>
            <a:r>
              <a:rPr lang="zh-CN" altLang="en-US" dirty="0">
                <a:solidFill>
                  <a:srgbClr val="FFFF00"/>
                </a:solidFill>
                <a:effectLst>
                  <a:outerShdw blurRad="38100" dist="38100" dir="2700000">
                    <a:srgbClr val="000000"/>
                  </a:outerShdw>
                </a:effectLst>
                <a:latin typeface="Times New Roman" panose="02020603050405020304" pitchFamily="18" charset="0"/>
                <a:ea typeface="华文新魏" pitchFamily="2" charset="-122"/>
              </a:rPr>
              <a:t>《一团和气图》</a:t>
            </a:r>
            <a:endParaRPr lang="zh-CN" altLang="en-US">
              <a:solidFill>
                <a:srgbClr val="FFFF00"/>
              </a:solidFill>
              <a:effectLst>
                <a:outerShdw blurRad="38100" dist="38100" dir="2700000">
                  <a:srgbClr val="000000"/>
                </a:outerShdw>
              </a:effectLst>
              <a:latin typeface="Times New Roman" panose="02020603050405020304" pitchFamily="18" charset="0"/>
              <a:ea typeface="华文新魏" pitchFamily="2" charset="-122"/>
            </a:endParaRPr>
          </a:p>
        </p:txBody>
      </p:sp>
      <p:pic>
        <p:nvPicPr>
          <p:cNvPr id="183302" name="图片 183301" descr="明代皇帝朱见深的《一团和气图》。"/>
          <p:cNvPicPr>
            <a:picLocks noChangeAspect="1"/>
          </p:cNvPicPr>
          <p:nvPr/>
        </p:nvPicPr>
        <p:blipFill>
          <a:blip r:embed="rId1">
            <a:lum bright="-6000" contrast="38000"/>
          </a:blip>
          <a:stretch>
            <a:fillRect/>
          </a:stretch>
        </p:blipFill>
        <p:spPr>
          <a:xfrm>
            <a:off x="0" y="2205038"/>
            <a:ext cx="3059113" cy="4114800"/>
          </a:xfrm>
          <a:prstGeom prst="rect">
            <a:avLst/>
          </a:prstGeom>
          <a:noFill/>
          <a:ln w="9525">
            <a:noFill/>
          </a:ln>
        </p:spPr>
      </p:pic>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文本框 184321"/>
          <p:cNvSpPr txBox="1"/>
          <p:nvPr/>
        </p:nvSpPr>
        <p:spPr>
          <a:xfrm>
            <a:off x="212725" y="168275"/>
            <a:ext cx="3384550" cy="641350"/>
          </a:xfrm>
          <a:prstGeom prst="rect">
            <a:avLst/>
          </a:prstGeom>
          <a:noFill/>
          <a:ln w="9525">
            <a:noFill/>
          </a:ln>
        </p:spPr>
        <p:txBody>
          <a:bodyPr wrap="none" anchor="t">
            <a:spAutoFit/>
          </a:bodyPr>
          <a:p>
            <a:r>
              <a:rPr lang="zh-CN" altLang="en-US" sz="3600" dirty="0">
                <a:solidFill>
                  <a:srgbClr val="FF9900"/>
                </a:solidFill>
                <a:effectLst>
                  <a:outerShdw blurRad="38100" dist="38100" dir="2700000">
                    <a:srgbClr val="000000"/>
                  </a:outerShdw>
                </a:effectLst>
                <a:latin typeface="Times New Roman" panose="02020603050405020304" pitchFamily="18" charset="0"/>
                <a:ea typeface="黑体" panose="02010609060101010101" pitchFamily="49" charset="-122"/>
              </a:rPr>
              <a:t>明清的怪僻清新</a:t>
            </a:r>
            <a:endParaRPr lang="en-US" altLang="zh-CN" sz="3600">
              <a:solidFill>
                <a:srgbClr val="FF9900"/>
              </a:solidFill>
              <a:effectLst>
                <a:outerShdw blurRad="38100" dist="38100" dir="2700000">
                  <a:srgbClr val="000000"/>
                </a:outerShdw>
              </a:effectLst>
              <a:latin typeface="Times New Roman" panose="02020603050405020304" pitchFamily="18" charset="0"/>
              <a:ea typeface="黑体" panose="02010609060101010101" pitchFamily="49" charset="-122"/>
            </a:endParaRPr>
          </a:p>
        </p:txBody>
      </p:sp>
      <p:pic>
        <p:nvPicPr>
          <p:cNvPr id="184323" name="图片 184322" descr="明代唐寅《秋风纨扇图轴》"/>
          <p:cNvPicPr>
            <a:picLocks noChangeAspect="1"/>
          </p:cNvPicPr>
          <p:nvPr/>
        </p:nvPicPr>
        <p:blipFill>
          <a:blip r:embed="rId1">
            <a:lum bright="-12000" contrast="32000"/>
          </a:blip>
          <a:stretch>
            <a:fillRect/>
          </a:stretch>
        </p:blipFill>
        <p:spPr>
          <a:xfrm>
            <a:off x="5508625" y="404813"/>
            <a:ext cx="3438525" cy="6143625"/>
          </a:xfrm>
          <a:prstGeom prst="rect">
            <a:avLst/>
          </a:prstGeom>
          <a:noFill/>
          <a:ln w="9525">
            <a:noFill/>
          </a:ln>
        </p:spPr>
      </p:pic>
      <p:sp>
        <p:nvSpPr>
          <p:cNvPr id="184324" name="文本框 184323"/>
          <p:cNvSpPr txBox="1"/>
          <p:nvPr/>
        </p:nvSpPr>
        <p:spPr>
          <a:xfrm>
            <a:off x="2339975" y="6092825"/>
            <a:ext cx="3028950" cy="519113"/>
          </a:xfrm>
          <a:prstGeom prst="rect">
            <a:avLst/>
          </a:prstGeom>
          <a:noFill/>
          <a:ln w="9525">
            <a:noFill/>
          </a:ln>
        </p:spPr>
        <p:txBody>
          <a:bodyPr wrap="none" anchor="t">
            <a:spAutoFit/>
          </a:bodyPr>
          <a:p>
            <a:r>
              <a:rPr lang="zh-CN" altLang="en-US" sz="2800" dirty="0">
                <a:solidFill>
                  <a:srgbClr val="FFFF00"/>
                </a:solidFill>
                <a:effectLst>
                  <a:outerShdw blurRad="38100" dist="38100" dir="2700000">
                    <a:srgbClr val="000000"/>
                  </a:outerShdw>
                </a:effectLst>
                <a:latin typeface="Times New Roman" panose="02020603050405020304" pitchFamily="18" charset="0"/>
                <a:ea typeface="华文新魏" pitchFamily="2" charset="-122"/>
              </a:rPr>
              <a:t>《秋风纨扇图轴》</a:t>
            </a:r>
            <a:endParaRPr lang="zh-CN" altLang="en-US" sz="2800">
              <a:solidFill>
                <a:srgbClr val="FFFF00"/>
              </a:solidFill>
              <a:effectLst>
                <a:outerShdw blurRad="38100" dist="38100" dir="2700000">
                  <a:srgbClr val="000000"/>
                </a:outerShdw>
              </a:effectLst>
              <a:latin typeface="Times New Roman" panose="02020603050405020304" pitchFamily="18" charset="0"/>
              <a:ea typeface="华文新魏" pitchFamily="2" charset="-122"/>
            </a:endParaRPr>
          </a:p>
        </p:txBody>
      </p:sp>
      <p:sp>
        <p:nvSpPr>
          <p:cNvPr id="184325" name="文本框 184324"/>
          <p:cNvSpPr txBox="1"/>
          <p:nvPr/>
        </p:nvSpPr>
        <p:spPr>
          <a:xfrm>
            <a:off x="288925" y="1017588"/>
            <a:ext cx="4654550" cy="4965700"/>
          </a:xfrm>
          <a:prstGeom prst="rect">
            <a:avLst/>
          </a:prstGeom>
          <a:noFill/>
          <a:ln w="9525">
            <a:noFill/>
          </a:ln>
        </p:spPr>
        <p:txBody>
          <a:bodyPr wrap="none" anchor="t">
            <a:spAutoFit/>
          </a:bodyPr>
          <a:p>
            <a:r>
              <a:rPr lang="zh-CN" altLang="en-US" b="1">
                <a:effectLst>
                  <a:outerShdw blurRad="38100" dist="38100" dir="2700000">
                    <a:srgbClr val="000000"/>
                  </a:outerShdw>
                </a:effectLst>
                <a:latin typeface="Times New Roman" panose="02020603050405020304" pitchFamily="18" charset="0"/>
                <a:ea typeface="华文新魏" pitchFamily="2" charset="-122"/>
              </a:rPr>
              <a:t>        </a:t>
            </a:r>
            <a:r>
              <a:rPr lang="zh-CN" altLang="en-US" b="1" dirty="0">
                <a:effectLst>
                  <a:outerShdw blurRad="38100" dist="38100" dir="2700000">
                    <a:srgbClr val="000000"/>
                  </a:outerShdw>
                </a:effectLst>
                <a:latin typeface="Times New Roman" panose="02020603050405020304" pitchFamily="18" charset="0"/>
                <a:ea typeface="华文新魏" pitchFamily="2" charset="-122"/>
              </a:rPr>
              <a:t>明代唐寅</a:t>
            </a:r>
            <a:r>
              <a:rPr lang="zh-CN" altLang="en-US" sz="2800" b="1" dirty="0">
                <a:effectLst>
                  <a:outerShdw blurRad="38100" dist="38100" dir="2700000">
                    <a:srgbClr val="000000"/>
                  </a:outerShdw>
                </a:effectLst>
                <a:latin typeface="Times New Roman" panose="02020603050405020304" pitchFamily="18" charset="0"/>
                <a:ea typeface="宋体" panose="02010600030101010101" pitchFamily="2" charset="-122"/>
              </a:rPr>
              <a:t>（</a:t>
            </a:r>
            <a:r>
              <a:rPr lang="zh-CN" altLang="en-US" b="1" dirty="0">
                <a:effectLst>
                  <a:outerShdw blurRad="38100" dist="38100" dir="2700000">
                    <a:srgbClr val="000000"/>
                  </a:outerShdw>
                </a:effectLst>
                <a:latin typeface="Times New Roman" panose="02020603050405020304" pitchFamily="18" charset="0"/>
                <a:ea typeface="华文新魏" pitchFamily="2" charset="-122"/>
              </a:rPr>
              <a:t>唐伯虎</a:t>
            </a:r>
            <a:r>
              <a:rPr lang="zh-CN" altLang="en-US" sz="2800" b="1" dirty="0">
                <a:effectLst>
                  <a:outerShdw blurRad="38100" dist="38100" dir="2700000">
                    <a:srgbClr val="000000"/>
                  </a:outerShdw>
                </a:effectLst>
                <a:latin typeface="Times New Roman" panose="02020603050405020304" pitchFamily="18" charset="0"/>
                <a:ea typeface="宋体" panose="02010600030101010101" pitchFamily="2" charset="-122"/>
              </a:rPr>
              <a:t>）</a:t>
            </a:r>
            <a:endParaRPr lang="zh-CN" altLang="en-US" sz="2800" b="1" dirty="0">
              <a:effectLst>
                <a:outerShdw blurRad="38100" dist="38100" dir="2700000">
                  <a:srgbClr val="000000"/>
                </a:outerShdw>
              </a:effectLst>
              <a:latin typeface="Times New Roman" panose="02020603050405020304" pitchFamily="18" charset="0"/>
              <a:ea typeface="宋体" panose="02010600030101010101" pitchFamily="2" charset="-122"/>
            </a:endParaRPr>
          </a:p>
          <a:p>
            <a:r>
              <a:rPr lang="zh-CN" altLang="en-US" b="1" dirty="0">
                <a:effectLst>
                  <a:outerShdw blurRad="38100" dist="38100" dir="2700000">
                    <a:srgbClr val="000000"/>
                  </a:outerShdw>
                </a:effectLst>
                <a:latin typeface="Times New Roman" panose="02020603050405020304" pitchFamily="18" charset="0"/>
                <a:ea typeface="华文新魏" pitchFamily="2" charset="-122"/>
              </a:rPr>
              <a:t>所画</a:t>
            </a:r>
            <a:r>
              <a:rPr lang="zh-CN" altLang="en-US" b="1" dirty="0">
                <a:solidFill>
                  <a:srgbClr val="4EFF17"/>
                </a:solidFill>
                <a:effectLst>
                  <a:outerShdw blurRad="38100" dist="38100" dir="2700000">
                    <a:srgbClr val="000000"/>
                  </a:outerShdw>
                </a:effectLst>
                <a:latin typeface="Times New Roman" panose="02020603050405020304" pitchFamily="18" charset="0"/>
                <a:ea typeface="华文新魏" pitchFamily="2" charset="-122"/>
              </a:rPr>
              <a:t>《秋风纨扇图轴》</a:t>
            </a:r>
            <a:r>
              <a:rPr lang="zh-CN" altLang="en-US" b="1" dirty="0">
                <a:effectLst>
                  <a:outerShdw blurRad="38100" dist="38100" dir="2700000">
                    <a:srgbClr val="000000"/>
                  </a:outerShdw>
                </a:effectLst>
                <a:latin typeface="Times New Roman" panose="02020603050405020304" pitchFamily="18" charset="0"/>
                <a:ea typeface="华文新魏" pitchFamily="2" charset="-122"/>
              </a:rPr>
              <a:t>，</a:t>
            </a:r>
            <a:endParaRPr lang="zh-CN" altLang="en-US" b="1" dirty="0">
              <a:effectLst>
                <a:outerShdw blurRad="38100" dist="38100" dir="2700000">
                  <a:srgbClr val="000000"/>
                </a:outerShdw>
              </a:effectLst>
              <a:latin typeface="Times New Roman" panose="02020603050405020304" pitchFamily="18" charset="0"/>
              <a:ea typeface="华文新魏" pitchFamily="2" charset="-122"/>
            </a:endParaRPr>
          </a:p>
          <a:p>
            <a:r>
              <a:rPr lang="zh-CN" altLang="en-US" b="1" dirty="0">
                <a:effectLst>
                  <a:outerShdw blurRad="38100" dist="38100" dir="2700000">
                    <a:srgbClr val="000000"/>
                  </a:outerShdw>
                </a:effectLst>
                <a:latin typeface="Times New Roman" panose="02020603050405020304" pitchFamily="18" charset="0"/>
                <a:ea typeface="华文新魏" pitchFamily="2" charset="-122"/>
              </a:rPr>
              <a:t>左上角题诗云：</a:t>
            </a:r>
            <a:r>
              <a:rPr lang="zh-CN" altLang="en-US" b="1" dirty="0">
                <a:solidFill>
                  <a:srgbClr val="FF7FFF"/>
                </a:solidFill>
                <a:effectLst>
                  <a:outerShdw blurRad="38100" dist="38100" dir="2700000">
                    <a:srgbClr val="000000"/>
                  </a:outerShdw>
                </a:effectLst>
                <a:latin typeface="Times New Roman" panose="02020603050405020304" pitchFamily="18" charset="0"/>
                <a:ea typeface="华文新魏" pitchFamily="2" charset="-122"/>
              </a:rPr>
              <a:t>“秋来纨</a:t>
            </a:r>
            <a:endParaRPr lang="zh-CN" altLang="en-US" b="1" dirty="0">
              <a:solidFill>
                <a:srgbClr val="FF7FFF"/>
              </a:solidFill>
              <a:effectLst>
                <a:outerShdw blurRad="38100" dist="38100" dir="2700000">
                  <a:srgbClr val="000000"/>
                </a:outerShdw>
              </a:effectLst>
              <a:latin typeface="Times New Roman" panose="02020603050405020304" pitchFamily="18" charset="0"/>
              <a:ea typeface="华文新魏" pitchFamily="2" charset="-122"/>
            </a:endParaRPr>
          </a:p>
          <a:p>
            <a:r>
              <a:rPr lang="zh-CN" altLang="en-US" b="1" dirty="0">
                <a:solidFill>
                  <a:srgbClr val="FF7FFF"/>
                </a:solidFill>
                <a:effectLst>
                  <a:outerShdw blurRad="38100" dist="38100" dir="2700000">
                    <a:srgbClr val="000000"/>
                  </a:outerShdw>
                </a:effectLst>
                <a:latin typeface="Times New Roman" panose="02020603050405020304" pitchFamily="18" charset="0"/>
                <a:ea typeface="华文新魏" pitchFamily="2" charset="-122"/>
              </a:rPr>
              <a:t>扇合收藏，何事佳人重感</a:t>
            </a:r>
            <a:endParaRPr lang="zh-CN" altLang="en-US" b="1" dirty="0">
              <a:solidFill>
                <a:srgbClr val="FF7FFF"/>
              </a:solidFill>
              <a:effectLst>
                <a:outerShdw blurRad="38100" dist="38100" dir="2700000">
                  <a:srgbClr val="000000"/>
                </a:outerShdw>
              </a:effectLst>
              <a:latin typeface="Times New Roman" panose="02020603050405020304" pitchFamily="18" charset="0"/>
              <a:ea typeface="华文新魏" pitchFamily="2" charset="-122"/>
            </a:endParaRPr>
          </a:p>
          <a:p>
            <a:r>
              <a:rPr lang="zh-CN" altLang="en-US" b="1" dirty="0">
                <a:solidFill>
                  <a:srgbClr val="FF7FFF"/>
                </a:solidFill>
                <a:effectLst>
                  <a:outerShdw blurRad="38100" dist="38100" dir="2700000">
                    <a:srgbClr val="000000"/>
                  </a:outerShdw>
                </a:effectLst>
                <a:latin typeface="Times New Roman" panose="02020603050405020304" pitchFamily="18" charset="0"/>
                <a:ea typeface="华文新魏" pitchFamily="2" charset="-122"/>
              </a:rPr>
              <a:t>伤。请把世情详细看，大</a:t>
            </a:r>
            <a:endParaRPr lang="zh-CN" altLang="en-US" b="1" dirty="0">
              <a:solidFill>
                <a:srgbClr val="FF7FFF"/>
              </a:solidFill>
              <a:effectLst>
                <a:outerShdw blurRad="38100" dist="38100" dir="2700000">
                  <a:srgbClr val="000000"/>
                </a:outerShdw>
              </a:effectLst>
              <a:latin typeface="Times New Roman" panose="02020603050405020304" pitchFamily="18" charset="0"/>
              <a:ea typeface="华文新魏" pitchFamily="2" charset="-122"/>
            </a:endParaRPr>
          </a:p>
          <a:p>
            <a:r>
              <a:rPr lang="zh-CN" altLang="en-US" b="1" dirty="0">
                <a:solidFill>
                  <a:srgbClr val="FF7FFF"/>
                </a:solidFill>
                <a:effectLst>
                  <a:outerShdw blurRad="38100" dist="38100" dir="2700000">
                    <a:srgbClr val="000000"/>
                  </a:outerShdw>
                </a:effectLst>
                <a:latin typeface="Times New Roman" panose="02020603050405020304" pitchFamily="18" charset="0"/>
                <a:ea typeface="华文新魏" pitchFamily="2" charset="-122"/>
              </a:rPr>
              <a:t>都谁不逐炎凉？”</a:t>
            </a:r>
            <a:r>
              <a:rPr lang="zh-CN" altLang="en-US" b="1" dirty="0">
                <a:effectLst>
                  <a:outerShdw blurRad="38100" dist="38100" dir="2700000">
                    <a:srgbClr val="000000"/>
                  </a:outerShdw>
                </a:effectLst>
                <a:latin typeface="Times New Roman" panose="02020603050405020304" pitchFamily="18" charset="0"/>
                <a:ea typeface="华文新魏" pitchFamily="2" charset="-122"/>
              </a:rPr>
              <a:t>  由此点</a:t>
            </a:r>
            <a:endParaRPr lang="zh-CN" altLang="en-US" b="1" dirty="0">
              <a:effectLst>
                <a:outerShdw blurRad="38100" dist="38100" dir="2700000">
                  <a:srgbClr val="000000"/>
                </a:outerShdw>
              </a:effectLst>
              <a:latin typeface="Times New Roman" panose="02020603050405020304" pitchFamily="18" charset="0"/>
              <a:ea typeface="华文新魏" pitchFamily="2" charset="-122"/>
            </a:endParaRPr>
          </a:p>
          <a:p>
            <a:r>
              <a:rPr lang="zh-CN" altLang="en-US" b="1" dirty="0">
                <a:effectLst>
                  <a:outerShdw blurRad="38100" dist="38100" dir="2700000">
                    <a:srgbClr val="000000"/>
                  </a:outerShdw>
                </a:effectLst>
                <a:latin typeface="Times New Roman" panose="02020603050405020304" pitchFamily="18" charset="0"/>
                <a:ea typeface="华文新魏" pitchFamily="2" charset="-122"/>
              </a:rPr>
              <a:t>明作品的主题，以生活中</a:t>
            </a:r>
            <a:endParaRPr lang="zh-CN" altLang="en-US" b="1" dirty="0">
              <a:effectLst>
                <a:outerShdw blurRad="38100" dist="38100" dir="2700000">
                  <a:srgbClr val="000000"/>
                </a:outerShdw>
              </a:effectLst>
              <a:latin typeface="Times New Roman" panose="02020603050405020304" pitchFamily="18" charset="0"/>
              <a:ea typeface="华文新魏" pitchFamily="2" charset="-122"/>
            </a:endParaRPr>
          </a:p>
          <a:p>
            <a:r>
              <a:rPr lang="zh-CN" altLang="en-US" b="1" dirty="0">
                <a:effectLst>
                  <a:outerShdw blurRad="38100" dist="38100" dir="2700000">
                    <a:srgbClr val="000000"/>
                  </a:outerShdw>
                </a:effectLst>
                <a:latin typeface="Times New Roman" panose="02020603050405020304" pitchFamily="18" charset="0"/>
                <a:ea typeface="华文新魏" pitchFamily="2" charset="-122"/>
              </a:rPr>
              <a:t>见惯的细琐小事，讽喻政</a:t>
            </a:r>
            <a:endParaRPr lang="zh-CN" altLang="en-US" b="1" dirty="0">
              <a:effectLst>
                <a:outerShdw blurRad="38100" dist="38100" dir="2700000">
                  <a:srgbClr val="000000"/>
                </a:outerShdw>
              </a:effectLst>
              <a:latin typeface="Times New Roman" panose="02020603050405020304" pitchFamily="18" charset="0"/>
              <a:ea typeface="华文新魏" pitchFamily="2" charset="-122"/>
            </a:endParaRPr>
          </a:p>
          <a:p>
            <a:r>
              <a:rPr lang="zh-CN" altLang="en-US" b="1" dirty="0">
                <a:effectLst>
                  <a:outerShdw blurRad="38100" dist="38100" dir="2700000">
                    <a:srgbClr val="000000"/>
                  </a:outerShdw>
                </a:effectLst>
                <a:latin typeface="Times New Roman" panose="02020603050405020304" pitchFamily="18" charset="0"/>
                <a:ea typeface="华文新魏" pitchFamily="2" charset="-122"/>
              </a:rPr>
              <a:t>治生活中的附炎趋势，追</a:t>
            </a:r>
            <a:endParaRPr lang="zh-CN" altLang="en-US" b="1" dirty="0">
              <a:effectLst>
                <a:outerShdw blurRad="38100" dist="38100" dir="2700000">
                  <a:srgbClr val="000000"/>
                </a:outerShdw>
              </a:effectLst>
              <a:latin typeface="Times New Roman" panose="02020603050405020304" pitchFamily="18" charset="0"/>
              <a:ea typeface="华文新魏" pitchFamily="2" charset="-122"/>
            </a:endParaRPr>
          </a:p>
          <a:p>
            <a:r>
              <a:rPr lang="zh-CN" altLang="en-US" b="1" dirty="0">
                <a:effectLst>
                  <a:outerShdw blurRad="38100" dist="38100" dir="2700000">
                    <a:srgbClr val="000000"/>
                  </a:outerShdw>
                </a:effectLst>
                <a:latin typeface="Times New Roman" panose="02020603050405020304" pitchFamily="18" charset="0"/>
                <a:ea typeface="华文新魏" pitchFamily="2" charset="-122"/>
              </a:rPr>
              <a:t>名逐利的丑态。</a:t>
            </a:r>
            <a:endParaRPr lang="zh-CN" altLang="en-US" b="1">
              <a:effectLst>
                <a:outerShdw blurRad="38100" dist="38100" dir="2700000">
                  <a:srgbClr val="000000"/>
                </a:outerShdw>
              </a:effectLst>
              <a:latin typeface="Times New Roman" panose="02020603050405020304" pitchFamily="18" charset="0"/>
              <a:ea typeface="华文新魏" pitchFamily="2" charset="-122"/>
            </a:endParaRP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p:txBody>
          <a:bodyPr vert="horz" wrap="square" lIns="91440" tIns="45720" rIns="91440" bIns="45720" anchor="ctr"/>
          <a:p>
            <a:pPr eaLnBrk="1" hangingPunct="1"/>
            <a:r>
              <a:rPr lang="zh-CN" altLang="en-US" sz="4000" b="1" dirty="0"/>
              <a:t>中国画与西洋画的区别</a:t>
            </a:r>
            <a:br>
              <a:rPr lang="zh-CN" altLang="en-US" sz="4000" b="1" dirty="0"/>
            </a:br>
            <a:endParaRPr lang="zh-CN" altLang="en-US" sz="4000" b="1" dirty="0"/>
          </a:p>
        </p:txBody>
      </p:sp>
      <p:sp>
        <p:nvSpPr>
          <p:cNvPr id="265219" name="Rectangle 3"/>
          <p:cNvSpPr>
            <a:spLocks noGrp="1"/>
          </p:cNvSpPr>
          <p:nvPr>
            <p:ph idx="1"/>
          </p:nvPr>
        </p:nvSpPr>
        <p:spPr>
          <a:xfrm>
            <a:off x="395288" y="1981200"/>
            <a:ext cx="8748712" cy="4114800"/>
          </a:xfrm>
        </p:spPr>
        <p:txBody>
          <a:bodyPr vert="horz" wrap="square" lIns="91440" tIns="45720" rIns="91440" bIns="45720" anchor="t"/>
          <a:p>
            <a:pPr eaLnBrk="1" hangingPunct="1"/>
            <a:r>
              <a:rPr lang="zh-CN" altLang="en-US" b="1" dirty="0"/>
              <a:t>中国画盛用线条，西洋画线条都不显著。 </a:t>
            </a:r>
            <a:endParaRPr lang="zh-CN" altLang="en-US" b="1" dirty="0"/>
          </a:p>
          <a:p>
            <a:pPr eaLnBrk="1" hangingPunct="1"/>
            <a:r>
              <a:rPr lang="zh-CN" altLang="en-US" b="1" dirty="0"/>
              <a:t>中国画不注重透视法，西洋画极注重透视法。 </a:t>
            </a:r>
            <a:endParaRPr lang="zh-CN" altLang="en-US" b="1" dirty="0"/>
          </a:p>
          <a:p>
            <a:pPr eaLnBrk="1" hangingPunct="1"/>
            <a:r>
              <a:rPr lang="zh-CN" altLang="en-US" b="1" dirty="0"/>
              <a:t>中国画不讲解剖学，西洋人物画很重解剖学。 </a:t>
            </a:r>
            <a:endParaRPr lang="zh-CN" altLang="en-US" b="1" dirty="0"/>
          </a:p>
          <a:p>
            <a:pPr eaLnBrk="1" hangingPunct="1"/>
            <a:r>
              <a:rPr lang="zh-CN" altLang="en-US" b="1" dirty="0"/>
              <a:t>中国画不重背景，西洋画很重背景 </a:t>
            </a:r>
            <a:endParaRPr lang="zh-CN" altLang="en-US" b="1" dirty="0"/>
          </a:p>
          <a:p>
            <a:pPr eaLnBrk="1" hangingPunct="1"/>
            <a:r>
              <a:rPr lang="zh-CN" altLang="en-US" b="1" dirty="0"/>
              <a:t>东洋画题材以自然为主，西洋画以人物为主。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19">
                                            <p:txEl>
                                              <p:charRg st="0" end="20"/>
                                            </p:txEl>
                                          </p:spTgt>
                                        </p:tgtEl>
                                        <p:attrNameLst>
                                          <p:attrName>style.visibility</p:attrName>
                                        </p:attrNameLst>
                                      </p:cBhvr>
                                      <p:to>
                                        <p:strVal val="visible"/>
                                      </p:to>
                                    </p:set>
                                    <p:anim calcmode="lin" valueType="num">
                                      <p:cBhvr additive="base">
                                        <p:cTn id="7" dur="500" fill="hold"/>
                                        <p:tgtEl>
                                          <p:spTgt spid="265219">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219">
                                            <p:txEl>
                                              <p:charRg st="0" end="2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5219">
                                            <p:txEl>
                                              <p:charRg st="20" end="42"/>
                                            </p:txEl>
                                          </p:spTgt>
                                        </p:tgtEl>
                                        <p:attrNameLst>
                                          <p:attrName>style.visibility</p:attrName>
                                        </p:attrNameLst>
                                      </p:cBhvr>
                                      <p:to>
                                        <p:strVal val="visible"/>
                                      </p:to>
                                    </p:set>
                                    <p:anim calcmode="lin" valueType="num">
                                      <p:cBhvr additive="base">
                                        <p:cTn id="13" dur="500" fill="hold"/>
                                        <p:tgtEl>
                                          <p:spTgt spid="265219">
                                            <p:txEl>
                                              <p:charRg st="20"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5219">
                                            <p:txEl>
                                              <p:charRg st="20" end="4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5219">
                                            <p:txEl>
                                              <p:charRg st="42" end="64"/>
                                            </p:txEl>
                                          </p:spTgt>
                                        </p:tgtEl>
                                        <p:attrNameLst>
                                          <p:attrName>style.visibility</p:attrName>
                                        </p:attrNameLst>
                                      </p:cBhvr>
                                      <p:to>
                                        <p:strVal val="visible"/>
                                      </p:to>
                                    </p:set>
                                    <p:anim calcmode="lin" valueType="num">
                                      <p:cBhvr additive="base">
                                        <p:cTn id="19" dur="500" fill="hold"/>
                                        <p:tgtEl>
                                          <p:spTgt spid="265219">
                                            <p:txEl>
                                              <p:charRg st="42" end="6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5219">
                                            <p:txEl>
                                              <p:charRg st="42" end="6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5219">
                                            <p:txEl>
                                              <p:charRg st="64" end="81"/>
                                            </p:txEl>
                                          </p:spTgt>
                                        </p:tgtEl>
                                        <p:attrNameLst>
                                          <p:attrName>style.visibility</p:attrName>
                                        </p:attrNameLst>
                                      </p:cBhvr>
                                      <p:to>
                                        <p:strVal val="visible"/>
                                      </p:to>
                                    </p:set>
                                    <p:anim calcmode="lin" valueType="num">
                                      <p:cBhvr additive="base">
                                        <p:cTn id="25" dur="500" fill="hold"/>
                                        <p:tgtEl>
                                          <p:spTgt spid="265219">
                                            <p:txEl>
                                              <p:charRg st="64" end="8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5219">
                                            <p:txEl>
                                              <p:charRg st="64" end="8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5219">
                                            <p:txEl>
                                              <p:charRg st="81" end="103"/>
                                            </p:txEl>
                                          </p:spTgt>
                                        </p:tgtEl>
                                        <p:attrNameLst>
                                          <p:attrName>style.visibility</p:attrName>
                                        </p:attrNameLst>
                                      </p:cBhvr>
                                      <p:to>
                                        <p:strVal val="visible"/>
                                      </p:to>
                                    </p:set>
                                    <p:anim calcmode="lin" valueType="num">
                                      <p:cBhvr additive="base">
                                        <p:cTn id="31" dur="500" fill="hold"/>
                                        <p:tgtEl>
                                          <p:spTgt spid="265219">
                                            <p:txEl>
                                              <p:charRg st="81" end="10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5219">
                                            <p:txEl>
                                              <p:charRg st="81" end="10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Picture 3" descr="xinsrc_2212022117144223245129"/>
          <p:cNvPicPr>
            <a:picLocks noChangeAspect="1"/>
          </p:cNvPicPr>
          <p:nvPr/>
        </p:nvPicPr>
        <p:blipFill>
          <a:blip r:embed="rId1"/>
          <a:stretch>
            <a:fillRect/>
          </a:stretch>
        </p:blipFill>
        <p:spPr>
          <a:xfrm>
            <a:off x="11113" y="-19050"/>
            <a:ext cx="4416425" cy="6877050"/>
          </a:xfrm>
          <a:prstGeom prst="rect">
            <a:avLst/>
          </a:prstGeom>
          <a:noFill/>
          <a:ln w="9525">
            <a:noFill/>
          </a:ln>
        </p:spPr>
      </p:pic>
      <p:sp>
        <p:nvSpPr>
          <p:cNvPr id="16387" name="Rectangle 5"/>
          <p:cNvSpPr/>
          <p:nvPr/>
        </p:nvSpPr>
        <p:spPr>
          <a:xfrm>
            <a:off x="192723" y="6183313"/>
            <a:ext cx="3743325" cy="522287"/>
          </a:xfrm>
          <a:prstGeom prst="rect">
            <a:avLst/>
          </a:prstGeom>
          <a:noFill/>
          <a:ln w="9525">
            <a:noFill/>
          </a:ln>
        </p:spPr>
        <p:txBody>
          <a:bodyPr anchor="ctr">
            <a:spAutoFit/>
          </a:bodyPr>
          <a:p>
            <a:pPr algn="l">
              <a:lnSpc>
                <a:spcPct val="100000"/>
              </a:lnSpc>
              <a:spcBef>
                <a:spcPct val="0"/>
              </a:spcBef>
            </a:pPr>
            <a:r>
              <a:rPr lang="zh-CN" altLang="en-US" sz="2800" dirty="0">
                <a:solidFill>
                  <a:srgbClr val="3333FF"/>
                </a:solidFill>
                <a:latin typeface="Times New Roman" panose="02020603050405020304" pitchFamily="18" charset="0"/>
                <a:ea typeface="黑体" panose="02010609060101010101" pitchFamily="49" charset="-122"/>
              </a:rPr>
              <a:t>战国</a:t>
            </a:r>
            <a:r>
              <a:rPr lang="en-US" altLang="zh-CN" sz="2800" dirty="0">
                <a:solidFill>
                  <a:schemeClr val="tx1"/>
                </a:solidFill>
                <a:latin typeface="Times New Roman" panose="02020603050405020304" pitchFamily="18" charset="0"/>
                <a:ea typeface="黑体" panose="02010609060101010101" pitchFamily="49" charset="-122"/>
              </a:rPr>
              <a:t>《</a:t>
            </a:r>
            <a:r>
              <a:rPr lang="zh-CN" altLang="en-US" sz="2800" dirty="0">
                <a:solidFill>
                  <a:srgbClr val="3333FF"/>
                </a:solidFill>
                <a:latin typeface="Times New Roman" panose="02020603050405020304" pitchFamily="18" charset="0"/>
                <a:ea typeface="黑体" panose="02010609060101010101" pitchFamily="49" charset="-122"/>
              </a:rPr>
              <a:t>人物龙凤图</a:t>
            </a:r>
            <a:r>
              <a:rPr lang="en-US" altLang="zh-CN" sz="2800" dirty="0">
                <a:solidFill>
                  <a:schemeClr val="tx1"/>
                </a:solidFill>
                <a:latin typeface="Times New Roman" panose="02020603050405020304" pitchFamily="18" charset="0"/>
                <a:ea typeface="黑体" panose="02010609060101010101" pitchFamily="49" charset="-122"/>
              </a:rPr>
              <a:t>》</a:t>
            </a:r>
            <a:endParaRPr lang="zh-CN" altLang="en-US" sz="2800" dirty="0">
              <a:solidFill>
                <a:schemeClr val="tx1"/>
              </a:solidFill>
              <a:latin typeface="Times New Roman" panose="02020603050405020304" pitchFamily="18" charset="0"/>
              <a:ea typeface="黑体" panose="02010609060101010101" pitchFamily="49" charset="-122"/>
            </a:endParaRPr>
          </a:p>
        </p:txBody>
      </p:sp>
      <p:pic>
        <p:nvPicPr>
          <p:cNvPr id="17410" name="Picture 9" descr="人物御龙图"/>
          <p:cNvPicPr>
            <a:picLocks noChangeAspect="1"/>
          </p:cNvPicPr>
          <p:nvPr/>
        </p:nvPicPr>
        <p:blipFill>
          <a:blip r:embed="rId2"/>
          <a:srcRect b="4321"/>
          <a:stretch>
            <a:fillRect/>
          </a:stretch>
        </p:blipFill>
        <p:spPr>
          <a:xfrm>
            <a:off x="4567555" y="0"/>
            <a:ext cx="4576445" cy="6885305"/>
          </a:xfrm>
          <a:prstGeom prst="rect">
            <a:avLst/>
          </a:prstGeom>
          <a:noFill/>
          <a:ln w="9525">
            <a:noFill/>
          </a:ln>
        </p:spPr>
      </p:pic>
      <p:sp>
        <p:nvSpPr>
          <p:cNvPr id="17411" name="Text Box 10"/>
          <p:cNvSpPr txBox="1"/>
          <p:nvPr/>
        </p:nvSpPr>
        <p:spPr>
          <a:xfrm>
            <a:off x="4874895" y="6334125"/>
            <a:ext cx="3960813" cy="523875"/>
          </a:xfrm>
          <a:prstGeom prst="rect">
            <a:avLst/>
          </a:prstGeom>
          <a:noFill/>
          <a:ln w="9525">
            <a:noFill/>
          </a:ln>
        </p:spPr>
        <p:txBody>
          <a:bodyPr>
            <a:spAutoFit/>
          </a:bodyPr>
          <a:p>
            <a:pPr algn="l">
              <a:lnSpc>
                <a:spcPct val="100000"/>
              </a:lnSpc>
              <a:spcBef>
                <a:spcPct val="50000"/>
              </a:spcBef>
            </a:pP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人物驭龙图</a:t>
            </a:r>
            <a:r>
              <a:rPr lang="en-US" altLang="zh-CN" sz="2800" dirty="0">
                <a:solidFill>
                  <a:schemeClr val="tx1"/>
                </a:solidFill>
                <a:latin typeface="黑体" panose="02010609060101010101" pitchFamily="49" charset="-122"/>
                <a:ea typeface="黑体" panose="02010609060101010101" pitchFamily="49" charset="-122"/>
              </a:rPr>
              <a:t>》</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 name="文本框 1"/>
          <p:cNvSpPr txBox="1"/>
          <p:nvPr/>
        </p:nvSpPr>
        <p:spPr>
          <a:xfrm>
            <a:off x="2163445" y="271145"/>
            <a:ext cx="5466080" cy="534035"/>
          </a:xfrm>
          <a:prstGeom prst="rect">
            <a:avLst/>
          </a:prstGeom>
          <a:noFill/>
        </p:spPr>
        <p:txBody>
          <a:bodyPr wrap="none" rtlCol="0" anchor="t">
            <a:spAutoFit/>
          </a:bodyPr>
          <a:p>
            <a:r>
              <a:rPr lang="zh-CN" altLang="en-US" dirty="0">
                <a:solidFill>
                  <a:srgbClr val="FF0000"/>
                </a:solidFill>
                <a:latin typeface="Comic Sans MS" panose="030F0702030302020204" pitchFamily="66" charset="0"/>
                <a:sym typeface="+mn-ea"/>
              </a:rPr>
              <a:t>特点：浪漫、神秘、不失古拙</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2"/>
          <p:cNvSpPr txBox="1"/>
          <p:nvPr/>
        </p:nvSpPr>
        <p:spPr>
          <a:xfrm>
            <a:off x="292100" y="115888"/>
            <a:ext cx="6727825" cy="585787"/>
          </a:xfrm>
          <a:prstGeom prst="rect">
            <a:avLst/>
          </a:prstGeom>
          <a:noFill/>
          <a:ln w="9525">
            <a:noFill/>
          </a:ln>
        </p:spPr>
        <p:txBody>
          <a:bodyPr>
            <a:spAutoFit/>
          </a:bodyPr>
          <a:p>
            <a:pPr algn="l">
              <a:lnSpc>
                <a:spcPct val="100000"/>
              </a:lnSpc>
              <a:spcBef>
                <a:spcPct val="50000"/>
              </a:spcBef>
            </a:pPr>
            <a:r>
              <a:rPr lang="zh-CN" altLang="en-US" dirty="0">
                <a:solidFill>
                  <a:schemeClr val="tx1"/>
                </a:solidFill>
                <a:latin typeface="Arial" panose="020B0604020202020204" pitchFamily="34" charset="0"/>
                <a:ea typeface="黑体" panose="02010609060101010101" pitchFamily="49" charset="-122"/>
              </a:rPr>
              <a:t>一、中国画</a:t>
            </a:r>
            <a:endParaRPr lang="zh-CN" altLang="en-US" dirty="0">
              <a:solidFill>
                <a:srgbClr val="0000FF"/>
              </a:solidFill>
              <a:latin typeface="Arial" panose="020B0604020202020204" pitchFamily="34" charset="0"/>
              <a:ea typeface="黑体" panose="02010609060101010101" pitchFamily="49" charset="-122"/>
            </a:endParaRPr>
          </a:p>
        </p:txBody>
      </p:sp>
      <p:sp>
        <p:nvSpPr>
          <p:cNvPr id="18435" name="Rectangle 3"/>
          <p:cNvSpPr/>
          <p:nvPr/>
        </p:nvSpPr>
        <p:spPr>
          <a:xfrm>
            <a:off x="250825" y="763588"/>
            <a:ext cx="6842125" cy="585787"/>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436" name="Rectangle 4"/>
          <p:cNvSpPr/>
          <p:nvPr/>
        </p:nvSpPr>
        <p:spPr>
          <a:xfrm>
            <a:off x="395288" y="1325563"/>
            <a:ext cx="4105275"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起源</a:t>
            </a:r>
            <a:r>
              <a:rPr lang="zh-CN" altLang="en-US" sz="2800" dirty="0">
                <a:solidFill>
                  <a:schemeClr val="tx1"/>
                </a:solidFill>
                <a:latin typeface="黑体" panose="02010609060101010101" pitchFamily="49" charset="-122"/>
                <a:ea typeface="黑体" panose="02010609060101010101" pitchFamily="49" charset="-122"/>
              </a:rPr>
              <a:t>（原始社会）</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18437" name="Rectangle 5"/>
          <p:cNvSpPr/>
          <p:nvPr/>
        </p:nvSpPr>
        <p:spPr>
          <a:xfrm>
            <a:off x="395288" y="1903413"/>
            <a:ext cx="6624637"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从萌芽走向成熟</a:t>
            </a:r>
            <a:r>
              <a:rPr lang="zh-CN" altLang="en-US" sz="2800" dirty="0">
                <a:solidFill>
                  <a:schemeClr val="tx1"/>
                </a:solidFill>
                <a:latin typeface="黑体" panose="02010609060101010101" pitchFamily="49" charset="-122"/>
                <a:ea typeface="黑体" panose="02010609060101010101" pitchFamily="49" charset="-122"/>
              </a:rPr>
              <a:t>（夏商周</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春秋战国）</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18438" name="Rectangle 6"/>
          <p:cNvSpPr/>
          <p:nvPr/>
        </p:nvSpPr>
        <p:spPr>
          <a:xfrm>
            <a:off x="395288" y="2493963"/>
            <a:ext cx="7272337"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A</a:t>
            </a:r>
            <a:r>
              <a:rPr lang="zh-CN" altLang="en-US" sz="2800" dirty="0">
                <a:solidFill>
                  <a:schemeClr val="tx1"/>
                </a:solidFill>
                <a:latin typeface="黑体" panose="02010609060101010101" pitchFamily="49" charset="-122"/>
                <a:ea typeface="黑体" panose="02010609060101010101" pitchFamily="49" charset="-122"/>
              </a:rPr>
              <a:t>、帛画、壁画</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18439" name="Rectangle 7"/>
          <p:cNvSpPr/>
          <p:nvPr/>
        </p:nvSpPr>
        <p:spPr>
          <a:xfrm>
            <a:off x="395288" y="3068638"/>
            <a:ext cx="7777162"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B</a:t>
            </a:r>
            <a:r>
              <a:rPr lang="zh-CN" altLang="en-US" sz="2800" dirty="0">
                <a:solidFill>
                  <a:schemeClr val="tx1"/>
                </a:solidFill>
                <a:latin typeface="黑体" panose="02010609060101010101" pitchFamily="49" charset="-122"/>
                <a:ea typeface="黑体" panose="02010609060101010101" pitchFamily="49" charset="-122"/>
              </a:rPr>
              <a:t>、代表：战国</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人物龙凤图</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人物驭龙图</a:t>
            </a:r>
            <a:r>
              <a:rPr lang="en-US" altLang="zh-CN" sz="2800" dirty="0">
                <a:solidFill>
                  <a:schemeClr val="tx1"/>
                </a:solidFill>
                <a:latin typeface="黑体" panose="02010609060101010101" pitchFamily="49" charset="-122"/>
                <a:ea typeface="黑体" panose="02010609060101010101" pitchFamily="49" charset="-122"/>
              </a:rPr>
              <a:t>》</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2" name="文本框 1"/>
          <p:cNvSpPr txBox="1"/>
          <p:nvPr/>
        </p:nvSpPr>
        <p:spPr>
          <a:xfrm>
            <a:off x="835660" y="3683000"/>
            <a:ext cx="5466080" cy="534035"/>
          </a:xfrm>
          <a:prstGeom prst="rect">
            <a:avLst/>
          </a:prstGeom>
          <a:noFill/>
        </p:spPr>
        <p:txBody>
          <a:bodyPr wrap="none" rtlCol="0" anchor="t">
            <a:spAutoFit/>
          </a:bodyPr>
          <a:p>
            <a:r>
              <a:rPr lang="zh-CN" altLang="en-US" dirty="0">
                <a:solidFill>
                  <a:srgbClr val="FF0000"/>
                </a:solidFill>
                <a:latin typeface="Comic Sans MS" panose="030F0702030302020204" pitchFamily="66" charset="0"/>
                <a:sym typeface="+mn-ea"/>
              </a:rPr>
              <a:t>特点：浪漫、神秘、不失古拙</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292100" y="115888"/>
            <a:ext cx="6727825" cy="585787"/>
          </a:xfrm>
          <a:prstGeom prst="rect">
            <a:avLst/>
          </a:prstGeom>
          <a:noFill/>
          <a:ln w="9525">
            <a:noFill/>
          </a:ln>
        </p:spPr>
        <p:txBody>
          <a:bodyPr>
            <a:spAutoFit/>
          </a:bodyPr>
          <a:p>
            <a:pPr algn="l">
              <a:lnSpc>
                <a:spcPct val="100000"/>
              </a:lnSpc>
              <a:spcBef>
                <a:spcPct val="50000"/>
              </a:spcBef>
            </a:pPr>
            <a:r>
              <a:rPr lang="zh-CN" altLang="en-US" dirty="0">
                <a:solidFill>
                  <a:schemeClr val="tx1"/>
                </a:solidFill>
                <a:latin typeface="Arial" panose="020B0604020202020204" pitchFamily="34" charset="0"/>
                <a:ea typeface="黑体" panose="02010609060101010101" pitchFamily="49" charset="-122"/>
              </a:rPr>
              <a:t>一、中国画</a:t>
            </a:r>
            <a:endParaRPr lang="zh-CN" altLang="en-US" dirty="0">
              <a:solidFill>
                <a:srgbClr val="0000FF"/>
              </a:solidFill>
              <a:latin typeface="Arial" panose="020B0604020202020204" pitchFamily="34" charset="0"/>
              <a:ea typeface="黑体" panose="02010609060101010101" pitchFamily="49" charset="-122"/>
            </a:endParaRPr>
          </a:p>
        </p:txBody>
      </p:sp>
      <p:sp>
        <p:nvSpPr>
          <p:cNvPr id="19459" name="Rectangle 3"/>
          <p:cNvSpPr/>
          <p:nvPr/>
        </p:nvSpPr>
        <p:spPr>
          <a:xfrm>
            <a:off x="322263" y="763588"/>
            <a:ext cx="6842125" cy="585787"/>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460" name="Rectangle 4"/>
          <p:cNvSpPr/>
          <p:nvPr/>
        </p:nvSpPr>
        <p:spPr>
          <a:xfrm>
            <a:off x="395288" y="1325563"/>
            <a:ext cx="4105275"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起源</a:t>
            </a:r>
            <a:r>
              <a:rPr lang="zh-CN" altLang="en-US" sz="2800" dirty="0">
                <a:solidFill>
                  <a:schemeClr val="tx1"/>
                </a:solidFill>
                <a:latin typeface="黑体" panose="02010609060101010101" pitchFamily="49" charset="-122"/>
                <a:ea typeface="黑体" panose="02010609060101010101" pitchFamily="49" charset="-122"/>
              </a:rPr>
              <a:t>（原始社会）</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19461" name="Rectangle 5"/>
          <p:cNvSpPr/>
          <p:nvPr/>
        </p:nvSpPr>
        <p:spPr>
          <a:xfrm>
            <a:off x="395288" y="1903413"/>
            <a:ext cx="6624637"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从萌芽走向成熟</a:t>
            </a:r>
            <a:r>
              <a:rPr lang="zh-CN" altLang="en-US" sz="2800" dirty="0">
                <a:solidFill>
                  <a:schemeClr val="tx1"/>
                </a:solidFill>
                <a:latin typeface="黑体" panose="02010609060101010101" pitchFamily="49" charset="-122"/>
                <a:ea typeface="黑体" panose="02010609060101010101" pitchFamily="49" charset="-122"/>
              </a:rPr>
              <a:t>（夏商周</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春秋战国）</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19462" name="Rectangle 7"/>
          <p:cNvSpPr/>
          <p:nvPr/>
        </p:nvSpPr>
        <p:spPr>
          <a:xfrm>
            <a:off x="395288" y="2478088"/>
            <a:ext cx="4608512"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3</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进一步发展</a:t>
            </a:r>
            <a:r>
              <a:rPr lang="zh-CN" altLang="en-US" sz="2800" dirty="0">
                <a:solidFill>
                  <a:schemeClr val="tx1"/>
                </a:solidFill>
                <a:latin typeface="黑体" panose="02010609060101010101" pitchFamily="49" charset="-122"/>
                <a:ea typeface="黑体" panose="02010609060101010101" pitchFamily="49" charset="-122"/>
              </a:rPr>
              <a:t>（秦汉）</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43720" name="Rectangle 8"/>
          <p:cNvSpPr/>
          <p:nvPr/>
        </p:nvSpPr>
        <p:spPr>
          <a:xfrm>
            <a:off x="395288" y="3054350"/>
            <a:ext cx="835342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A</a:t>
            </a:r>
            <a:r>
              <a:rPr lang="zh-CN" altLang="en-US" sz="2800" dirty="0">
                <a:solidFill>
                  <a:schemeClr val="tx1"/>
                </a:solidFill>
                <a:latin typeface="黑体" panose="02010609060101010101" pitchFamily="49" charset="-122"/>
                <a:ea typeface="黑体" panose="02010609060101010101" pitchFamily="49" charset="-122"/>
              </a:rPr>
              <a:t>、帛画、壁画、木刻画、木版画、画像石、画像砖</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43721" name="Rectangle 9"/>
          <p:cNvSpPr/>
          <p:nvPr/>
        </p:nvSpPr>
        <p:spPr>
          <a:xfrm>
            <a:off x="395288" y="3630613"/>
            <a:ext cx="8424862" cy="521970"/>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B</a:t>
            </a:r>
            <a:r>
              <a:rPr lang="zh-CN" altLang="en-US" sz="2800" dirty="0">
                <a:solidFill>
                  <a:schemeClr val="tx1"/>
                </a:solidFill>
                <a:latin typeface="黑体" panose="02010609060101010101" pitchFamily="49" charset="-122"/>
                <a:ea typeface="黑体" panose="02010609060101010101" pitchFamily="49" charset="-122"/>
              </a:rPr>
              <a:t>、代表：马王堆汉墓帛画</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3720"/>
                                        </p:tgtEl>
                                        <p:attrNameLst>
                                          <p:attrName>style.visibility</p:attrName>
                                        </p:attrNameLst>
                                      </p:cBhvr>
                                      <p:to>
                                        <p:strVal val="visible"/>
                                      </p:to>
                                    </p:set>
                                    <p:anim calcmode="lin" valueType="num">
                                      <p:cBhvr>
                                        <p:cTn id="7" dur="500" fill="hold"/>
                                        <p:tgtEl>
                                          <p:spTgt spid="243720"/>
                                        </p:tgtEl>
                                        <p:attrNameLst>
                                          <p:attrName>ppt_w</p:attrName>
                                        </p:attrNameLst>
                                      </p:cBhvr>
                                      <p:tavLst>
                                        <p:tav tm="0">
                                          <p:val>
                                            <p:fltVal val="0.000000"/>
                                          </p:val>
                                        </p:tav>
                                        <p:tav tm="100000">
                                          <p:val>
                                            <p:strVal val="#ppt_w"/>
                                          </p:val>
                                        </p:tav>
                                      </p:tavLst>
                                    </p:anim>
                                    <p:anim calcmode="lin" valueType="num">
                                      <p:cBhvr>
                                        <p:cTn id="8" dur="500" fill="hold"/>
                                        <p:tgtEl>
                                          <p:spTgt spid="243720"/>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43721"/>
                                        </p:tgtEl>
                                        <p:attrNameLst>
                                          <p:attrName>style.visibility</p:attrName>
                                        </p:attrNameLst>
                                      </p:cBhvr>
                                      <p:to>
                                        <p:strVal val="visible"/>
                                      </p:to>
                                    </p:set>
                                    <p:animEffect transition="in" filter="dissolve">
                                      <p:cBhvr>
                                        <p:cTn id="13" dur="500"/>
                                        <p:tgtEl>
                                          <p:spTgt spid="243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0" grpId="0"/>
      <p:bldP spid="2437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p:nvPr/>
        </p:nvSpPr>
        <p:spPr>
          <a:xfrm>
            <a:off x="0" y="-3175"/>
            <a:ext cx="3186113" cy="585788"/>
          </a:xfrm>
          <a:prstGeom prst="rect">
            <a:avLst/>
          </a:prstGeom>
          <a:noFill/>
          <a:ln w="9525">
            <a:noFill/>
          </a:ln>
        </p:spPr>
        <p:txBody>
          <a:bodyPr wrap="none" anchor="ctr">
            <a:spAutoFit/>
          </a:bodyPr>
          <a:p>
            <a:pPr algn="l">
              <a:lnSpc>
                <a:spcPct val="100000"/>
              </a:lnSpc>
              <a:spcBef>
                <a:spcPct val="0"/>
              </a:spcBef>
            </a:pPr>
            <a:r>
              <a:rPr lang="zh-CN" altLang="en-US" dirty="0">
                <a:solidFill>
                  <a:srgbClr val="3333FF"/>
                </a:solidFill>
                <a:latin typeface="黑体" panose="02010609060101010101" pitchFamily="49" charset="-122"/>
                <a:ea typeface="黑体" panose="02010609060101010101" pitchFamily="49" charset="-122"/>
              </a:rPr>
              <a:t>马王堆汉墓帛画</a:t>
            </a:r>
            <a:r>
              <a:rPr lang="zh-CN" altLang="en-US" sz="1800" dirty="0">
                <a:solidFill>
                  <a:srgbClr val="FFFF00"/>
                </a:solidFill>
                <a:latin typeface="黑体" panose="02010609060101010101" pitchFamily="49" charset="-122"/>
                <a:ea typeface="黑体" panose="02010609060101010101" pitchFamily="49" charset="-122"/>
              </a:rPr>
              <a:t> </a:t>
            </a:r>
            <a:endParaRPr lang="zh-CN" altLang="en-US" sz="1800" dirty="0">
              <a:solidFill>
                <a:srgbClr val="FFFF00"/>
              </a:solidFill>
              <a:latin typeface="黑体" panose="02010609060101010101" pitchFamily="49" charset="-122"/>
              <a:ea typeface="黑体" panose="02010609060101010101" pitchFamily="49" charset="-122"/>
            </a:endParaRPr>
          </a:p>
        </p:txBody>
      </p:sp>
      <p:pic>
        <p:nvPicPr>
          <p:cNvPr id="21507" name="Picture 3" descr="1"/>
          <p:cNvPicPr>
            <a:picLocks noChangeAspect="1"/>
          </p:cNvPicPr>
          <p:nvPr/>
        </p:nvPicPr>
        <p:blipFill>
          <a:blip r:embed="rId1"/>
          <a:stretch>
            <a:fillRect/>
          </a:stretch>
        </p:blipFill>
        <p:spPr>
          <a:xfrm>
            <a:off x="134620" y="692150"/>
            <a:ext cx="2437765" cy="6165850"/>
          </a:xfrm>
          <a:prstGeom prst="rect">
            <a:avLst/>
          </a:prstGeom>
          <a:noFill/>
          <a:ln w="9525">
            <a:noFill/>
          </a:ln>
        </p:spPr>
      </p:pic>
      <p:pic>
        <p:nvPicPr>
          <p:cNvPr id="2" name="图片 1" descr="11111.webp"/>
          <p:cNvPicPr>
            <a:picLocks noChangeAspect="1"/>
          </p:cNvPicPr>
          <p:nvPr/>
        </p:nvPicPr>
        <p:blipFill>
          <a:blip r:embed="rId2"/>
          <a:stretch>
            <a:fillRect/>
          </a:stretch>
        </p:blipFill>
        <p:spPr>
          <a:xfrm>
            <a:off x="3186430" y="-3175"/>
            <a:ext cx="5581650" cy="2781935"/>
          </a:xfrm>
          <a:prstGeom prst="rect">
            <a:avLst/>
          </a:prstGeom>
        </p:spPr>
      </p:pic>
      <p:pic>
        <p:nvPicPr>
          <p:cNvPr id="3" name="图片 2" descr="22222.webp"/>
          <p:cNvPicPr>
            <a:picLocks noChangeAspect="1"/>
          </p:cNvPicPr>
          <p:nvPr/>
        </p:nvPicPr>
        <p:blipFill>
          <a:blip r:embed="rId3"/>
          <a:stretch>
            <a:fillRect/>
          </a:stretch>
        </p:blipFill>
        <p:spPr>
          <a:xfrm>
            <a:off x="3828415" y="2778760"/>
            <a:ext cx="4512945" cy="1816735"/>
          </a:xfrm>
          <a:prstGeom prst="rect">
            <a:avLst/>
          </a:prstGeom>
        </p:spPr>
      </p:pic>
      <p:pic>
        <p:nvPicPr>
          <p:cNvPr id="4" name="图片 3" descr="333333.webp"/>
          <p:cNvPicPr>
            <a:picLocks noChangeAspect="1"/>
          </p:cNvPicPr>
          <p:nvPr/>
        </p:nvPicPr>
        <p:blipFill>
          <a:blip r:embed="rId4"/>
          <a:stretch>
            <a:fillRect/>
          </a:stretch>
        </p:blipFill>
        <p:spPr>
          <a:xfrm>
            <a:off x="3829050" y="4595495"/>
            <a:ext cx="4448810" cy="2262505"/>
          </a:xfrm>
          <a:prstGeom prst="rect">
            <a:avLst/>
          </a:prstGeom>
        </p:spPr>
      </p:pic>
      <p:sp>
        <p:nvSpPr>
          <p:cNvPr id="5" name="文本框 4"/>
          <p:cNvSpPr txBox="1"/>
          <p:nvPr/>
        </p:nvSpPr>
        <p:spPr>
          <a:xfrm>
            <a:off x="134620" y="692150"/>
            <a:ext cx="2621280" cy="534035"/>
          </a:xfrm>
          <a:prstGeom prst="rect">
            <a:avLst/>
          </a:prstGeom>
          <a:solidFill>
            <a:schemeClr val="bg1"/>
          </a:solidFill>
        </p:spPr>
        <p:txBody>
          <a:bodyPr wrap="none" rtlCol="0" anchor="t">
            <a:spAutoFit/>
          </a:bodyPr>
          <a:p>
            <a:r>
              <a:rPr lang="zh-CN" altLang="en-US" dirty="0">
                <a:solidFill>
                  <a:srgbClr val="FF0000"/>
                </a:solidFill>
                <a:latin typeface="Comic Sans MS" panose="030F0702030302020204" pitchFamily="66" charset="0"/>
                <a:sym typeface="+mn-ea"/>
              </a:rPr>
              <a:t>浪漫、神秘</a:t>
            </a:r>
            <a:r>
              <a:rPr lang="zh-CN" altLang="en-US" dirty="0">
                <a:solidFill>
                  <a:srgbClr val="FF0000"/>
                </a:solidFill>
                <a:latin typeface="Comic Sans MS" panose="030F0702030302020204" pitchFamily="66" charset="0"/>
                <a:sym typeface="+mn-ea"/>
              </a:rPr>
              <a:t>、</a:t>
            </a:r>
            <a:endParaRPr lang="zh-CN" alt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p:cNvSpPr txBox="1"/>
          <p:nvPr/>
        </p:nvSpPr>
        <p:spPr>
          <a:xfrm>
            <a:off x="292100" y="115888"/>
            <a:ext cx="6727825" cy="585787"/>
          </a:xfrm>
          <a:prstGeom prst="rect">
            <a:avLst/>
          </a:prstGeom>
          <a:noFill/>
          <a:ln w="9525">
            <a:noFill/>
          </a:ln>
        </p:spPr>
        <p:txBody>
          <a:bodyPr>
            <a:spAutoFit/>
          </a:bodyPr>
          <a:p>
            <a:pPr algn="l">
              <a:lnSpc>
                <a:spcPct val="100000"/>
              </a:lnSpc>
              <a:spcBef>
                <a:spcPct val="50000"/>
              </a:spcBef>
            </a:pPr>
            <a:r>
              <a:rPr lang="zh-CN" altLang="en-US" dirty="0">
                <a:solidFill>
                  <a:schemeClr val="tx1"/>
                </a:solidFill>
                <a:latin typeface="Arial" panose="020B0604020202020204" pitchFamily="34" charset="0"/>
                <a:ea typeface="黑体" panose="02010609060101010101" pitchFamily="49" charset="-122"/>
              </a:rPr>
              <a:t>一、中国画</a:t>
            </a:r>
            <a:endParaRPr lang="zh-CN" altLang="en-US" dirty="0">
              <a:solidFill>
                <a:srgbClr val="0000FF"/>
              </a:solidFill>
              <a:latin typeface="Arial" panose="020B0604020202020204" pitchFamily="34" charset="0"/>
              <a:ea typeface="黑体" panose="02010609060101010101" pitchFamily="49" charset="-122"/>
            </a:endParaRPr>
          </a:p>
        </p:txBody>
      </p:sp>
      <p:sp>
        <p:nvSpPr>
          <p:cNvPr id="22531" name="Rectangle 3"/>
          <p:cNvSpPr/>
          <p:nvPr/>
        </p:nvSpPr>
        <p:spPr>
          <a:xfrm>
            <a:off x="322263" y="763588"/>
            <a:ext cx="6842125" cy="585787"/>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2532" name="Rectangle 4"/>
          <p:cNvSpPr/>
          <p:nvPr/>
        </p:nvSpPr>
        <p:spPr>
          <a:xfrm>
            <a:off x="395288" y="1325563"/>
            <a:ext cx="4105275"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起源</a:t>
            </a:r>
            <a:r>
              <a:rPr lang="zh-CN" altLang="en-US" sz="2800" dirty="0">
                <a:solidFill>
                  <a:schemeClr val="tx1"/>
                </a:solidFill>
                <a:latin typeface="黑体" panose="02010609060101010101" pitchFamily="49" charset="-122"/>
                <a:ea typeface="黑体" panose="02010609060101010101" pitchFamily="49" charset="-122"/>
              </a:rPr>
              <a:t>（原始社会）</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533" name="Rectangle 5"/>
          <p:cNvSpPr/>
          <p:nvPr/>
        </p:nvSpPr>
        <p:spPr>
          <a:xfrm>
            <a:off x="395288" y="1903413"/>
            <a:ext cx="6624637"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从萌芽走向成熟</a:t>
            </a:r>
            <a:r>
              <a:rPr lang="zh-CN" altLang="en-US" sz="2800" dirty="0">
                <a:solidFill>
                  <a:schemeClr val="tx1"/>
                </a:solidFill>
                <a:latin typeface="黑体" panose="02010609060101010101" pitchFamily="49" charset="-122"/>
                <a:ea typeface="黑体" panose="02010609060101010101" pitchFamily="49" charset="-122"/>
              </a:rPr>
              <a:t>（夏商周</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春秋战国）</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22534" name="Rectangle 6"/>
          <p:cNvSpPr/>
          <p:nvPr/>
        </p:nvSpPr>
        <p:spPr>
          <a:xfrm>
            <a:off x="395288" y="2478088"/>
            <a:ext cx="4608512"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3</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进一步发展</a:t>
            </a:r>
            <a:r>
              <a:rPr lang="zh-CN" altLang="en-US" sz="2800" dirty="0">
                <a:solidFill>
                  <a:schemeClr val="tx1"/>
                </a:solidFill>
                <a:latin typeface="黑体" panose="02010609060101010101" pitchFamily="49" charset="-122"/>
                <a:ea typeface="黑体" panose="02010609060101010101" pitchFamily="49" charset="-122"/>
              </a:rPr>
              <a:t>（秦汉）</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535" name="Rectangle 7"/>
          <p:cNvSpPr/>
          <p:nvPr/>
        </p:nvSpPr>
        <p:spPr>
          <a:xfrm>
            <a:off x="395288" y="3054350"/>
            <a:ext cx="835342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A</a:t>
            </a:r>
            <a:r>
              <a:rPr lang="zh-CN" altLang="en-US" sz="2800" dirty="0">
                <a:solidFill>
                  <a:schemeClr val="tx1"/>
                </a:solidFill>
                <a:latin typeface="黑体" panose="02010609060101010101" pitchFamily="49" charset="-122"/>
                <a:ea typeface="黑体" panose="02010609060101010101" pitchFamily="49" charset="-122"/>
              </a:rPr>
              <a:t>、帛画、壁画、木刻画、木版画、画像石、画像砖</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536" name="Rectangle 8"/>
          <p:cNvSpPr/>
          <p:nvPr/>
        </p:nvSpPr>
        <p:spPr>
          <a:xfrm>
            <a:off x="395288" y="3630613"/>
            <a:ext cx="8424862" cy="95313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B</a:t>
            </a:r>
            <a:r>
              <a:rPr lang="zh-CN" altLang="en-US" sz="2800" dirty="0">
                <a:solidFill>
                  <a:schemeClr val="tx1"/>
                </a:solidFill>
                <a:latin typeface="黑体" panose="02010609060101010101" pitchFamily="49" charset="-122"/>
                <a:ea typeface="黑体" panose="02010609060101010101" pitchFamily="49" charset="-122"/>
              </a:rPr>
              <a:t>、代表：马王堆汉墓帛画</a:t>
            </a:r>
            <a:endParaRPr lang="zh-CN" altLang="en-US" sz="2800"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r>
              <a:rPr lang="en-US" altLang="zh-CN" sz="2800" dirty="0">
                <a:solidFill>
                  <a:srgbClr val="FF0000"/>
                </a:solidFill>
                <a:latin typeface="黑体" panose="02010609060101010101" pitchFamily="49" charset="-122"/>
                <a:ea typeface="黑体" panose="02010609060101010101" pitchFamily="49" charset="-122"/>
              </a:rPr>
              <a:t>C</a:t>
            </a:r>
            <a:r>
              <a:rPr lang="zh-CN" altLang="en-US" sz="2800" dirty="0">
                <a:solidFill>
                  <a:srgbClr val="FF0000"/>
                </a:solidFill>
                <a:latin typeface="黑体" panose="02010609060101010101" pitchFamily="49" charset="-122"/>
                <a:ea typeface="黑体" panose="02010609060101010101" pitchFamily="49" charset="-122"/>
              </a:rPr>
              <a:t>、特点：</a:t>
            </a:r>
            <a:r>
              <a:rPr lang="zh-CN" altLang="en-US" sz="2800" dirty="0">
                <a:solidFill>
                  <a:srgbClr val="FF0000"/>
                </a:solidFill>
                <a:latin typeface="黑体" panose="02010609060101010101" pitchFamily="49" charset="-122"/>
                <a:ea typeface="黑体" panose="02010609060101010101" pitchFamily="49" charset="-122"/>
              </a:rPr>
              <a:t>浪漫神秘、想象丰富</a:t>
            </a:r>
            <a:endParaRPr lang="zh-CN" altLang="en-US" sz="2800"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p:nvPr/>
        </p:nvSpPr>
        <p:spPr>
          <a:xfrm>
            <a:off x="292100" y="115888"/>
            <a:ext cx="6727825" cy="585787"/>
          </a:xfrm>
          <a:prstGeom prst="rect">
            <a:avLst/>
          </a:prstGeom>
          <a:noFill/>
          <a:ln w="9525">
            <a:noFill/>
          </a:ln>
        </p:spPr>
        <p:txBody>
          <a:bodyPr>
            <a:spAutoFit/>
          </a:bodyPr>
          <a:p>
            <a:pPr algn="l">
              <a:lnSpc>
                <a:spcPct val="100000"/>
              </a:lnSpc>
              <a:spcBef>
                <a:spcPct val="50000"/>
              </a:spcBef>
            </a:pPr>
            <a:r>
              <a:rPr lang="zh-CN" altLang="en-US" dirty="0">
                <a:solidFill>
                  <a:schemeClr val="tx1"/>
                </a:solidFill>
                <a:latin typeface="Arial" panose="020B0604020202020204" pitchFamily="34" charset="0"/>
                <a:ea typeface="黑体" panose="02010609060101010101" pitchFamily="49" charset="-122"/>
              </a:rPr>
              <a:t>一、中国画</a:t>
            </a:r>
            <a:endParaRPr lang="zh-CN" altLang="en-US" dirty="0">
              <a:solidFill>
                <a:srgbClr val="0000FF"/>
              </a:solidFill>
              <a:latin typeface="Arial" panose="020B0604020202020204" pitchFamily="34" charset="0"/>
              <a:ea typeface="黑体" panose="02010609060101010101" pitchFamily="49" charset="-122"/>
            </a:endParaRPr>
          </a:p>
        </p:txBody>
      </p:sp>
      <p:sp>
        <p:nvSpPr>
          <p:cNvPr id="23555" name="Rectangle 3"/>
          <p:cNvSpPr/>
          <p:nvPr/>
        </p:nvSpPr>
        <p:spPr>
          <a:xfrm>
            <a:off x="322263" y="763588"/>
            <a:ext cx="6842125" cy="585787"/>
          </a:xfrm>
          <a:prstGeom prst="rect">
            <a:avLst/>
          </a:prstGeom>
          <a:noFill/>
          <a:ln w="9525">
            <a:noFill/>
          </a:ln>
        </p:spPr>
        <p:txBody>
          <a:bodyPr>
            <a:spAutoFit/>
          </a:bodyPr>
          <a:p>
            <a:pPr algn="l">
              <a:lnSpc>
                <a:spcPct val="100000"/>
              </a:lnSpc>
              <a:spcBef>
                <a:spcPct val="0"/>
              </a:spcBef>
            </a:pPr>
            <a:r>
              <a:rPr lang="zh-CN" altLang="en-US" dirty="0">
                <a:solidFill>
                  <a:schemeClr val="tx1"/>
                </a:solidFill>
                <a:latin typeface="黑体" panose="02010609060101010101" pitchFamily="49" charset="-122"/>
                <a:ea typeface="黑体" panose="02010609060101010101" pitchFamily="49" charset="-122"/>
              </a:rPr>
              <a:t>二、中国古代绘画的起源与发展脉络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556" name="Rectangle 4"/>
          <p:cNvSpPr/>
          <p:nvPr/>
        </p:nvSpPr>
        <p:spPr>
          <a:xfrm>
            <a:off x="395288" y="1325563"/>
            <a:ext cx="4105275"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起源</a:t>
            </a:r>
            <a:r>
              <a:rPr lang="zh-CN" altLang="en-US" sz="2800" dirty="0">
                <a:solidFill>
                  <a:schemeClr val="tx1"/>
                </a:solidFill>
                <a:latin typeface="黑体" panose="02010609060101010101" pitchFamily="49" charset="-122"/>
                <a:ea typeface="黑体" panose="02010609060101010101" pitchFamily="49" charset="-122"/>
              </a:rPr>
              <a:t>（原始社会）</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3557" name="Rectangle 5"/>
          <p:cNvSpPr/>
          <p:nvPr/>
        </p:nvSpPr>
        <p:spPr>
          <a:xfrm>
            <a:off x="395288" y="1903413"/>
            <a:ext cx="6624637" cy="5222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从萌芽走向成熟</a:t>
            </a:r>
            <a:r>
              <a:rPr lang="zh-CN" altLang="en-US" sz="2800" dirty="0">
                <a:solidFill>
                  <a:schemeClr val="tx1"/>
                </a:solidFill>
                <a:latin typeface="黑体" panose="02010609060101010101" pitchFamily="49" charset="-122"/>
                <a:ea typeface="黑体" panose="02010609060101010101" pitchFamily="49" charset="-122"/>
              </a:rPr>
              <a:t>（夏商周</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春秋战国）</a:t>
            </a: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23558" name="Rectangle 6"/>
          <p:cNvSpPr/>
          <p:nvPr/>
        </p:nvSpPr>
        <p:spPr>
          <a:xfrm>
            <a:off x="395288" y="2478088"/>
            <a:ext cx="4608512"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3</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进一步发展</a:t>
            </a:r>
            <a:r>
              <a:rPr lang="zh-CN" altLang="en-US" sz="2800" dirty="0">
                <a:solidFill>
                  <a:schemeClr val="tx1"/>
                </a:solidFill>
                <a:latin typeface="黑体" panose="02010609060101010101" pitchFamily="49" charset="-122"/>
                <a:ea typeface="黑体" panose="02010609060101010101" pitchFamily="49" charset="-122"/>
              </a:rPr>
              <a:t>（秦汉）</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45767" name="Rectangle 7"/>
          <p:cNvSpPr/>
          <p:nvPr/>
        </p:nvSpPr>
        <p:spPr>
          <a:xfrm>
            <a:off x="395288" y="3773488"/>
            <a:ext cx="835342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A</a:t>
            </a:r>
            <a:r>
              <a:rPr lang="zh-CN" altLang="en-US" sz="2800" dirty="0">
                <a:solidFill>
                  <a:schemeClr val="tx1"/>
                </a:solidFill>
                <a:latin typeface="黑体" panose="02010609060101010101" pitchFamily="49" charset="-122"/>
                <a:ea typeface="黑体" panose="02010609060101010101" pitchFamily="49" charset="-122"/>
              </a:rPr>
              <a:t>、人物画、宗教画、早期山水画</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45768" name="Rectangle 8"/>
          <p:cNvSpPr/>
          <p:nvPr/>
        </p:nvSpPr>
        <p:spPr>
          <a:xfrm>
            <a:off x="395288" y="4437063"/>
            <a:ext cx="8424862" cy="954087"/>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B</a:t>
            </a:r>
            <a:r>
              <a:rPr lang="zh-CN" altLang="en-US" sz="2800" dirty="0">
                <a:solidFill>
                  <a:schemeClr val="tx1"/>
                </a:solidFill>
                <a:latin typeface="黑体" panose="02010609060101010101" pitchFamily="49" charset="-122"/>
                <a:ea typeface="黑体" panose="02010609060101010101" pitchFamily="49" charset="-122"/>
              </a:rPr>
              <a:t>、代表：顾恺之</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洛神赋图</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女史箴图</a:t>
            </a:r>
            <a:r>
              <a:rPr lang="en-US" altLang="zh-CN" sz="2800" dirty="0">
                <a:solidFill>
                  <a:schemeClr val="tx1"/>
                </a:solidFill>
                <a:latin typeface="黑体" panose="02010609060101010101" pitchFamily="49" charset="-122"/>
                <a:ea typeface="黑体" panose="02010609060101010101" pitchFamily="49" charset="-122"/>
              </a:rPr>
              <a:t>》</a:t>
            </a:r>
            <a:endParaRPr lang="en-US" altLang="zh-CN" sz="2800" dirty="0">
              <a:solidFill>
                <a:schemeClr val="tx1"/>
              </a:solidFill>
              <a:latin typeface="黑体" panose="02010609060101010101" pitchFamily="49" charset="-122"/>
              <a:ea typeface="黑体" panose="02010609060101010101" pitchFamily="49" charset="-122"/>
            </a:endParaRPr>
          </a:p>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         </a:t>
            </a:r>
            <a:r>
              <a:rPr lang="zh-CN" altLang="en-US" sz="2800" dirty="0">
                <a:solidFill>
                  <a:schemeClr val="tx1"/>
                </a:solidFill>
                <a:latin typeface="黑体" panose="02010609060101010101" pitchFamily="49" charset="-122"/>
                <a:ea typeface="黑体" panose="02010609060101010101" pitchFamily="49" charset="-122"/>
              </a:rPr>
              <a:t>开创</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以形写神</a:t>
            </a:r>
            <a:r>
              <a:rPr lang="zh-CN" altLang="en-US" sz="2800" dirty="0">
                <a:solidFill>
                  <a:schemeClr val="tx1"/>
                </a:solidFill>
                <a:latin typeface="Arial" panose="020B0604020202020204" pitchFamily="34" charset="0"/>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的绘画理论</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3561" name="Rectangle 10"/>
          <p:cNvSpPr/>
          <p:nvPr/>
        </p:nvSpPr>
        <p:spPr>
          <a:xfrm>
            <a:off x="395288" y="3125788"/>
            <a:ext cx="7705725" cy="523875"/>
          </a:xfrm>
          <a:prstGeom prst="rect">
            <a:avLst/>
          </a:prstGeom>
          <a:noFill/>
          <a:ln w="9525">
            <a:noFill/>
          </a:ln>
        </p:spPr>
        <p:txBody>
          <a:bodyPr>
            <a:spAutoFit/>
          </a:bodyPr>
          <a:p>
            <a:pPr algn="l">
              <a:lnSpc>
                <a:spcPct val="100000"/>
              </a:lnSpc>
              <a:spcBef>
                <a:spcPct val="0"/>
              </a:spcBef>
            </a:pPr>
            <a:r>
              <a:rPr lang="en-US" altLang="zh-CN" sz="2800" dirty="0">
                <a:solidFill>
                  <a:schemeClr val="tx1"/>
                </a:solidFill>
                <a:latin typeface="黑体" panose="02010609060101010101" pitchFamily="49" charset="-122"/>
                <a:ea typeface="黑体" panose="02010609060101010101" pitchFamily="49" charset="-122"/>
              </a:rPr>
              <a:t>4</a:t>
            </a:r>
            <a:r>
              <a:rPr lang="zh-CN" altLang="en-US" sz="2800" dirty="0">
                <a:solidFill>
                  <a:schemeClr val="tx1"/>
                </a:solidFill>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凸显个性的文人画的出现</a:t>
            </a:r>
            <a:r>
              <a:rPr lang="zh-CN" altLang="en-US" sz="2800" dirty="0">
                <a:solidFill>
                  <a:schemeClr val="tx1"/>
                </a:solidFill>
                <a:latin typeface="黑体" panose="02010609060101010101" pitchFamily="49" charset="-122"/>
                <a:ea typeface="黑体" panose="02010609060101010101" pitchFamily="49" charset="-122"/>
              </a:rPr>
              <a:t>（魏晋南北朝）</a:t>
            </a:r>
            <a:endParaRPr lang="en-US" altLang="zh-CN"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5767"/>
                                        </p:tgtEl>
                                        <p:attrNameLst>
                                          <p:attrName>style.visibility</p:attrName>
                                        </p:attrNameLst>
                                      </p:cBhvr>
                                      <p:to>
                                        <p:strVal val="visible"/>
                                      </p:to>
                                    </p:set>
                                    <p:anim calcmode="lin" valueType="num">
                                      <p:cBhvr>
                                        <p:cTn id="7" dur="500" fill="hold"/>
                                        <p:tgtEl>
                                          <p:spTgt spid="245767"/>
                                        </p:tgtEl>
                                        <p:attrNameLst>
                                          <p:attrName>ppt_w</p:attrName>
                                        </p:attrNameLst>
                                      </p:cBhvr>
                                      <p:tavLst>
                                        <p:tav tm="0">
                                          <p:val>
                                            <p:fltVal val="0.000000"/>
                                          </p:val>
                                        </p:tav>
                                        <p:tav tm="100000">
                                          <p:val>
                                            <p:strVal val="#ppt_w"/>
                                          </p:val>
                                        </p:tav>
                                      </p:tavLst>
                                    </p:anim>
                                    <p:anim calcmode="lin" valueType="num">
                                      <p:cBhvr>
                                        <p:cTn id="8" dur="500" fill="hold"/>
                                        <p:tgtEl>
                                          <p:spTgt spid="245767"/>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45768"/>
                                        </p:tgtEl>
                                        <p:attrNameLst>
                                          <p:attrName>style.visibility</p:attrName>
                                        </p:attrNameLst>
                                      </p:cBhvr>
                                      <p:to>
                                        <p:strVal val="visible"/>
                                      </p:to>
                                    </p:set>
                                    <p:animEffect transition="in" filter="dissolve">
                                      <p:cBhvr>
                                        <p:cTn id="13" dur="500"/>
                                        <p:tgtEl>
                                          <p:spTgt spid="245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7" grpId="0"/>
      <p:bldP spid="245768" grpId="0"/>
    </p:bldLst>
  </p:timing>
</p:sld>
</file>

<file path=ppt/tags/tag1.xml><?xml version="1.0" encoding="utf-8"?>
<p:tagLst xmlns:p="http://schemas.openxmlformats.org/presentationml/2006/main">
  <p:tag name="KSO_WM_UNIT_TABLE_BEAUTIFY" val="{c1587ac5-e0b4-461a-b971-0914ed316f7c}"/>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ctr" defTabSz="914400" rtl="0" eaLnBrk="1" fontAlgn="base" latinLnBrk="0" hangingPunct="1">
          <a:lnSpc>
            <a:spcPct val="90000"/>
          </a:lnSpc>
          <a:spcBef>
            <a:spcPct val="20000"/>
          </a:spcBef>
          <a:spcAft>
            <a:spcPct val="0"/>
          </a:spcAft>
          <a:buClrTx/>
          <a:buSzTx/>
          <a:buFontTx/>
          <a:buNone/>
          <a:defRPr kumimoji="1" lang="en-US" sz="3200" b="1" i="0" u="none" strike="noStrike" cap="none" normalizeH="0" baseline="0" smtClean="0">
            <a:ln>
              <a:noFill/>
            </a:ln>
            <a:solidFill>
              <a:schemeClr val="hlink"/>
            </a:solidFill>
            <a:effectLst/>
            <a:latin typeface="Times New Roman" panose="02020603050405020304" pitchFamily="18" charset="0"/>
            <a:ea typeface="华文行楷" pitchFamily="2" charset="-122"/>
          </a:defRPr>
        </a:defPPr>
      </a:lstStyle>
    </a:spDef>
    <a:lnDef>
      <a:spPr bwMode="auto">
        <a:xfrm>
          <a:off x="0" y="0"/>
          <a:ext cx="1" cy="1"/>
        </a:xfrm>
        <a:custGeom>
          <a:avLst/>
          <a:gdLst/>
          <a:ahLst/>
          <a:cxnLst/>
          <a:rect l="0" t="0" r="0" b="0"/>
          <a:pathLst/>
        </a:custGeom>
        <a:solidFill>
          <a:srgbClr val="CCFFFF"/>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ctr" defTabSz="914400" rtl="0" eaLnBrk="1" fontAlgn="base" latinLnBrk="0" hangingPunct="1">
          <a:lnSpc>
            <a:spcPct val="90000"/>
          </a:lnSpc>
          <a:spcBef>
            <a:spcPct val="20000"/>
          </a:spcBef>
          <a:spcAft>
            <a:spcPct val="0"/>
          </a:spcAft>
          <a:buClrTx/>
          <a:buSzTx/>
          <a:buFontTx/>
          <a:buNone/>
          <a:defRPr kumimoji="1" lang="en-US" sz="3200" b="1" i="0" u="none" strike="noStrike" cap="none" normalizeH="0" baseline="0" smtClean="0">
            <a:ln>
              <a:noFill/>
            </a:ln>
            <a:solidFill>
              <a:schemeClr val="hlink"/>
            </a:solidFill>
            <a:effectLst/>
            <a:latin typeface="Times New Roman" panose="02020603050405020304" pitchFamily="18" charset="0"/>
            <a:ea typeface="华文行楷"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ctr" defTabSz="914400" rtl="0" eaLnBrk="1" fontAlgn="base" latinLnBrk="0" hangingPunct="1">
          <a:lnSpc>
            <a:spcPct val="90000"/>
          </a:lnSpc>
          <a:spcBef>
            <a:spcPct val="20000"/>
          </a:spcBef>
          <a:spcAft>
            <a:spcPct val="0"/>
          </a:spcAft>
          <a:buClrTx/>
          <a:buSzTx/>
          <a:buFontTx/>
          <a:buNone/>
          <a:defRPr kumimoji="1" lang="en-US" sz="3200" b="1" i="0" u="none" strike="noStrike" cap="none" normalizeH="0" baseline="0" smtClean="0">
            <a:ln>
              <a:noFill/>
            </a:ln>
            <a:solidFill>
              <a:schemeClr val="hlink"/>
            </a:solidFill>
            <a:effectLst/>
            <a:latin typeface="Times New Roman" panose="02020603050405020304" pitchFamily="18" charset="0"/>
            <a:ea typeface="华文行楷" pitchFamily="2" charset="-122"/>
          </a:defRPr>
        </a:defPPr>
      </a:lstStyle>
    </a:spDef>
    <a:lnDef>
      <a:spPr bwMode="auto">
        <a:xfrm>
          <a:off x="0" y="0"/>
          <a:ext cx="1" cy="1"/>
        </a:xfrm>
        <a:custGeom>
          <a:avLst/>
          <a:gdLst/>
          <a:ahLst/>
          <a:cxnLst/>
          <a:rect l="0" t="0" r="0" b="0"/>
          <a:pathLst/>
        </a:custGeom>
        <a:solidFill>
          <a:srgbClr val="CCFFFF"/>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ctr" defTabSz="914400" rtl="0" eaLnBrk="1" fontAlgn="base" latinLnBrk="0" hangingPunct="1">
          <a:lnSpc>
            <a:spcPct val="90000"/>
          </a:lnSpc>
          <a:spcBef>
            <a:spcPct val="20000"/>
          </a:spcBef>
          <a:spcAft>
            <a:spcPct val="0"/>
          </a:spcAft>
          <a:buClrTx/>
          <a:buSzTx/>
          <a:buFontTx/>
          <a:buNone/>
          <a:defRPr kumimoji="1" lang="en-US" sz="3200" b="1" i="0" u="none" strike="noStrike" cap="none" normalizeH="0" baseline="0" smtClean="0">
            <a:ln>
              <a:noFill/>
            </a:ln>
            <a:solidFill>
              <a:schemeClr val="hlink"/>
            </a:solidFill>
            <a:effectLst/>
            <a:latin typeface="Times New Roman" panose="02020603050405020304" pitchFamily="18" charset="0"/>
            <a:ea typeface="华文行楷"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3488</Words>
  <Application>WPS 演示</Application>
  <PresentationFormat>全屏显示(4:3)</PresentationFormat>
  <Paragraphs>436</Paragraphs>
  <Slides>38</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38</vt:i4>
      </vt:variant>
    </vt:vector>
  </HeadingPairs>
  <TitlesOfParts>
    <vt:vector size="55" baseType="lpstr">
      <vt:lpstr>Arial</vt:lpstr>
      <vt:lpstr>宋体</vt:lpstr>
      <vt:lpstr>Wingdings</vt:lpstr>
      <vt:lpstr>Times New Roman</vt:lpstr>
      <vt:lpstr>华文行楷</vt:lpstr>
      <vt:lpstr>微软雅黑</vt:lpstr>
      <vt:lpstr>黑体</vt:lpstr>
      <vt:lpstr>Comic Sans MS</vt:lpstr>
      <vt:lpstr>仿宋_GB2312</vt:lpstr>
      <vt:lpstr>仿宋</vt:lpstr>
      <vt:lpstr>Arial Unicode MS</vt:lpstr>
      <vt:lpstr>华文新魏</vt:lpstr>
      <vt:lpstr>隶书</vt:lpstr>
      <vt:lpstr>楷体_GB2312</vt:lpstr>
      <vt:lpstr>新宋体</vt:lpstr>
      <vt:lpstr>默认设计模板</vt:lpstr>
      <vt:lpstr>1_默认设计模板</vt:lpstr>
      <vt:lpstr>第8课  笔墨丹青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中国画与西洋画的区别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167</cp:revision>
  <dcterms:created xsi:type="dcterms:W3CDTF">2020-09-18T07:22:00Z</dcterms:created>
  <dcterms:modified xsi:type="dcterms:W3CDTF">2020-09-22T08:06:04Z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