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3" r:id="rId5"/>
    <p:sldId id="415" r:id="rId6"/>
    <p:sldId id="414" r:id="rId7"/>
    <p:sldId id="411" r:id="rId8"/>
    <p:sldId id="420" r:id="rId9"/>
    <p:sldId id="412" r:id="rId10"/>
    <p:sldId id="421" r:id="rId11"/>
    <p:sldId id="423" r:id="rId12"/>
    <p:sldId id="424" r:id="rId13"/>
    <p:sldId id="425" r:id="rId14"/>
    <p:sldId id="426" r:id="rId15"/>
    <p:sldId id="427" r:id="rId16"/>
    <p:sldId id="428" r:id="rId17"/>
    <p:sldId id="429" r:id="rId18"/>
    <p:sldId id="430" r:id="rId19"/>
    <p:sldId id="431" r:id="rId20"/>
    <p:sldId id="437" r:id="rId21"/>
    <p:sldId id="438" r:id="rId22"/>
    <p:sldId id="439" r:id="rId23"/>
    <p:sldId id="443" r:id="rId24"/>
    <p:sldId id="440" r:id="rId25"/>
    <p:sldId id="441" r:id="rId26"/>
    <p:sldId id="442" r:id="rId27"/>
    <p:sldId id="444" r:id="rId28"/>
    <p:sldId id="448" r:id="rId29"/>
    <p:sldId id="449" r:id="rId30"/>
    <p:sldId id="450" r:id="rId31"/>
    <p:sldId id="451" r:id="rId32"/>
    <p:sldId id="452" r:id="rId33"/>
    <p:sldId id="453" r:id="rId34"/>
    <p:sldId id="454" r:id="rId35"/>
    <p:sldId id="455" r:id="rId36"/>
    <p:sldId id="456" r:id="rId37"/>
    <p:sldId id="457" r:id="rId38"/>
    <p:sldId id="458" r:id="rId39"/>
    <p:sldId id="461" r:id="rId40"/>
    <p:sldId id="462" r:id="rId41"/>
    <p:sldId id="463" r:id="rId42"/>
    <p:sldId id="464" r:id="rId43"/>
    <p:sldId id="467" r:id="rId44"/>
    <p:sldId id="468" r:id="rId45"/>
    <p:sldId id="478" r:id="rId46"/>
    <p:sldId id="479" r:id="rId47"/>
    <p:sldId id="480" r:id="rId48"/>
    <p:sldId id="481" r:id="rId49"/>
    <p:sldId id="482" r:id="rId50"/>
    <p:sldId id="469" r:id="rId51"/>
    <p:sldId id="477" r:id="rId52"/>
    <p:sldId id="470" r:id="rId53"/>
    <p:sldId id="459" r:id="rId54"/>
    <p:sldId id="460" r:id="rId55"/>
    <p:sldId id="471" r:id="rId56"/>
    <p:sldId id="472" r:id="rId57"/>
    <p:sldId id="473" r:id="rId58"/>
    <p:sldId id="474" r:id="rId59"/>
    <p:sldId id="475" r:id="rId60"/>
    <p:sldId id="476"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79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2.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空白演示</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72155" y="119450"/>
            <a:ext cx="10969200" cy="705600"/>
          </a:xfrm>
        </p:spPr>
        <p:txBody>
          <a:bodyPr>
            <a:normAutofit fontScale="90000"/>
          </a:bodyPr>
          <a:p>
            <a:r>
              <a:rPr lang="zh-CN" altLang="en-US"/>
              <a:t>2016～2017学年第一学期高二年级阶段性测评</a:t>
            </a:r>
            <a:br>
              <a:rPr lang="zh-CN" altLang="en-US"/>
            </a:br>
            <a:r>
              <a:rPr lang="zh-CN" altLang="en-US"/>
              <a:t>历史试题参考答案及评分标准</a:t>
            </a:r>
            <a:endParaRPr lang="zh-CN" altLang="en-US"/>
          </a:p>
        </p:txBody>
      </p:sp>
      <p:sp>
        <p:nvSpPr>
          <p:cNvPr id="3" name="内容占位符 2"/>
          <p:cNvSpPr>
            <a:spLocks noGrp="1"/>
          </p:cNvSpPr>
          <p:nvPr>
            <p:ph idx="1"/>
          </p:nvPr>
        </p:nvSpPr>
        <p:spPr>
          <a:xfrm>
            <a:off x="148590" y="1263015"/>
            <a:ext cx="11894185" cy="4759325"/>
          </a:xfrm>
        </p:spPr>
        <p:txBody>
          <a:bodyPr>
            <a:noAutofit/>
          </a:bodyPr>
          <a:p>
            <a:pPr marL="0" indent="0">
              <a:buNone/>
            </a:pPr>
            <a:r>
              <a:rPr lang="en-US" altLang="zh-CN" sz="2000" b="1">
                <a:solidFill>
                  <a:schemeClr val="tx1"/>
                </a:solidFill>
                <a:latin typeface="黑体" panose="02010609060101010101" charset="-122"/>
                <a:ea typeface="黑体" panose="02010609060101010101" charset="-122"/>
                <a:cs typeface="黑体" panose="02010609060101010101" charset="-122"/>
              </a:rPr>
              <a:t>26.（18分）</a:t>
            </a:r>
            <a:endParaRPr lang="en-US" altLang="zh-CN" sz="2000" b="1">
              <a:solidFill>
                <a:schemeClr val="tx1"/>
              </a:solidFill>
              <a:latin typeface="黑体" panose="02010609060101010101" charset="-122"/>
              <a:ea typeface="黑体" panose="02010609060101010101" charset="-122"/>
              <a:cs typeface="黑体" panose="02010609060101010101" charset="-122"/>
            </a:endParaRPr>
          </a:p>
          <a:p>
            <a:pPr marL="0" indent="0">
              <a:buNone/>
            </a:pPr>
            <a:r>
              <a:rPr lang="en-US" altLang="zh-CN" sz="2000" b="1">
                <a:solidFill>
                  <a:schemeClr val="tx1"/>
                </a:solidFill>
                <a:latin typeface="黑体" panose="02010609060101010101" charset="-122"/>
                <a:ea typeface="黑体" panose="02010609060101010101" charset="-122"/>
                <a:cs typeface="黑体" panose="02010609060101010101" charset="-122"/>
              </a:rPr>
              <a:t>（1）自我反省（反求诸己）；加强道德修养。（2分）</a:t>
            </a:r>
            <a:endParaRPr lang="en-US" altLang="zh-CN" sz="2000" b="1">
              <a:solidFill>
                <a:schemeClr val="tx1"/>
              </a:solidFill>
              <a:latin typeface="黑体" panose="02010609060101010101" charset="-122"/>
              <a:ea typeface="黑体" panose="02010609060101010101" charset="-122"/>
              <a:cs typeface="黑体" panose="02010609060101010101" charset="-122"/>
            </a:endParaRPr>
          </a:p>
          <a:p>
            <a:pPr marL="0" indent="0">
              <a:buNone/>
            </a:pPr>
            <a:r>
              <a:rPr lang="en-US" altLang="zh-CN" sz="2000" b="1">
                <a:solidFill>
                  <a:schemeClr val="tx1"/>
                </a:solidFill>
                <a:latin typeface="黑体" panose="02010609060101010101" charset="-122"/>
                <a:ea typeface="黑体" panose="02010609060101010101" charset="-122"/>
                <a:cs typeface="黑体" panose="02010609060101010101" charset="-122"/>
              </a:rPr>
              <a:t>（2）作用：净化吏治；推行德教。（2分）</a:t>
            </a:r>
            <a:endParaRPr lang="en-US" altLang="zh-CN" sz="2000" b="1">
              <a:solidFill>
                <a:schemeClr val="tx1"/>
              </a:solidFill>
              <a:latin typeface="黑体" panose="02010609060101010101" charset="-122"/>
              <a:ea typeface="黑体" panose="02010609060101010101" charset="-122"/>
              <a:cs typeface="黑体" panose="02010609060101010101" charset="-122"/>
            </a:endParaRPr>
          </a:p>
          <a:p>
            <a:pPr marL="0" indent="0">
              <a:buNone/>
            </a:pPr>
            <a:r>
              <a:rPr lang="en-US" altLang="zh-CN" sz="2000" b="1">
                <a:solidFill>
                  <a:schemeClr val="tx1"/>
                </a:solidFill>
                <a:latin typeface="黑体" panose="02010609060101010101" charset="-122"/>
                <a:ea typeface="黑体" panose="02010609060101010101" charset="-122"/>
                <a:cs typeface="黑体" panose="02010609060101010101" charset="-122"/>
              </a:rPr>
              <a:t>背景：汉武帝重用儒生；大力兴办教育；推行察举制和征辟制。（4分，任答2点即可）</a:t>
            </a:r>
            <a:endParaRPr lang="en-US" altLang="zh-CN" sz="2000" b="1">
              <a:solidFill>
                <a:schemeClr val="tx1"/>
              </a:solidFill>
              <a:latin typeface="黑体" panose="02010609060101010101" charset="-122"/>
              <a:ea typeface="黑体" panose="02010609060101010101" charset="-122"/>
              <a:cs typeface="黑体" panose="02010609060101010101" charset="-122"/>
            </a:endParaRPr>
          </a:p>
          <a:p>
            <a:pPr marL="0" indent="0">
              <a:buNone/>
            </a:pPr>
            <a:r>
              <a:rPr lang="en-US" altLang="zh-CN" sz="2000" b="1">
                <a:solidFill>
                  <a:schemeClr val="tx1"/>
                </a:solidFill>
                <a:latin typeface="黑体" panose="02010609060101010101" charset="-122"/>
                <a:ea typeface="黑体" panose="02010609060101010101" charset="-122"/>
                <a:cs typeface="黑体" panose="02010609060101010101" charset="-122"/>
              </a:rPr>
              <a:t>（3）背景：儒学危机；三教融合；宋代重文轻武，大力发展科举。（4分，任答2点即可）</a:t>
            </a:r>
            <a:endParaRPr lang="en-US" altLang="zh-CN" sz="2000" b="1">
              <a:solidFill>
                <a:schemeClr val="tx1"/>
              </a:solidFill>
              <a:latin typeface="黑体" panose="02010609060101010101" charset="-122"/>
              <a:ea typeface="黑体" panose="02010609060101010101" charset="-122"/>
              <a:cs typeface="黑体" panose="02010609060101010101" charset="-122"/>
            </a:endParaRPr>
          </a:p>
          <a:p>
            <a:pPr marL="0" indent="0">
              <a:buNone/>
            </a:pPr>
            <a:r>
              <a:rPr lang="en-US" altLang="zh-CN" sz="2000" b="1">
                <a:solidFill>
                  <a:schemeClr val="tx1"/>
                </a:solidFill>
                <a:latin typeface="黑体" panose="02010609060101010101" charset="-122"/>
                <a:ea typeface="黑体" panose="02010609060101010101" charset="-122"/>
                <a:cs typeface="黑体" panose="02010609060101010101" charset="-122"/>
              </a:rPr>
              <a:t>表现：程朱理学的产生；士阶层的社会担当意识增强。(2分)</a:t>
            </a:r>
            <a:endParaRPr lang="en-US" altLang="zh-CN" sz="2000" b="1">
              <a:solidFill>
                <a:schemeClr val="tx1"/>
              </a:solidFill>
              <a:latin typeface="黑体" panose="02010609060101010101" charset="-122"/>
              <a:ea typeface="黑体" panose="02010609060101010101" charset="-122"/>
              <a:cs typeface="黑体" panose="02010609060101010101" charset="-122"/>
            </a:endParaRPr>
          </a:p>
          <a:p>
            <a:pPr marL="0" indent="0">
              <a:buNone/>
            </a:pPr>
            <a:r>
              <a:rPr lang="en-US" altLang="zh-CN" sz="2000" b="1">
                <a:solidFill>
                  <a:schemeClr val="tx1"/>
                </a:solidFill>
                <a:latin typeface="黑体" panose="02010609060101010101" charset="-122"/>
                <a:ea typeface="黑体" panose="02010609060101010101" charset="-122"/>
                <a:cs typeface="黑体" panose="02010609060101010101" charset="-122"/>
              </a:rPr>
              <a:t>（4）评分标准：可以赞同，或者反对，或者另有观点都可。（4分）</a:t>
            </a:r>
            <a:endParaRPr lang="en-US" altLang="zh-CN" sz="2000" b="1">
              <a:solidFill>
                <a:schemeClr val="tx1"/>
              </a:solidFill>
              <a:latin typeface="黑体" panose="02010609060101010101" charset="-122"/>
              <a:ea typeface="黑体" panose="02010609060101010101" charset="-122"/>
              <a:cs typeface="黑体" panose="02010609060101010101" charset="-122"/>
            </a:endParaRPr>
          </a:p>
          <a:p>
            <a:pPr marL="0" indent="0">
              <a:buNone/>
            </a:pPr>
            <a:r>
              <a:rPr lang="en-US" altLang="zh-CN" sz="2000" b="1">
                <a:solidFill>
                  <a:schemeClr val="tx1"/>
                </a:solidFill>
                <a:latin typeface="黑体" panose="02010609060101010101" charset="-122"/>
                <a:ea typeface="黑体" panose="02010609060101010101" charset="-122"/>
                <a:cs typeface="黑体" panose="02010609060101010101" charset="-122"/>
              </a:rPr>
              <a:t>示例一：赞成该观点。理由：董仲舒提出“君权神授”、三纲五常等思想，强化了君权；程朱理学强调“存天理，灭人欲”，扼杀人的自然欲求。</a:t>
            </a:r>
            <a:endParaRPr lang="en-US" altLang="zh-CN" sz="2000" b="1">
              <a:solidFill>
                <a:schemeClr val="tx1"/>
              </a:solidFill>
              <a:latin typeface="黑体" panose="02010609060101010101" charset="-122"/>
              <a:ea typeface="黑体" panose="02010609060101010101" charset="-122"/>
              <a:cs typeface="黑体" panose="02010609060101010101" charset="-122"/>
            </a:endParaRPr>
          </a:p>
          <a:p>
            <a:pPr marL="0" indent="0">
              <a:buNone/>
            </a:pPr>
            <a:r>
              <a:rPr lang="en-US" altLang="zh-CN" sz="2000" b="1">
                <a:solidFill>
                  <a:schemeClr val="tx1"/>
                </a:solidFill>
                <a:latin typeface="黑体" panose="02010609060101010101" charset="-122"/>
                <a:ea typeface="黑体" panose="02010609060101010101" charset="-122"/>
                <a:cs typeface="黑体" panose="02010609060101010101" charset="-122"/>
              </a:rPr>
              <a:t>示例二：该观点是片面的。理由：儒家伦理道德除维护君主专制政体外，对道德人格的养成具有重要作用，比如理学重视主观意志的力量，注重气节、品德，强调人的社会责任和历史使命。</a:t>
            </a:r>
            <a:endParaRPr lang="en-US" altLang="zh-CN" sz="2000" b="1">
              <a:solidFill>
                <a:schemeClr val="tx1"/>
              </a:solidFill>
              <a:latin typeface="黑体" panose="02010609060101010101" charset="-122"/>
              <a:ea typeface="黑体" panose="02010609060101010101" charset="-122"/>
              <a:cs typeface="黑体" panose="02010609060101010101"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259150" y="494720"/>
            <a:ext cx="10969200" cy="4759200"/>
          </a:xfrm>
        </p:spPr>
        <p:txBody>
          <a:bodyPr>
            <a:noAutofit/>
          </a:bodyPr>
          <a:p>
            <a:r>
              <a:rPr lang="zh-CN" altLang="en-US" sz="2400" b="1">
                <a:solidFill>
                  <a:schemeClr val="tx1"/>
                </a:solidFill>
              </a:rPr>
              <a:t>27.（12分）</a:t>
            </a:r>
            <a:endParaRPr lang="zh-CN" altLang="en-US" sz="2400" b="1">
              <a:solidFill>
                <a:schemeClr val="tx1"/>
              </a:solidFill>
            </a:endParaRPr>
          </a:p>
          <a:p>
            <a:r>
              <a:rPr lang="zh-CN" altLang="en-US" sz="2400" b="1">
                <a:solidFill>
                  <a:schemeClr val="tx1"/>
                </a:solidFill>
              </a:rPr>
              <a:t>（1）图1：风格：文人画，强调意境。（1分）原因：文人阶层的壮大；理学的兴起更加注重内心的修养。（2分）</a:t>
            </a:r>
            <a:endParaRPr lang="zh-CN" altLang="en-US" sz="2400" b="1">
              <a:solidFill>
                <a:schemeClr val="tx1"/>
              </a:solidFill>
            </a:endParaRPr>
          </a:p>
          <a:p>
            <a:r>
              <a:rPr lang="zh-CN" altLang="en-US" sz="2400" b="1">
                <a:solidFill>
                  <a:schemeClr val="tx1"/>
                </a:solidFill>
              </a:rPr>
              <a:t>图2：风格：民间风情画，注重描绘民间市井生活。（1分）原因：商品经济的发展；市民文化的繁荣。（2分）</a:t>
            </a:r>
            <a:endParaRPr lang="zh-CN" altLang="en-US" sz="2400" b="1">
              <a:solidFill>
                <a:schemeClr val="tx1"/>
              </a:solidFill>
            </a:endParaRPr>
          </a:p>
          <a:p>
            <a:r>
              <a:rPr lang="zh-CN" altLang="en-US" sz="2400" b="1">
                <a:solidFill>
                  <a:schemeClr val="tx1"/>
                </a:solidFill>
              </a:rPr>
              <a:t>（2）不同点：图3中的圣母神圣庄严，表情凝重，高居庙堂、等级色彩浓厚。（1分）图4中的圣母温情、和蔼，富有母性的慈爱。（1分）</a:t>
            </a:r>
            <a:endParaRPr lang="zh-CN" altLang="en-US" sz="2400" b="1">
              <a:solidFill>
                <a:schemeClr val="tx1"/>
              </a:solidFill>
            </a:endParaRPr>
          </a:p>
          <a:p>
            <a:r>
              <a:rPr lang="zh-CN" altLang="en-US" sz="2400" b="1">
                <a:solidFill>
                  <a:schemeClr val="tx1"/>
                </a:solidFill>
              </a:rPr>
              <a:t>原因：图3突出中世纪教权的神圣和权威；（1分）图4凸显文艺复兴时期的人文精神。（1分）</a:t>
            </a:r>
            <a:endParaRPr lang="zh-CN" altLang="en-US" sz="2400" b="1">
              <a:solidFill>
                <a:schemeClr val="tx1"/>
              </a:solidFill>
            </a:endParaRPr>
          </a:p>
          <a:p>
            <a:r>
              <a:rPr lang="zh-CN" altLang="en-US" sz="2400" b="1">
                <a:solidFill>
                  <a:schemeClr val="tx1"/>
                </a:solidFill>
              </a:rPr>
              <a:t>（3）时代背景；个人修养；思想传统；绘画工具的改进等。（2分，任答2点即可）</a:t>
            </a:r>
            <a:endParaRPr lang="zh-CN" altLang="en-US" sz="2400" b="1">
              <a:solidFill>
                <a:schemeClr val="tx1"/>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223590" y="320095"/>
            <a:ext cx="10969200" cy="4759200"/>
          </a:xfrm>
        </p:spPr>
        <p:txBody>
          <a:bodyPr>
            <a:noAutofit/>
          </a:bodyPr>
          <a:p>
            <a:r>
              <a:rPr lang="zh-CN" altLang="en-US" sz="2400" b="1">
                <a:solidFill>
                  <a:schemeClr val="tx1"/>
                </a:solidFill>
              </a:rPr>
              <a:t>28.（20分）</a:t>
            </a:r>
            <a:endParaRPr lang="zh-CN" altLang="en-US" sz="2400" b="1">
              <a:solidFill>
                <a:schemeClr val="tx1"/>
              </a:solidFill>
            </a:endParaRPr>
          </a:p>
          <a:p>
            <a:r>
              <a:rPr lang="zh-CN" altLang="en-US" sz="2400" b="1">
                <a:solidFill>
                  <a:schemeClr val="tx1"/>
                </a:solidFill>
              </a:rPr>
              <a:t>A.（1）社会相对安定；经济繁荣；政府支持；疆域辽阔；个人努力；对之前成果的继承和批判。（6分，任答3点即可）</a:t>
            </a:r>
            <a:endParaRPr lang="zh-CN" altLang="en-US" sz="2400" b="1">
              <a:solidFill>
                <a:schemeClr val="tx1"/>
              </a:solidFill>
            </a:endParaRPr>
          </a:p>
          <a:p>
            <a:r>
              <a:rPr lang="zh-CN" altLang="en-US" sz="2400" b="1">
                <a:solidFill>
                  <a:schemeClr val="tx1"/>
                </a:solidFill>
              </a:rPr>
              <a:t>（2）背景：开明的对外政策；多元包容的文化政策；丝绸之路的畅通；僧人的宗教热情。（4分，任答2点即可）</a:t>
            </a:r>
            <a:endParaRPr lang="zh-CN" altLang="en-US" sz="2400" b="1">
              <a:solidFill>
                <a:schemeClr val="tx1"/>
              </a:solidFill>
            </a:endParaRPr>
          </a:p>
          <a:p>
            <a:r>
              <a:rPr lang="zh-CN" altLang="en-US" sz="2400" b="1">
                <a:solidFill>
                  <a:schemeClr val="tx1"/>
                </a:solidFill>
              </a:rPr>
              <a:t>影响：促进了中国佛教的发展；丰富了中国文化内容；传播了中华文化，推动了周边国家文化的发展。（4分，任答2点即可）</a:t>
            </a:r>
            <a:endParaRPr lang="zh-CN" altLang="en-US" sz="2400" b="1">
              <a:solidFill>
                <a:schemeClr val="tx1"/>
              </a:solidFill>
            </a:endParaRPr>
          </a:p>
          <a:p>
            <a:r>
              <a:rPr lang="zh-CN" altLang="en-US" sz="2400" b="1">
                <a:solidFill>
                  <a:schemeClr val="tx1"/>
                </a:solidFill>
              </a:rPr>
              <a:t>（3）寺院经济的发展导致政府财政收入减少；兵源无法保证；统治者对寺院的大量投入耗费了国力，加重了人民负担；冲击了儒学的正统地位（儒学危机）。（6分，任答3点即可）</a:t>
            </a:r>
            <a:endParaRPr lang="zh-CN" altLang="en-US" sz="2400" b="1">
              <a:solidFill>
                <a:schemeClr val="tx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2000" cy="8443595"/>
          </a:xfrm>
        </p:spPr>
        <p:txBody>
          <a:bodyPr>
            <a:noAutofit/>
          </a:bodyPr>
          <a:p>
            <a:pPr>
              <a:lnSpc>
                <a:spcPct val="100000"/>
              </a:lnSpc>
              <a:spcAft>
                <a:spcPts val="0"/>
              </a:spcAft>
            </a:pPr>
            <a:r>
              <a:rPr lang="zh-CN" altLang="en-US" sz="2000" b="1">
                <a:solidFill>
                  <a:schemeClr val="tx1"/>
                </a:solidFill>
                <a:uFillTx/>
              </a:rPr>
              <a:t>B.（1）评分标准：(6分)</a:t>
            </a:r>
            <a:endParaRPr lang="zh-CN" altLang="en-US" sz="2000" b="1">
              <a:solidFill>
                <a:schemeClr val="tx1"/>
              </a:solidFill>
              <a:uFillTx/>
            </a:endParaRPr>
          </a:p>
          <a:p>
            <a:pPr>
              <a:lnSpc>
                <a:spcPct val="100000"/>
              </a:lnSpc>
              <a:spcAft>
                <a:spcPts val="0"/>
              </a:spcAft>
            </a:pPr>
            <a:r>
              <a:rPr lang="zh-CN" altLang="en-US" sz="2000" b="1">
                <a:solidFill>
                  <a:schemeClr val="tx1"/>
                </a:solidFill>
                <a:uFillTx/>
              </a:rPr>
              <a:t>一等（6～5分）：①紧扣评论对象，观点明确；②合理引用史实；③论证充分，逻辑严密，表述清楚。</a:t>
            </a:r>
            <a:endParaRPr lang="zh-CN" altLang="en-US" sz="2000" b="1">
              <a:solidFill>
                <a:schemeClr val="tx1"/>
              </a:solidFill>
              <a:uFillTx/>
            </a:endParaRPr>
          </a:p>
          <a:p>
            <a:pPr>
              <a:lnSpc>
                <a:spcPct val="100000"/>
              </a:lnSpc>
              <a:spcAft>
                <a:spcPts val="0"/>
              </a:spcAft>
            </a:pPr>
            <a:r>
              <a:rPr lang="zh-CN" altLang="en-US" sz="2000" b="1">
                <a:solidFill>
                  <a:schemeClr val="tx1"/>
                </a:solidFill>
                <a:uFillTx/>
              </a:rPr>
              <a:t>二等（4～2分）：①能够结合评论对象，观点较明确；②引用史实；③论证较完整，表述清楚。</a:t>
            </a:r>
            <a:endParaRPr lang="zh-CN" altLang="en-US" sz="2000" b="1">
              <a:solidFill>
                <a:schemeClr val="tx1"/>
              </a:solidFill>
              <a:uFillTx/>
            </a:endParaRPr>
          </a:p>
          <a:p>
            <a:pPr>
              <a:lnSpc>
                <a:spcPct val="100000"/>
              </a:lnSpc>
              <a:spcAft>
                <a:spcPts val="0"/>
              </a:spcAft>
            </a:pPr>
            <a:r>
              <a:rPr lang="zh-CN" altLang="en-US" sz="2000" b="1">
                <a:solidFill>
                  <a:schemeClr val="tx1"/>
                </a:solidFill>
                <a:uFillTx/>
              </a:rPr>
              <a:t>三等（1～0分）：①偏离评论对象，观点不明确；②未引用史实；③论证欠缺说服力，表述不清。</a:t>
            </a:r>
            <a:endParaRPr lang="zh-CN" altLang="en-US" sz="2000" b="1">
              <a:solidFill>
                <a:schemeClr val="tx1"/>
              </a:solidFill>
              <a:uFillTx/>
            </a:endParaRPr>
          </a:p>
          <a:p>
            <a:pPr>
              <a:lnSpc>
                <a:spcPct val="100000"/>
              </a:lnSpc>
              <a:spcAft>
                <a:spcPts val="0"/>
              </a:spcAft>
            </a:pPr>
            <a:r>
              <a:rPr lang="zh-CN" altLang="en-US" sz="2000" b="1">
                <a:solidFill>
                  <a:schemeClr val="tx1"/>
                </a:solidFill>
                <a:uFillTx/>
              </a:rPr>
              <a:t>示例一：康德《纯粹理性批判》。启蒙运动的核心是理性主义，康德在强调理性的基础上，对纯粹理性进行再分析，指出其存在的局限性；“人非工具”的思想旨在强调以人为本；把启蒙思想上升到哲学高度。</a:t>
            </a:r>
            <a:endParaRPr lang="zh-CN" altLang="en-US" sz="2000" b="1">
              <a:solidFill>
                <a:schemeClr val="tx1"/>
              </a:solidFill>
              <a:uFillTx/>
            </a:endParaRPr>
          </a:p>
          <a:p>
            <a:pPr>
              <a:lnSpc>
                <a:spcPct val="100000"/>
              </a:lnSpc>
              <a:spcAft>
                <a:spcPts val="0"/>
              </a:spcAft>
            </a:pPr>
            <a:r>
              <a:rPr lang="zh-CN" altLang="en-US" sz="2000" b="1">
                <a:solidFill>
                  <a:schemeClr val="tx1"/>
                </a:solidFill>
                <a:uFillTx/>
              </a:rPr>
              <a:t>示例二：哥白尼“日心说”。中世纪的基督教宣扬“地心说”；随着观测技术的进步，一些哲学家和天文学家开始质疑这一观点；哥白尼提出“日心说”，改变了人类对宇宙的认识，从根本上动摇了中世纪宗教神学的理论基础。</a:t>
            </a:r>
            <a:endParaRPr lang="zh-CN" altLang="en-US" sz="2000" b="1">
              <a:solidFill>
                <a:schemeClr val="tx1"/>
              </a:solidFill>
              <a:uFillTx/>
            </a:endParaRPr>
          </a:p>
          <a:p>
            <a:pPr>
              <a:lnSpc>
                <a:spcPct val="100000"/>
              </a:lnSpc>
              <a:spcAft>
                <a:spcPts val="0"/>
              </a:spcAft>
            </a:pPr>
            <a:r>
              <a:rPr lang="zh-CN" altLang="en-US" sz="2000" b="1">
                <a:solidFill>
                  <a:schemeClr val="tx1"/>
                </a:solidFill>
                <a:uFillTx/>
              </a:rPr>
              <a:t>（2）相同点：君主立宪；三权分立。（2分）</a:t>
            </a:r>
            <a:endParaRPr lang="zh-CN" altLang="en-US" sz="2000" b="1">
              <a:solidFill>
                <a:schemeClr val="tx1"/>
              </a:solidFill>
              <a:uFillTx/>
            </a:endParaRPr>
          </a:p>
          <a:p>
            <a:pPr>
              <a:lnSpc>
                <a:spcPct val="100000"/>
              </a:lnSpc>
              <a:spcAft>
                <a:spcPts val="0"/>
              </a:spcAft>
            </a:pPr>
            <a:r>
              <a:rPr lang="zh-CN" altLang="en-US" sz="2000" b="1">
                <a:solidFill>
                  <a:schemeClr val="tx1"/>
                </a:solidFill>
                <a:uFillTx/>
              </a:rPr>
              <a:t>不同点：立法、行政、司法的分立；立法、行政、外交的分立。（2分）</a:t>
            </a:r>
            <a:endParaRPr lang="zh-CN" altLang="en-US" sz="2000" b="1">
              <a:solidFill>
                <a:schemeClr val="tx1"/>
              </a:solidFill>
              <a:uFillTx/>
            </a:endParaRPr>
          </a:p>
          <a:p>
            <a:pPr>
              <a:lnSpc>
                <a:spcPct val="100000"/>
              </a:lnSpc>
              <a:spcAft>
                <a:spcPts val="0"/>
              </a:spcAft>
            </a:pPr>
            <a:r>
              <a:rPr lang="zh-CN" altLang="en-US" sz="2000" b="1">
                <a:solidFill>
                  <a:schemeClr val="tx1"/>
                </a:solidFill>
                <a:uFillTx/>
              </a:rPr>
              <a:t>影响：推动启蒙运动，思想解放；为美国分权制衡政治体制的建立奠定理论基础。（3分）</a:t>
            </a:r>
            <a:endParaRPr lang="zh-CN" altLang="en-US" sz="2000" b="1">
              <a:solidFill>
                <a:schemeClr val="tx1"/>
              </a:solidFill>
              <a:uFillTx/>
            </a:endParaRPr>
          </a:p>
          <a:p>
            <a:pPr>
              <a:lnSpc>
                <a:spcPct val="100000"/>
              </a:lnSpc>
              <a:spcAft>
                <a:spcPts val="0"/>
              </a:spcAft>
            </a:pPr>
            <a:r>
              <a:rPr lang="zh-CN" altLang="en-US" sz="2000" b="1">
                <a:solidFill>
                  <a:schemeClr val="tx1"/>
                </a:solidFill>
                <a:uFillTx/>
              </a:rPr>
              <a:t>（3）思想：批评君主专制政体；批评“君为臣纲”的思想，认为君臣之间是一种合作关系； 批评理学与心学的求学方法，倡导经世致用。（3分）</a:t>
            </a:r>
            <a:endParaRPr lang="zh-CN" altLang="en-US" sz="2000" b="1">
              <a:solidFill>
                <a:schemeClr val="tx1"/>
              </a:solidFill>
              <a:uFillTx/>
            </a:endParaRPr>
          </a:p>
          <a:p>
            <a:pPr>
              <a:lnSpc>
                <a:spcPct val="100000"/>
              </a:lnSpc>
              <a:spcAft>
                <a:spcPts val="0"/>
              </a:spcAft>
            </a:pPr>
            <a:r>
              <a:rPr lang="zh-CN" altLang="en-US" sz="2000" b="1">
                <a:solidFill>
                  <a:schemeClr val="tx1"/>
                </a:solidFill>
                <a:uFillTx/>
              </a:rPr>
              <a:t>背景：专制集权的强化，明末统治危机；商品经济发展，市民阶层壮大；程朱理学的僵化。（4分，任答2点即可）</a:t>
            </a:r>
            <a:endParaRPr lang="zh-CN" altLang="en-US" sz="2000" b="1">
              <a:solidFill>
                <a:schemeClr val="tx1"/>
              </a:solidFill>
              <a:uFillTx/>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381070"/>
            <a:ext cx="10969200" cy="705600"/>
          </a:xfrm>
        </p:spPr>
        <p:txBody>
          <a:bodyPr>
            <a:normAutofit fontScale="90000"/>
          </a:bodyPr>
          <a:p>
            <a:r>
              <a:rPr>
                <a:sym typeface="+mn-ea"/>
              </a:rPr>
              <a:t>2017～2018学年第一学期高二年级阶段性测评</a:t>
            </a:r>
            <a:br>
              <a:rPr lang="zh-CN" altLang="en-US"/>
            </a:br>
            <a:r>
              <a:rPr>
                <a:sym typeface="+mn-ea"/>
              </a:rPr>
              <a:t>历史试题参考答案</a:t>
            </a:r>
            <a:br>
              <a:rPr lang="zh-CN" altLang="en-US"/>
            </a:br>
            <a:endParaRPr lang="zh-CN" altLang="en-US"/>
          </a:p>
        </p:txBody>
      </p:sp>
      <p:sp>
        <p:nvSpPr>
          <p:cNvPr id="3" name="内容占位符 2"/>
          <p:cNvSpPr>
            <a:spLocks noGrp="1"/>
          </p:cNvSpPr>
          <p:nvPr>
            <p:ph idx="1"/>
          </p:nvPr>
        </p:nvSpPr>
        <p:spPr>
          <a:xfrm>
            <a:off x="0" y="1049020"/>
            <a:ext cx="12051665" cy="4759325"/>
          </a:xfrm>
        </p:spPr>
        <p:txBody>
          <a:bodyPr>
            <a:noAutofit/>
          </a:bodyPr>
          <a:p>
            <a:pPr marL="0" indent="0">
              <a:lnSpc>
                <a:spcPct val="100000"/>
              </a:lnSpc>
              <a:buNone/>
            </a:pPr>
            <a:r>
              <a:rPr lang="zh-CN" altLang="en-US" sz="2400" b="1">
                <a:solidFill>
                  <a:schemeClr val="tx1"/>
                </a:solidFill>
              </a:rPr>
              <a:t>1-5  BCCDA        6-10  CDCDC    11-15  CACCB   </a:t>
            </a:r>
            <a:endParaRPr lang="zh-CN" altLang="en-US" sz="2400" b="1">
              <a:solidFill>
                <a:schemeClr val="tx1"/>
              </a:solidFill>
            </a:endParaRPr>
          </a:p>
          <a:p>
            <a:pPr marL="0" indent="0">
              <a:lnSpc>
                <a:spcPct val="100000"/>
              </a:lnSpc>
              <a:buNone/>
            </a:pPr>
            <a:r>
              <a:rPr lang="zh-CN" altLang="en-US" sz="2400" b="1">
                <a:solidFill>
                  <a:schemeClr val="tx1"/>
                </a:solidFill>
              </a:rPr>
              <a:t>16-20  DBCDA    21-25  BCDCC</a:t>
            </a:r>
            <a:endParaRPr lang="zh-CN" altLang="en-US" sz="2400" b="1">
              <a:solidFill>
                <a:schemeClr val="tx1"/>
              </a:solidFill>
            </a:endParaRPr>
          </a:p>
          <a:p>
            <a:pPr marL="0" indent="0">
              <a:lnSpc>
                <a:spcPct val="100000"/>
              </a:lnSpc>
              <a:buNone/>
            </a:pPr>
            <a:r>
              <a:rPr lang="zh-CN" altLang="en-US" sz="2400" b="1">
                <a:solidFill>
                  <a:schemeClr val="tx1"/>
                </a:solidFill>
              </a:rPr>
              <a:t>26.（16分）</a:t>
            </a:r>
            <a:endParaRPr lang="zh-CN" altLang="en-US" sz="2400" b="1">
              <a:solidFill>
                <a:schemeClr val="tx1"/>
              </a:solidFill>
            </a:endParaRPr>
          </a:p>
          <a:p>
            <a:pPr>
              <a:lnSpc>
                <a:spcPct val="100000"/>
              </a:lnSpc>
            </a:pPr>
            <a:r>
              <a:rPr lang="zh-CN" altLang="en-US" sz="2400" b="1">
                <a:solidFill>
                  <a:schemeClr val="tx1"/>
                </a:solidFill>
              </a:rPr>
              <a:t>（1）朱熹认为天理与人欲是对立的；王夫之认为“天理寓于人性之中”，天理和人欲是一致的。（4分）</a:t>
            </a:r>
            <a:endParaRPr lang="zh-CN" altLang="en-US" sz="2400" b="1">
              <a:solidFill>
                <a:schemeClr val="tx1"/>
              </a:solidFill>
            </a:endParaRPr>
          </a:p>
          <a:p>
            <a:pPr>
              <a:lnSpc>
                <a:spcPct val="100000"/>
              </a:lnSpc>
            </a:pPr>
            <a:r>
              <a:rPr lang="zh-CN" altLang="en-US" sz="2400" b="1">
                <a:solidFill>
                  <a:schemeClr val="tx1"/>
                </a:solidFill>
              </a:rPr>
              <a:t>（2）明亡清兴，政治剧变的冲击；商品经济发展迅速，出现资本主义萌芽；君主专制强化，出现统治危机；程朱理学占主导，束缚人们思想。（6分，任答3点可）</a:t>
            </a:r>
            <a:endParaRPr lang="zh-CN" altLang="en-US" sz="2400" b="1">
              <a:solidFill>
                <a:schemeClr val="tx1"/>
              </a:solidFill>
            </a:endParaRPr>
          </a:p>
          <a:p>
            <a:pPr>
              <a:lnSpc>
                <a:spcPct val="100000"/>
              </a:lnSpc>
            </a:pPr>
            <a:r>
              <a:rPr lang="zh-CN" altLang="en-US" sz="2400" b="1">
                <a:solidFill>
                  <a:schemeClr val="tx1"/>
                </a:solidFill>
              </a:rPr>
              <a:t>（3）进步性：明清之际进步思潮冲击了儒家思想的正统地位，为儒学的变革发展注入了新的活力；冲击了君主专制的统治秩序，给后世民主思潮以深刻的启迪；其经世致用的治学方法对晚清学风有重要影响。（3分）</a:t>
            </a:r>
            <a:endParaRPr lang="zh-CN" altLang="en-US" sz="2400" b="1">
              <a:solidFill>
                <a:schemeClr val="tx1"/>
              </a:solidFill>
            </a:endParaRPr>
          </a:p>
          <a:p>
            <a:pPr>
              <a:lnSpc>
                <a:spcPct val="100000"/>
              </a:lnSpc>
            </a:pPr>
            <a:r>
              <a:rPr lang="zh-CN" altLang="en-US" sz="2400" b="1">
                <a:solidFill>
                  <a:schemeClr val="tx1"/>
                </a:solidFill>
              </a:rPr>
              <a:t>局限性：明清之际的进步思潮未能形成完整的思想体系，没有动摇专制统治的理论基础，对其所处时代产生的影响是有限的。（3分）</a:t>
            </a:r>
            <a:endParaRPr lang="zh-CN" altLang="en-US" sz="2400" b="1">
              <a:solidFill>
                <a:schemeClr val="tx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400" b="1">
                <a:solidFill>
                  <a:schemeClr val="tx1"/>
                </a:solidFill>
              </a:rPr>
              <a:t>27.（14分）</a:t>
            </a:r>
            <a:endParaRPr lang="zh-CN" altLang="en-US" sz="2400" b="1">
              <a:solidFill>
                <a:schemeClr val="tx1"/>
              </a:solidFill>
            </a:endParaRPr>
          </a:p>
          <a:p>
            <a:r>
              <a:rPr lang="zh-CN" altLang="en-US" sz="2400" b="1">
                <a:solidFill>
                  <a:schemeClr val="tx1"/>
                </a:solidFill>
              </a:rPr>
              <a:t>（1）中国古代认为数学是解决现实生产生活问题的工具；西方古代认为几何学可以帮助人们探寻真理，是理解哲学的基础。（4分）</a:t>
            </a:r>
            <a:endParaRPr lang="zh-CN" altLang="en-US" sz="2400" b="1">
              <a:solidFill>
                <a:schemeClr val="tx1"/>
              </a:solidFill>
            </a:endParaRPr>
          </a:p>
          <a:p>
            <a:r>
              <a:rPr lang="zh-CN" altLang="en-US" sz="2400" b="1">
                <a:solidFill>
                  <a:schemeClr val="tx1"/>
                </a:solidFill>
              </a:rPr>
              <a:t>（2）提倡人性，反对神性；主张追求现世的幸福，反对禁欲主义；倡导个性解放，反对盲从盲信。（4分，任答2点即可）</a:t>
            </a:r>
            <a:endParaRPr lang="zh-CN" altLang="en-US" sz="2400" b="1">
              <a:solidFill>
                <a:schemeClr val="tx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92405" y="162560"/>
            <a:ext cx="11998960" cy="4759325"/>
          </a:xfrm>
        </p:spPr>
        <p:txBody>
          <a:bodyPr>
            <a:noAutofit/>
          </a:bodyPr>
          <a:p>
            <a:pPr marL="0" indent="0">
              <a:lnSpc>
                <a:spcPct val="100000"/>
              </a:lnSpc>
              <a:spcAft>
                <a:spcPts val="0"/>
              </a:spcAft>
              <a:buNone/>
            </a:pPr>
            <a:r>
              <a:rPr lang="zh-CN" altLang="en-US" sz="2000" b="1">
                <a:solidFill>
                  <a:schemeClr val="tx1"/>
                </a:solidFill>
              </a:rPr>
              <a:t>（3）评分标准：（6分）</a:t>
            </a:r>
            <a:endParaRPr lang="zh-CN" altLang="en-US" sz="2000" b="1">
              <a:solidFill>
                <a:schemeClr val="tx1"/>
              </a:solidFill>
            </a:endParaRPr>
          </a:p>
          <a:p>
            <a:pPr marL="0" indent="0">
              <a:lnSpc>
                <a:spcPct val="100000"/>
              </a:lnSpc>
              <a:spcAft>
                <a:spcPts val="0"/>
              </a:spcAft>
              <a:buNone/>
            </a:pPr>
            <a:r>
              <a:rPr lang="zh-CN" altLang="en-US" sz="2000" b="1">
                <a:solidFill>
                  <a:schemeClr val="tx1"/>
                </a:solidFill>
              </a:rPr>
              <a:t>一等（6～5分）：①紧扣评论对象，观点明确；②合理引用史实，进行多角度评论；③论证充分，逻辑严密，表述清楚。</a:t>
            </a:r>
            <a:endParaRPr lang="zh-CN" altLang="en-US" sz="2000" b="1">
              <a:solidFill>
                <a:schemeClr val="tx1"/>
              </a:solidFill>
            </a:endParaRPr>
          </a:p>
          <a:p>
            <a:pPr marL="0" indent="0">
              <a:lnSpc>
                <a:spcPct val="100000"/>
              </a:lnSpc>
              <a:spcAft>
                <a:spcPts val="0"/>
              </a:spcAft>
              <a:buNone/>
            </a:pPr>
            <a:r>
              <a:rPr lang="zh-CN" altLang="en-US" sz="2000" b="1">
                <a:solidFill>
                  <a:schemeClr val="tx1"/>
                </a:solidFill>
              </a:rPr>
              <a:t>二等（4～2分）：①能够结合评论对象，观点较明确；②引用史实，评论角度单一；③论证较完整，表述清楚。</a:t>
            </a:r>
            <a:endParaRPr lang="zh-CN" altLang="en-US" sz="2000" b="1">
              <a:solidFill>
                <a:schemeClr val="tx1"/>
              </a:solidFill>
            </a:endParaRPr>
          </a:p>
          <a:p>
            <a:pPr marL="0" indent="0">
              <a:lnSpc>
                <a:spcPct val="100000"/>
              </a:lnSpc>
              <a:spcAft>
                <a:spcPts val="0"/>
              </a:spcAft>
              <a:buNone/>
            </a:pPr>
            <a:r>
              <a:rPr lang="zh-CN" altLang="en-US" sz="2000" b="1">
                <a:solidFill>
                  <a:schemeClr val="tx1"/>
                </a:solidFill>
              </a:rPr>
              <a:t>三等（1～0分）：①偏离评论对象，观点不明确；②未引用史实；③论证欠缺说服力，表述不清楚。</a:t>
            </a:r>
            <a:endParaRPr lang="zh-CN" altLang="en-US" sz="2000" b="1">
              <a:solidFill>
                <a:schemeClr val="tx1"/>
              </a:solidFill>
            </a:endParaRPr>
          </a:p>
          <a:p>
            <a:pPr marL="0" indent="0">
              <a:lnSpc>
                <a:spcPct val="100000"/>
              </a:lnSpc>
              <a:buNone/>
            </a:pPr>
            <a:r>
              <a:rPr lang="zh-CN" altLang="en-US" sz="2000" b="1">
                <a:solidFill>
                  <a:schemeClr val="tx1"/>
                </a:solidFill>
              </a:rPr>
              <a:t>示例：</a:t>
            </a:r>
            <a:r>
              <a:rPr lang="zh-CN" altLang="en-US" sz="2400" b="1">
                <a:solidFill>
                  <a:srgbClr val="FF0000"/>
                </a:solidFill>
              </a:rPr>
              <a:t>第一步：</a:t>
            </a:r>
            <a:r>
              <a:rPr lang="zh-CN" altLang="en-US" sz="2400" b="1">
                <a:solidFill>
                  <a:schemeClr val="tx1"/>
                </a:solidFill>
              </a:rPr>
              <a:t>提炼观点、表明态度——马克垚认为西方人文主义与科技是“交叉互动、共同发展"的关系。 我赞同这一观点。 </a:t>
            </a:r>
            <a:endParaRPr lang="zh-CN" altLang="en-US" sz="2400" b="1">
              <a:solidFill>
                <a:schemeClr val="tx1"/>
              </a:solidFill>
            </a:endParaRPr>
          </a:p>
          <a:p>
            <a:pPr marL="0" indent="0">
              <a:lnSpc>
                <a:spcPct val="100000"/>
              </a:lnSpc>
              <a:buNone/>
            </a:pPr>
            <a:r>
              <a:rPr lang="zh-CN" altLang="en-US" sz="2400" b="1">
                <a:solidFill>
                  <a:schemeClr val="tx1"/>
                </a:solidFill>
              </a:rPr>
              <a:t>    </a:t>
            </a:r>
            <a:r>
              <a:rPr lang="zh-CN" altLang="en-US" sz="2400" b="1">
                <a:solidFill>
                  <a:srgbClr val="FF0000"/>
                </a:solidFill>
              </a:rPr>
              <a:t>第二步：</a:t>
            </a:r>
            <a:r>
              <a:rPr lang="zh-CN" altLang="en-US" sz="2400" b="1">
                <a:solidFill>
                  <a:schemeClr val="tx1"/>
                </a:solidFill>
              </a:rPr>
              <a:t>阐明理由——包括思想推动科学与科学推动思想两方面,史实全面准确,至少两个史实。</a:t>
            </a:r>
            <a:endParaRPr lang="zh-CN" altLang="en-US" sz="2400" b="1">
              <a:solidFill>
                <a:schemeClr val="tx1"/>
              </a:solidFill>
            </a:endParaRPr>
          </a:p>
          <a:p>
            <a:pPr marL="0" indent="0">
              <a:lnSpc>
                <a:spcPct val="100000"/>
              </a:lnSpc>
              <a:buNone/>
            </a:pPr>
            <a:r>
              <a:rPr lang="zh-CN" altLang="en-US" sz="2400" b="1">
                <a:solidFill>
                  <a:schemeClr val="tx1"/>
                </a:solidFill>
              </a:rPr>
              <a:t>    思想推动科学:文艺复兴解放了思想,推动了近代科学体系的形成；启蒙运动倡导科学精神有利于科学的进步。(言之成理均可) </a:t>
            </a:r>
            <a:endParaRPr lang="zh-CN" altLang="en-US" sz="2400" b="1">
              <a:solidFill>
                <a:schemeClr val="tx1"/>
              </a:solidFill>
            </a:endParaRPr>
          </a:p>
          <a:p>
            <a:pPr marL="0" indent="0">
              <a:lnSpc>
                <a:spcPct val="100000"/>
              </a:lnSpc>
              <a:buNone/>
            </a:pPr>
            <a:r>
              <a:rPr lang="zh-CN" altLang="en-US" sz="2400" b="1">
                <a:solidFill>
                  <a:schemeClr val="tx1"/>
                </a:solidFill>
              </a:rPr>
              <a:t>    科学推动思想:印刷术的传播,为文艺复兴和宗教改革创造了条件；近代科学的发展为启蒙运动奠定了科学基础从而促进启蒙运动兴起发展；生物进化论冲击了教会的神创论,解放了人们的思想。(言之成理均可)  </a:t>
            </a:r>
            <a:endParaRPr lang="zh-CN" altLang="en-US" sz="2400" b="1">
              <a:solidFill>
                <a:schemeClr val="tx1"/>
              </a:solidFill>
            </a:endParaRPr>
          </a:p>
          <a:p>
            <a:pPr marL="0" indent="0">
              <a:lnSpc>
                <a:spcPct val="100000"/>
              </a:lnSpc>
              <a:buNone/>
            </a:pPr>
            <a:r>
              <a:rPr lang="zh-CN" altLang="en-US" sz="2400" b="1">
                <a:solidFill>
                  <a:schemeClr val="tx1"/>
                </a:solidFill>
              </a:rPr>
              <a:t>   </a:t>
            </a:r>
            <a:r>
              <a:rPr lang="zh-CN" altLang="en-US" sz="2400" b="1">
                <a:solidFill>
                  <a:srgbClr val="FF0000"/>
                </a:solidFill>
              </a:rPr>
              <a:t> 第三步：</a:t>
            </a:r>
            <a:r>
              <a:rPr lang="zh-CN" altLang="en-US" sz="2400" b="1">
                <a:solidFill>
                  <a:schemeClr val="tx1"/>
                </a:solidFill>
              </a:rPr>
              <a:t>结论——马克垚的观点符合西方人文主义发展与科技进步相互促进相互影响的史实。</a:t>
            </a:r>
            <a:endParaRPr lang="zh-CN" altLang="en-US" sz="2400" b="1">
              <a:solidFill>
                <a:schemeClr val="tx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311220" y="608385"/>
            <a:ext cx="10969200" cy="4759200"/>
          </a:xfrm>
        </p:spPr>
        <p:txBody>
          <a:bodyPr>
            <a:noAutofit/>
          </a:bodyPr>
          <a:p>
            <a:r>
              <a:rPr lang="zh-CN" altLang="en-US" sz="2400" b="1">
                <a:solidFill>
                  <a:schemeClr val="tx1"/>
                </a:solidFill>
              </a:rPr>
              <a:t>28.（20分）</a:t>
            </a:r>
            <a:endParaRPr lang="zh-CN" altLang="en-US" sz="2400" b="1">
              <a:solidFill>
                <a:schemeClr val="tx1"/>
              </a:solidFill>
            </a:endParaRPr>
          </a:p>
          <a:p>
            <a:r>
              <a:rPr lang="zh-CN" altLang="en-US" sz="2400" b="1">
                <a:solidFill>
                  <a:schemeClr val="tx1"/>
                </a:solidFill>
              </a:rPr>
              <a:t>A.（1）产生的原因：原始崇拜；祈福。（2分，任答1点即可）</a:t>
            </a:r>
            <a:endParaRPr lang="zh-CN" altLang="en-US" sz="2400" b="1">
              <a:solidFill>
                <a:schemeClr val="tx1"/>
              </a:solidFill>
            </a:endParaRPr>
          </a:p>
          <a:p>
            <a:r>
              <a:rPr lang="zh-CN" altLang="en-US" sz="2400" b="1">
                <a:solidFill>
                  <a:schemeClr val="tx1"/>
                </a:solidFill>
              </a:rPr>
              <a:t>发展的原因：雅典民主政治的推动；制度的保障（如津贴制和城邦监督）；经济的支持；人文主义精神的影响；剧作家的努力等。（8分，任答4点即可）</a:t>
            </a:r>
            <a:endParaRPr lang="zh-CN" altLang="en-US" sz="2400" b="1">
              <a:solidFill>
                <a:schemeClr val="tx1"/>
              </a:solidFill>
            </a:endParaRPr>
          </a:p>
          <a:p>
            <a:r>
              <a:rPr lang="zh-CN" altLang="en-US" sz="2400" b="1">
                <a:solidFill>
                  <a:schemeClr val="tx1"/>
                </a:solidFill>
              </a:rPr>
              <a:t>（2）有助于公民了解城邦事务，提高公民的素质；推动了雅典民主政治的发展；增强了城邦内部的凝聚力；进行社会教化，改善社会道德。（6分，任答3点即可）</a:t>
            </a:r>
            <a:endParaRPr lang="zh-CN" altLang="en-US" sz="2400" b="1">
              <a:solidFill>
                <a:schemeClr val="tx1"/>
              </a:solidFill>
            </a:endParaRPr>
          </a:p>
          <a:p>
            <a:r>
              <a:rPr lang="zh-CN" altLang="en-US" sz="2400" b="1">
                <a:solidFill>
                  <a:schemeClr val="tx1"/>
                </a:solidFill>
              </a:rPr>
              <a:t>（3）这两种观点都是不合适的。作为人类文化的宝贵遗产，国家应当对京剧珍惜和保护；京剧应当与时俱进，推陈出新，更好地适应时代的潮流。（4分）</a:t>
            </a:r>
            <a:endParaRPr lang="zh-CN" altLang="en-US" sz="2400" b="1">
              <a:solidFill>
                <a:schemeClr val="tx1"/>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267970"/>
            <a:ext cx="11998325" cy="4759325"/>
          </a:xfrm>
        </p:spPr>
        <p:txBody>
          <a:bodyPr>
            <a:noAutofit/>
          </a:bodyPr>
          <a:p>
            <a:pPr>
              <a:lnSpc>
                <a:spcPct val="100000"/>
              </a:lnSpc>
              <a:spcAft>
                <a:spcPts val="0"/>
              </a:spcAft>
            </a:pPr>
            <a:r>
              <a:rPr lang="zh-CN" altLang="en-US" sz="2300" b="1">
                <a:solidFill>
                  <a:schemeClr val="tx1"/>
                </a:solidFill>
              </a:rPr>
              <a:t>B.（1）背景：春秋时期宗法分封制度破坏，社会大变革；私学兴起，教育下移；士阶层兴起，逐渐在社会变革中发挥重要作用。（6分）</a:t>
            </a:r>
            <a:endParaRPr lang="zh-CN" altLang="en-US" sz="2300" b="1">
              <a:solidFill>
                <a:schemeClr val="tx1"/>
              </a:solidFill>
            </a:endParaRPr>
          </a:p>
          <a:p>
            <a:pPr>
              <a:lnSpc>
                <a:spcPct val="100000"/>
              </a:lnSpc>
              <a:spcAft>
                <a:spcPts val="0"/>
              </a:spcAft>
            </a:pPr>
            <a:r>
              <a:rPr lang="zh-CN" altLang="en-US" sz="2300" b="1">
                <a:solidFill>
                  <a:schemeClr val="tx1"/>
                </a:solidFill>
              </a:rPr>
              <a:t>原因：子产重视乡校议论时政、行政监督的作用。（2分）</a:t>
            </a:r>
            <a:endParaRPr lang="zh-CN" altLang="en-US" sz="2300" b="1">
              <a:solidFill>
                <a:schemeClr val="tx1"/>
              </a:solidFill>
            </a:endParaRPr>
          </a:p>
          <a:p>
            <a:pPr>
              <a:lnSpc>
                <a:spcPct val="100000"/>
              </a:lnSpc>
              <a:spcAft>
                <a:spcPts val="0"/>
              </a:spcAft>
            </a:pPr>
            <a:r>
              <a:rPr lang="zh-CN" altLang="en-US" sz="2300" b="1">
                <a:solidFill>
                  <a:schemeClr val="tx1"/>
                </a:solidFill>
              </a:rPr>
              <a:t>（2）</a:t>
            </a:r>
            <a:r>
              <a:rPr lang="zh-CN" altLang="en-US" sz="2300" b="1">
                <a:solidFill>
                  <a:srgbClr val="FF0000"/>
                </a:solidFill>
              </a:rPr>
              <a:t>同</a:t>
            </a:r>
            <a:r>
              <a:rPr lang="zh-CN" altLang="en-US" sz="2300" b="1">
                <a:solidFill>
                  <a:schemeClr val="tx1"/>
                </a:solidFill>
              </a:rPr>
              <a:t>：两者的目的都是抑制君权；两者都有最高的决定权；两者都有民主议政、监督时政的功能。（4分）</a:t>
            </a:r>
            <a:endParaRPr lang="zh-CN" altLang="en-US" sz="2300" b="1">
              <a:solidFill>
                <a:schemeClr val="tx1"/>
              </a:solidFill>
            </a:endParaRPr>
          </a:p>
          <a:p>
            <a:pPr>
              <a:lnSpc>
                <a:spcPct val="100000"/>
              </a:lnSpc>
              <a:spcAft>
                <a:spcPts val="0"/>
              </a:spcAft>
            </a:pPr>
            <a:r>
              <a:rPr lang="zh-CN" altLang="en-US" sz="2300" b="1">
                <a:solidFill>
                  <a:srgbClr val="FF0000"/>
                </a:solidFill>
              </a:rPr>
              <a:t>异</a:t>
            </a:r>
            <a:r>
              <a:rPr lang="zh-CN" altLang="en-US" sz="2300" b="1">
                <a:solidFill>
                  <a:schemeClr val="tx1"/>
                </a:solidFill>
              </a:rPr>
              <a:t>：</a:t>
            </a:r>
            <a:r>
              <a:rPr lang="zh-CN" altLang="en-US" sz="2300" b="1">
                <a:gradFill>
                  <a:gsLst>
                    <a:gs pos="0">
                      <a:srgbClr val="7B32B2"/>
                    </a:gs>
                    <a:gs pos="100000">
                      <a:srgbClr val="401A5D"/>
                    </a:gs>
                  </a:gsLst>
                  <a:lin scaled="0"/>
                </a:gradFill>
              </a:rPr>
              <a:t>背景不同</a:t>
            </a:r>
            <a:r>
              <a:rPr lang="zh-CN" altLang="en-US" sz="2300" b="1">
                <a:solidFill>
                  <a:schemeClr val="tx1"/>
                </a:solidFill>
              </a:rPr>
              <a:t>：黄宗羲的学校根植于明清君主专制空前加强、文化专制盛行的土壤中；而英国议会政治产生于近代资产阶级革命和民主政治发展的背景下。</a:t>
            </a:r>
            <a:endParaRPr lang="zh-CN" altLang="en-US" sz="2300" b="1">
              <a:solidFill>
                <a:schemeClr val="tx1"/>
              </a:solidFill>
            </a:endParaRPr>
          </a:p>
          <a:p>
            <a:pPr>
              <a:lnSpc>
                <a:spcPct val="100000"/>
              </a:lnSpc>
              <a:spcAft>
                <a:spcPts val="0"/>
              </a:spcAft>
            </a:pPr>
            <a:r>
              <a:rPr lang="zh-CN" altLang="en-US" sz="2300" b="1">
                <a:gradFill>
                  <a:gsLst>
                    <a:gs pos="0">
                      <a:srgbClr val="7B32B2"/>
                    </a:gs>
                    <a:gs pos="100000">
                      <a:srgbClr val="401A5D"/>
                    </a:gs>
                  </a:gsLst>
                  <a:lin scaled="0"/>
                </a:gradFill>
              </a:rPr>
              <a:t>地位不同</a:t>
            </a:r>
            <a:r>
              <a:rPr lang="zh-CN" altLang="en-US" sz="2300" b="1">
                <a:solidFill>
                  <a:schemeClr val="tx1"/>
                </a:solidFill>
              </a:rPr>
              <a:t>：黄宗羲的学校依附于君主，不具有独立的地位，并不是国家的政治中枢；而英国议会作为民意的代表机关，是国家政治生活的核心，具有至高无上的地位，国王“统而不治”。</a:t>
            </a:r>
            <a:endParaRPr lang="zh-CN" altLang="en-US" sz="2300" b="1">
              <a:solidFill>
                <a:schemeClr val="tx1"/>
              </a:solidFill>
            </a:endParaRPr>
          </a:p>
          <a:p>
            <a:pPr>
              <a:lnSpc>
                <a:spcPct val="100000"/>
              </a:lnSpc>
              <a:spcAft>
                <a:spcPts val="0"/>
              </a:spcAft>
            </a:pPr>
            <a:r>
              <a:rPr lang="zh-CN" altLang="en-US" sz="2300" b="1">
                <a:gradFill>
                  <a:gsLst>
                    <a:gs pos="0">
                      <a:srgbClr val="7B32B2"/>
                    </a:gs>
                    <a:gs pos="100000">
                      <a:srgbClr val="401A5D"/>
                    </a:gs>
                  </a:gsLst>
                  <a:lin scaled="0"/>
                </a:gradFill>
              </a:rPr>
              <a:t>职权不同：</a:t>
            </a:r>
            <a:r>
              <a:rPr lang="zh-CN" altLang="en-US" sz="2300" b="1">
                <a:solidFill>
                  <a:schemeClr val="tx1"/>
                </a:solidFill>
              </a:rPr>
              <a:t>“学校”无立法权，很难对君主形成真正的监督和制约；而英国议会具有立法权，对国家政治具有有效的监督权。</a:t>
            </a:r>
            <a:endParaRPr lang="zh-CN" altLang="en-US" sz="2300" b="1">
              <a:solidFill>
                <a:schemeClr val="tx1"/>
              </a:solidFill>
            </a:endParaRPr>
          </a:p>
          <a:p>
            <a:pPr>
              <a:lnSpc>
                <a:spcPct val="100000"/>
              </a:lnSpc>
              <a:spcAft>
                <a:spcPts val="0"/>
              </a:spcAft>
            </a:pPr>
            <a:r>
              <a:rPr lang="zh-CN" altLang="en-US" sz="2300" b="1">
                <a:gradFill>
                  <a:gsLst>
                    <a:gs pos="0">
                      <a:srgbClr val="7B32B2"/>
                    </a:gs>
                    <a:gs pos="100000">
                      <a:srgbClr val="401A5D"/>
                    </a:gs>
                  </a:gsLst>
                  <a:lin scaled="0"/>
                </a:gradFill>
              </a:rPr>
              <a:t>人员构成不同：</a:t>
            </a:r>
            <a:r>
              <a:rPr lang="zh-CN" altLang="en-US" sz="2300" b="1">
                <a:solidFill>
                  <a:schemeClr val="tx1"/>
                </a:solidFill>
              </a:rPr>
              <a:t>组成学校的主体是儒生，构成单一，难以反映民意；英国议会的组成人员来自社会各个阶层，利于反映民意。</a:t>
            </a:r>
            <a:endParaRPr lang="zh-CN" altLang="en-US" sz="2300" b="1">
              <a:solidFill>
                <a:schemeClr val="tx1"/>
              </a:solidFill>
            </a:endParaRPr>
          </a:p>
          <a:p>
            <a:pPr>
              <a:lnSpc>
                <a:spcPct val="100000"/>
              </a:lnSpc>
              <a:spcAft>
                <a:spcPts val="0"/>
              </a:spcAft>
            </a:pPr>
            <a:r>
              <a:rPr lang="zh-CN" altLang="en-US" sz="2300" b="1">
                <a:gradFill>
                  <a:gsLst>
                    <a:gs pos="0">
                      <a:srgbClr val="7B32B2"/>
                    </a:gs>
                    <a:gs pos="100000">
                      <a:srgbClr val="401A5D"/>
                    </a:gs>
                  </a:gsLst>
                  <a:lin scaled="0"/>
                </a:gradFill>
              </a:rPr>
              <a:t>影响不同</a:t>
            </a:r>
            <a:r>
              <a:rPr lang="zh-CN" altLang="en-US" sz="2300" b="1">
                <a:solidFill>
                  <a:schemeClr val="tx1"/>
                </a:solidFill>
              </a:rPr>
              <a:t>：“学校议政”思想影响甚微；英国议会政治后来发展成为系统、成熟的资产阶级代议制。</a:t>
            </a:r>
            <a:endParaRPr lang="zh-CN" altLang="en-US" sz="2300" b="1">
              <a:solidFill>
                <a:schemeClr val="tx1"/>
              </a:solidFill>
            </a:endParaRPr>
          </a:p>
          <a:p>
            <a:pPr>
              <a:lnSpc>
                <a:spcPct val="100000"/>
              </a:lnSpc>
              <a:spcAft>
                <a:spcPts val="0"/>
              </a:spcAft>
            </a:pPr>
            <a:r>
              <a:rPr lang="zh-CN" altLang="en-US" sz="2300" b="1">
                <a:gradFill>
                  <a:gsLst>
                    <a:gs pos="0">
                      <a:srgbClr val="7B32B2"/>
                    </a:gs>
                    <a:gs pos="100000">
                      <a:srgbClr val="401A5D"/>
                    </a:gs>
                  </a:gsLst>
                  <a:lin scaled="0"/>
                </a:gradFill>
              </a:rPr>
              <a:t>制度保障不同：</a:t>
            </a:r>
            <a:r>
              <a:rPr lang="zh-CN" altLang="en-US" sz="2300" b="1">
                <a:solidFill>
                  <a:schemeClr val="tx1"/>
                </a:solidFill>
              </a:rPr>
              <a:t>黄宗羲的学校议政设想缺乏法制保障；而英国的议会政治以法律形式被确定下来，形成了稳定的制度。（8分，任答4点即可）</a:t>
            </a:r>
            <a:endParaRPr lang="zh-CN" altLang="en-US" sz="2300" b="1">
              <a:solidFill>
                <a:schemeClr val="tx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9080" y="145415"/>
            <a:ext cx="11649710" cy="4759325"/>
          </a:xfrm>
        </p:spPr>
        <p:txBody>
          <a:bodyPr>
            <a:noAutofit/>
          </a:bodyPr>
          <a:p>
            <a:r>
              <a:rPr lang="zh-CN" altLang="en-US" sz="2400" b="1">
                <a:solidFill>
                  <a:schemeClr val="tx1"/>
                </a:solidFill>
              </a:rPr>
              <a:t>（1）根据材料一，概括董仲舒与孔孟儒学的异同。（8 分） </a:t>
            </a:r>
            <a:endParaRPr lang="zh-CN" altLang="en-US" sz="2400" b="1">
              <a:solidFill>
                <a:schemeClr val="tx1"/>
              </a:solidFill>
            </a:endParaRPr>
          </a:p>
          <a:p>
            <a:r>
              <a:rPr lang="zh-CN" altLang="en-US" sz="2400" b="1">
                <a:solidFill>
                  <a:schemeClr val="tx1"/>
                </a:solidFill>
              </a:rPr>
              <a:t>（2）根据材料二，概括朱熹理学的特点。（4 分） </a:t>
            </a:r>
            <a:endParaRPr lang="zh-CN" altLang="en-US" sz="2400" b="1">
              <a:solidFill>
                <a:schemeClr val="tx1"/>
              </a:solidFill>
            </a:endParaRPr>
          </a:p>
          <a:p>
            <a:r>
              <a:rPr lang="zh-CN" altLang="en-US" sz="2400" b="1">
                <a:solidFill>
                  <a:schemeClr val="tx1"/>
                </a:solidFill>
              </a:rPr>
              <a:t>（3）根据材料三及所学知识，分析黄宗羲等人提不出“新的社会方案”的原因。（6 分）</a:t>
            </a:r>
            <a:endParaRPr lang="zh-CN" altLang="en-US" sz="2400" b="1">
              <a:solidFill>
                <a:schemeClr val="tx1"/>
              </a:solidFill>
            </a:endParaRPr>
          </a:p>
          <a:p>
            <a:r>
              <a:rPr lang="zh-CN" altLang="en-US" sz="2400" b="1">
                <a:solidFill>
                  <a:schemeClr val="tx1"/>
                </a:solidFill>
              </a:rPr>
              <a:t>（1）根据材料一，分别概括三位哲人表达的人文精神的内涵。（6 分） </a:t>
            </a:r>
            <a:r>
              <a:rPr lang="en-US" altLang="zh-CN" sz="2400" b="1">
                <a:solidFill>
                  <a:schemeClr val="tx1"/>
                </a:solidFill>
              </a:rPr>
              <a:t>(普罗塔哥拉 \彼特拉克\马丁•路德 )</a:t>
            </a:r>
            <a:endParaRPr lang="zh-CN" altLang="en-US" sz="2400" b="1">
              <a:solidFill>
                <a:schemeClr val="tx1"/>
              </a:solidFill>
            </a:endParaRPr>
          </a:p>
          <a:p>
            <a:r>
              <a:rPr lang="zh-CN" altLang="en-US" sz="2400" b="1">
                <a:solidFill>
                  <a:schemeClr val="tx1"/>
                </a:solidFill>
              </a:rPr>
              <a:t>（2）根据材料二及所学知识，指出人们将启蒙运动当作西方人文主义成熟阶段的原因。（4 分） </a:t>
            </a:r>
            <a:endParaRPr lang="zh-CN" altLang="en-US" sz="2400" b="1">
              <a:solidFill>
                <a:schemeClr val="tx1"/>
              </a:solidFill>
            </a:endParaRPr>
          </a:p>
          <a:p>
            <a:r>
              <a:rPr lang="zh-CN" altLang="en-US" sz="2400" b="1">
                <a:solidFill>
                  <a:schemeClr val="tx1"/>
                </a:solidFill>
              </a:rPr>
              <a:t>（3）根据材料三及所学知识，分析欧洲启蒙思想的历史价值。（6 分）</a:t>
            </a:r>
            <a:endParaRPr lang="zh-CN" altLang="en-US" sz="2400" b="1">
              <a:solidFill>
                <a:schemeClr val="tx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2085" y="567690"/>
            <a:ext cx="11847195" cy="6858635"/>
          </a:xfrm>
        </p:spPr>
        <p:txBody>
          <a:bodyPr>
            <a:noAutofit/>
          </a:bodyPr>
          <a:p>
            <a:pPr>
              <a:lnSpc>
                <a:spcPct val="100000"/>
              </a:lnSpc>
            </a:pPr>
            <a:r>
              <a:rPr lang="zh-CN" altLang="en-US" sz="2800" b="1">
                <a:solidFill>
                  <a:schemeClr val="tx1"/>
                </a:solidFill>
              </a:rPr>
              <a:t>18.在希腊宗教神话中，“神是人的完美典型，在神的形象中可以想见人的智慧和美质可能达到的最高境界……古希腊人强调神像塑造最好以人体的本来面目——裸体来表现，神像不过是人像的最佳体现，并不神奇古怪，高不可攀。”这主要反映了古希腊宗教</a:t>
            </a:r>
            <a:endParaRPr lang="zh-CN" altLang="en-US" sz="2800" b="1">
              <a:solidFill>
                <a:schemeClr val="tx1"/>
              </a:solidFill>
            </a:endParaRPr>
          </a:p>
          <a:p>
            <a:pPr>
              <a:lnSpc>
                <a:spcPct val="100000"/>
              </a:lnSpc>
            </a:pPr>
            <a:r>
              <a:rPr lang="zh-CN" altLang="en-US" sz="2800" b="1">
                <a:solidFill>
                  <a:schemeClr val="tx1"/>
                </a:solidFill>
              </a:rPr>
              <a:t>A.是现实生活中的理想诉求           B.“神人同形同性”的特点</a:t>
            </a:r>
            <a:endParaRPr lang="zh-CN" altLang="en-US" sz="2800" b="1">
              <a:solidFill>
                <a:schemeClr val="tx1"/>
              </a:solidFill>
            </a:endParaRPr>
          </a:p>
          <a:p>
            <a:pPr>
              <a:lnSpc>
                <a:spcPct val="100000"/>
              </a:lnSpc>
            </a:pPr>
            <a:r>
              <a:rPr lang="zh-CN" altLang="en-US" sz="2800" b="1">
                <a:solidFill>
                  <a:schemeClr val="tx1"/>
                </a:solidFill>
              </a:rPr>
              <a:t>C.推动自然哲学思想的出现           D.片面强调以神为本的理念</a:t>
            </a:r>
            <a:endParaRPr lang="zh-CN" altLang="en-US" sz="2800" b="1">
              <a:solidFill>
                <a:schemeClr val="tx1"/>
              </a:solidFill>
            </a:endParaRPr>
          </a:p>
          <a:p>
            <a:pPr>
              <a:lnSpc>
                <a:spcPct val="100000"/>
              </a:lnSpc>
            </a:pPr>
            <a:r>
              <a:rPr lang="zh-CN" altLang="en-US" sz="2800" b="1">
                <a:solidFill>
                  <a:schemeClr val="tx1"/>
                </a:solidFill>
              </a:rPr>
              <a:t>19.苏格拉底认为，农夫精于农耕、良医精通医术、妇女懂得纺织，又认为人类研究的对象应当是人自身，以及人的至善，国家应该由优秀的政治家来管理。据此，苏格拉底主张</a:t>
            </a:r>
            <a:endParaRPr lang="zh-CN" altLang="en-US" sz="2800" b="1">
              <a:solidFill>
                <a:schemeClr val="tx1"/>
              </a:solidFill>
            </a:endParaRPr>
          </a:p>
          <a:p>
            <a:pPr>
              <a:lnSpc>
                <a:spcPct val="100000"/>
              </a:lnSpc>
            </a:pPr>
            <a:r>
              <a:rPr lang="zh-CN" altLang="en-US" sz="2800" b="1">
                <a:solidFill>
                  <a:schemeClr val="tx1"/>
                </a:solidFill>
              </a:rPr>
              <a:t>A.“我思故我在”                      B.“知识即美德”</a:t>
            </a:r>
            <a:endParaRPr lang="zh-CN" altLang="en-US" sz="2800" b="1">
              <a:solidFill>
                <a:schemeClr val="tx1"/>
              </a:solidFill>
            </a:endParaRPr>
          </a:p>
          <a:p>
            <a:pPr>
              <a:lnSpc>
                <a:spcPct val="100000"/>
              </a:lnSpc>
            </a:pPr>
            <a:r>
              <a:rPr lang="zh-CN" altLang="en-US" sz="2800" b="1">
                <a:solidFill>
                  <a:schemeClr val="tx1"/>
                </a:solidFill>
              </a:rPr>
              <a:t>C.“吾爱吾师，吾尤爱真理”      D.“顺应自然的生活就是至善”</a:t>
            </a:r>
            <a:endParaRPr lang="zh-CN" altLang="en-US" sz="2800" b="1">
              <a:solidFill>
                <a:schemeClr val="tx1"/>
              </a:solidFill>
            </a:endParaRPr>
          </a:p>
          <a:p>
            <a:endParaRPr lang="zh-CN" altLang="en-US" sz="2800" b="1">
              <a:solidFill>
                <a:schemeClr val="tx1"/>
              </a:solidFill>
            </a:endParaRPr>
          </a:p>
        </p:txBody>
      </p:sp>
      <p:sp>
        <p:nvSpPr>
          <p:cNvPr id="4" name="文本框 3"/>
          <p:cNvSpPr txBox="1"/>
          <p:nvPr/>
        </p:nvSpPr>
        <p:spPr>
          <a:xfrm>
            <a:off x="10555605" y="1972945"/>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
        <p:nvSpPr>
          <p:cNvPr id="5" name="文本框 4"/>
          <p:cNvSpPr txBox="1"/>
          <p:nvPr/>
        </p:nvSpPr>
        <p:spPr>
          <a:xfrm>
            <a:off x="10252075" y="4511040"/>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材料一 远古之时，支撑天地四方的四根柱子坍塌了，大地开裂；天地不能覆盖和容载万物；火势蔓延，水势浩大；凶猛的野兽吃掉善良的百姓，凶猛的禽鸟用爪子抓取老人和小孩。“于是女娲炼五色石以补苍天，断鳌足以立四极。” </a:t>
            </a:r>
            <a:endParaRPr lang="zh-CN" altLang="en-US"/>
          </a:p>
          <a:p>
            <a:r>
              <a:rPr lang="zh-CN" altLang="en-US"/>
              <a:t>“笄射九日，落为沃焦。” </a:t>
            </a:r>
            <a:endParaRPr lang="zh-CN" altLang="en-US"/>
          </a:p>
          <a:p>
            <a:r>
              <a:rPr lang="zh-CN" altLang="en-US"/>
              <a:t>“蚩尤作兵伐黄帝，黄帝乃令应龙攻之冀州之野。应龙畜水。蚩尤请风伯雨师，纵大风雨。黄帝乃下天女曰魃，雨止，遂杀蚩尤。” </a:t>
            </a:r>
            <a:endParaRPr lang="zh-CN" altLang="en-US"/>
          </a:p>
          <a:p>
            <a:r>
              <a:rPr lang="zh-CN" altLang="en-US"/>
              <a:t>——据《淮南子》《山海经》</a:t>
            </a:r>
            <a:endParaRPr lang="zh-CN" altLang="en-US"/>
          </a:p>
          <a:p>
            <a:r>
              <a:rPr lang="zh-CN" altLang="en-US"/>
              <a:t>（1）根据材料一，概括上古文学的特点。（4 分） </a:t>
            </a:r>
            <a:endParaRPr lang="zh-CN" altLang="en-US"/>
          </a:p>
          <a:p>
            <a:r>
              <a:rPr lang="zh-CN" altLang="en-US"/>
              <a:t> </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5" name="文本框 4"/>
          <p:cNvSpPr txBox="1"/>
          <p:nvPr/>
        </p:nvSpPr>
        <p:spPr>
          <a:xfrm>
            <a:off x="90170" y="4763770"/>
            <a:ext cx="11808460" cy="2245360"/>
          </a:xfrm>
          <a:prstGeom prst="rect">
            <a:avLst/>
          </a:prstGeom>
          <a:noFill/>
        </p:spPr>
        <p:txBody>
          <a:bodyPr wrap="square" rtlCol="0" anchor="t">
            <a:spAutoFit/>
          </a:bodyPr>
          <a:p>
            <a:pPr algn="l"/>
            <a:r>
              <a:rPr lang="zh-CN" altLang="en-US" sz="2800" b="1">
                <a:solidFill>
                  <a:schemeClr val="tx2"/>
                </a:solidFill>
                <a:sym typeface="+mn-ea"/>
              </a:rPr>
              <a:t>（2）根据材料二，指出中国古代文学发展的趋势，并结合所学知识分析其形成原因。（8 分） </a:t>
            </a:r>
            <a:endParaRPr lang="zh-CN" altLang="en-US" sz="2800" b="1">
              <a:solidFill>
                <a:schemeClr val="tx2"/>
              </a:solidFill>
              <a:sym typeface="+mn-ea"/>
            </a:endParaRPr>
          </a:p>
          <a:p>
            <a:pPr algn="l"/>
            <a:r>
              <a:rPr lang="zh-CN" altLang="en-US" sz="2800" b="1">
                <a:solidFill>
                  <a:schemeClr val="tx2"/>
                </a:solidFill>
                <a:sym typeface="+mn-ea"/>
              </a:rPr>
              <a:t>（3）焦循在《易余龠录》中评价中国古代文学“一代有一代之所胜”。你是否赞同这一观点，并说明理由。（4分）</a:t>
            </a:r>
            <a:endParaRPr lang="zh-CN" altLang="en-US" sz="2800" b="1">
              <a:solidFill>
                <a:schemeClr val="tx2"/>
              </a:solidFill>
            </a:endParaRPr>
          </a:p>
          <a:p>
            <a:endParaRPr lang="zh-CN" altLang="en-US" sz="2800" b="1">
              <a:solidFill>
                <a:schemeClr val="tx2"/>
              </a:solidFill>
            </a:endParaRPr>
          </a:p>
        </p:txBody>
      </p:sp>
      <p:graphicFrame>
        <p:nvGraphicFramePr>
          <p:cNvPr id="6" name="表格 5"/>
          <p:cNvGraphicFramePr/>
          <p:nvPr>
            <p:custDataLst>
              <p:tags r:id="rId1"/>
            </p:custDataLst>
          </p:nvPr>
        </p:nvGraphicFramePr>
        <p:xfrm>
          <a:off x="242570" y="191770"/>
          <a:ext cx="11503025" cy="4389120"/>
        </p:xfrm>
        <a:graphic>
          <a:graphicData uri="http://schemas.openxmlformats.org/drawingml/2006/table">
            <a:tbl>
              <a:tblPr firstRow="1" bandRow="1">
                <a:tableStyleId>{5940675A-B579-460E-94D1-54222C63F5DA}</a:tableStyleId>
              </a:tblPr>
              <a:tblGrid>
                <a:gridCol w="1113790"/>
                <a:gridCol w="7251065"/>
                <a:gridCol w="3138170"/>
              </a:tblGrid>
              <a:tr h="365760">
                <a:tc>
                  <a:txBody>
                    <a:bodyPr/>
                    <a:p>
                      <a:pPr indent="0" algn="ctr">
                        <a:buNone/>
                      </a:pPr>
                      <a:r>
                        <a:rPr lang="en-US" sz="2400" b="1">
                          <a:solidFill>
                            <a:srgbClr val="333333"/>
                          </a:solidFill>
                          <a:latin typeface="黑体" panose="02010609060101010101" charset="-122"/>
                          <a:ea typeface="黑体" panose="02010609060101010101" charset="-122"/>
                          <a:cs typeface="宋体" panose="02010600030101010101" pitchFamily="2" charset="-122"/>
                        </a:rPr>
                        <a:t>朝代</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2400" b="1">
                          <a:solidFill>
                            <a:srgbClr val="333333"/>
                          </a:solidFill>
                          <a:latin typeface="黑体" panose="02010609060101010101" charset="-122"/>
                          <a:ea typeface="黑体" panose="02010609060101010101" charset="-122"/>
                          <a:cs typeface="宋体" panose="02010600030101010101" pitchFamily="2" charset="-122"/>
                        </a:rPr>
                        <a:t>代表作品</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2400" b="1">
                          <a:solidFill>
                            <a:srgbClr val="333333"/>
                          </a:solidFill>
                          <a:latin typeface="黑体" panose="02010609060101010101" charset="-122"/>
                          <a:ea typeface="黑体" panose="02010609060101010101" charset="-122"/>
                          <a:cs typeface="宋体" panose="02010600030101010101" pitchFamily="2" charset="-122"/>
                        </a:rPr>
                        <a:t>出处</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65760">
                <a:tc>
                  <a:txBody>
                    <a:bodyPr/>
                    <a:p>
                      <a:pPr indent="0" algn="ctr">
                        <a:buNone/>
                      </a:pPr>
                      <a:r>
                        <a:rPr lang="en-US" sz="2400" b="1">
                          <a:solidFill>
                            <a:srgbClr val="333333"/>
                          </a:solidFill>
                          <a:latin typeface="黑体" panose="02010609060101010101" charset="-122"/>
                          <a:ea typeface="黑体" panose="02010609060101010101" charset="-122"/>
                          <a:cs typeface="宋体" panose="02010600030101010101" pitchFamily="2" charset="-122"/>
                        </a:rPr>
                        <a:t>春秋</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关关睢鸠，在河之洲。窈窕淑女，君子好逑。</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《诗经》</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65760">
                <a:tc>
                  <a:txBody>
                    <a:bodyPr/>
                    <a:p>
                      <a:pPr indent="0" algn="ctr">
                        <a:buNone/>
                      </a:pPr>
                      <a:r>
                        <a:rPr lang="en-US" sz="2400" b="1">
                          <a:solidFill>
                            <a:srgbClr val="333333"/>
                          </a:solidFill>
                          <a:latin typeface="黑体" panose="02010609060101010101" charset="-122"/>
                          <a:ea typeface="黑体" panose="02010609060101010101" charset="-122"/>
                          <a:cs typeface="宋体" panose="02010600030101010101" pitchFamily="2" charset="-122"/>
                        </a:rPr>
                        <a:t>战国</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长太息以掩涕兮，哀民生之多艰。</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《离骚》</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731520">
                <a:tc>
                  <a:txBody>
                    <a:bodyPr/>
                    <a:p>
                      <a:pPr indent="0" algn="ctr">
                        <a:buNone/>
                      </a:pPr>
                      <a:r>
                        <a:rPr lang="en-US" sz="2400" b="1">
                          <a:solidFill>
                            <a:srgbClr val="333333"/>
                          </a:solidFill>
                          <a:latin typeface="黑体" panose="02010609060101010101" charset="-122"/>
                          <a:ea typeface="黑体" panose="02010609060101010101" charset="-122"/>
                          <a:cs typeface="宋体" panose="02010600030101010101" pitchFamily="2" charset="-122"/>
                        </a:rPr>
                        <a:t>西汉</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奏陶唐氏之舞，听葛天氏之歌，千人唱，万人和，山陵为之震动，川谷为之荡波。</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《上林赋》</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731520">
                <a:tc>
                  <a:txBody>
                    <a:bodyPr/>
                    <a:p>
                      <a:pPr indent="0" algn="ctr">
                        <a:buNone/>
                      </a:pPr>
                      <a:r>
                        <a:rPr lang="en-US" sz="2400" b="1">
                          <a:solidFill>
                            <a:srgbClr val="333333"/>
                          </a:solidFill>
                          <a:latin typeface="黑体" panose="02010609060101010101" charset="-122"/>
                          <a:ea typeface="黑体" panose="02010609060101010101" charset="-122"/>
                          <a:cs typeface="宋体" panose="02010600030101010101" pitchFamily="2" charset="-122"/>
                        </a:rPr>
                        <a:t>唐朝</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天生我材必有用，千金散尽还复来。秦时明月汉时关，万里长征人未还。</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《将进酒》《出塞》</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65760">
                <a:tc>
                  <a:txBody>
                    <a:bodyPr/>
                    <a:p>
                      <a:pPr indent="0" algn="ctr">
                        <a:buNone/>
                      </a:pPr>
                      <a:r>
                        <a:rPr lang="en-US" sz="2400" b="1">
                          <a:solidFill>
                            <a:srgbClr val="333333"/>
                          </a:solidFill>
                          <a:latin typeface="黑体" panose="02010609060101010101" charset="-122"/>
                          <a:ea typeface="黑体" panose="02010609060101010101" charset="-122"/>
                          <a:cs typeface="宋体" panose="02010600030101010101" pitchFamily="2" charset="-122"/>
                        </a:rPr>
                        <a:t>北宋</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大江东去，浪淘尽，千古风流人物。</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黑体" panose="02010609060101010101" charset="-122"/>
                        </a:rPr>
                        <a:t>《念奴娇·赤壁怀古》</a:t>
                      </a:r>
                      <a:endParaRPr lang="en-US" altLang="en-US" sz="2400" b="1">
                        <a:solidFill>
                          <a:srgbClr val="333333"/>
                        </a:solidFill>
                        <a:latin typeface="黑体" panose="02010609060101010101" charset="-122"/>
                        <a:ea typeface="黑体" panose="02010609060101010101" charset="-122"/>
                        <a:cs typeface="黑体" panose="02010609060101010101"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731520">
                <a:tc>
                  <a:txBody>
                    <a:bodyPr/>
                    <a:p>
                      <a:pPr indent="0" algn="ctr">
                        <a:buNone/>
                      </a:pPr>
                      <a:r>
                        <a:rPr lang="en-US" sz="2400" b="1">
                          <a:solidFill>
                            <a:srgbClr val="333333"/>
                          </a:solidFill>
                          <a:latin typeface="黑体" panose="02010609060101010101" charset="-122"/>
                          <a:ea typeface="黑体" panose="02010609060101010101" charset="-122"/>
                          <a:cs typeface="宋体" panose="02010600030101010101" pitchFamily="2" charset="-122"/>
                        </a:rPr>
                        <a:t>元朝</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地也，你不分好歹何为地？天也，你错勘贤愚枉做天！哎，只落得两泪涟涟。</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《窦娥冤》</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731520">
                <a:tc>
                  <a:txBody>
                    <a:bodyPr/>
                    <a:p>
                      <a:pPr indent="0" algn="ctr">
                        <a:buNone/>
                      </a:pPr>
                      <a:r>
                        <a:rPr lang="en-US" sz="2400" b="1">
                          <a:solidFill>
                            <a:srgbClr val="333333"/>
                          </a:solidFill>
                          <a:latin typeface="黑体" panose="02010609060101010101" charset="-122"/>
                          <a:ea typeface="黑体" panose="02010609060101010101" charset="-122"/>
                          <a:cs typeface="宋体" panose="02010600030101010101" pitchFamily="2" charset="-122"/>
                        </a:rPr>
                        <a:t>明朝</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黑体" panose="02010609060101010101" charset="-122"/>
                        </a:rPr>
                        <a:t>潘甲外出经商，妻子姚滴珠不堪公婆辱骂，负气出走。途中被汪锡拐骗，卖予财主为外室……</a:t>
                      </a:r>
                      <a:endParaRPr lang="en-US" altLang="en-US" sz="2400" b="1">
                        <a:solidFill>
                          <a:srgbClr val="333333"/>
                        </a:solidFill>
                        <a:latin typeface="黑体" panose="02010609060101010101" charset="-122"/>
                        <a:ea typeface="黑体" panose="02010609060101010101" charset="-122"/>
                        <a:cs typeface="黑体" panose="02010609060101010101"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400" b="1">
                          <a:solidFill>
                            <a:srgbClr val="333333"/>
                          </a:solidFill>
                          <a:latin typeface="黑体" panose="02010609060101010101" charset="-122"/>
                          <a:ea typeface="黑体" panose="02010609060101010101" charset="-122"/>
                          <a:cs typeface="宋体" panose="02010600030101010101" pitchFamily="2" charset="-122"/>
                        </a:rPr>
                        <a:t>《拍案惊奇卷之二》</a:t>
                      </a:r>
                      <a:endParaRPr lang="en-US" altLang="en-US" sz="2400" b="1">
                        <a:solidFill>
                          <a:srgbClr val="333333"/>
                        </a:solidFill>
                        <a:latin typeface="黑体" panose="02010609060101010101" charset="-122"/>
                        <a:ea typeface="黑体" panose="02010609060101010101" charset="-122"/>
                        <a:cs typeface="宋体" panose="02010600030101010101" pitchFamily="2" charset="-122"/>
                      </a:endParaRPr>
                    </a:p>
                  </a:txBody>
                  <a:tcPr marL="66675" marR="6667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bl>
          </a:graphicData>
        </a:graphic>
      </p:graphicFrame>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6845" y="146050"/>
            <a:ext cx="11860530" cy="4759325"/>
          </a:xfrm>
        </p:spPr>
        <p:txBody>
          <a:bodyPr>
            <a:noAutofit/>
          </a:bodyPr>
          <a:p>
            <a:pPr>
              <a:lnSpc>
                <a:spcPct val="100000"/>
              </a:lnSpc>
              <a:spcAft>
                <a:spcPts val="0"/>
              </a:spcAft>
            </a:pPr>
            <a:r>
              <a:rPr lang="zh-CN" altLang="en-US" sz="1400" b="1">
                <a:solidFill>
                  <a:schemeClr val="tx1"/>
                </a:solidFill>
              </a:rPr>
              <a:t>材料一 董仲舒利用战国以来阴阳、法、道、名诸家思想，结合孔孟的“法古”、“法先王”、“任德”、“任贤”等政治主张，建立了一套有利于汉代专制主义中央集权政治需要的思想体系。他强调“《春秋》大一统者，天地之常经，古今之通谊也”;“道之大原出于天，天不变，道亦不变”。董仲舒的理论虽与孔子“不语怪力乱神”相违,然而从某种程度上来说却是儒学与君权相互妥协、相互支持的产物。“春秋大一统”、“天人感应”说在塑造天子权威的同时，也使统治者默认了圣人的道德权威。于是，便有了“外儒内法”的契机。                                                      ——马元晖《“儒”“法”结合与西汉中央集权制》 </a:t>
            </a:r>
            <a:endParaRPr lang="zh-CN" altLang="en-US" sz="1400" b="1">
              <a:solidFill>
                <a:schemeClr val="tx1"/>
              </a:solidFill>
            </a:endParaRPr>
          </a:p>
          <a:p>
            <a:pPr>
              <a:lnSpc>
                <a:spcPct val="100000"/>
              </a:lnSpc>
              <a:spcAft>
                <a:spcPts val="0"/>
              </a:spcAft>
            </a:pPr>
            <a:r>
              <a:rPr lang="zh-CN" altLang="en-US" sz="1400" b="1">
                <a:solidFill>
                  <a:schemeClr val="tx1"/>
                </a:solidFill>
              </a:rPr>
              <a:t>材料二 朱熹不仅继承了传统儒学，而且对北宋以来的理学也有继承发展，朱熹以二程天理说为基础，又融入了周敦颐的太极说和张载的气论。他将二程的天理由偏重社会人伦才扩展到整个宇宙，他认为理不但为人际关系之主宰，而且为宇宙本体、万物根源：“合天地万物而言，只是一个理。”……依照朱熹的观点，理无生灭、无终始，而同时物又由理来，那么，无生灭无始终的理如何生成有生灭有始终的万物呢？他在这里引入了“气”的范畴，理生气， 气化流行便生成了万事万物。这样就完成了理—气—万物的过渡，提出了系统的理学宇宙生成理论。                                                                            ——曹大为主编《中国大通史》 </a:t>
            </a:r>
            <a:endParaRPr lang="zh-CN" altLang="en-US" sz="1400" b="1">
              <a:solidFill>
                <a:schemeClr val="tx1"/>
              </a:solidFill>
            </a:endParaRPr>
          </a:p>
          <a:p>
            <a:pPr>
              <a:lnSpc>
                <a:spcPct val="100000"/>
              </a:lnSpc>
              <a:spcAft>
                <a:spcPts val="0"/>
              </a:spcAft>
            </a:pPr>
            <a:r>
              <a:rPr lang="zh-CN" altLang="en-US" sz="1400" b="1">
                <a:solidFill>
                  <a:schemeClr val="tx1"/>
                </a:solidFill>
              </a:rPr>
              <a:t>材料三 由于 16-17 世纪的中国，新的经济形态还十分微弱、脆嫩，明清时期的早期启蒙思想家们先天不足，带有一种时代性的缺陷。黄宗羲与孟德斯鸠、卢梭在批斗封建专制帝王的猛烈程度上可谓东西呼应，但黄宗羲等人提不出新的社会方案，而只能用扩大相权、限制君权、提倡学校议政等办法来修补封建专制制度。孟德斯鸠、卢梭则拿出了“三权分立”的君主立宪制、民主共和制这样的资产阶级蓝图。                                                                                                       ——斯塔夫里阿诺斯《全球通史》</a:t>
            </a:r>
            <a:endParaRPr lang="zh-CN" altLang="en-US" sz="1400" b="1">
              <a:solidFill>
                <a:schemeClr val="tx1"/>
              </a:solidFill>
            </a:endParaRPr>
          </a:p>
          <a:p>
            <a:pPr>
              <a:lnSpc>
                <a:spcPct val="100000"/>
              </a:lnSpc>
              <a:spcAft>
                <a:spcPts val="0"/>
              </a:spcAft>
            </a:pPr>
            <a:r>
              <a:rPr sz="2000" b="1">
                <a:solidFill>
                  <a:schemeClr val="tx1"/>
                </a:solidFill>
                <a:sym typeface="+mn-ea"/>
              </a:rPr>
              <a:t>（1）根据材料一，概括董仲舒与孔孟儒学的异同。（8 分） </a:t>
            </a:r>
            <a:endParaRPr lang="zh-CN" altLang="en-US" sz="2000" b="1">
              <a:solidFill>
                <a:schemeClr val="tx1"/>
              </a:solidFill>
            </a:endParaRPr>
          </a:p>
          <a:p>
            <a:pPr>
              <a:lnSpc>
                <a:spcPct val="100000"/>
              </a:lnSpc>
              <a:spcAft>
                <a:spcPts val="0"/>
              </a:spcAft>
            </a:pPr>
            <a:r>
              <a:rPr sz="2000" b="1">
                <a:solidFill>
                  <a:schemeClr val="tx1"/>
                </a:solidFill>
                <a:sym typeface="+mn-ea"/>
              </a:rPr>
              <a:t>（2）根据材料二，概括朱熹理学的特点。（4 分） </a:t>
            </a:r>
            <a:endParaRPr lang="zh-CN" altLang="en-US" sz="2000" b="1">
              <a:solidFill>
                <a:schemeClr val="tx1"/>
              </a:solidFill>
            </a:endParaRPr>
          </a:p>
          <a:p>
            <a:pPr>
              <a:lnSpc>
                <a:spcPct val="100000"/>
              </a:lnSpc>
              <a:spcAft>
                <a:spcPts val="0"/>
              </a:spcAft>
            </a:pPr>
            <a:r>
              <a:rPr sz="2000" b="1">
                <a:solidFill>
                  <a:schemeClr val="tx1"/>
                </a:solidFill>
                <a:sym typeface="+mn-ea"/>
              </a:rPr>
              <a:t>（3）根据材料三及所学知识，分析黄宗羲等人提不出“新的社会方案”的原因。（6 分）</a:t>
            </a:r>
            <a:endParaRPr lang="zh-CN" altLang="en-US" sz="2000" b="1">
              <a:solidFill>
                <a:schemeClr val="tx1"/>
              </a:solidFill>
            </a:endParaRPr>
          </a:p>
          <a:p>
            <a:pPr marL="0" indent="0">
              <a:lnSpc>
                <a:spcPct val="100000"/>
              </a:lnSpc>
              <a:buNone/>
            </a:pPr>
            <a:r>
              <a:rPr lang="zh-CN" altLang="en-US" sz="2000" b="1">
                <a:solidFill>
                  <a:srgbClr val="FF0000"/>
                </a:solidFill>
              </a:rPr>
              <a:t>（1）同：都推崇上古先王；任用德才兼备的人。（4 分） </a:t>
            </a:r>
            <a:endParaRPr lang="zh-CN" altLang="en-US" sz="2000" b="1">
              <a:solidFill>
                <a:srgbClr val="FF0000"/>
              </a:solidFill>
            </a:endParaRPr>
          </a:p>
          <a:p>
            <a:pPr>
              <a:lnSpc>
                <a:spcPct val="100000"/>
              </a:lnSpc>
            </a:pPr>
            <a:r>
              <a:rPr lang="zh-CN" altLang="en-US" sz="2000" b="1">
                <a:solidFill>
                  <a:srgbClr val="FF0000"/>
                </a:solidFill>
              </a:rPr>
              <a:t>异：董仲舒融合了多家思想，系统化；迷信化；强化君权；给后世统治者提供了一条“外儒内法”的治国之道。 </a:t>
            </a:r>
            <a:endParaRPr lang="zh-CN" altLang="en-US" sz="2000" b="1">
              <a:solidFill>
                <a:srgbClr val="FF0000"/>
              </a:solidFill>
            </a:endParaRPr>
          </a:p>
          <a:p>
            <a:pPr marL="0" indent="0">
              <a:lnSpc>
                <a:spcPct val="100000"/>
              </a:lnSpc>
              <a:buNone/>
            </a:pPr>
            <a:r>
              <a:rPr lang="zh-CN" altLang="en-US" sz="2000" b="1">
                <a:solidFill>
                  <a:srgbClr val="FF0000"/>
                </a:solidFill>
              </a:rPr>
              <a:t>（2）集理学之大成（或继承发展了前世儒学）；把理上升为万物本原；系统性；思辨性强。（3）小农经济（或自然经济）强大，资本主义萌芽十分微弱；工商市民阶层力量弱小；程朱理学占主导地位，黄宗義等人并未跳出儒学一脉；没有“民主法治”的历史传统；没有思想解放的社会氛围。</a:t>
            </a:r>
            <a:r>
              <a:rPr lang="zh-CN" altLang="en-US" sz="1400" b="1">
                <a:solidFill>
                  <a:schemeClr val="tx1"/>
                </a:solidFill>
              </a:rPr>
              <a:t> </a:t>
            </a:r>
            <a:endParaRPr lang="zh-CN" altLang="en-US" sz="1400" b="1">
              <a:solidFill>
                <a:schemeClr val="tx1"/>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690" y="111125"/>
            <a:ext cx="12073255" cy="4759325"/>
          </a:xfrm>
        </p:spPr>
        <p:txBody>
          <a:bodyPr>
            <a:noAutofit/>
          </a:bodyPr>
          <a:p>
            <a:pPr marL="0" indent="0">
              <a:lnSpc>
                <a:spcPct val="100000"/>
              </a:lnSpc>
              <a:spcAft>
                <a:spcPts val="0"/>
              </a:spcAft>
              <a:buNone/>
            </a:pPr>
            <a:r>
              <a:rPr lang="zh-CN" altLang="en-US" sz="2000" b="1"/>
              <a:t>材料一 人是万物的尺度，是存在的事物存在的尺度，也是不存在事物不存在的尺度。 </a:t>
            </a:r>
            <a:endParaRPr lang="zh-CN" altLang="en-US" sz="2000" b="1"/>
          </a:p>
          <a:p>
            <a:pPr marL="0" indent="0">
              <a:lnSpc>
                <a:spcPct val="100000"/>
              </a:lnSpc>
              <a:spcAft>
                <a:spcPts val="0"/>
              </a:spcAft>
              <a:buNone/>
            </a:pPr>
            <a:r>
              <a:rPr lang="zh-CN" altLang="en-US" sz="2000" b="1"/>
              <a:t>我自己是凡人，我只追求凡人的幸福。忽视或蔑视人的本性、人生目的以及人们的来处和归宿，这对我们又有什么益处呢？         ——彼特拉克 </a:t>
            </a:r>
            <a:endParaRPr lang="zh-CN" altLang="en-US" sz="2000" b="1"/>
          </a:p>
          <a:p>
            <a:pPr marL="0" indent="0">
              <a:lnSpc>
                <a:spcPct val="100000"/>
              </a:lnSpc>
              <a:spcAft>
                <a:spcPts val="0"/>
              </a:spcAft>
              <a:buNone/>
            </a:pPr>
            <a:r>
              <a:rPr lang="zh-CN" altLang="en-US" sz="2000" b="1"/>
              <a:t>人们只有通过信仰，而不是其他任何手段，才能回报上帝。 ——马丁•路德 </a:t>
            </a:r>
            <a:endParaRPr lang="zh-CN" altLang="en-US" sz="2000" b="1"/>
          </a:p>
          <a:p>
            <a:pPr marL="0" indent="0">
              <a:lnSpc>
                <a:spcPct val="100000"/>
              </a:lnSpc>
              <a:spcAft>
                <a:spcPts val="0"/>
              </a:spcAft>
              <a:buNone/>
            </a:pPr>
            <a:r>
              <a:rPr lang="zh-CN" altLang="en-US" sz="2000" b="1"/>
              <a:t>材料二 文艺复兴是西方人文主义的复苏与发展。但与启蒙运动相比，文艺复兴运动的革命性相对较弱，文艺复兴运动主要反对天主教会的禁欲主义，以及封建领主的割据状态，企图借助民族统一的君主专制政体来发展资本主义经济。而启蒙运动除了反对教权以外，还强烈反对封建专制和等级制度，提出自由、平等、人权等理念。并以这些理念为指导建立反映资产阶级愿望的政治制度。 </a:t>
            </a:r>
            <a:endParaRPr lang="zh-CN" altLang="en-US" sz="2000" b="1"/>
          </a:p>
          <a:p>
            <a:pPr marL="0" indent="0">
              <a:lnSpc>
                <a:spcPct val="100000"/>
              </a:lnSpc>
              <a:spcAft>
                <a:spcPts val="0"/>
              </a:spcAft>
              <a:buNone/>
            </a:pPr>
            <a:r>
              <a:rPr lang="zh-CN" altLang="en-US" sz="2000" b="1"/>
              <a:t>——李义初《高中历史概念教学探索》</a:t>
            </a:r>
            <a:endParaRPr lang="zh-CN" altLang="en-US" sz="2000" b="1"/>
          </a:p>
          <a:p>
            <a:pPr marL="0" indent="0">
              <a:lnSpc>
                <a:spcPct val="100000"/>
              </a:lnSpc>
              <a:spcAft>
                <a:spcPts val="0"/>
              </a:spcAft>
              <a:buNone/>
            </a:pPr>
            <a:r>
              <a:rPr lang="zh-CN" altLang="en-US" sz="2000" b="1"/>
              <a:t>材料三 这些哲人开始将理性用于所有领域，以便发现种种有效的自然规则，他们使一切事物——所有的人、所有的制度、所有的传统——受到理性的检验。虽然这对任何时期的任何社会来说都是一个严峻考验。但是，对于已过了全盛时斯，许多关节嘎嘎作响的法国旧制度，是尤其严峻的考验。因而，这些哲人使法国和整个欧洲的旧制度受到毁灭性的批判的猛击。更重要的是，他们发展起一系列革命的原则，打算通过这些原则实现大规模的社会改革…… </a:t>
            </a:r>
            <a:endParaRPr lang="zh-CN" altLang="en-US" sz="2000" b="1"/>
          </a:p>
          <a:p>
            <a:pPr marL="0" indent="0">
              <a:lnSpc>
                <a:spcPct val="100000"/>
              </a:lnSpc>
              <a:spcAft>
                <a:spcPts val="0"/>
              </a:spcAft>
              <a:buNone/>
            </a:pPr>
            <a:r>
              <a:rPr lang="zh-CN" altLang="en-US" sz="2000" b="1"/>
              <a:t>他们试图从全球而非西方的角度来思考和行动，他们试图发现与牛顿的物质世界的定律相当的具有普遍适用性的法则。                                                        ——斯塔夫里阿诺斯《全球通史》 </a:t>
            </a:r>
            <a:endParaRPr lang="zh-CN" altLang="en-US" sz="2000" b="1"/>
          </a:p>
          <a:p>
            <a:pPr marL="0" indent="0">
              <a:lnSpc>
                <a:spcPct val="100000"/>
              </a:lnSpc>
              <a:buNone/>
            </a:pPr>
            <a:r>
              <a:rPr sz="2000" b="1">
                <a:sym typeface="+mn-ea"/>
              </a:rPr>
              <a:t>（1）根据材料一，分别概括三位哲人表达的人文精神的内涵。（6 分） </a:t>
            </a:r>
            <a:endParaRPr lang="zh-CN" altLang="en-US" sz="2000" b="1"/>
          </a:p>
          <a:p>
            <a:pPr>
              <a:lnSpc>
                <a:spcPct val="100000"/>
              </a:lnSpc>
            </a:pPr>
            <a:r>
              <a:rPr sz="2000" b="1">
                <a:sym typeface="+mn-ea"/>
              </a:rPr>
              <a:t>（2）根据材料二及所学知识，指出人们将启蒙运动当作西方人文主义成熟阶段的原因。（4 分） </a:t>
            </a:r>
            <a:endParaRPr lang="zh-CN" altLang="en-US" sz="2000" b="1"/>
          </a:p>
          <a:p>
            <a:pPr>
              <a:lnSpc>
                <a:spcPct val="100000"/>
              </a:lnSpc>
            </a:pPr>
            <a:r>
              <a:rPr sz="2000" b="1">
                <a:sym typeface="+mn-ea"/>
              </a:rPr>
              <a:t>（3）根据材料三及所学知识，分析欧洲启蒙思想的历史价值。（6 分）</a:t>
            </a:r>
            <a:endParaRPr lang="zh-CN" altLang="en-US" sz="2000" b="1"/>
          </a:p>
          <a:p>
            <a:pPr marL="0" indent="0">
              <a:lnSpc>
                <a:spcPct val="100000"/>
              </a:lnSpc>
              <a:spcAft>
                <a:spcPts val="0"/>
              </a:spcAft>
              <a:buNone/>
            </a:pPr>
            <a:endParaRPr lang="zh-CN" altLang="en-US" sz="2000" b="1"/>
          </a:p>
          <a:p>
            <a:pPr marL="0" indent="0">
              <a:lnSpc>
                <a:spcPct val="100000"/>
              </a:lnSpc>
              <a:buNone/>
            </a:pPr>
            <a:endParaRPr lang="zh-CN" altLang="en-US" sz="2000" b="1">
              <a:solidFill>
                <a:srgbClr val="FF0000"/>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Autofit/>
          </a:bodyPr>
          <a:p>
            <a:pPr marL="0" indent="0">
              <a:lnSpc>
                <a:spcPct val="100000"/>
              </a:lnSpc>
              <a:buNone/>
            </a:pPr>
            <a:r>
              <a:rPr sz="2400" b="1">
                <a:sym typeface="+mn-ea"/>
              </a:rPr>
              <a:t>（1）根据材料一，分别概括三位哲人表达的人文精神的内涵。（6 分） </a:t>
            </a:r>
            <a:endParaRPr lang="zh-CN" altLang="en-US" sz="2400" b="1"/>
          </a:p>
          <a:p>
            <a:pPr>
              <a:lnSpc>
                <a:spcPct val="100000"/>
              </a:lnSpc>
            </a:pPr>
            <a:r>
              <a:rPr sz="2400" b="1">
                <a:sym typeface="+mn-ea"/>
              </a:rPr>
              <a:t>（2）根据材料二及所学知识，指出人们将启蒙运动当作西方人文主义成熟阶段的原因。（4 分） </a:t>
            </a:r>
            <a:endParaRPr lang="zh-CN" altLang="en-US" sz="2400" b="1"/>
          </a:p>
          <a:p>
            <a:pPr>
              <a:lnSpc>
                <a:spcPct val="100000"/>
              </a:lnSpc>
            </a:pPr>
            <a:r>
              <a:rPr sz="2400" b="1">
                <a:sym typeface="+mn-ea"/>
              </a:rPr>
              <a:t>（3）根据材料三及所学知识，分析欧洲启蒙思想的历史价值。（6 分）</a:t>
            </a:r>
            <a:endParaRPr lang="zh-CN" altLang="en-US" sz="2400" b="1"/>
          </a:p>
          <a:p>
            <a:pPr marL="0" indent="0">
              <a:lnSpc>
                <a:spcPct val="100000"/>
              </a:lnSpc>
              <a:buNone/>
            </a:pPr>
            <a:r>
              <a:rPr sz="2400" b="1">
                <a:solidFill>
                  <a:srgbClr val="FF0000"/>
                </a:solidFill>
                <a:sym typeface="+mn-ea"/>
              </a:rPr>
              <a:t>（1）重视人的价值和作用；重视“人”性，反对“神”性，追求现实生活的美好；得到信仰的自主权和灵魂得救的自主权。（6 分） </a:t>
            </a:r>
            <a:endParaRPr lang="zh-CN" altLang="en-US" sz="2400" b="1">
              <a:solidFill>
                <a:srgbClr val="FF0000"/>
              </a:solidFill>
            </a:endParaRPr>
          </a:p>
          <a:p>
            <a:pPr marL="0" indent="0">
              <a:lnSpc>
                <a:spcPct val="100000"/>
              </a:lnSpc>
              <a:buNone/>
            </a:pPr>
            <a:r>
              <a:rPr sz="2400" b="1">
                <a:solidFill>
                  <a:srgbClr val="FF0000"/>
                </a:solidFill>
                <a:sym typeface="+mn-ea"/>
              </a:rPr>
              <a:t>（2）启蒙运动对封建制度进行了全面的批判；以新理念为指导构建了资产阶级的政治蓝图；把人文主义发展到理性主义阶段。（4 分，任答 2 点即可） </a:t>
            </a:r>
            <a:endParaRPr lang="zh-CN" altLang="en-US" sz="2400" b="1">
              <a:solidFill>
                <a:srgbClr val="FF0000"/>
              </a:solidFill>
            </a:endParaRPr>
          </a:p>
          <a:p>
            <a:pPr>
              <a:lnSpc>
                <a:spcPct val="100000"/>
              </a:lnSpc>
            </a:pPr>
            <a:r>
              <a:rPr sz="2400" b="1">
                <a:solidFill>
                  <a:srgbClr val="FF0000"/>
                </a:solidFill>
                <a:sym typeface="+mn-ea"/>
              </a:rPr>
              <a:t>（3）弘扬了理性主义，把启蒙运动推向高潮；成为法国大革命的思想理论武器；为人类社会发展构筑了“法治”的蓝图；影响波及整个世界。（6 分，任答 3 点即可）</a:t>
            </a:r>
            <a:endParaRPr lang="zh-CN" altLang="en-US" sz="2400" b="1">
              <a:solidFill>
                <a:srgbClr val="FF0000"/>
              </a:solidFill>
            </a:endParaRPr>
          </a:p>
          <a:p>
            <a:endParaRPr lang="zh-CN" altLang="en-US" sz="2400" b="1">
              <a:solidFill>
                <a:srgbClr val="FF0000"/>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163195" y="151130"/>
            <a:ext cx="11859260" cy="6555740"/>
          </a:xfrm>
        </p:spPr>
        <p:txBody>
          <a:bodyPr>
            <a:noAutofit/>
          </a:bodyPr>
          <a:p>
            <a:pPr>
              <a:lnSpc>
                <a:spcPct val="130000"/>
              </a:lnSpc>
              <a:spcAft>
                <a:spcPts val="0"/>
              </a:spcAft>
            </a:pPr>
            <a:r>
              <a:rPr lang="zh-CN" altLang="en-US" sz="2000" b="1"/>
              <a:t>（1）根据材料一，概括上古文学的特点。（4 分） </a:t>
            </a:r>
            <a:endParaRPr lang="zh-CN" altLang="en-US" sz="2000" b="1"/>
          </a:p>
          <a:p>
            <a:pPr>
              <a:lnSpc>
                <a:spcPct val="130000"/>
              </a:lnSpc>
              <a:spcAft>
                <a:spcPts val="0"/>
              </a:spcAft>
            </a:pPr>
            <a:r>
              <a:rPr lang="zh-CN" altLang="en-US" sz="2000" b="1"/>
              <a:t>（2）根据材料二，指出中国古代文学发展的趋势，并结合所学知识分析其形成原因） </a:t>
            </a:r>
            <a:endParaRPr lang="zh-CN" altLang="en-US" sz="2000" b="1"/>
          </a:p>
          <a:p>
            <a:pPr>
              <a:lnSpc>
                <a:spcPct val="130000"/>
              </a:lnSpc>
              <a:spcAft>
                <a:spcPts val="0"/>
              </a:spcAft>
            </a:pPr>
            <a:r>
              <a:rPr lang="zh-CN" altLang="en-US" sz="2000" b="1"/>
              <a:t>（3）焦循在《易余龠录》中评价中国古代文学“一代有一代之所胜”。你是否赞同这一观点，并说明理由。（4分）</a:t>
            </a:r>
            <a:endParaRPr lang="zh-CN" altLang="en-US" sz="2000" b="1"/>
          </a:p>
          <a:p>
            <a:pPr marL="0" indent="0">
              <a:lnSpc>
                <a:spcPct val="130000"/>
              </a:lnSpc>
              <a:spcAft>
                <a:spcPts val="0"/>
              </a:spcAft>
              <a:buNone/>
            </a:pPr>
            <a:r>
              <a:rPr lang="zh-CN" altLang="en-US" sz="2300" b="1">
                <a:solidFill>
                  <a:srgbClr val="FF0000"/>
                </a:solidFill>
              </a:rPr>
              <a:t>（1）以神话传说为主；围绕人的生存的主题；神话人物都有激扬的斗志和英雄气概；反映了征服自然（社会）的愿望；有着人间的行为准则。（4 分，任答 2 点即可） </a:t>
            </a:r>
            <a:endParaRPr lang="zh-CN" altLang="en-US" sz="2300" b="1">
              <a:solidFill>
                <a:srgbClr val="FF0000"/>
              </a:solidFill>
            </a:endParaRPr>
          </a:p>
          <a:p>
            <a:pPr>
              <a:lnSpc>
                <a:spcPct val="130000"/>
              </a:lnSpc>
              <a:spcAft>
                <a:spcPts val="0"/>
              </a:spcAft>
            </a:pPr>
            <a:r>
              <a:rPr lang="zh-CN" altLang="en-US" sz="2300" b="1">
                <a:solidFill>
                  <a:srgbClr val="FF0000"/>
                </a:solidFill>
              </a:rPr>
              <a:t>（2）趋势：世俗化、平民化。（2 分） </a:t>
            </a:r>
            <a:endParaRPr lang="zh-CN" altLang="en-US" sz="2300" b="1">
              <a:solidFill>
                <a:srgbClr val="FF0000"/>
              </a:solidFill>
            </a:endParaRPr>
          </a:p>
          <a:p>
            <a:pPr>
              <a:lnSpc>
                <a:spcPct val="130000"/>
              </a:lnSpc>
              <a:spcAft>
                <a:spcPts val="0"/>
              </a:spcAft>
            </a:pPr>
            <a:r>
              <a:rPr lang="zh-CN" altLang="en-US" sz="2300" b="1">
                <a:solidFill>
                  <a:srgbClr val="FF0000"/>
                </a:solidFill>
              </a:rPr>
              <a:t>原因：商品经济的发展；市民阶层壮大；文学自身发展的规律；文化的普及；印刷术的推广。（6 分，任答 3 点即可） </a:t>
            </a:r>
            <a:endParaRPr lang="zh-CN" altLang="en-US" sz="2300" b="1">
              <a:solidFill>
                <a:srgbClr val="FF0000"/>
              </a:solidFill>
            </a:endParaRPr>
          </a:p>
          <a:p>
            <a:pPr marL="0" indent="0">
              <a:lnSpc>
                <a:spcPct val="130000"/>
              </a:lnSpc>
              <a:spcAft>
                <a:spcPts val="0"/>
              </a:spcAft>
              <a:buNone/>
            </a:pPr>
            <a:r>
              <a:rPr lang="zh-CN" altLang="en-US" sz="2300" b="1">
                <a:solidFill>
                  <a:srgbClr val="FF0000"/>
                </a:solidFill>
              </a:rPr>
              <a:t>（3）答案一：赞同。一定时期的经济政治思想状况，会使独具时代特色的某种文学形式和内容产生或发扬光大；以后的历史时期不一定具备这一文学形式（内容）发展的必备条件；特定历史时期的特有文学作品承载了独具特色的文化内涵。 </a:t>
            </a:r>
            <a:endParaRPr lang="zh-CN" altLang="en-US" sz="2300" b="1">
              <a:solidFill>
                <a:srgbClr val="FF0000"/>
              </a:solidFill>
            </a:endParaRPr>
          </a:p>
          <a:p>
            <a:pPr>
              <a:lnSpc>
                <a:spcPct val="130000"/>
              </a:lnSpc>
              <a:spcAft>
                <a:spcPts val="0"/>
              </a:spcAft>
            </a:pPr>
            <a:r>
              <a:rPr lang="zh-CN" altLang="en-US" sz="2300" b="1">
                <a:solidFill>
                  <a:srgbClr val="FF0000"/>
                </a:solidFill>
              </a:rPr>
              <a:t>答案二：不赞同。中国古代文学的连续性、稳定性和融合性都很强，如詩歌的发展在唐朝前后从未中断过；如小说从魏晋的志怪小说到唐传奇、宋话本直到明清达到高潮，明清之后也未见衰落；每个朝代都会有多种文学形式并存的局面。 </a:t>
            </a:r>
            <a:endParaRPr lang="zh-CN" altLang="en-US" sz="2300">
              <a:solidFill>
                <a:srgbClr val="FF0000"/>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4305" y="302895"/>
            <a:ext cx="11719560" cy="4759325"/>
          </a:xfrm>
        </p:spPr>
        <p:txBody>
          <a:bodyPr>
            <a:noAutofit/>
          </a:bodyPr>
          <a:p>
            <a:pPr marL="0" indent="0">
              <a:buNone/>
            </a:pPr>
            <a:r>
              <a:rPr lang="en-US" altLang="zh-CN" sz="2400" b="1">
                <a:solidFill>
                  <a:schemeClr val="tx1"/>
                </a:solidFill>
              </a:rPr>
              <a:t>18-19</a:t>
            </a:r>
            <a:endParaRPr lang="zh-CN" altLang="en-US" sz="2400" b="1">
              <a:solidFill>
                <a:schemeClr val="tx1"/>
              </a:solidFill>
            </a:endParaRPr>
          </a:p>
          <a:p>
            <a:pPr marL="0" indent="0">
              <a:lnSpc>
                <a:spcPct val="100000"/>
              </a:lnSpc>
              <a:buNone/>
            </a:pPr>
            <a:r>
              <a:rPr lang="zh-CN" altLang="en-US" sz="2400" b="1">
                <a:solidFill>
                  <a:schemeClr val="tx1"/>
                </a:solidFill>
              </a:rPr>
              <a:t>1《孔子圣迹图)是一部反映孔子生平事迹的连环图画,它以时间为经、事例为纬,具有较为完整的故事情节,是一部形象化的孔子编年史。目前有不同时期多种版本的《孔子圣迹图)。以下说法正确的是</a:t>
            </a:r>
            <a:endParaRPr lang="zh-CN" altLang="en-US" sz="2400" b="1">
              <a:solidFill>
                <a:schemeClr val="tx1"/>
              </a:solidFill>
            </a:endParaRPr>
          </a:p>
          <a:p>
            <a:pPr marL="0" indent="0">
              <a:lnSpc>
                <a:spcPct val="100000"/>
              </a:lnSpc>
              <a:buNone/>
            </a:pPr>
            <a:r>
              <a:rPr lang="zh-CN" altLang="en-US" sz="2400" b="1">
                <a:solidFill>
                  <a:schemeClr val="tx1"/>
                </a:solidFill>
              </a:rPr>
              <a:t>A.《孔子圣迹图》关于孔子的记录真实可信</a:t>
            </a:r>
            <a:endParaRPr lang="zh-CN" altLang="en-US" sz="2400" b="1">
              <a:solidFill>
                <a:schemeClr val="tx1"/>
              </a:solidFill>
            </a:endParaRPr>
          </a:p>
          <a:p>
            <a:pPr marL="0" indent="0">
              <a:lnSpc>
                <a:spcPct val="100000"/>
              </a:lnSpc>
              <a:buNone/>
            </a:pPr>
            <a:r>
              <a:rPr lang="zh-CN" altLang="en-US" sz="2400" b="1">
                <a:solidFill>
                  <a:schemeClr val="tx1"/>
                </a:solidFill>
              </a:rPr>
              <a:t>B.情节最完整的版本记录的历史最真实可信</a:t>
            </a:r>
            <a:endParaRPr lang="zh-CN" altLang="en-US" sz="2400" b="1">
              <a:solidFill>
                <a:schemeClr val="tx1"/>
              </a:solidFill>
            </a:endParaRPr>
          </a:p>
          <a:p>
            <a:pPr marL="0" indent="0">
              <a:lnSpc>
                <a:spcPct val="100000"/>
              </a:lnSpc>
              <a:buNone/>
            </a:pPr>
            <a:r>
              <a:rPr lang="zh-CN" altLang="en-US" sz="2400" b="1">
                <a:solidFill>
                  <a:schemeClr val="tx1"/>
                </a:solidFill>
              </a:rPr>
              <a:t>C.《孔子圣迹图》一定程度能反映历史真实</a:t>
            </a:r>
            <a:endParaRPr lang="zh-CN" altLang="en-US" sz="2400" b="1">
              <a:solidFill>
                <a:schemeClr val="tx1"/>
              </a:solidFill>
            </a:endParaRPr>
          </a:p>
          <a:p>
            <a:pPr marL="0" indent="0">
              <a:lnSpc>
                <a:spcPct val="100000"/>
              </a:lnSpc>
              <a:buNone/>
            </a:pPr>
            <a:r>
              <a:rPr lang="zh-CN" altLang="en-US" sz="2400" b="1">
                <a:solidFill>
                  <a:schemeClr val="tx1"/>
                </a:solidFill>
              </a:rPr>
              <a:t>D不同版本之间互相印证可以还原历史真相</a:t>
            </a:r>
            <a:endParaRPr lang="zh-CN" altLang="en-US" sz="2400" b="1">
              <a:solidFill>
                <a:schemeClr val="tx1"/>
              </a:solidFill>
            </a:endParaRPr>
          </a:p>
          <a:p>
            <a:pPr marL="0" indent="0">
              <a:lnSpc>
                <a:spcPct val="100000"/>
              </a:lnSpc>
              <a:buNone/>
            </a:pPr>
            <a:r>
              <a:rPr lang="zh-CN" altLang="en-US" sz="2400" b="1">
                <a:solidFill>
                  <a:schemeClr val="tx1"/>
                </a:solidFill>
              </a:rPr>
              <a:t>2.有学者评论先秦某位思想家时说:“他认为仁不是理所当然的赋而是经过后天培养获得的一种特质;经过自我的训练和修养即所谓学的过程,才能成为仁人君子。该思想家是</a:t>
            </a:r>
            <a:endParaRPr lang="zh-CN" altLang="en-US" sz="2400" b="1">
              <a:solidFill>
                <a:schemeClr val="tx1"/>
              </a:solidFill>
            </a:endParaRPr>
          </a:p>
          <a:p>
            <a:pPr marL="0" indent="0">
              <a:lnSpc>
                <a:spcPct val="100000"/>
              </a:lnSpc>
              <a:buNone/>
            </a:pPr>
            <a:r>
              <a:rPr lang="zh-CN" altLang="en-US" sz="2400" b="1">
                <a:solidFill>
                  <a:schemeClr val="tx1"/>
                </a:solidFill>
              </a:rPr>
              <a:t>A.孟子          B.荀子         C.墨子          D.韩非子</a:t>
            </a:r>
            <a:endParaRPr lang="zh-CN" altLang="en-US" sz="2400" b="1">
              <a:solidFill>
                <a:schemeClr val="tx1"/>
              </a:solidFill>
            </a:endParaRPr>
          </a:p>
          <a:p>
            <a:r>
              <a:rPr lang="zh-CN" altLang="en-US" sz="2400" b="1">
                <a:solidFill>
                  <a:schemeClr val="tx1"/>
                </a:solidFill>
              </a:rPr>
              <a:t> </a:t>
            </a:r>
            <a:endParaRPr lang="zh-CN" altLang="en-US" sz="2400" b="1">
              <a:solidFill>
                <a:schemeClr val="tx1"/>
              </a:solidFill>
            </a:endParaRPr>
          </a:p>
        </p:txBody>
      </p:sp>
      <p:sp>
        <p:nvSpPr>
          <p:cNvPr id="5" name="文本框 4"/>
          <p:cNvSpPr txBox="1"/>
          <p:nvPr/>
        </p:nvSpPr>
        <p:spPr>
          <a:xfrm>
            <a:off x="8928735" y="184213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
        <p:nvSpPr>
          <p:cNvPr id="4" name="文本框 3"/>
          <p:cNvSpPr txBox="1"/>
          <p:nvPr/>
        </p:nvSpPr>
        <p:spPr>
          <a:xfrm>
            <a:off x="8928735" y="5062220"/>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4005" y="267335"/>
            <a:ext cx="11789410" cy="6590030"/>
          </a:xfrm>
        </p:spPr>
        <p:txBody>
          <a:bodyPr>
            <a:noAutofit/>
          </a:bodyPr>
          <a:p>
            <a:pPr>
              <a:lnSpc>
                <a:spcPct val="100000"/>
              </a:lnSpc>
            </a:pPr>
            <a:r>
              <a:rPr sz="2400" b="1">
                <a:solidFill>
                  <a:schemeClr val="tx1"/>
                </a:solidFill>
                <a:sym typeface="+mn-ea"/>
              </a:rPr>
              <a:t>3.冯友兰先生将人生境界划分为四个等级。由低到高为:自然境界,顺习而行;功利境界,生物之理;道德境界,尽伦尽职;天地境界,天地合一。到达天地境界的先秦学派是</a:t>
            </a:r>
            <a:endParaRPr lang="zh-CN" altLang="en-US" sz="2400" b="1">
              <a:solidFill>
                <a:schemeClr val="tx1"/>
              </a:solidFill>
            </a:endParaRPr>
          </a:p>
          <a:p>
            <a:pPr>
              <a:lnSpc>
                <a:spcPct val="100000"/>
              </a:lnSpc>
            </a:pPr>
            <a:r>
              <a:rPr sz="2400" b="1">
                <a:solidFill>
                  <a:schemeClr val="tx1"/>
                </a:solidFill>
                <a:sym typeface="+mn-ea"/>
              </a:rPr>
              <a:t>A.儒家          B.墨家         C.道家          D.法家</a:t>
            </a:r>
            <a:endParaRPr sz="2400" b="1">
              <a:solidFill>
                <a:schemeClr val="tx1"/>
              </a:solidFill>
              <a:sym typeface="+mn-ea"/>
            </a:endParaRPr>
          </a:p>
          <a:p>
            <a:pPr>
              <a:lnSpc>
                <a:spcPct val="100000"/>
              </a:lnSpc>
            </a:pPr>
            <a:endParaRPr lang="zh-CN" altLang="en-US" sz="2400" b="1">
              <a:solidFill>
                <a:schemeClr val="tx1"/>
              </a:solidFill>
            </a:endParaRPr>
          </a:p>
          <a:p>
            <a:pPr>
              <a:lnSpc>
                <a:spcPct val="100000"/>
              </a:lnSpc>
            </a:pPr>
            <a:r>
              <a:rPr sz="2400" b="1">
                <a:solidFill>
                  <a:schemeClr val="tx1"/>
                </a:solidFill>
                <a:sym typeface="+mn-ea"/>
              </a:rPr>
              <a:t>4.韩非子说:“今世儒者之说人主,不善今之所以为治,而语已治之功;不审官法之事不察奸邪之惰,而皆道上古之传,誉先王之功成。”据此可知,他的主张是    </a:t>
            </a:r>
            <a:endParaRPr sz="2400" b="1">
              <a:solidFill>
                <a:schemeClr val="tx1"/>
              </a:solidFill>
              <a:sym typeface="+mn-ea"/>
            </a:endParaRPr>
          </a:p>
          <a:p>
            <a:pPr>
              <a:lnSpc>
                <a:spcPct val="100000"/>
              </a:lnSpc>
            </a:pPr>
            <a:r>
              <a:rPr sz="2400" b="1">
                <a:solidFill>
                  <a:schemeClr val="tx1"/>
                </a:solidFill>
                <a:sym typeface="+mn-ea"/>
              </a:rPr>
              <a:t>A.是古非今           B.与时俱进            </a:t>
            </a:r>
            <a:endParaRPr lang="zh-CN" altLang="en-US" sz="2400" b="1">
              <a:solidFill>
                <a:schemeClr val="tx1"/>
              </a:solidFill>
            </a:endParaRPr>
          </a:p>
          <a:p>
            <a:pPr marL="0" indent="0">
              <a:lnSpc>
                <a:spcPct val="100000"/>
              </a:lnSpc>
              <a:buNone/>
            </a:pPr>
            <a:r>
              <a:rPr sz="2400" b="1">
                <a:solidFill>
                  <a:schemeClr val="tx1"/>
                </a:solidFill>
                <a:sym typeface="+mn-ea"/>
              </a:rPr>
              <a:t>  B.无为而治           D.中央集权 </a:t>
            </a:r>
            <a:endParaRPr sz="2400" b="1">
              <a:solidFill>
                <a:schemeClr val="tx1"/>
              </a:solidFill>
              <a:sym typeface="+mn-ea"/>
            </a:endParaRPr>
          </a:p>
          <a:p>
            <a:pPr marL="0" indent="0">
              <a:lnSpc>
                <a:spcPct val="100000"/>
              </a:lnSpc>
              <a:buNone/>
            </a:pPr>
            <a:r>
              <a:rPr sz="2400" b="1">
                <a:solidFill>
                  <a:schemeClr val="tx1"/>
                </a:solidFill>
                <a:sym typeface="+mn-ea"/>
              </a:rPr>
              <a:t>  </a:t>
            </a:r>
            <a:endParaRPr lang="zh-CN" altLang="en-US" sz="2400" b="1">
              <a:solidFill>
                <a:schemeClr val="tx1"/>
              </a:solidFill>
            </a:endParaRPr>
          </a:p>
          <a:p>
            <a:pPr>
              <a:lnSpc>
                <a:spcPct val="100000"/>
              </a:lnSpc>
            </a:pPr>
            <a:r>
              <a:rPr sz="2400" b="1">
                <a:solidFill>
                  <a:schemeClr val="tx1"/>
                </a:solidFill>
                <a:sym typeface="+mn-ea"/>
              </a:rPr>
              <a:t>5墨子认为:“以德就列(安排取位),以官服事(担任相应的职务),以劳殿赏,量功而分禄。故官无常贵,而民无终。有能则举之,无能则下之”墨子的这一主张         A.阐释了“兼爱的基本内容             B.有利于和平局面的出现</a:t>
            </a:r>
            <a:endParaRPr lang="zh-CN" altLang="en-US" sz="2400" b="1">
              <a:solidFill>
                <a:schemeClr val="tx1"/>
              </a:solidFill>
            </a:endParaRPr>
          </a:p>
          <a:p>
            <a:pPr>
              <a:lnSpc>
                <a:spcPct val="100000"/>
              </a:lnSpc>
            </a:pPr>
            <a:r>
              <a:rPr sz="2400" b="1">
                <a:solidFill>
                  <a:schemeClr val="tx1"/>
                </a:solidFill>
                <a:sym typeface="+mn-ea"/>
              </a:rPr>
              <a:t>C.冲击了传统的贵族血缘政治           D.推动了集权政治的形成</a:t>
            </a:r>
            <a:endParaRPr lang="zh-CN" altLang="en-US" sz="2400" b="1">
              <a:solidFill>
                <a:schemeClr val="tx1"/>
              </a:solidFill>
            </a:endParaRPr>
          </a:p>
          <a:p>
            <a:endParaRPr lang="zh-CN" altLang="en-US" sz="2400" b="1">
              <a:solidFill>
                <a:schemeClr val="tx1"/>
              </a:solidFill>
            </a:endParaRPr>
          </a:p>
        </p:txBody>
      </p:sp>
      <p:sp>
        <p:nvSpPr>
          <p:cNvPr id="5" name="文本框 4"/>
          <p:cNvSpPr txBox="1"/>
          <p:nvPr/>
        </p:nvSpPr>
        <p:spPr>
          <a:xfrm>
            <a:off x="9522460" y="135318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
        <p:nvSpPr>
          <p:cNvPr id="4" name="文本框 3"/>
          <p:cNvSpPr txBox="1"/>
          <p:nvPr/>
        </p:nvSpPr>
        <p:spPr>
          <a:xfrm>
            <a:off x="9352280" y="3454400"/>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
        <p:nvSpPr>
          <p:cNvPr id="6" name="文本框 5"/>
          <p:cNvSpPr txBox="1"/>
          <p:nvPr/>
        </p:nvSpPr>
        <p:spPr>
          <a:xfrm>
            <a:off x="9986010" y="541464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1450" y="267970"/>
            <a:ext cx="11911965" cy="6589395"/>
          </a:xfrm>
        </p:spPr>
        <p:txBody>
          <a:bodyPr>
            <a:normAutofit fontScale="70000"/>
          </a:bodyPr>
          <a:p>
            <a:pPr marL="0" indent="0">
              <a:buNone/>
            </a:pPr>
            <a:r>
              <a:rPr lang="en-US" altLang="zh-CN" sz="4000" b="1">
                <a:solidFill>
                  <a:schemeClr val="tx1"/>
                </a:solidFill>
              </a:rPr>
              <a:t>19-20</a:t>
            </a:r>
            <a:endParaRPr lang="en-US" altLang="zh-CN" sz="4000" b="1">
              <a:solidFill>
                <a:schemeClr val="tx1"/>
              </a:solidFill>
            </a:endParaRPr>
          </a:p>
          <a:p>
            <a:pPr marL="0" indent="0">
              <a:lnSpc>
                <a:spcPct val="100000"/>
              </a:lnSpc>
              <a:spcAft>
                <a:spcPts val="0"/>
              </a:spcAft>
              <a:buNone/>
            </a:pPr>
            <a:r>
              <a:rPr lang="zh-CN" altLang="en-US" sz="4665" b="1">
                <a:solidFill>
                  <a:schemeClr val="tx1"/>
                </a:solidFill>
              </a:rPr>
              <a:t>1.孔子对子夏说：“汝为君子儒，毋为小人儒。”凡来学于孔子者，初为求食而来，而孔子教之以求道。从中可以看出儒学</a:t>
            </a:r>
            <a:endParaRPr lang="zh-CN" altLang="en-US" sz="4665" b="1">
              <a:solidFill>
                <a:schemeClr val="tx1"/>
              </a:solidFill>
            </a:endParaRPr>
          </a:p>
          <a:p>
            <a:pPr marL="0" indent="0">
              <a:lnSpc>
                <a:spcPct val="100000"/>
              </a:lnSpc>
              <a:spcAft>
                <a:spcPts val="0"/>
              </a:spcAft>
              <a:buNone/>
            </a:pPr>
            <a:r>
              <a:rPr lang="zh-CN" altLang="en-US" sz="4665" b="1">
                <a:solidFill>
                  <a:schemeClr val="tx1"/>
                </a:solidFill>
              </a:rPr>
              <a:t>A.内涵开始发生转变    </a:t>
            </a:r>
            <a:r>
              <a:rPr sz="4665" b="1">
                <a:solidFill>
                  <a:schemeClr val="tx1"/>
                </a:solidFill>
                <a:sym typeface="+mn-ea"/>
              </a:rPr>
              <a:t>B.植根于历史传统中</a:t>
            </a:r>
            <a:endParaRPr lang="zh-CN" altLang="en-US" sz="4665" b="1">
              <a:solidFill>
                <a:schemeClr val="tx1"/>
              </a:solidFill>
            </a:endParaRPr>
          </a:p>
          <a:p>
            <a:pPr marL="0" indent="0">
              <a:lnSpc>
                <a:spcPct val="100000"/>
              </a:lnSpc>
              <a:spcAft>
                <a:spcPts val="0"/>
              </a:spcAft>
              <a:buNone/>
            </a:pPr>
            <a:r>
              <a:rPr lang="zh-CN" altLang="en-US" sz="4665" b="1">
                <a:solidFill>
                  <a:schemeClr val="tx1"/>
                </a:solidFill>
              </a:rPr>
              <a:t>C.与时代需求不相符    D.追求理想道德人格</a:t>
            </a:r>
            <a:endParaRPr lang="zh-CN" altLang="en-US" sz="4665" b="1">
              <a:solidFill>
                <a:schemeClr val="tx1"/>
              </a:solidFill>
            </a:endParaRPr>
          </a:p>
          <a:p>
            <a:pPr marL="0" indent="0">
              <a:lnSpc>
                <a:spcPct val="100000"/>
              </a:lnSpc>
              <a:spcAft>
                <a:spcPts val="0"/>
              </a:spcAft>
              <a:buNone/>
            </a:pPr>
            <a:r>
              <a:rPr lang="zh-CN" altLang="en-US" sz="4665" b="1">
                <a:solidFill>
                  <a:schemeClr val="tx1"/>
                </a:solidFill>
              </a:rPr>
              <a:t>2.与“道常无为而无不为”出自同一思想流派的观点是</a:t>
            </a:r>
            <a:endParaRPr lang="zh-CN" altLang="en-US" sz="4665" b="1">
              <a:solidFill>
                <a:schemeClr val="tx1"/>
              </a:solidFill>
            </a:endParaRPr>
          </a:p>
          <a:p>
            <a:pPr marL="0" indent="0">
              <a:lnSpc>
                <a:spcPct val="100000"/>
              </a:lnSpc>
              <a:spcAft>
                <a:spcPts val="0"/>
              </a:spcAft>
              <a:buNone/>
            </a:pPr>
            <a:r>
              <a:rPr lang="zh-CN" altLang="en-US" sz="4665" b="1">
                <a:solidFill>
                  <a:schemeClr val="tx1"/>
                </a:solidFill>
              </a:rPr>
              <a:t>A.“天地万物生于有，有生于无”</a:t>
            </a:r>
            <a:endParaRPr lang="zh-CN" altLang="en-US" sz="4665" b="1">
              <a:solidFill>
                <a:schemeClr val="tx1"/>
              </a:solidFill>
            </a:endParaRPr>
          </a:p>
          <a:p>
            <a:pPr marL="0" indent="0">
              <a:lnSpc>
                <a:spcPct val="100000"/>
              </a:lnSpc>
              <a:spcAft>
                <a:spcPts val="0"/>
              </a:spcAft>
              <a:buNone/>
            </a:pPr>
            <a:r>
              <a:rPr lang="zh-CN" altLang="en-US" sz="4665" b="1">
                <a:solidFill>
                  <a:schemeClr val="tx1"/>
                </a:solidFill>
              </a:rPr>
              <a:t>B.“天道有常，不为尧存，不为桀亡”</a:t>
            </a:r>
            <a:endParaRPr lang="zh-CN" altLang="en-US" sz="4665" b="1">
              <a:solidFill>
                <a:schemeClr val="tx1"/>
              </a:solidFill>
            </a:endParaRPr>
          </a:p>
          <a:p>
            <a:pPr marL="0" indent="0">
              <a:lnSpc>
                <a:spcPct val="100000"/>
              </a:lnSpc>
              <a:spcAft>
                <a:spcPts val="0"/>
              </a:spcAft>
              <a:buNone/>
            </a:pPr>
            <a:r>
              <a:rPr lang="zh-CN" altLang="en-US" sz="4665" b="1">
                <a:solidFill>
                  <a:schemeClr val="tx1"/>
                </a:solidFill>
              </a:rPr>
              <a:t>C.“受诸因缘故，轮转生死中”</a:t>
            </a:r>
            <a:endParaRPr lang="zh-CN" altLang="en-US" sz="4665" b="1">
              <a:solidFill>
                <a:schemeClr val="tx1"/>
              </a:solidFill>
            </a:endParaRPr>
          </a:p>
          <a:p>
            <a:pPr marL="0" indent="0">
              <a:lnSpc>
                <a:spcPct val="100000"/>
              </a:lnSpc>
              <a:spcAft>
                <a:spcPts val="0"/>
              </a:spcAft>
              <a:buNone/>
            </a:pPr>
            <a:r>
              <a:rPr lang="zh-CN" altLang="en-US" sz="4665" b="1">
                <a:solidFill>
                  <a:schemeClr val="tx1"/>
                </a:solidFill>
              </a:rPr>
              <a:t>D.“民为贵，社稷次之，君为轻”</a:t>
            </a:r>
            <a:endParaRPr lang="zh-CN" altLang="en-US" sz="4665" b="1">
              <a:solidFill>
                <a:schemeClr val="tx1"/>
              </a:solidFill>
            </a:endParaRPr>
          </a:p>
          <a:p>
            <a:r>
              <a:rPr lang="zh-CN" altLang="en-US"/>
              <a:t>              </a:t>
            </a:r>
            <a:endParaRPr lang="zh-CN" altLang="en-US"/>
          </a:p>
          <a:p>
            <a:endParaRPr lang="zh-CN" altLang="en-US"/>
          </a:p>
        </p:txBody>
      </p:sp>
      <p:sp>
        <p:nvSpPr>
          <p:cNvPr id="5" name="文本框 4"/>
          <p:cNvSpPr txBox="1"/>
          <p:nvPr/>
        </p:nvSpPr>
        <p:spPr>
          <a:xfrm>
            <a:off x="9627235" y="2366645"/>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
        <p:nvSpPr>
          <p:cNvPr id="4" name="文本框 3"/>
          <p:cNvSpPr txBox="1"/>
          <p:nvPr/>
        </p:nvSpPr>
        <p:spPr>
          <a:xfrm>
            <a:off x="9265285" y="481647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36525" y="459740"/>
            <a:ext cx="11475085" cy="4759325"/>
          </a:xfrm>
        </p:spPr>
        <p:txBody>
          <a:bodyPr>
            <a:noAutofit/>
          </a:bodyPr>
          <a:p>
            <a:pPr>
              <a:lnSpc>
                <a:spcPct val="100000"/>
              </a:lnSpc>
            </a:pPr>
            <a:r>
              <a:rPr lang="zh-CN" altLang="en-US" sz="2800" b="1">
                <a:solidFill>
                  <a:schemeClr val="tx1"/>
                </a:solidFill>
              </a:rPr>
              <a:t>18．古希腊悲剧的主题，大多是讲灾难降临在英雄人物的头上，这往往是神的旨意。然而，这些英雄并不屈服于命运的摆布而奋起抗争。这主要体现了古希腊 </a:t>
            </a:r>
            <a:endParaRPr lang="zh-CN" altLang="en-US" sz="2800" b="1">
              <a:solidFill>
                <a:schemeClr val="tx1"/>
              </a:solidFill>
            </a:endParaRPr>
          </a:p>
          <a:p>
            <a:pPr>
              <a:lnSpc>
                <a:spcPct val="100000"/>
              </a:lnSpc>
            </a:pPr>
            <a:r>
              <a:rPr lang="zh-CN" altLang="en-US" sz="2800" b="1">
                <a:solidFill>
                  <a:schemeClr val="tx1"/>
                </a:solidFill>
              </a:rPr>
              <a:t>A.同神与命运作斗争的勇气</a:t>
            </a:r>
            <a:endParaRPr lang="zh-CN" altLang="en-US" sz="2800" b="1">
              <a:solidFill>
                <a:schemeClr val="tx1"/>
              </a:solidFill>
            </a:endParaRPr>
          </a:p>
          <a:p>
            <a:pPr>
              <a:lnSpc>
                <a:spcPct val="100000"/>
              </a:lnSpc>
            </a:pPr>
            <a:r>
              <a:rPr lang="zh-CN" altLang="en-US" sz="2800" b="1">
                <a:solidFill>
                  <a:schemeClr val="tx1"/>
                </a:solidFill>
              </a:rPr>
              <a:t>B.摆脱了对神和自然的膜拜 </a:t>
            </a:r>
            <a:endParaRPr lang="zh-CN" altLang="en-US" sz="2800" b="1">
              <a:solidFill>
                <a:schemeClr val="tx1"/>
              </a:solidFill>
            </a:endParaRPr>
          </a:p>
          <a:p>
            <a:pPr>
              <a:lnSpc>
                <a:spcPct val="100000"/>
              </a:lnSpc>
            </a:pPr>
            <a:r>
              <a:rPr lang="zh-CN" altLang="en-US" sz="2800" b="1">
                <a:solidFill>
                  <a:schemeClr val="tx1"/>
                </a:solidFill>
              </a:rPr>
              <a:t>C.宽松自由的社会文化氛围</a:t>
            </a:r>
            <a:endParaRPr lang="zh-CN" altLang="en-US" sz="2800" b="1">
              <a:solidFill>
                <a:schemeClr val="tx1"/>
              </a:solidFill>
            </a:endParaRPr>
          </a:p>
          <a:p>
            <a:pPr>
              <a:lnSpc>
                <a:spcPct val="100000"/>
              </a:lnSpc>
            </a:pPr>
            <a:r>
              <a:rPr lang="zh-CN" altLang="en-US" sz="2800" b="1">
                <a:solidFill>
                  <a:schemeClr val="tx1"/>
                </a:solidFill>
              </a:rPr>
              <a:t>D.戏剧题材深受民众的喜爱 </a:t>
            </a:r>
            <a:endParaRPr lang="zh-CN" altLang="en-US" sz="2800" b="1">
              <a:solidFill>
                <a:schemeClr val="tx1"/>
              </a:solidFill>
            </a:endParaRPr>
          </a:p>
          <a:p>
            <a:pPr>
              <a:lnSpc>
                <a:spcPct val="100000"/>
              </a:lnSpc>
            </a:pPr>
            <a:r>
              <a:rPr lang="zh-CN" altLang="en-US" sz="2800" b="1">
                <a:solidFill>
                  <a:schemeClr val="tx1"/>
                </a:solidFill>
              </a:rPr>
              <a:t>19“他相信，他从神灵那里获得的使命是教会人们思考，因为他的智力游戏是为了激发人民去质疑所有想当然接受的事情。他的目的是帮助人们过一种善的、充实的人生。”由此可知，“他”主张 </a:t>
            </a:r>
            <a:endParaRPr lang="zh-CN" altLang="en-US" sz="2800" b="1">
              <a:solidFill>
                <a:schemeClr val="tx1"/>
              </a:solidFill>
            </a:endParaRPr>
          </a:p>
          <a:p>
            <a:pPr>
              <a:lnSpc>
                <a:spcPct val="100000"/>
              </a:lnSpc>
            </a:pPr>
            <a:r>
              <a:rPr lang="zh-CN" altLang="en-US" sz="2800" b="1">
                <a:solidFill>
                  <a:schemeClr val="tx1"/>
                </a:solidFill>
              </a:rPr>
              <a:t>A.万物由水生成 B.人是万物尺度 </a:t>
            </a:r>
            <a:endParaRPr lang="zh-CN" altLang="en-US" sz="2800" b="1">
              <a:solidFill>
                <a:schemeClr val="tx1"/>
              </a:solidFill>
            </a:endParaRPr>
          </a:p>
          <a:p>
            <a:pPr>
              <a:lnSpc>
                <a:spcPct val="100000"/>
              </a:lnSpc>
            </a:pPr>
            <a:r>
              <a:rPr lang="zh-CN" altLang="en-US" sz="2800" b="1">
                <a:solidFill>
                  <a:schemeClr val="tx1"/>
                </a:solidFill>
              </a:rPr>
              <a:t>C.要认识你自己 D.勇于追求真理</a:t>
            </a:r>
            <a:endParaRPr lang="zh-CN" altLang="en-US" sz="2800" b="1">
              <a:solidFill>
                <a:schemeClr val="tx1"/>
              </a:solidFill>
            </a:endParaRPr>
          </a:p>
          <a:p>
            <a:endParaRPr lang="zh-CN" altLang="en-US" sz="2100" b="1">
              <a:solidFill>
                <a:schemeClr val="tx1"/>
              </a:solidFill>
            </a:endParaRPr>
          </a:p>
        </p:txBody>
      </p:sp>
      <p:sp>
        <p:nvSpPr>
          <p:cNvPr id="4" name="文本框 3"/>
          <p:cNvSpPr txBox="1"/>
          <p:nvPr/>
        </p:nvSpPr>
        <p:spPr>
          <a:xfrm>
            <a:off x="9522460" y="135318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
        <p:nvSpPr>
          <p:cNvPr id="5" name="文本框 4"/>
          <p:cNvSpPr txBox="1"/>
          <p:nvPr/>
        </p:nvSpPr>
        <p:spPr>
          <a:xfrm>
            <a:off x="8968740" y="5619750"/>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3670" y="197485"/>
            <a:ext cx="11876405" cy="4759325"/>
          </a:xfrm>
        </p:spPr>
        <p:txBody>
          <a:bodyPr>
            <a:noAutofit/>
          </a:bodyPr>
          <a:p>
            <a:r>
              <a:rPr sz="2700" b="1">
                <a:solidFill>
                  <a:schemeClr val="tx1"/>
                </a:solidFill>
                <a:sym typeface="+mn-ea"/>
              </a:rPr>
              <a:t>3.孟子曰：“桀、纣之失天下也，失其民也；失其民者，失其心也。得天下有道：得其民，斯得天下矣……虽欲无王，不可得已。”这体现的孟子思想是</a:t>
            </a:r>
            <a:endParaRPr lang="zh-CN" altLang="en-US" sz="2700" b="1">
              <a:solidFill>
                <a:schemeClr val="tx1"/>
              </a:solidFill>
            </a:endParaRPr>
          </a:p>
          <a:p>
            <a:r>
              <a:rPr sz="2700" b="1">
                <a:solidFill>
                  <a:schemeClr val="tx1"/>
                </a:solidFill>
                <a:sym typeface="+mn-ea"/>
              </a:rPr>
              <a:t>A.培养浩然之气       B.反对君主专制 </a:t>
            </a:r>
            <a:endParaRPr lang="zh-CN" altLang="en-US" sz="2700" b="1">
              <a:solidFill>
                <a:schemeClr val="tx1"/>
              </a:solidFill>
            </a:endParaRPr>
          </a:p>
          <a:p>
            <a:r>
              <a:rPr sz="2700" b="1">
                <a:solidFill>
                  <a:schemeClr val="tx1"/>
                </a:solidFill>
                <a:sym typeface="+mn-ea"/>
              </a:rPr>
              <a:t>C.提倡以民为本       D.坚持人性本善</a:t>
            </a:r>
            <a:endParaRPr lang="zh-CN" altLang="en-US" sz="2700" b="1">
              <a:solidFill>
                <a:schemeClr val="tx1"/>
              </a:solidFill>
            </a:endParaRPr>
          </a:p>
          <a:p>
            <a:r>
              <a:rPr sz="2700" b="1">
                <a:solidFill>
                  <a:schemeClr val="tx1"/>
                </a:solidFill>
                <a:sym typeface="+mn-ea"/>
              </a:rPr>
              <a:t>4.冯友兰说：“如果对法家望文生义，以为法家便是主张法学，这便错了。法家的主张，用现代语言来说，乃是一套组织领导的理论和方法。”作者旨在</a:t>
            </a:r>
            <a:endParaRPr lang="zh-CN" altLang="en-US" sz="2700" b="1">
              <a:solidFill>
                <a:schemeClr val="tx1"/>
              </a:solidFill>
            </a:endParaRPr>
          </a:p>
          <a:p>
            <a:r>
              <a:rPr sz="2700" b="1">
                <a:solidFill>
                  <a:schemeClr val="tx1"/>
                </a:solidFill>
                <a:sym typeface="+mn-ea"/>
              </a:rPr>
              <a:t>A.完全认同韩非子的思想     B.指出法家是专制的帮凶</a:t>
            </a:r>
            <a:endParaRPr lang="zh-CN" altLang="en-US" sz="2700" b="1">
              <a:solidFill>
                <a:schemeClr val="tx1"/>
              </a:solidFill>
            </a:endParaRPr>
          </a:p>
          <a:p>
            <a:r>
              <a:rPr sz="2700" b="1">
                <a:solidFill>
                  <a:schemeClr val="tx1"/>
                </a:solidFill>
                <a:sym typeface="+mn-ea"/>
              </a:rPr>
              <a:t>C.强调法家思想的全面性     D.说明法家思想超越时代</a:t>
            </a:r>
            <a:endParaRPr lang="zh-CN" altLang="en-US" sz="2700" b="1">
              <a:solidFill>
                <a:schemeClr val="tx1"/>
              </a:solidFill>
            </a:endParaRPr>
          </a:p>
          <a:p>
            <a:endParaRPr lang="zh-CN" altLang="en-US" sz="2700" b="1">
              <a:solidFill>
                <a:schemeClr val="tx1"/>
              </a:solidFill>
            </a:endParaRPr>
          </a:p>
        </p:txBody>
      </p:sp>
      <p:sp>
        <p:nvSpPr>
          <p:cNvPr id="5" name="文本框 4"/>
          <p:cNvSpPr txBox="1"/>
          <p:nvPr/>
        </p:nvSpPr>
        <p:spPr>
          <a:xfrm>
            <a:off x="9522460" y="135318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
        <p:nvSpPr>
          <p:cNvPr id="4" name="文本框 3"/>
          <p:cNvSpPr txBox="1"/>
          <p:nvPr/>
        </p:nvSpPr>
        <p:spPr>
          <a:xfrm>
            <a:off x="9876155" y="4833620"/>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9380" y="250190"/>
            <a:ext cx="12073255" cy="6607810"/>
          </a:xfrm>
        </p:spPr>
        <p:txBody>
          <a:bodyPr>
            <a:normAutofit fontScale="60000"/>
          </a:bodyPr>
          <a:p>
            <a:pPr marL="0" indent="0">
              <a:lnSpc>
                <a:spcPct val="100000"/>
              </a:lnSpc>
              <a:spcAft>
                <a:spcPts val="0"/>
              </a:spcAft>
              <a:buNone/>
            </a:pPr>
            <a:r>
              <a:rPr lang="en-US" altLang="zh-CN" sz="4000" b="1">
                <a:solidFill>
                  <a:schemeClr val="tx1"/>
                </a:solidFill>
              </a:rPr>
              <a:t>19-20</a:t>
            </a:r>
            <a:endParaRPr lang="en-US" altLang="zh-CN" sz="4000" b="1">
              <a:solidFill>
                <a:schemeClr val="tx1"/>
              </a:solidFill>
            </a:endParaRPr>
          </a:p>
          <a:p>
            <a:pPr marL="0" indent="0">
              <a:lnSpc>
                <a:spcPct val="100000"/>
              </a:lnSpc>
              <a:spcAft>
                <a:spcPts val="0"/>
              </a:spcAft>
              <a:buNone/>
            </a:pPr>
            <a:r>
              <a:rPr lang="zh-CN" altLang="en-US" sz="4800" b="1">
                <a:solidFill>
                  <a:schemeClr val="tx1"/>
                </a:solidFill>
                <a:latin typeface="微软雅黑" panose="020B0503020204020204" pitchFamily="34" charset="-122"/>
                <a:cs typeface="微软雅黑" panose="020B0503020204020204" pitchFamily="34" charset="-122"/>
              </a:rPr>
              <a:t>5. 西汉初年，太史公司马谈说道家“因阴阳之大顺，采儒、墨之善，撮名、法之要，与时迁移，应物变化，立俗施事，无所不宜”。以下对司马谈观点理解最为准确的是 </a:t>
            </a:r>
            <a:endParaRPr lang="zh-CN" altLang="en-US" sz="4800" b="1">
              <a:solidFill>
                <a:schemeClr val="tx1"/>
              </a:solidFill>
              <a:latin typeface="微软雅黑" panose="020B0503020204020204" pitchFamily="34" charset="-122"/>
              <a:cs typeface="微软雅黑" panose="020B0503020204020204" pitchFamily="34" charset="-122"/>
            </a:endParaRPr>
          </a:p>
          <a:p>
            <a:pPr marL="0" indent="0">
              <a:lnSpc>
                <a:spcPct val="100000"/>
              </a:lnSpc>
              <a:spcAft>
                <a:spcPts val="0"/>
              </a:spcAft>
              <a:buNone/>
            </a:pPr>
            <a:r>
              <a:rPr lang="zh-CN" altLang="en-US" sz="4800" b="1">
                <a:solidFill>
                  <a:schemeClr val="tx1"/>
                </a:solidFill>
                <a:latin typeface="微软雅黑" panose="020B0503020204020204" pitchFamily="34" charset="-122"/>
                <a:cs typeface="微软雅黑" panose="020B0503020204020204" pitchFamily="34" charset="-122"/>
              </a:rPr>
              <a:t>A.诸子思想注重秩序重建            B.各家思想趋向统一合流 </a:t>
            </a:r>
            <a:endParaRPr lang="zh-CN" altLang="en-US" sz="4800" b="1">
              <a:solidFill>
                <a:schemeClr val="tx1"/>
              </a:solidFill>
              <a:latin typeface="微软雅黑" panose="020B0503020204020204" pitchFamily="34" charset="-122"/>
              <a:cs typeface="微软雅黑" panose="020B0503020204020204" pitchFamily="34" charset="-122"/>
            </a:endParaRPr>
          </a:p>
          <a:p>
            <a:pPr marL="0" indent="0">
              <a:lnSpc>
                <a:spcPct val="100000"/>
              </a:lnSpc>
              <a:spcAft>
                <a:spcPts val="0"/>
              </a:spcAft>
              <a:buNone/>
            </a:pPr>
            <a:r>
              <a:rPr lang="zh-CN" altLang="en-US" sz="4800" b="1">
                <a:solidFill>
                  <a:schemeClr val="tx1"/>
                </a:solidFill>
                <a:latin typeface="微软雅黑" panose="020B0503020204020204" pitchFamily="34" charset="-122"/>
                <a:cs typeface="微软雅黑" panose="020B0503020204020204" pitchFamily="34" charset="-122"/>
              </a:rPr>
              <a:t>C.黄老之学符合统治需要            D.西汉治国理念亟需转变</a:t>
            </a:r>
            <a:endParaRPr lang="zh-CN" altLang="en-US" sz="4800" b="1">
              <a:solidFill>
                <a:schemeClr val="tx1"/>
              </a:solidFill>
              <a:latin typeface="微软雅黑" panose="020B0503020204020204" pitchFamily="34" charset="-122"/>
              <a:cs typeface="微软雅黑" panose="020B0503020204020204" pitchFamily="34" charset="-122"/>
            </a:endParaRPr>
          </a:p>
          <a:p>
            <a:pPr marL="0" indent="0">
              <a:lnSpc>
                <a:spcPct val="100000"/>
              </a:lnSpc>
              <a:spcAft>
                <a:spcPts val="0"/>
              </a:spcAft>
              <a:buNone/>
            </a:pPr>
            <a:r>
              <a:rPr lang="zh-CN" altLang="en-US" sz="4800" b="1">
                <a:solidFill>
                  <a:schemeClr val="tx1"/>
                </a:solidFill>
                <a:latin typeface="微软雅黑" panose="020B0503020204020204" pitchFamily="34" charset="-122"/>
                <a:cs typeface="微软雅黑" panose="020B0503020204020204" pitchFamily="34" charset="-122"/>
              </a:rPr>
              <a:t>6．董仲舒认为“天生民有善质，而未能善，于是为之立王以善之，此天意也”。董仲舒此言旨在说明 </a:t>
            </a:r>
            <a:endParaRPr lang="zh-CN" altLang="en-US" sz="4800" b="1">
              <a:solidFill>
                <a:schemeClr val="tx1"/>
              </a:solidFill>
              <a:latin typeface="微软雅黑" panose="020B0503020204020204" pitchFamily="34" charset="-122"/>
              <a:cs typeface="微软雅黑" panose="020B0503020204020204" pitchFamily="34" charset="-122"/>
            </a:endParaRPr>
          </a:p>
          <a:p>
            <a:pPr marL="0" indent="0">
              <a:lnSpc>
                <a:spcPct val="100000"/>
              </a:lnSpc>
              <a:spcAft>
                <a:spcPts val="0"/>
              </a:spcAft>
              <a:buNone/>
            </a:pPr>
            <a:r>
              <a:rPr lang="zh-CN" altLang="en-US" sz="4800" b="1">
                <a:solidFill>
                  <a:schemeClr val="tx1"/>
                </a:solidFill>
                <a:latin typeface="微软雅黑" panose="020B0503020204020204" pitchFamily="34" charset="-122"/>
                <a:cs typeface="微软雅黑" panose="020B0503020204020204" pitchFamily="34" charset="-122"/>
              </a:rPr>
              <a:t>A.人性本恶           B.君权神授         C.以刑辅德      D.三纲五常 </a:t>
            </a:r>
            <a:endParaRPr lang="zh-CN" altLang="en-US" sz="4800" b="1">
              <a:solidFill>
                <a:schemeClr val="tx1"/>
              </a:solidFill>
              <a:latin typeface="微软雅黑" panose="020B0503020204020204" pitchFamily="34" charset="-122"/>
              <a:cs typeface="微软雅黑" panose="020B0503020204020204" pitchFamily="34" charset="-122"/>
            </a:endParaRPr>
          </a:p>
          <a:p>
            <a:pPr marL="0" indent="0">
              <a:lnSpc>
                <a:spcPct val="100000"/>
              </a:lnSpc>
              <a:spcAft>
                <a:spcPts val="0"/>
              </a:spcAft>
              <a:buNone/>
            </a:pPr>
            <a:r>
              <a:rPr sz="4800" b="1">
                <a:solidFill>
                  <a:schemeClr val="tx1"/>
                </a:solidFill>
                <a:latin typeface="微软雅黑" panose="020B0503020204020204" pitchFamily="34" charset="-122"/>
                <a:cs typeface="微软雅黑" panose="020B0503020204020204" pitchFamily="34" charset="-122"/>
                <a:sym typeface="+mn-ea"/>
              </a:rPr>
              <a:t>6.有学者认为,汉代儒学逐渐丧失了原典学民主性的一面……早期儒家的禅让主张和“革命”思想,主张权力贤不授子、臣民有反抗暴君的权利等,这些思想或被淡化遮蔽或被阉割。这说明汉代儒学</a:t>
            </a:r>
            <a:endParaRPr lang="zh-CN" altLang="en-US" sz="4800" b="1">
              <a:solidFill>
                <a:schemeClr val="tx1"/>
              </a:solidFill>
              <a:latin typeface="微软雅黑" panose="020B0503020204020204" pitchFamily="34" charset="-122"/>
              <a:cs typeface="微软雅黑" panose="020B0503020204020204" pitchFamily="34" charset="-122"/>
            </a:endParaRPr>
          </a:p>
          <a:p>
            <a:pPr marL="0" indent="0">
              <a:lnSpc>
                <a:spcPct val="100000"/>
              </a:lnSpc>
              <a:spcAft>
                <a:spcPts val="0"/>
              </a:spcAft>
              <a:buNone/>
            </a:pPr>
            <a:r>
              <a:rPr sz="4800" b="1">
                <a:solidFill>
                  <a:schemeClr val="tx1"/>
                </a:solidFill>
                <a:latin typeface="微软雅黑" panose="020B0503020204020204" pitchFamily="34" charset="-122"/>
                <a:cs typeface="微软雅黑" panose="020B0503020204020204" pitchFamily="34" charset="-122"/>
                <a:sym typeface="+mn-ea"/>
              </a:rPr>
              <a:t>A.摒弃了原始儒学的宗旨              B.导致君主权力无限膨胀</a:t>
            </a:r>
            <a:endParaRPr lang="zh-CN" altLang="en-US" sz="4800" b="1">
              <a:solidFill>
                <a:schemeClr val="tx1"/>
              </a:solidFill>
              <a:latin typeface="微软雅黑" panose="020B0503020204020204" pitchFamily="34" charset="-122"/>
              <a:cs typeface="微软雅黑" panose="020B0503020204020204" pitchFamily="34" charset="-122"/>
            </a:endParaRPr>
          </a:p>
          <a:p>
            <a:pPr marL="0" indent="0">
              <a:lnSpc>
                <a:spcPct val="100000"/>
              </a:lnSpc>
              <a:spcAft>
                <a:spcPts val="0"/>
              </a:spcAft>
              <a:buNone/>
            </a:pPr>
            <a:r>
              <a:rPr sz="4800" b="1">
                <a:solidFill>
                  <a:schemeClr val="tx1"/>
                </a:solidFill>
                <a:latin typeface="微软雅黑" panose="020B0503020204020204" pitchFamily="34" charset="-122"/>
                <a:cs typeface="微软雅黑" panose="020B0503020204020204" pitchFamily="34" charset="-122"/>
                <a:sym typeface="+mn-ea"/>
              </a:rPr>
              <a:t>C.融合百家思想形成独尊              D.适应了君权强化的需要</a:t>
            </a:r>
            <a:endParaRPr lang="zh-CN" altLang="en-US" sz="4800" b="1">
              <a:solidFill>
                <a:schemeClr val="tx1"/>
              </a:solidFill>
              <a:latin typeface="微软雅黑" panose="020B0503020204020204" pitchFamily="34" charset="-122"/>
              <a:cs typeface="微软雅黑" panose="020B0503020204020204" pitchFamily="34" charset="-122"/>
            </a:endParaRPr>
          </a:p>
          <a:p>
            <a:pPr marL="0" indent="0">
              <a:lnSpc>
                <a:spcPct val="100000"/>
              </a:lnSpc>
              <a:spcAft>
                <a:spcPts val="0"/>
              </a:spcAft>
              <a:buNone/>
            </a:pPr>
            <a:endParaRPr lang="zh-CN" altLang="en-US" sz="4800" b="1">
              <a:solidFill>
                <a:schemeClr val="tx1"/>
              </a:solidFill>
              <a:latin typeface="微软雅黑" panose="020B0503020204020204" pitchFamily="34" charset="-122"/>
              <a:cs typeface="微软雅黑" panose="020B0503020204020204" pitchFamily="34" charset="-122"/>
            </a:endParaRPr>
          </a:p>
        </p:txBody>
      </p:sp>
      <p:sp>
        <p:nvSpPr>
          <p:cNvPr id="4" name="文本框 3"/>
          <p:cNvSpPr txBox="1"/>
          <p:nvPr/>
        </p:nvSpPr>
        <p:spPr>
          <a:xfrm>
            <a:off x="10419715" y="148018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
        <p:nvSpPr>
          <p:cNvPr id="5" name="文本框 4"/>
          <p:cNvSpPr txBox="1"/>
          <p:nvPr/>
        </p:nvSpPr>
        <p:spPr>
          <a:xfrm>
            <a:off x="9042400" y="3200400"/>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
        <p:nvSpPr>
          <p:cNvPr id="6" name="文本框 5"/>
          <p:cNvSpPr txBox="1"/>
          <p:nvPr/>
        </p:nvSpPr>
        <p:spPr>
          <a:xfrm>
            <a:off x="10601325" y="5143500"/>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4305" y="233045"/>
            <a:ext cx="12038330" cy="6226175"/>
          </a:xfrm>
        </p:spPr>
        <p:txBody>
          <a:bodyPr>
            <a:noAutofit/>
          </a:bodyPr>
          <a:p>
            <a:pPr marL="0" indent="0">
              <a:buNone/>
            </a:pPr>
            <a:r>
              <a:rPr lang="en-US" altLang="zh-CN" sz="2400" b="1">
                <a:solidFill>
                  <a:schemeClr val="tx1"/>
                </a:solidFill>
              </a:rPr>
              <a:t>18-----19</a:t>
            </a:r>
            <a:endParaRPr lang="zh-CN" altLang="en-US" sz="2400" b="1">
              <a:solidFill>
                <a:schemeClr val="tx1"/>
              </a:solidFill>
            </a:endParaRPr>
          </a:p>
          <a:p>
            <a:pPr marL="0" indent="0">
              <a:buNone/>
            </a:pPr>
            <a:r>
              <a:rPr lang="zh-CN" altLang="en-US" sz="2400" b="1">
                <a:solidFill>
                  <a:schemeClr val="tx1"/>
                </a:solidFill>
              </a:rPr>
              <a:t>7.北宋儒学家张载将宇宙本原与人生伦理相衔接,他认为天性、人性是由“道”相通的。他的《西铭》一文将人生、国家、社会、宇宙以及时间变换和死递嬗纳为一体。这反映了北宋</a:t>
            </a:r>
            <a:endParaRPr lang="zh-CN" altLang="en-US" sz="2400" b="1">
              <a:solidFill>
                <a:schemeClr val="tx1"/>
              </a:solidFill>
            </a:endParaRPr>
          </a:p>
          <a:p>
            <a:r>
              <a:rPr lang="zh-CN" altLang="en-US" sz="2400" b="1">
                <a:solidFill>
                  <a:schemeClr val="tx1"/>
                </a:solidFill>
              </a:rPr>
              <a:t>A.三教并行已成为思想主流             B.儒佛道思想相互碰撞融合</a:t>
            </a:r>
            <a:endParaRPr lang="zh-CN" altLang="en-US" sz="2400" b="1">
              <a:solidFill>
                <a:schemeClr val="tx1"/>
              </a:solidFill>
            </a:endParaRPr>
          </a:p>
          <a:p>
            <a:r>
              <a:rPr lang="zh-CN" altLang="en-US" sz="2400" b="1">
                <a:solidFill>
                  <a:schemeClr val="tx1"/>
                </a:solidFill>
              </a:rPr>
              <a:t>C.儒学正统地位发生了动摇             D.理学思想走向了完善成熟</a:t>
            </a:r>
            <a:endParaRPr lang="zh-CN" altLang="en-US" sz="2400" b="1">
              <a:solidFill>
                <a:schemeClr val="tx1"/>
              </a:solidFill>
            </a:endParaRPr>
          </a:p>
          <a:p>
            <a:r>
              <a:rPr lang="zh-CN" altLang="en-US" sz="2400" b="1">
                <a:solidFill>
                  <a:schemeClr val="tx1"/>
                </a:solidFill>
              </a:rPr>
              <a:t>8.某思想家认为,“昏暗之士,果能随事随物精察此心之天理，以致其本然之良知,则虽愚必明,虽柔必强”。该思想家是</a:t>
            </a:r>
            <a:endParaRPr lang="zh-CN" altLang="en-US" sz="2400" b="1">
              <a:solidFill>
                <a:schemeClr val="tx1"/>
              </a:solidFill>
            </a:endParaRPr>
          </a:p>
          <a:p>
            <a:r>
              <a:rPr lang="zh-CN" altLang="en-US" sz="2400" b="1">
                <a:solidFill>
                  <a:schemeClr val="tx1"/>
                </a:solidFill>
              </a:rPr>
              <a:t>A.老子                               B.朱熹</a:t>
            </a:r>
            <a:endParaRPr lang="zh-CN" altLang="en-US" sz="2400" b="1">
              <a:solidFill>
                <a:schemeClr val="tx1"/>
              </a:solidFill>
            </a:endParaRPr>
          </a:p>
          <a:p>
            <a:r>
              <a:rPr lang="zh-CN" altLang="en-US" sz="2400" b="1">
                <a:solidFill>
                  <a:schemeClr val="tx1"/>
                </a:solidFill>
              </a:rPr>
              <a:t>C.陆九渊                             D.王阳明</a:t>
            </a:r>
            <a:endParaRPr lang="zh-CN" altLang="en-US" sz="2400" b="1">
              <a:solidFill>
                <a:schemeClr val="tx1"/>
              </a:solidFill>
            </a:endParaRPr>
          </a:p>
        </p:txBody>
      </p:sp>
      <p:sp>
        <p:nvSpPr>
          <p:cNvPr id="5" name="文本框 4"/>
          <p:cNvSpPr txBox="1"/>
          <p:nvPr/>
        </p:nvSpPr>
        <p:spPr>
          <a:xfrm>
            <a:off x="10212705" y="1541145"/>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
        <p:nvSpPr>
          <p:cNvPr id="4" name="文本框 3"/>
          <p:cNvSpPr txBox="1"/>
          <p:nvPr/>
        </p:nvSpPr>
        <p:spPr>
          <a:xfrm>
            <a:off x="9321800" y="3816350"/>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4305" y="215265"/>
            <a:ext cx="11824335" cy="4759325"/>
          </a:xfrm>
        </p:spPr>
        <p:txBody>
          <a:bodyPr>
            <a:noAutofit/>
          </a:bodyPr>
          <a:p>
            <a:pPr marL="0" indent="0">
              <a:lnSpc>
                <a:spcPct val="125000"/>
              </a:lnSpc>
              <a:spcAft>
                <a:spcPts val="0"/>
              </a:spcAft>
              <a:buNone/>
            </a:pPr>
            <a:r>
              <a:rPr lang="en-US" altLang="zh-CN" sz="2300" b="1">
                <a:solidFill>
                  <a:schemeClr val="tx1"/>
                </a:solidFill>
              </a:rPr>
              <a:t>19---20</a:t>
            </a:r>
            <a:endParaRPr lang="zh-CN" altLang="en-US" sz="2300" b="1">
              <a:solidFill>
                <a:schemeClr val="tx1"/>
              </a:solidFill>
            </a:endParaRPr>
          </a:p>
          <a:p>
            <a:pPr marL="0" indent="0">
              <a:lnSpc>
                <a:spcPct val="125000"/>
              </a:lnSpc>
              <a:spcAft>
                <a:spcPts val="0"/>
              </a:spcAft>
              <a:buNone/>
            </a:pPr>
            <a:r>
              <a:rPr lang="zh-CN" altLang="en-US" sz="2300" b="1">
                <a:solidFill>
                  <a:schemeClr val="tx1"/>
                </a:solidFill>
              </a:rPr>
              <a:t>7.“修仙”是中国古代的一种集体性社会精神追求，魏晋时期的道教代表人物葛洪将长生成仙与人性的善恶联系起来，“欲成仙者，要当以忠孝和顺仁为本，若德行不修，而但务方术，皆不得长生”。当时的这一认识 </a:t>
            </a:r>
            <a:endParaRPr lang="zh-CN" altLang="en-US" sz="2300" b="1">
              <a:solidFill>
                <a:schemeClr val="tx1"/>
              </a:solidFill>
            </a:endParaRPr>
          </a:p>
          <a:p>
            <a:pPr marL="0" indent="0">
              <a:lnSpc>
                <a:spcPct val="125000"/>
              </a:lnSpc>
              <a:spcAft>
                <a:spcPts val="0"/>
              </a:spcAft>
              <a:buNone/>
            </a:pPr>
            <a:r>
              <a:rPr lang="zh-CN" altLang="en-US" sz="2300" b="1">
                <a:solidFill>
                  <a:schemeClr val="tx1"/>
                </a:solidFill>
              </a:rPr>
              <a:t>A.体现出道教思想的盛行          B.反映了儒道融合的趋势</a:t>
            </a:r>
            <a:endParaRPr lang="zh-CN" altLang="en-US" sz="2300" b="1">
              <a:solidFill>
                <a:schemeClr val="tx1"/>
              </a:solidFill>
            </a:endParaRPr>
          </a:p>
          <a:p>
            <a:pPr marL="0" indent="0">
              <a:lnSpc>
                <a:spcPct val="125000"/>
              </a:lnSpc>
              <a:spcAft>
                <a:spcPts val="0"/>
              </a:spcAft>
              <a:buNone/>
            </a:pPr>
            <a:r>
              <a:rPr lang="zh-CN" altLang="en-US" sz="2300" b="1">
                <a:solidFill>
                  <a:schemeClr val="tx1"/>
                </a:solidFill>
              </a:rPr>
              <a:t>C.促进了人性研究的深入          D.有利于统治秩序的稳固</a:t>
            </a:r>
            <a:endParaRPr lang="zh-CN" altLang="en-US" sz="2300" b="1">
              <a:solidFill>
                <a:schemeClr val="tx1"/>
              </a:solidFill>
            </a:endParaRPr>
          </a:p>
          <a:p>
            <a:pPr marL="0" indent="0">
              <a:lnSpc>
                <a:spcPct val="125000"/>
              </a:lnSpc>
              <a:spcAft>
                <a:spcPts val="0"/>
              </a:spcAft>
              <a:buNone/>
            </a:pPr>
            <a:r>
              <a:rPr lang="zh-CN" altLang="en-US" sz="2300" b="1">
                <a:solidFill>
                  <a:schemeClr val="tx1"/>
                </a:solidFill>
              </a:rPr>
              <a:t>8．李清照在丈夫赵明诚去世后改嫁在当时并未受到非议，在宋代，为夫守节只是一种理想的行为规范，通常并不被人们所遵守。而到了明清时期，李清照改嫁被当成词人人生中的重大污点，甚至当时有人替李清照辩解说她未曾改嫁。由此可知 </a:t>
            </a:r>
            <a:endParaRPr lang="zh-CN" altLang="en-US" sz="2300" b="1">
              <a:solidFill>
                <a:schemeClr val="tx1"/>
              </a:solidFill>
            </a:endParaRPr>
          </a:p>
          <a:p>
            <a:pPr marL="0" indent="0">
              <a:lnSpc>
                <a:spcPct val="125000"/>
              </a:lnSpc>
              <a:spcAft>
                <a:spcPts val="0"/>
              </a:spcAft>
              <a:buNone/>
            </a:pPr>
            <a:r>
              <a:rPr lang="zh-CN" altLang="en-US" sz="2300" b="1">
                <a:solidFill>
                  <a:schemeClr val="tx1"/>
                </a:solidFill>
              </a:rPr>
              <a:t>A.李清照改嫁一事未有定论         B.宋代社会呈开放多元色彩 </a:t>
            </a:r>
            <a:endParaRPr lang="zh-CN" altLang="en-US" sz="2300" b="1">
              <a:solidFill>
                <a:schemeClr val="tx1"/>
              </a:solidFill>
            </a:endParaRPr>
          </a:p>
          <a:p>
            <a:pPr marL="0" indent="0">
              <a:lnSpc>
                <a:spcPct val="125000"/>
              </a:lnSpc>
              <a:spcAft>
                <a:spcPts val="0"/>
              </a:spcAft>
              <a:buNone/>
            </a:pPr>
            <a:r>
              <a:rPr lang="zh-CN" altLang="en-US" sz="2300" b="1">
                <a:solidFill>
                  <a:schemeClr val="tx1"/>
                </a:solidFill>
              </a:rPr>
              <a:t>C.她的作品在明清不受欢迎          D.理学的流行影响人物评价</a:t>
            </a:r>
            <a:endParaRPr lang="zh-CN" altLang="en-US" sz="2300" b="1">
              <a:solidFill>
                <a:schemeClr val="tx1"/>
              </a:solidFill>
            </a:endParaRPr>
          </a:p>
          <a:p>
            <a:pPr marL="0" indent="0">
              <a:lnSpc>
                <a:spcPct val="125000"/>
              </a:lnSpc>
              <a:spcAft>
                <a:spcPts val="0"/>
              </a:spcAft>
              <a:buNone/>
            </a:pPr>
            <a:r>
              <a:rPr lang="zh-CN" altLang="en-US" sz="2300" b="1">
                <a:solidFill>
                  <a:schemeClr val="tx1"/>
                </a:solidFill>
              </a:rPr>
              <a:t>9．王阳明认为，所谓“良知人人皆有”，“良知在人心，无间于圣愚，天下古今之所同也”，圣贤与凡人并无不可逾越的鸿沟。据此可知阳明学 </a:t>
            </a:r>
            <a:endParaRPr lang="zh-CN" altLang="en-US" sz="2300" b="1">
              <a:solidFill>
                <a:schemeClr val="tx1"/>
              </a:solidFill>
            </a:endParaRPr>
          </a:p>
          <a:p>
            <a:pPr marL="0" indent="0">
              <a:lnSpc>
                <a:spcPct val="125000"/>
              </a:lnSpc>
              <a:spcAft>
                <a:spcPts val="0"/>
              </a:spcAft>
              <a:buNone/>
            </a:pPr>
            <a:r>
              <a:rPr lang="zh-CN" altLang="en-US" sz="2300" b="1">
                <a:solidFill>
                  <a:schemeClr val="tx1"/>
                </a:solidFill>
              </a:rPr>
              <a:t>A.认为圣贤与凡人平等                  B.与程朱理学背道而驰 </a:t>
            </a:r>
            <a:endParaRPr lang="zh-CN" altLang="en-US" sz="2300" b="1">
              <a:solidFill>
                <a:schemeClr val="tx1"/>
              </a:solidFill>
            </a:endParaRPr>
          </a:p>
          <a:p>
            <a:pPr marL="0" indent="0">
              <a:lnSpc>
                <a:spcPct val="125000"/>
              </a:lnSpc>
              <a:spcAft>
                <a:spcPts val="0"/>
              </a:spcAft>
              <a:buNone/>
            </a:pPr>
            <a:r>
              <a:rPr lang="zh-CN" altLang="en-US" sz="2300" b="1">
                <a:solidFill>
                  <a:schemeClr val="tx1"/>
                </a:solidFill>
              </a:rPr>
              <a:t>C.利于激发主观能动性                  D.动播了专制统治根基 </a:t>
            </a:r>
            <a:endParaRPr lang="zh-CN" altLang="en-US" sz="2300" b="1">
              <a:solidFill>
                <a:schemeClr val="tx1"/>
              </a:solidFill>
            </a:endParaRPr>
          </a:p>
        </p:txBody>
      </p:sp>
      <p:sp>
        <p:nvSpPr>
          <p:cNvPr id="5" name="文本框 4"/>
          <p:cNvSpPr txBox="1"/>
          <p:nvPr/>
        </p:nvSpPr>
        <p:spPr>
          <a:xfrm>
            <a:off x="10212705" y="1541145"/>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
        <p:nvSpPr>
          <p:cNvPr id="4" name="文本框 3"/>
          <p:cNvSpPr txBox="1"/>
          <p:nvPr/>
        </p:nvSpPr>
        <p:spPr>
          <a:xfrm>
            <a:off x="10212705" y="3973195"/>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
        <p:nvSpPr>
          <p:cNvPr id="6" name="文本框 5"/>
          <p:cNvSpPr txBox="1"/>
          <p:nvPr/>
        </p:nvSpPr>
        <p:spPr>
          <a:xfrm>
            <a:off x="9959975" y="5655310"/>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9380" y="163830"/>
            <a:ext cx="11736705" cy="4759325"/>
          </a:xfrm>
        </p:spPr>
        <p:txBody>
          <a:bodyPr>
            <a:noAutofit/>
          </a:bodyPr>
          <a:p>
            <a:pPr marL="0" indent="0">
              <a:lnSpc>
                <a:spcPct val="130000"/>
              </a:lnSpc>
              <a:spcAft>
                <a:spcPts val="0"/>
              </a:spcAft>
              <a:buNone/>
            </a:pPr>
            <a:r>
              <a:rPr lang="en-US" altLang="zh-CN" sz="2800" b="1">
                <a:solidFill>
                  <a:schemeClr val="tx1"/>
                </a:solidFill>
              </a:rPr>
              <a:t>19-20</a:t>
            </a:r>
            <a:endParaRPr lang="en-US" altLang="zh-CN" sz="2800" b="1">
              <a:solidFill>
                <a:schemeClr val="tx1"/>
              </a:solidFill>
            </a:endParaRPr>
          </a:p>
          <a:p>
            <a:pPr marL="0" indent="0">
              <a:lnSpc>
                <a:spcPct val="130000"/>
              </a:lnSpc>
              <a:spcAft>
                <a:spcPts val="0"/>
              </a:spcAft>
              <a:buNone/>
            </a:pPr>
            <a:r>
              <a:rPr lang="zh-CN" altLang="en-US" sz="2800" b="1">
                <a:solidFill>
                  <a:schemeClr val="tx1"/>
                </a:solidFill>
              </a:rPr>
              <a:t>10</a:t>
            </a:r>
            <a:r>
              <a:rPr lang="en-US" altLang="zh-CN" sz="2800" b="1">
                <a:solidFill>
                  <a:schemeClr val="tx1"/>
                </a:solidFill>
              </a:rPr>
              <a:t>.</a:t>
            </a:r>
            <a:r>
              <a:rPr lang="zh-CN" altLang="en-US" sz="2800" b="1">
                <a:solidFill>
                  <a:schemeClr val="tx1"/>
                </a:solidFill>
              </a:rPr>
              <a:t> 梁启超将《明夷待访录》视为“宣传民主主义的工具”，孙中山则将《明夷待访录》中的部分内容抽印分发同志，鼓动反对清王朝的民主革命。这主要是因为此书的作者 </a:t>
            </a:r>
            <a:endParaRPr lang="zh-CN" altLang="en-US" sz="2800" b="1">
              <a:solidFill>
                <a:schemeClr val="tx1"/>
              </a:solidFill>
            </a:endParaRPr>
          </a:p>
          <a:p>
            <a:pPr marL="0" indent="0">
              <a:lnSpc>
                <a:spcPct val="130000"/>
              </a:lnSpc>
              <a:spcAft>
                <a:spcPts val="0"/>
              </a:spcAft>
              <a:buNone/>
            </a:pPr>
            <a:r>
              <a:rPr lang="zh-CN" altLang="en-US" sz="2800" b="1">
                <a:solidFill>
                  <a:schemeClr val="tx1"/>
                </a:solidFill>
              </a:rPr>
              <a:t>A.提出了限制君权的理论和设想   B.否定了孔子学说是万世之至论 </a:t>
            </a:r>
            <a:endParaRPr lang="zh-CN" altLang="en-US" sz="2800" b="1">
              <a:solidFill>
                <a:schemeClr val="tx1"/>
              </a:solidFill>
            </a:endParaRPr>
          </a:p>
          <a:p>
            <a:pPr marL="0" indent="0">
              <a:lnSpc>
                <a:spcPct val="130000"/>
              </a:lnSpc>
              <a:spcAft>
                <a:spcPts val="0"/>
              </a:spcAft>
              <a:buNone/>
            </a:pPr>
            <a:r>
              <a:rPr lang="zh-CN" altLang="en-US" sz="2800" b="1">
                <a:solidFill>
                  <a:schemeClr val="tx1"/>
                </a:solidFill>
              </a:rPr>
              <a:t>C.重新肯定了程朱理学正统地位   D.是中国最早学习西方思想代表</a:t>
            </a:r>
            <a:endParaRPr lang="zh-CN" altLang="en-US" sz="2800" b="1">
              <a:solidFill>
                <a:schemeClr val="tx1"/>
              </a:solidFill>
            </a:endParaRPr>
          </a:p>
          <a:p>
            <a:pPr marL="0" indent="0">
              <a:lnSpc>
                <a:spcPct val="130000"/>
              </a:lnSpc>
              <a:spcAft>
                <a:spcPts val="0"/>
              </a:spcAft>
              <a:buNone/>
            </a:pPr>
            <a:r>
              <a:rPr lang="zh-CN" altLang="en-US" sz="2800" b="1">
                <a:solidFill>
                  <a:schemeClr val="tx1"/>
                </a:solidFill>
              </a:rPr>
              <a:t>11</a:t>
            </a:r>
            <a:r>
              <a:rPr lang="en-US" altLang="zh-CN" sz="2800" b="1">
                <a:solidFill>
                  <a:schemeClr val="tx1"/>
                </a:solidFill>
              </a:rPr>
              <a:t>.</a:t>
            </a:r>
            <a:r>
              <a:rPr lang="zh-CN" altLang="en-US" sz="2800" b="1">
                <a:solidFill>
                  <a:schemeClr val="tx1"/>
                </a:solidFill>
              </a:rPr>
              <a:t> 明末清初有学者评当时学风：“五胡乱华，本于清谈之流祸，人人知之。孰知今日之清谈，有甚于前代者。”针对此种学风，他主张 </a:t>
            </a:r>
            <a:endParaRPr lang="zh-CN" altLang="en-US" sz="2800" b="1">
              <a:solidFill>
                <a:schemeClr val="tx1"/>
              </a:solidFill>
            </a:endParaRPr>
          </a:p>
          <a:p>
            <a:pPr marL="0" indent="0">
              <a:lnSpc>
                <a:spcPct val="130000"/>
              </a:lnSpc>
              <a:spcAft>
                <a:spcPts val="0"/>
              </a:spcAft>
              <a:buNone/>
            </a:pPr>
            <a:r>
              <a:rPr lang="zh-CN" altLang="en-US" sz="2800" b="1">
                <a:solidFill>
                  <a:schemeClr val="tx1"/>
                </a:solidFill>
              </a:rPr>
              <a:t>A.工商皆本                    B.气在理先 </a:t>
            </a:r>
            <a:endParaRPr lang="zh-CN" altLang="en-US" sz="2800" b="1">
              <a:solidFill>
                <a:schemeClr val="tx1"/>
              </a:solidFill>
            </a:endParaRPr>
          </a:p>
          <a:p>
            <a:pPr marL="0" indent="0">
              <a:lnSpc>
                <a:spcPct val="130000"/>
              </a:lnSpc>
              <a:spcAft>
                <a:spcPts val="0"/>
              </a:spcAft>
              <a:buNone/>
            </a:pPr>
            <a:r>
              <a:rPr lang="zh-CN" altLang="en-US" sz="2800" b="1">
                <a:solidFill>
                  <a:schemeClr val="tx1"/>
                </a:solidFill>
              </a:rPr>
              <a:t>C.兴办学校                    D.经世致用</a:t>
            </a:r>
            <a:endParaRPr lang="zh-CN" altLang="en-US" sz="2800" b="1">
              <a:solidFill>
                <a:schemeClr val="tx1"/>
              </a:solidFill>
            </a:endParaRPr>
          </a:p>
        </p:txBody>
      </p:sp>
      <p:sp>
        <p:nvSpPr>
          <p:cNvPr id="4" name="文本框 3"/>
          <p:cNvSpPr txBox="1"/>
          <p:nvPr/>
        </p:nvSpPr>
        <p:spPr>
          <a:xfrm>
            <a:off x="9549130" y="180784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
        <p:nvSpPr>
          <p:cNvPr id="5" name="文本框 4"/>
          <p:cNvSpPr txBox="1"/>
          <p:nvPr/>
        </p:nvSpPr>
        <p:spPr>
          <a:xfrm>
            <a:off x="8366125" y="4923155"/>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9380" y="197485"/>
            <a:ext cx="11929110" cy="4759325"/>
          </a:xfrm>
        </p:spPr>
        <p:txBody>
          <a:bodyPr>
            <a:noAutofit/>
          </a:bodyPr>
          <a:p>
            <a:pPr marL="0" indent="0">
              <a:lnSpc>
                <a:spcPct val="120000"/>
              </a:lnSpc>
              <a:spcAft>
                <a:spcPts val="0"/>
              </a:spcAft>
              <a:buNone/>
            </a:pPr>
            <a:r>
              <a:rPr lang="en-US" altLang="zh-CN" sz="2800" b="1">
                <a:solidFill>
                  <a:schemeClr val="tx1"/>
                </a:solidFill>
              </a:rPr>
              <a:t>18-19</a:t>
            </a:r>
            <a:endParaRPr lang="en-US" altLang="zh-CN" sz="2800" b="1">
              <a:solidFill>
                <a:schemeClr val="tx1"/>
              </a:solidFill>
            </a:endParaRPr>
          </a:p>
          <a:p>
            <a:pPr marL="0" indent="0">
              <a:lnSpc>
                <a:spcPct val="120000"/>
              </a:lnSpc>
              <a:spcAft>
                <a:spcPts val="0"/>
              </a:spcAft>
              <a:buNone/>
            </a:pPr>
            <a:r>
              <a:rPr lang="zh-CN" altLang="en-US" sz="2800" b="1">
                <a:solidFill>
                  <a:schemeClr val="tx1"/>
                </a:solidFill>
              </a:rPr>
              <a:t>9.李贽在其著作《藏书》中说:“人之是非,初无定质。……咸以孔子之是非为是非,固未尝有是非耳。”这说明李贽</a:t>
            </a:r>
            <a:endParaRPr lang="zh-CN" altLang="en-US" sz="2800" b="1">
              <a:solidFill>
                <a:schemeClr val="tx1"/>
              </a:solidFill>
            </a:endParaRPr>
          </a:p>
          <a:p>
            <a:pPr marL="0" indent="0">
              <a:lnSpc>
                <a:spcPct val="120000"/>
              </a:lnSpc>
              <a:spcAft>
                <a:spcPts val="0"/>
              </a:spcAft>
              <a:buNone/>
            </a:pPr>
            <a:r>
              <a:rPr lang="zh-CN" altLang="en-US" sz="2800" b="1">
                <a:solidFill>
                  <a:schemeClr val="tx1"/>
                </a:solidFill>
              </a:rPr>
              <a:t>A.提倡独立思考                       B.反对孔子思想</a:t>
            </a:r>
            <a:endParaRPr lang="zh-CN" altLang="en-US" sz="2800" b="1">
              <a:solidFill>
                <a:schemeClr val="tx1"/>
              </a:solidFill>
            </a:endParaRPr>
          </a:p>
          <a:p>
            <a:pPr marL="0" indent="0">
              <a:lnSpc>
                <a:spcPct val="120000"/>
              </a:lnSpc>
              <a:spcAft>
                <a:spcPts val="0"/>
              </a:spcAft>
              <a:buNone/>
            </a:pPr>
            <a:r>
              <a:rPr lang="zh-CN" altLang="en-US" sz="2800" b="1">
                <a:solidFill>
                  <a:schemeClr val="tx1"/>
                </a:solidFill>
              </a:rPr>
              <a:t>C.批判君主专制                       D.颠覆现实政治</a:t>
            </a:r>
            <a:endParaRPr lang="zh-CN" altLang="en-US" sz="2800" b="1">
              <a:solidFill>
                <a:schemeClr val="tx1"/>
              </a:solidFill>
            </a:endParaRPr>
          </a:p>
          <a:p>
            <a:pPr marL="0" indent="0">
              <a:lnSpc>
                <a:spcPct val="120000"/>
              </a:lnSpc>
              <a:spcAft>
                <a:spcPts val="0"/>
              </a:spcAft>
              <a:buNone/>
            </a:pPr>
            <a:r>
              <a:rPr lang="zh-CN" altLang="en-US" sz="2800" b="1">
                <a:solidFill>
                  <a:schemeClr val="tx1"/>
                </a:solidFill>
              </a:rPr>
              <a:t>10.有学者认为,民本思想与尊君论相反又相成,共构筑了中国君主专制政体的理论基石。明末清初“天崩地解”,涌现的政治理念被称“新民本"。以下能体现“新民本”思想的是</a:t>
            </a:r>
            <a:endParaRPr lang="zh-CN" altLang="en-US" sz="2800" b="1">
              <a:solidFill>
                <a:schemeClr val="tx1"/>
              </a:solidFill>
            </a:endParaRPr>
          </a:p>
          <a:p>
            <a:pPr marL="0" indent="0">
              <a:lnSpc>
                <a:spcPct val="120000"/>
              </a:lnSpc>
              <a:spcAft>
                <a:spcPts val="0"/>
              </a:spcAft>
              <a:buNone/>
            </a:pPr>
            <a:r>
              <a:rPr lang="zh-CN" altLang="en-US" sz="2800" b="1">
                <a:solidFill>
                  <a:schemeClr val="tx1"/>
                </a:solidFill>
              </a:rPr>
              <a:t>A.“仁之于父子也,义之于君臣也</a:t>
            </a:r>
            <a:endParaRPr lang="zh-CN" altLang="en-US" sz="2800" b="1">
              <a:solidFill>
                <a:schemeClr val="tx1"/>
              </a:solidFill>
            </a:endParaRPr>
          </a:p>
          <a:p>
            <a:pPr marL="0" indent="0">
              <a:lnSpc>
                <a:spcPct val="120000"/>
              </a:lnSpc>
              <a:spcAft>
                <a:spcPts val="0"/>
              </a:spcAft>
              <a:buNone/>
            </a:pPr>
            <a:r>
              <a:rPr lang="zh-CN" altLang="en-US" sz="2800" b="1">
                <a:solidFill>
                  <a:schemeClr val="tx1"/>
                </a:solidFill>
              </a:rPr>
              <a:t>B.“惟天子受命于天,天下受命于天子”</a:t>
            </a:r>
            <a:endParaRPr lang="zh-CN" altLang="en-US" sz="2800" b="1">
              <a:solidFill>
                <a:schemeClr val="tx1"/>
              </a:solidFill>
            </a:endParaRPr>
          </a:p>
          <a:p>
            <a:pPr marL="0" indent="0">
              <a:lnSpc>
                <a:spcPct val="120000"/>
              </a:lnSpc>
              <a:spcAft>
                <a:spcPts val="0"/>
              </a:spcAft>
              <a:buNone/>
            </a:pPr>
            <a:r>
              <a:rPr lang="zh-CN" altLang="en-US" sz="2800" b="1">
                <a:solidFill>
                  <a:schemeClr val="tx1"/>
                </a:solidFill>
              </a:rPr>
              <a:t>C.“君子之为学,以明道也,以救世也</a:t>
            </a:r>
            <a:endParaRPr lang="zh-CN" altLang="en-US" sz="2800" b="1">
              <a:solidFill>
                <a:schemeClr val="tx1"/>
              </a:solidFill>
            </a:endParaRPr>
          </a:p>
          <a:p>
            <a:pPr marL="0" indent="0">
              <a:lnSpc>
                <a:spcPct val="120000"/>
              </a:lnSpc>
              <a:spcAft>
                <a:spcPts val="0"/>
              </a:spcAft>
              <a:buNone/>
            </a:pPr>
            <a:r>
              <a:rPr lang="zh-CN" altLang="en-US" sz="2800" b="1">
                <a:solidFill>
                  <a:schemeClr val="tx1"/>
                </a:solidFill>
              </a:rPr>
              <a:t>D.“以天下论者,必循天下之公,天下非一姓之私也</a:t>
            </a:r>
            <a:endParaRPr lang="zh-CN" altLang="en-US" sz="2800" b="1">
              <a:solidFill>
                <a:schemeClr val="tx1"/>
              </a:solidFill>
            </a:endParaRPr>
          </a:p>
        </p:txBody>
      </p:sp>
      <p:sp>
        <p:nvSpPr>
          <p:cNvPr id="4" name="文本框 3"/>
          <p:cNvSpPr txBox="1"/>
          <p:nvPr/>
        </p:nvSpPr>
        <p:spPr>
          <a:xfrm>
            <a:off x="9549130" y="180784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
        <p:nvSpPr>
          <p:cNvPr id="5" name="文本框 4"/>
          <p:cNvSpPr txBox="1"/>
          <p:nvPr/>
        </p:nvSpPr>
        <p:spPr>
          <a:xfrm>
            <a:off x="9549130" y="4519930"/>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4305" y="163195"/>
            <a:ext cx="11841480" cy="4759325"/>
          </a:xfrm>
        </p:spPr>
        <p:txBody>
          <a:bodyPr>
            <a:noAutofit/>
          </a:bodyPr>
          <a:p>
            <a:pPr marL="0" indent="0">
              <a:buNone/>
            </a:pPr>
            <a:r>
              <a:rPr lang="en-US" altLang="zh-CN" sz="2800" b="1">
                <a:solidFill>
                  <a:schemeClr val="tx1"/>
                </a:solidFill>
                <a:latin typeface="微软雅黑" panose="020B0503020204020204" pitchFamily="34" charset="-122"/>
                <a:cs typeface="微软雅黑" panose="020B0503020204020204" pitchFamily="34" charset="-122"/>
              </a:rPr>
              <a:t>18--19</a:t>
            </a:r>
            <a:endParaRPr lang="en-US" altLang="zh-CN" sz="2800" b="1">
              <a:solidFill>
                <a:schemeClr val="tx1"/>
              </a:solidFill>
              <a:latin typeface="微软雅黑" panose="020B0503020204020204" pitchFamily="34" charset="-122"/>
              <a:cs typeface="微软雅黑" panose="020B0503020204020204" pitchFamily="34" charset="-122"/>
            </a:endParaRPr>
          </a:p>
          <a:p>
            <a:pPr marL="0" indent="0">
              <a:buNone/>
            </a:pPr>
            <a:r>
              <a:rPr lang="zh-CN" altLang="en-US" sz="2800" b="1">
                <a:solidFill>
                  <a:schemeClr val="tx1"/>
                </a:solidFill>
                <a:latin typeface="微软雅黑" panose="020B0503020204020204" pitchFamily="34" charset="-122"/>
                <a:cs typeface="微软雅黑" panose="020B0503020204020204" pitchFamily="34" charset="-122"/>
              </a:rPr>
              <a:t>11.某中学生参加网络知识竞赛,有一道关于中国古代科技成就的题目,他很难确定其中表述正确的选项,向你求助。你应帮他选择</a:t>
            </a:r>
            <a:endParaRPr lang="zh-CN" altLang="en-US" sz="2800" b="1">
              <a:solidFill>
                <a:schemeClr val="tx1"/>
              </a:solidFill>
              <a:latin typeface="微软雅黑" panose="020B0503020204020204" pitchFamily="34" charset="-122"/>
              <a:cs typeface="微软雅黑" panose="020B0503020204020204" pitchFamily="34" charset="-122"/>
            </a:endParaRPr>
          </a:p>
          <a:p>
            <a:pPr marL="0" indent="0">
              <a:buNone/>
            </a:pPr>
            <a:r>
              <a:rPr lang="zh-CN" altLang="en-US" sz="2800" b="1">
                <a:solidFill>
                  <a:schemeClr val="tx1"/>
                </a:solidFill>
                <a:latin typeface="微软雅黑" panose="020B0503020204020204" pitchFamily="34" charset="-122"/>
                <a:cs typeface="微软雅黑" panose="020B0503020204020204" pitchFamily="34" charset="-122"/>
              </a:rPr>
              <a:t>A.蔡侯纸”是中国古代最早的纸   B.《农政全书》受到西学东渐的影响</a:t>
            </a:r>
            <a:endParaRPr lang="zh-CN" altLang="en-US" sz="2800" b="1">
              <a:solidFill>
                <a:schemeClr val="tx1"/>
              </a:solidFill>
              <a:latin typeface="微软雅黑" panose="020B0503020204020204" pitchFamily="34" charset="-122"/>
              <a:cs typeface="微软雅黑" panose="020B0503020204020204" pitchFamily="34" charset="-122"/>
            </a:endParaRPr>
          </a:p>
          <a:p>
            <a:pPr marL="0" indent="0">
              <a:buNone/>
            </a:pPr>
            <a:r>
              <a:rPr lang="zh-CN" altLang="en-US" sz="2800" b="1">
                <a:solidFill>
                  <a:schemeClr val="tx1"/>
                </a:solidFill>
                <a:latin typeface="微软雅黑" panose="020B0503020204020204" pitchFamily="34" charset="-122"/>
                <a:cs typeface="微软雅黑" panose="020B0503020204020204" pitchFamily="34" charset="-122"/>
              </a:rPr>
              <a:t>C.指南针在唐朝发明并应用于航海D.《黄帝内经)系统论述传统四诊法</a:t>
            </a:r>
            <a:endParaRPr lang="zh-CN" altLang="en-US" sz="2800" b="1">
              <a:solidFill>
                <a:schemeClr val="tx1"/>
              </a:solidFill>
              <a:latin typeface="微软雅黑" panose="020B0503020204020204" pitchFamily="34" charset="-122"/>
              <a:cs typeface="微软雅黑" panose="020B0503020204020204" pitchFamily="34" charset="-122"/>
            </a:endParaRPr>
          </a:p>
          <a:p>
            <a:r>
              <a:rPr lang="zh-CN" altLang="en-US" sz="2800" b="1">
                <a:solidFill>
                  <a:schemeClr val="tx1"/>
                </a:solidFill>
                <a:latin typeface="微软雅黑" panose="020B0503020204020204" pitchFamily="34" charset="-122"/>
                <a:cs typeface="微软雅黑" panose="020B0503020204020204" pitchFamily="34" charset="-122"/>
              </a:rPr>
              <a:t>12.中世纪的欧洲,羊皮是主要的书写材料,图书是富人才能拥有的奢侈品。如《圣经》一书,需用羊皮300张之多。使这种状况发生改变,推动了欧洲文化普及与发展的是</a:t>
            </a:r>
            <a:endParaRPr lang="zh-CN" altLang="en-US" sz="2800" b="1">
              <a:solidFill>
                <a:schemeClr val="tx1"/>
              </a:solidFill>
              <a:latin typeface="微软雅黑" panose="020B0503020204020204" pitchFamily="34" charset="-122"/>
              <a:cs typeface="微软雅黑" panose="020B0503020204020204" pitchFamily="34" charset="-122"/>
            </a:endParaRPr>
          </a:p>
          <a:p>
            <a:r>
              <a:rPr lang="zh-CN" altLang="en-US" sz="2800" b="1">
                <a:solidFill>
                  <a:schemeClr val="tx1"/>
                </a:solidFill>
                <a:latin typeface="微软雅黑" panose="020B0503020204020204" pitchFamily="34" charset="-122"/>
                <a:cs typeface="微软雅黑" panose="020B0503020204020204" pitchFamily="34" charset="-122"/>
              </a:rPr>
              <a:t>A.造纸术和印刷术                        B.火药和指南针</a:t>
            </a:r>
            <a:endParaRPr lang="zh-CN" altLang="en-US" sz="2800" b="1">
              <a:solidFill>
                <a:schemeClr val="tx1"/>
              </a:solidFill>
              <a:latin typeface="微软雅黑" panose="020B0503020204020204" pitchFamily="34" charset="-122"/>
              <a:cs typeface="微软雅黑" panose="020B0503020204020204" pitchFamily="34" charset="-122"/>
            </a:endParaRPr>
          </a:p>
          <a:p>
            <a:r>
              <a:rPr lang="zh-CN" altLang="en-US" sz="2800" b="1">
                <a:solidFill>
                  <a:schemeClr val="tx1"/>
                </a:solidFill>
                <a:latin typeface="微软雅黑" panose="020B0503020204020204" pitchFamily="34" charset="-122"/>
                <a:cs typeface="微软雅黑" panose="020B0503020204020204" pitchFamily="34" charset="-122"/>
              </a:rPr>
              <a:t>C.指南针和印刷术                        D.造纸术和火药</a:t>
            </a:r>
            <a:endParaRPr lang="zh-CN" altLang="en-US" sz="2800" b="1">
              <a:solidFill>
                <a:schemeClr val="tx1"/>
              </a:solidFill>
              <a:latin typeface="微软雅黑" panose="020B0503020204020204" pitchFamily="34" charset="-122"/>
              <a:cs typeface="微软雅黑" panose="020B0503020204020204" pitchFamily="34" charset="-122"/>
            </a:endParaRPr>
          </a:p>
        </p:txBody>
      </p:sp>
      <p:sp>
        <p:nvSpPr>
          <p:cNvPr id="4" name="文本框 3"/>
          <p:cNvSpPr txBox="1"/>
          <p:nvPr/>
        </p:nvSpPr>
        <p:spPr>
          <a:xfrm>
            <a:off x="9549130" y="1807845"/>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
        <p:nvSpPr>
          <p:cNvPr id="5" name="文本框 4"/>
          <p:cNvSpPr txBox="1"/>
          <p:nvPr/>
        </p:nvSpPr>
        <p:spPr>
          <a:xfrm>
            <a:off x="9868535" y="476440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4305" y="302895"/>
            <a:ext cx="11737340" cy="4759325"/>
          </a:xfrm>
        </p:spPr>
        <p:txBody>
          <a:bodyPr>
            <a:noAutofit/>
          </a:bodyPr>
          <a:p>
            <a:pPr marL="0" indent="0">
              <a:buNone/>
            </a:pPr>
            <a:r>
              <a:rPr lang="en-US" altLang="zh-CN" sz="2700" b="1">
                <a:solidFill>
                  <a:schemeClr val="tx1"/>
                </a:solidFill>
              </a:rPr>
              <a:t>19-20</a:t>
            </a:r>
            <a:endParaRPr lang="en-US" altLang="zh-CN" sz="2700" b="1">
              <a:solidFill>
                <a:schemeClr val="tx1"/>
              </a:solidFill>
            </a:endParaRPr>
          </a:p>
          <a:p>
            <a:pPr marL="0" indent="0">
              <a:buNone/>
            </a:pPr>
            <a:r>
              <a:rPr lang="zh-CN" altLang="en-US" sz="2700" b="1">
                <a:solidFill>
                  <a:schemeClr val="tx1"/>
                </a:solidFill>
              </a:rPr>
              <a:t>12. 孙思邈《千金方•序》：“人命至重，有贵千金，一方济之，德逾于此。”据此可知 </a:t>
            </a:r>
            <a:endParaRPr lang="zh-CN" altLang="en-US" sz="2700" b="1">
              <a:solidFill>
                <a:schemeClr val="tx1"/>
              </a:solidFill>
            </a:endParaRPr>
          </a:p>
          <a:p>
            <a:r>
              <a:rPr lang="zh-CN" altLang="en-US" sz="2700" b="1">
                <a:solidFill>
                  <a:schemeClr val="tx1"/>
                </a:solidFill>
              </a:rPr>
              <a:t>A.中医是人类的文化瑰宝    B.孙思邈的医术价值千金 </a:t>
            </a:r>
            <a:endParaRPr lang="zh-CN" altLang="en-US" sz="2700" b="1">
              <a:solidFill>
                <a:schemeClr val="tx1"/>
              </a:solidFill>
            </a:endParaRPr>
          </a:p>
          <a:p>
            <a:r>
              <a:rPr lang="zh-CN" altLang="en-US" sz="2700" b="1">
                <a:solidFill>
                  <a:schemeClr val="tx1"/>
                </a:solidFill>
              </a:rPr>
              <a:t>C.医学与儒学的关系密切    D.传统医学重视医德修养 </a:t>
            </a:r>
            <a:endParaRPr lang="zh-CN" altLang="en-US" sz="2700" b="1">
              <a:solidFill>
                <a:schemeClr val="tx1"/>
              </a:solidFill>
            </a:endParaRPr>
          </a:p>
          <a:p>
            <a:r>
              <a:rPr lang="zh-CN" altLang="en-US" sz="2700" b="1">
                <a:solidFill>
                  <a:schemeClr val="tx1"/>
                </a:solidFill>
              </a:rPr>
              <a:t>13．据《册府元龟》卷 160 记载，四川和江淮一带民间每年“以板（版）印日历”在市场上出售，“其印历已满天下”，印刷业成为一个新兴的行业。这一现象最早可能出现在 </a:t>
            </a:r>
            <a:endParaRPr lang="zh-CN" altLang="en-US" sz="2700" b="1">
              <a:solidFill>
                <a:schemeClr val="tx1"/>
              </a:solidFill>
            </a:endParaRPr>
          </a:p>
          <a:p>
            <a:r>
              <a:rPr lang="zh-CN" altLang="en-US" sz="2700" b="1">
                <a:solidFill>
                  <a:schemeClr val="tx1"/>
                </a:solidFill>
              </a:rPr>
              <a:t>A.唐朝        B.宋朝 </a:t>
            </a:r>
            <a:endParaRPr lang="zh-CN" altLang="en-US" sz="2700" b="1">
              <a:solidFill>
                <a:schemeClr val="tx1"/>
              </a:solidFill>
            </a:endParaRPr>
          </a:p>
          <a:p>
            <a:r>
              <a:rPr lang="zh-CN" altLang="en-US" sz="2700" b="1">
                <a:solidFill>
                  <a:schemeClr val="tx1"/>
                </a:solidFill>
              </a:rPr>
              <a:t>C.元朝        D.明朝</a:t>
            </a:r>
            <a:endParaRPr lang="zh-CN" altLang="en-US" sz="2700" b="1">
              <a:solidFill>
                <a:schemeClr val="tx1"/>
              </a:solidFill>
            </a:endParaRPr>
          </a:p>
        </p:txBody>
      </p:sp>
      <p:sp>
        <p:nvSpPr>
          <p:cNvPr id="5" name="文本框 4"/>
          <p:cNvSpPr txBox="1"/>
          <p:nvPr/>
        </p:nvSpPr>
        <p:spPr>
          <a:xfrm>
            <a:off x="9868535" y="1707515"/>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
        <p:nvSpPr>
          <p:cNvPr id="4" name="文本框 3"/>
          <p:cNvSpPr txBox="1"/>
          <p:nvPr/>
        </p:nvSpPr>
        <p:spPr>
          <a:xfrm>
            <a:off x="7707630" y="476440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18--19</a:t>
            </a:r>
            <a:endParaRPr lang="en-US" altLang="zh-CN"/>
          </a:p>
        </p:txBody>
      </p:sp>
      <p:sp>
        <p:nvSpPr>
          <p:cNvPr id="3" name="内容占位符 2"/>
          <p:cNvSpPr>
            <a:spLocks noGrp="1"/>
          </p:cNvSpPr>
          <p:nvPr>
            <p:ph idx="1"/>
          </p:nvPr>
        </p:nvSpPr>
        <p:spPr/>
        <p:txBody>
          <a:bodyPr>
            <a:noAutofit/>
          </a:bodyPr>
          <a:p>
            <a:r>
              <a:rPr lang="zh-CN" altLang="en-US" sz="2300" b="1">
                <a:solidFill>
                  <a:schemeClr val="tx1"/>
                </a:solidFill>
              </a:rPr>
              <a:t>13.北宋苏轼说:“古之论书者,兼论其平生,苟非其人，虽工不贵也。”明朝项穆指出:“人品既殊,性情各异,笔势所运,邪正自形。”这表明他们较为关注书法家的</a:t>
            </a:r>
            <a:endParaRPr lang="zh-CN" altLang="en-US" sz="2300" b="1">
              <a:solidFill>
                <a:schemeClr val="tx1"/>
              </a:solidFill>
            </a:endParaRPr>
          </a:p>
          <a:p>
            <a:r>
              <a:rPr lang="zh-CN" altLang="en-US" sz="2300" b="1">
                <a:solidFill>
                  <a:schemeClr val="tx1"/>
                </a:solidFill>
              </a:rPr>
              <a:t>A.经济状况                              B.政治背景     </a:t>
            </a:r>
            <a:endParaRPr lang="zh-CN" altLang="en-US" sz="2300" b="1">
              <a:solidFill>
                <a:schemeClr val="tx1"/>
              </a:solidFill>
            </a:endParaRPr>
          </a:p>
          <a:p>
            <a:r>
              <a:rPr lang="zh-CN" altLang="en-US" sz="2300" b="1">
                <a:solidFill>
                  <a:schemeClr val="tx1"/>
                </a:solidFill>
              </a:rPr>
              <a:t>C.文化水平                              D个人品质</a:t>
            </a:r>
            <a:endParaRPr lang="zh-CN" altLang="en-US" sz="2300" b="1">
              <a:solidFill>
                <a:schemeClr val="tx1"/>
              </a:solidFill>
            </a:endParaRPr>
          </a:p>
          <a:p>
            <a:r>
              <a:rPr lang="zh-CN" altLang="en-US" sz="2300" b="1">
                <a:solidFill>
                  <a:schemeClr val="tx1"/>
                </a:solidFill>
              </a:rPr>
              <a:t>14.蒲松龄在《刘姓》中劝说人们改恶从善,在(王六郎》中提倡人们會己为人,在《西湖生》中晓谕人们慈悲怜生,另外还有很多戒贪、戒淫等内容作品。这表明《聊斋志异》</a:t>
            </a:r>
            <a:endParaRPr lang="zh-CN" altLang="en-US" sz="2300" b="1">
              <a:solidFill>
                <a:schemeClr val="tx1"/>
              </a:solidFill>
            </a:endParaRPr>
          </a:p>
          <a:p>
            <a:r>
              <a:rPr lang="zh-CN" altLang="en-US" sz="2300" b="1">
                <a:solidFill>
                  <a:schemeClr val="tx1"/>
                </a:solidFill>
              </a:rPr>
              <a:t>A.具有教化目的                          B.凸显娱乐功能</a:t>
            </a:r>
            <a:endParaRPr lang="zh-CN" altLang="en-US" sz="2300" b="1">
              <a:solidFill>
                <a:schemeClr val="tx1"/>
              </a:solidFill>
            </a:endParaRPr>
          </a:p>
          <a:p>
            <a:r>
              <a:rPr lang="zh-CN" altLang="en-US" sz="2300" b="1">
                <a:solidFill>
                  <a:schemeClr val="tx1"/>
                </a:solidFill>
              </a:rPr>
              <a:t>C.抨击科举制度                          D.批判正统观念</a:t>
            </a:r>
            <a:endParaRPr lang="zh-CN" altLang="en-US" sz="2300" b="1">
              <a:solidFill>
                <a:schemeClr val="tx1"/>
              </a:solidFill>
            </a:endParaRPr>
          </a:p>
          <a:p>
            <a:endParaRPr lang="zh-CN" altLang="en-US" sz="2300" b="1">
              <a:solidFill>
                <a:schemeClr val="tx1"/>
              </a:solidFill>
            </a:endParaRPr>
          </a:p>
        </p:txBody>
      </p:sp>
      <p:sp>
        <p:nvSpPr>
          <p:cNvPr id="5" name="文本框 4"/>
          <p:cNvSpPr txBox="1"/>
          <p:nvPr/>
        </p:nvSpPr>
        <p:spPr>
          <a:xfrm>
            <a:off x="8946515" y="2698115"/>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
        <p:nvSpPr>
          <p:cNvPr id="6" name="文本框 5"/>
          <p:cNvSpPr txBox="1"/>
          <p:nvPr/>
        </p:nvSpPr>
        <p:spPr>
          <a:xfrm>
            <a:off x="9347835" y="554291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39140"/>
            <a:ext cx="10968990" cy="6118860"/>
          </a:xfrm>
        </p:spPr>
        <p:txBody>
          <a:bodyPr>
            <a:noAutofit/>
          </a:bodyPr>
          <a:p>
            <a:r>
              <a:rPr sz="2400" b="1">
                <a:solidFill>
                  <a:schemeClr val="tx1"/>
                </a:solidFill>
                <a:sym typeface="+mn-ea"/>
              </a:rPr>
              <a:t>15.写意画是中国画的一种重要表现形式,以感性抒情为主,强调画家个人的情绪表达。以下画作中,属于写意画的是</a:t>
            </a:r>
            <a:endParaRPr lang="zh-CN" altLang="en-US" sz="2400" b="1">
              <a:solidFill>
                <a:schemeClr val="tx1"/>
              </a:solidFill>
            </a:endParaRPr>
          </a:p>
          <a:p>
            <a:endParaRPr lang="zh-CN" altLang="en-US" sz="2400" b="1">
              <a:solidFill>
                <a:schemeClr val="tx1"/>
              </a:solidFill>
            </a:endParaRPr>
          </a:p>
          <a:p>
            <a:endParaRPr lang="zh-CN" altLang="en-US" sz="2400" b="1">
              <a:solidFill>
                <a:schemeClr val="tx1"/>
              </a:solidFill>
            </a:endParaRPr>
          </a:p>
          <a:p>
            <a:endParaRPr lang="zh-CN" altLang="en-US" sz="2400" b="1">
              <a:solidFill>
                <a:schemeClr val="tx1"/>
              </a:solidFill>
            </a:endParaRPr>
          </a:p>
          <a:p>
            <a:r>
              <a:rPr sz="2400" b="1">
                <a:solidFill>
                  <a:schemeClr val="tx1"/>
                </a:solidFill>
                <a:sym typeface="+mn-ea"/>
              </a:rPr>
              <a:t>16.京剧脸谱通过不同的颜色来表现人物的品质、性格和气度。脸谱艺人将其概括为一套口诀:红忠紫孝,黑正粉老;水白奸邪,油白狂做;黄狠灰贪,蓝勇绿暴;神佛精灵,金银普照。由此可知,京剧脸谐具有</a:t>
            </a:r>
            <a:endParaRPr lang="zh-CN" altLang="en-US" sz="2400" b="1">
              <a:solidFill>
                <a:schemeClr val="tx1"/>
              </a:solidFill>
            </a:endParaRPr>
          </a:p>
          <a:p>
            <a:r>
              <a:rPr sz="2400" b="1">
                <a:solidFill>
                  <a:schemeClr val="tx1"/>
                </a:solidFill>
                <a:sym typeface="+mn-ea"/>
              </a:rPr>
              <a:t>A.社会性          B.等级性</a:t>
            </a:r>
            <a:endParaRPr lang="zh-CN" altLang="en-US" sz="2400" b="1">
              <a:solidFill>
                <a:schemeClr val="tx1"/>
              </a:solidFill>
            </a:endParaRPr>
          </a:p>
          <a:p>
            <a:r>
              <a:rPr sz="2400" b="1">
                <a:solidFill>
                  <a:schemeClr val="tx1"/>
                </a:solidFill>
                <a:sym typeface="+mn-ea"/>
              </a:rPr>
              <a:t>C.写实性          D.象征性</a:t>
            </a:r>
            <a:endParaRPr lang="zh-CN" altLang="en-US" sz="2400" b="1">
              <a:solidFill>
                <a:schemeClr val="tx1"/>
              </a:solidFill>
            </a:endParaRPr>
          </a:p>
          <a:p>
            <a:endParaRPr lang="zh-CN" altLang="en-US" sz="2400" b="1">
              <a:solidFill>
                <a:schemeClr val="tx1"/>
              </a:solidFill>
            </a:endParaRPr>
          </a:p>
        </p:txBody>
      </p:sp>
      <p:pic>
        <p:nvPicPr>
          <p:cNvPr id="4" name="图片 2" descr="22222"/>
          <p:cNvPicPr>
            <a:picLocks noChangeAspect="1"/>
          </p:cNvPicPr>
          <p:nvPr/>
        </p:nvPicPr>
        <p:blipFill>
          <a:blip r:embed="rId1"/>
          <a:stretch>
            <a:fillRect/>
          </a:stretch>
        </p:blipFill>
        <p:spPr>
          <a:xfrm>
            <a:off x="751205" y="2334895"/>
            <a:ext cx="10514330" cy="1280795"/>
          </a:xfrm>
          <a:prstGeom prst="rect">
            <a:avLst/>
          </a:prstGeom>
        </p:spPr>
      </p:pic>
      <p:sp>
        <p:nvSpPr>
          <p:cNvPr id="5" name="文本框 4"/>
          <p:cNvSpPr txBox="1"/>
          <p:nvPr/>
        </p:nvSpPr>
        <p:spPr>
          <a:xfrm>
            <a:off x="9522460" y="135318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
        <p:nvSpPr>
          <p:cNvPr id="6" name="文本框 5"/>
          <p:cNvSpPr txBox="1"/>
          <p:nvPr/>
        </p:nvSpPr>
        <p:spPr>
          <a:xfrm>
            <a:off x="8514080" y="5183505"/>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9870" y="405130"/>
            <a:ext cx="11657330" cy="4759325"/>
          </a:xfrm>
        </p:spPr>
        <p:txBody>
          <a:bodyPr>
            <a:noAutofit/>
          </a:bodyPr>
          <a:p>
            <a:pPr>
              <a:lnSpc>
                <a:spcPct val="100000"/>
              </a:lnSpc>
            </a:pPr>
            <a:r>
              <a:rPr sz="2800" b="1">
                <a:solidFill>
                  <a:schemeClr val="tx1"/>
                </a:solidFill>
                <a:sym typeface="+mn-ea"/>
              </a:rPr>
              <a:t>20.薄伽丘的《十日谈》多半故事都是以爱情等为主题，但丁在《神曲》中让他的情人把他带进天堂，彼特拉克用诗句描述理想情人的妩媚。这反映了文艺复兴</a:t>
            </a:r>
            <a:endParaRPr lang="zh-CN" altLang="en-US" sz="2800" b="1">
              <a:solidFill>
                <a:schemeClr val="tx1"/>
              </a:solidFill>
            </a:endParaRPr>
          </a:p>
          <a:p>
            <a:pPr>
              <a:lnSpc>
                <a:spcPct val="100000"/>
              </a:lnSpc>
            </a:pPr>
            <a:r>
              <a:rPr sz="2800" b="1">
                <a:solidFill>
                  <a:schemeClr val="tx1"/>
                </a:solidFill>
                <a:sym typeface="+mn-ea"/>
              </a:rPr>
              <a:t>A.反对禁欲主义                  B.主张恋爱自由</a:t>
            </a:r>
            <a:endParaRPr lang="zh-CN" altLang="en-US" sz="2800" b="1">
              <a:solidFill>
                <a:schemeClr val="tx1"/>
              </a:solidFill>
            </a:endParaRPr>
          </a:p>
          <a:p>
            <a:pPr>
              <a:lnSpc>
                <a:spcPct val="100000"/>
              </a:lnSpc>
            </a:pPr>
            <a:r>
              <a:rPr sz="2800" b="1">
                <a:solidFill>
                  <a:schemeClr val="tx1"/>
                </a:solidFill>
                <a:sym typeface="+mn-ea"/>
              </a:rPr>
              <a:t>C.推动文学创作                  D.放弃宗教信仰</a:t>
            </a:r>
            <a:endParaRPr lang="zh-CN" altLang="en-US" sz="2800" b="1">
              <a:solidFill>
                <a:schemeClr val="tx1"/>
              </a:solidFill>
            </a:endParaRPr>
          </a:p>
          <a:p>
            <a:pPr>
              <a:lnSpc>
                <a:spcPct val="100000"/>
              </a:lnSpc>
            </a:pPr>
            <a:r>
              <a:rPr sz="2800" b="1">
                <a:solidFill>
                  <a:schemeClr val="tx1"/>
                </a:solidFill>
                <a:sym typeface="+mn-ea"/>
              </a:rPr>
              <a:t>21.论文的关键词往往对内容有着提纲挈领的作用。有一篇评价某历史事件的论文，关键词有“意大利”“追求现世的幸福”等，该历史事件</a:t>
            </a:r>
            <a:endParaRPr lang="zh-CN" altLang="en-US" sz="2800" b="1">
              <a:solidFill>
                <a:schemeClr val="tx1"/>
              </a:solidFill>
            </a:endParaRPr>
          </a:p>
          <a:p>
            <a:pPr>
              <a:lnSpc>
                <a:spcPct val="100000"/>
              </a:lnSpc>
            </a:pPr>
            <a:r>
              <a:rPr sz="2800" b="1">
                <a:solidFill>
                  <a:schemeClr val="tx1"/>
                </a:solidFill>
                <a:sym typeface="+mn-ea"/>
              </a:rPr>
              <a:t>A．强调人的价值，是人文精神的起源</a:t>
            </a:r>
            <a:endParaRPr lang="zh-CN" altLang="en-US" sz="2800" b="1">
              <a:solidFill>
                <a:schemeClr val="tx1"/>
              </a:solidFill>
            </a:endParaRPr>
          </a:p>
          <a:p>
            <a:pPr>
              <a:lnSpc>
                <a:spcPct val="100000"/>
              </a:lnSpc>
            </a:pPr>
            <a:r>
              <a:rPr sz="2800" b="1">
                <a:solidFill>
                  <a:schemeClr val="tx1"/>
                </a:solidFill>
                <a:sym typeface="+mn-ea"/>
              </a:rPr>
              <a:t>B．体现了资本主义萌芽时代的某些特征</a:t>
            </a:r>
            <a:endParaRPr lang="zh-CN" altLang="en-US" sz="2800" b="1">
              <a:solidFill>
                <a:schemeClr val="tx1"/>
              </a:solidFill>
            </a:endParaRPr>
          </a:p>
          <a:p>
            <a:pPr>
              <a:lnSpc>
                <a:spcPct val="100000"/>
              </a:lnSpc>
            </a:pPr>
            <a:r>
              <a:rPr sz="2800" b="1">
                <a:solidFill>
                  <a:schemeClr val="tx1"/>
                </a:solidFill>
                <a:sym typeface="+mn-ea"/>
              </a:rPr>
              <a:t>C．打破了西欧社会对罗马教会的迷信 </a:t>
            </a:r>
            <a:endParaRPr lang="zh-CN" altLang="en-US" sz="2800" b="1">
              <a:solidFill>
                <a:schemeClr val="tx1"/>
              </a:solidFill>
            </a:endParaRPr>
          </a:p>
          <a:p>
            <a:pPr>
              <a:lnSpc>
                <a:spcPct val="100000"/>
              </a:lnSpc>
            </a:pPr>
            <a:r>
              <a:rPr sz="2800" b="1">
                <a:solidFill>
                  <a:schemeClr val="tx1"/>
                </a:solidFill>
                <a:sym typeface="+mn-ea"/>
              </a:rPr>
              <a:t>D．为资本主义社会提供了政治制度构想</a:t>
            </a:r>
            <a:endParaRPr lang="zh-CN" altLang="en-US" sz="2800" b="1">
              <a:solidFill>
                <a:schemeClr val="tx1"/>
              </a:solidFill>
            </a:endParaRPr>
          </a:p>
          <a:p>
            <a:endParaRPr lang="zh-CN" altLang="en-US" sz="2800" b="1">
              <a:solidFill>
                <a:schemeClr val="tx1"/>
              </a:solidFill>
            </a:endParaRPr>
          </a:p>
        </p:txBody>
      </p:sp>
      <p:sp>
        <p:nvSpPr>
          <p:cNvPr id="4" name="文本框 3"/>
          <p:cNvSpPr txBox="1"/>
          <p:nvPr/>
        </p:nvSpPr>
        <p:spPr>
          <a:xfrm>
            <a:off x="10555605" y="197294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
        <p:nvSpPr>
          <p:cNvPr id="5" name="文本框 4"/>
          <p:cNvSpPr txBox="1"/>
          <p:nvPr/>
        </p:nvSpPr>
        <p:spPr>
          <a:xfrm>
            <a:off x="9977120" y="4235450"/>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53340"/>
            <a:ext cx="11719560" cy="6243955"/>
          </a:xfrm>
        </p:spPr>
        <p:txBody>
          <a:bodyPr>
            <a:noAutofit/>
          </a:bodyPr>
          <a:p>
            <a:pPr>
              <a:lnSpc>
                <a:spcPct val="130000"/>
              </a:lnSpc>
              <a:spcAft>
                <a:spcPts val="0"/>
              </a:spcAft>
            </a:pPr>
            <a:r>
              <a:rPr lang="en-US" altLang="zh-CN" sz="2400" b="1">
                <a:solidFill>
                  <a:schemeClr val="tx1"/>
                </a:solidFill>
              </a:rPr>
              <a:t>19-20</a:t>
            </a:r>
            <a:endParaRPr lang="en-US" altLang="zh-CN" sz="2400" b="1">
              <a:solidFill>
                <a:schemeClr val="tx1"/>
              </a:solidFill>
            </a:endParaRPr>
          </a:p>
          <a:p>
            <a:pPr>
              <a:lnSpc>
                <a:spcPct val="130000"/>
              </a:lnSpc>
              <a:spcAft>
                <a:spcPts val="0"/>
              </a:spcAft>
            </a:pPr>
            <a:r>
              <a:rPr lang="zh-CN" altLang="en-US" sz="2400" b="1">
                <a:solidFill>
                  <a:schemeClr val="tx1"/>
                </a:solidFill>
              </a:rPr>
              <a:t>14．书法作为艺术能够反映整个时代的审美风貌，晋人尚韵，唐人尚法，宋人尚意，明人尚态，已成为古今谈论历代书法艺术特色的共识。以下能体现“尚韵”的作品是</a:t>
            </a:r>
            <a:endParaRPr lang="zh-CN" altLang="en-US" sz="2400" b="1">
              <a:solidFill>
                <a:schemeClr val="tx1"/>
              </a:solidFill>
            </a:endParaRPr>
          </a:p>
          <a:p>
            <a:pPr>
              <a:lnSpc>
                <a:spcPct val="130000"/>
              </a:lnSpc>
              <a:spcAft>
                <a:spcPts val="0"/>
              </a:spcAft>
            </a:pPr>
            <a:endParaRPr lang="zh-CN" altLang="en-US" sz="2400" b="1">
              <a:solidFill>
                <a:schemeClr val="tx1"/>
              </a:solidFill>
            </a:endParaRPr>
          </a:p>
          <a:p>
            <a:pPr>
              <a:lnSpc>
                <a:spcPct val="130000"/>
              </a:lnSpc>
              <a:spcAft>
                <a:spcPts val="0"/>
              </a:spcAft>
            </a:pPr>
            <a:endParaRPr lang="zh-CN" altLang="en-US" sz="2400" b="1">
              <a:solidFill>
                <a:schemeClr val="tx1"/>
              </a:solidFill>
            </a:endParaRPr>
          </a:p>
          <a:p>
            <a:pPr>
              <a:lnSpc>
                <a:spcPct val="130000"/>
              </a:lnSpc>
              <a:spcAft>
                <a:spcPts val="0"/>
              </a:spcAft>
            </a:pPr>
            <a:endParaRPr lang="zh-CN" altLang="en-US" sz="2400" b="1">
              <a:solidFill>
                <a:schemeClr val="tx1"/>
              </a:solidFill>
            </a:endParaRPr>
          </a:p>
          <a:p>
            <a:pPr>
              <a:lnSpc>
                <a:spcPct val="130000"/>
              </a:lnSpc>
              <a:spcAft>
                <a:spcPts val="0"/>
              </a:spcAft>
            </a:pPr>
            <a:endParaRPr lang="zh-CN" altLang="en-US" sz="2400" b="1">
              <a:solidFill>
                <a:schemeClr val="tx1"/>
              </a:solidFill>
            </a:endParaRPr>
          </a:p>
          <a:p>
            <a:pPr>
              <a:lnSpc>
                <a:spcPct val="130000"/>
              </a:lnSpc>
              <a:spcAft>
                <a:spcPts val="0"/>
              </a:spcAft>
            </a:pPr>
            <a:endParaRPr lang="zh-CN" altLang="en-US" sz="2400" b="1">
              <a:solidFill>
                <a:schemeClr val="tx1"/>
              </a:solidFill>
            </a:endParaRPr>
          </a:p>
          <a:p>
            <a:pPr marL="0" indent="0">
              <a:lnSpc>
                <a:spcPct val="130000"/>
              </a:lnSpc>
              <a:spcAft>
                <a:spcPts val="0"/>
              </a:spcAft>
              <a:buNone/>
            </a:pPr>
            <a:r>
              <a:rPr lang="zh-CN" altLang="en-US" sz="2400" b="1">
                <a:solidFill>
                  <a:schemeClr val="tx1"/>
                </a:solidFill>
              </a:rPr>
              <a:t>15. 明朝画家唐伯虎《言志•不炼金丹不坐禅》：“不炼金丹不坐禅，不为商贾不耕田。闲来写就青山卖，不使人间造孽钱。”据此可知当时 </a:t>
            </a:r>
            <a:endParaRPr lang="zh-CN" altLang="en-US" sz="2400" b="1">
              <a:solidFill>
                <a:schemeClr val="tx1"/>
              </a:solidFill>
            </a:endParaRPr>
          </a:p>
          <a:p>
            <a:pPr>
              <a:lnSpc>
                <a:spcPct val="130000"/>
              </a:lnSpc>
              <a:spcAft>
                <a:spcPts val="0"/>
              </a:spcAft>
            </a:pPr>
            <a:r>
              <a:rPr lang="zh-CN" altLang="en-US" sz="2400" b="1">
                <a:solidFill>
                  <a:schemeClr val="tx1"/>
                </a:solidFill>
              </a:rPr>
              <a:t>A.唐伯虎淡泊于名利       B.书画艺术脱离现实 </a:t>
            </a:r>
            <a:endParaRPr lang="zh-CN" altLang="en-US" sz="2400" b="1">
              <a:solidFill>
                <a:schemeClr val="tx1"/>
              </a:solidFill>
            </a:endParaRPr>
          </a:p>
          <a:p>
            <a:pPr>
              <a:lnSpc>
                <a:spcPct val="130000"/>
              </a:lnSpc>
              <a:spcAft>
                <a:spcPts val="0"/>
              </a:spcAft>
            </a:pPr>
            <a:r>
              <a:rPr lang="zh-CN" altLang="en-US" sz="2400" b="1">
                <a:solidFill>
                  <a:schemeClr val="tx1"/>
                </a:solidFill>
              </a:rPr>
              <a:t>C.佛教道教日趋衰微       D.艺术呈商品化趋势</a:t>
            </a:r>
            <a:endParaRPr lang="zh-CN" altLang="en-US" sz="2400" b="1">
              <a:solidFill>
                <a:schemeClr val="tx1"/>
              </a:solidFill>
            </a:endParaRPr>
          </a:p>
          <a:p>
            <a:endParaRPr lang="zh-CN" altLang="en-US" sz="2400" b="1">
              <a:solidFill>
                <a:schemeClr val="tx1"/>
              </a:solidFill>
            </a:endParaRPr>
          </a:p>
        </p:txBody>
      </p:sp>
      <p:pic>
        <p:nvPicPr>
          <p:cNvPr id="4" name="图片 1" descr="111"/>
          <p:cNvPicPr>
            <a:picLocks noChangeAspect="1"/>
          </p:cNvPicPr>
          <p:nvPr/>
        </p:nvPicPr>
        <p:blipFill>
          <a:blip r:embed="rId1"/>
          <a:stretch>
            <a:fillRect/>
          </a:stretch>
        </p:blipFill>
        <p:spPr>
          <a:xfrm>
            <a:off x="608330" y="1998345"/>
            <a:ext cx="9578340" cy="2353310"/>
          </a:xfrm>
          <a:prstGeom prst="rect">
            <a:avLst/>
          </a:prstGeom>
        </p:spPr>
      </p:pic>
      <p:sp>
        <p:nvSpPr>
          <p:cNvPr id="5" name="文本框 4"/>
          <p:cNvSpPr txBox="1"/>
          <p:nvPr/>
        </p:nvSpPr>
        <p:spPr>
          <a:xfrm>
            <a:off x="9522460" y="1353185"/>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
        <p:nvSpPr>
          <p:cNvPr id="6" name="文本框 5"/>
          <p:cNvSpPr txBox="1"/>
          <p:nvPr/>
        </p:nvSpPr>
        <p:spPr>
          <a:xfrm>
            <a:off x="9522460" y="5393055"/>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0" y="1089025"/>
            <a:ext cx="11894185" cy="6400800"/>
          </a:xfrm>
        </p:spPr>
        <p:txBody>
          <a:bodyPr>
            <a:noAutofit/>
          </a:bodyPr>
          <a:p>
            <a:pPr>
              <a:lnSpc>
                <a:spcPct val="150000"/>
              </a:lnSpc>
            </a:pPr>
            <a:r>
              <a:rPr sz="2400" b="1">
                <a:solidFill>
                  <a:schemeClr val="tx1"/>
                </a:solidFill>
                <a:sym typeface="+mn-ea"/>
              </a:rPr>
              <a:t>16“顷刻间千秋事业，方寸地万里江山；三五步行遍天下，六七人百万雄兵。”这描述的中国古代艺术形式是 </a:t>
            </a:r>
            <a:endParaRPr lang="zh-CN" altLang="en-US" sz="2400" b="1">
              <a:solidFill>
                <a:schemeClr val="tx1"/>
              </a:solidFill>
            </a:endParaRPr>
          </a:p>
          <a:p>
            <a:pPr>
              <a:lnSpc>
                <a:spcPct val="150000"/>
              </a:lnSpc>
            </a:pPr>
            <a:r>
              <a:rPr sz="2400" b="1">
                <a:solidFill>
                  <a:schemeClr val="tx1"/>
                </a:solidFill>
                <a:sym typeface="+mn-ea"/>
              </a:rPr>
              <a:t>A.评书          B.相声           C.戏曲            D.绘画</a:t>
            </a:r>
            <a:endParaRPr lang="zh-CN" altLang="en-US" sz="2400" b="1">
              <a:solidFill>
                <a:schemeClr val="tx1"/>
              </a:solidFill>
            </a:endParaRPr>
          </a:p>
          <a:p>
            <a:pPr>
              <a:lnSpc>
                <a:spcPct val="150000"/>
              </a:lnSpc>
            </a:pPr>
            <a:r>
              <a:rPr sz="2400" b="1">
                <a:solidFill>
                  <a:schemeClr val="tx1"/>
                </a:solidFill>
                <a:sym typeface="+mn-ea"/>
              </a:rPr>
              <a:t>17．拟话本小说在明代中后期受商业经济发展和个性解放思潮的影响，呈现繁荣局面；康熙中期，拟话本小说开始衰落，至雍正、乾隆年间则完全衰落。造成这一转变的主要原因是 </a:t>
            </a:r>
            <a:endParaRPr lang="zh-CN" altLang="en-US" sz="2400" b="1">
              <a:solidFill>
                <a:schemeClr val="tx1"/>
              </a:solidFill>
            </a:endParaRPr>
          </a:p>
          <a:p>
            <a:pPr>
              <a:lnSpc>
                <a:spcPct val="150000"/>
              </a:lnSpc>
            </a:pPr>
            <a:r>
              <a:rPr sz="2400" b="1">
                <a:solidFill>
                  <a:schemeClr val="tx1"/>
                </a:solidFill>
                <a:sym typeface="+mn-ea"/>
              </a:rPr>
              <a:t>A.明清易代造成的心理变化     B.商品经济的发展受到抑制 </a:t>
            </a:r>
            <a:endParaRPr lang="zh-CN" altLang="en-US" sz="2400" b="1">
              <a:solidFill>
                <a:schemeClr val="tx1"/>
              </a:solidFill>
            </a:endParaRPr>
          </a:p>
          <a:p>
            <a:pPr>
              <a:lnSpc>
                <a:spcPct val="150000"/>
              </a:lnSpc>
            </a:pPr>
            <a:r>
              <a:rPr sz="2400" b="1">
                <a:solidFill>
                  <a:schemeClr val="tx1"/>
                </a:solidFill>
                <a:sym typeface="+mn-ea"/>
              </a:rPr>
              <a:t>C.八股取士禁锢了士人思想     D.文化专制政策的空前加强</a:t>
            </a:r>
            <a:endParaRPr lang="zh-CN" altLang="en-US" sz="2400" b="1">
              <a:solidFill>
                <a:schemeClr val="tx1"/>
              </a:solidFill>
            </a:endParaRPr>
          </a:p>
          <a:p>
            <a:pPr marL="0" indent="0">
              <a:buNone/>
            </a:pPr>
            <a:endParaRPr lang="zh-CN" altLang="en-US" sz="2400" b="1">
              <a:solidFill>
                <a:schemeClr val="tx1"/>
              </a:solidFill>
            </a:endParaRPr>
          </a:p>
        </p:txBody>
      </p:sp>
      <p:sp>
        <p:nvSpPr>
          <p:cNvPr id="5" name="文本框 4"/>
          <p:cNvSpPr txBox="1"/>
          <p:nvPr/>
        </p:nvSpPr>
        <p:spPr>
          <a:xfrm>
            <a:off x="9522460" y="135318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
        <p:nvSpPr>
          <p:cNvPr id="4" name="文本框 3"/>
          <p:cNvSpPr txBox="1"/>
          <p:nvPr/>
        </p:nvSpPr>
        <p:spPr>
          <a:xfrm>
            <a:off x="9522460" y="4310380"/>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10795"/>
            <a:ext cx="11945620" cy="6454140"/>
          </a:xfrm>
        </p:spPr>
        <p:txBody>
          <a:bodyPr>
            <a:noAutofit/>
          </a:bodyPr>
          <a:p>
            <a:pPr>
              <a:lnSpc>
                <a:spcPct val="130000"/>
              </a:lnSpc>
              <a:spcAft>
                <a:spcPts val="0"/>
              </a:spcAft>
            </a:pPr>
            <a:r>
              <a:rPr lang="en-US" altLang="zh-CN" sz="2000" b="1">
                <a:solidFill>
                  <a:srgbClr val="FF0000"/>
                </a:solidFill>
              </a:rPr>
              <a:t>15_16</a:t>
            </a:r>
            <a:endParaRPr lang="zh-CN" altLang="en-US" sz="2000" b="1">
              <a:solidFill>
                <a:srgbClr val="FF0000"/>
              </a:solidFill>
            </a:endParaRPr>
          </a:p>
          <a:p>
            <a:pPr>
              <a:lnSpc>
                <a:spcPct val="115000"/>
              </a:lnSpc>
              <a:spcAft>
                <a:spcPts val="0"/>
              </a:spcAft>
            </a:pPr>
            <a:r>
              <a:rPr lang="zh-CN" altLang="en-US" sz="2400" b="1">
                <a:solidFill>
                  <a:schemeClr val="tx1"/>
                </a:solidFill>
              </a:rPr>
              <a:t>20.中世纪修建陵墓时大多注重表现死者生前的功德和对上帝的虔诚。到十五世纪时，陵墓的修建则突出了世俗因素，更多地表现死者生前的生活和业绩。这一转变主要是由于   A．宗教信仰的转变                       B．建筑风格的改变</a:t>
            </a:r>
            <a:endParaRPr lang="zh-CN" altLang="en-US" sz="2400" b="1">
              <a:solidFill>
                <a:schemeClr val="tx1"/>
              </a:solidFill>
            </a:endParaRPr>
          </a:p>
          <a:p>
            <a:pPr>
              <a:lnSpc>
                <a:spcPct val="115000"/>
              </a:lnSpc>
              <a:spcAft>
                <a:spcPts val="0"/>
              </a:spcAft>
            </a:pPr>
            <a:r>
              <a:rPr lang="zh-CN" altLang="en-US" sz="2400" b="1">
                <a:solidFill>
                  <a:schemeClr val="tx1"/>
                </a:solidFill>
              </a:rPr>
              <a:t>C．人文精神的影响                       D．宗教束缚的消失</a:t>
            </a:r>
            <a:endParaRPr lang="zh-CN" altLang="en-US" sz="2400" b="1">
              <a:solidFill>
                <a:schemeClr val="tx1"/>
              </a:solidFill>
            </a:endParaRPr>
          </a:p>
          <a:p>
            <a:pPr>
              <a:lnSpc>
                <a:spcPct val="115000"/>
              </a:lnSpc>
              <a:spcAft>
                <a:spcPts val="0"/>
              </a:spcAft>
            </a:pPr>
            <a:r>
              <a:rPr lang="zh-CN" altLang="en-US" sz="2400" b="1">
                <a:solidFill>
                  <a:schemeClr val="tx1"/>
                </a:solidFill>
              </a:rPr>
              <a:t>21.马丁·路德在《致德意志贵族书》中说：“我们应当让世俗政体在整个的基督教世界中执行它的职务，不要加以任何阻碍，无论什么人，不管他是教皇、主教、传教士、或是修士、修女，世俗权力都有权来管他。”这一观点</a:t>
            </a:r>
            <a:endParaRPr lang="zh-CN" altLang="en-US" sz="2400" b="1">
              <a:solidFill>
                <a:schemeClr val="tx1"/>
              </a:solidFill>
            </a:endParaRPr>
          </a:p>
          <a:p>
            <a:pPr>
              <a:lnSpc>
                <a:spcPct val="115000"/>
              </a:lnSpc>
              <a:spcAft>
                <a:spcPts val="0"/>
              </a:spcAft>
            </a:pPr>
            <a:r>
              <a:rPr lang="zh-CN" altLang="en-US" sz="2400" b="1">
                <a:solidFill>
                  <a:schemeClr val="tx1"/>
                </a:solidFill>
              </a:rPr>
              <a:t>A.是对人文主义的发展               B.主张世俗权力不受制约</a:t>
            </a:r>
            <a:endParaRPr lang="zh-CN" altLang="en-US" sz="2400" b="1">
              <a:solidFill>
                <a:schemeClr val="tx1"/>
              </a:solidFill>
            </a:endParaRPr>
          </a:p>
          <a:p>
            <a:pPr>
              <a:lnSpc>
                <a:spcPct val="115000"/>
              </a:lnSpc>
              <a:spcAft>
                <a:spcPts val="0"/>
              </a:spcAft>
            </a:pPr>
            <a:r>
              <a:rPr lang="zh-CN" altLang="en-US" sz="2400" b="1">
                <a:solidFill>
                  <a:schemeClr val="tx1"/>
                </a:solidFill>
              </a:rPr>
              <a:t>C.主张实行君主专制政体             D.构建了资本主义社会蓝图</a:t>
            </a:r>
            <a:endParaRPr lang="zh-CN" altLang="en-US" sz="2400" b="1">
              <a:solidFill>
                <a:schemeClr val="tx1"/>
              </a:solidFill>
            </a:endParaRPr>
          </a:p>
          <a:p>
            <a:pPr>
              <a:lnSpc>
                <a:spcPct val="115000"/>
              </a:lnSpc>
              <a:spcAft>
                <a:spcPts val="0"/>
              </a:spcAft>
            </a:pPr>
            <a:r>
              <a:rPr lang="zh-CN" altLang="en-US" sz="2400" b="1">
                <a:solidFill>
                  <a:schemeClr val="tx1"/>
                </a:solidFill>
              </a:rPr>
              <a:t>22.一位法国思想家说：“《圣经》上声称，妇女触犯上帝遭到惩罚，所以分娩时必遭痛苦。但是，母猪生崽的时候也无一个不痛，不知道它们为何事也得罪了上帝呢？”由此可以看出他的主张是</a:t>
            </a:r>
            <a:endParaRPr lang="zh-CN" altLang="en-US" sz="2400" b="1">
              <a:solidFill>
                <a:schemeClr val="tx1"/>
              </a:solidFill>
            </a:endParaRPr>
          </a:p>
          <a:p>
            <a:pPr>
              <a:lnSpc>
                <a:spcPct val="115000"/>
              </a:lnSpc>
              <a:spcAft>
                <a:spcPts val="0"/>
              </a:spcAft>
            </a:pPr>
            <a:r>
              <a:rPr lang="zh-CN" altLang="en-US" sz="2400" b="1">
                <a:solidFill>
                  <a:schemeClr val="tx1"/>
                </a:solidFill>
              </a:rPr>
              <a:t>A．虔诚信仰上帝                    B．反对盲目信仰</a:t>
            </a:r>
            <a:endParaRPr lang="zh-CN" altLang="en-US" sz="2400" b="1">
              <a:solidFill>
                <a:schemeClr val="tx1"/>
              </a:solidFill>
            </a:endParaRPr>
          </a:p>
          <a:p>
            <a:pPr>
              <a:lnSpc>
                <a:spcPct val="115000"/>
              </a:lnSpc>
              <a:spcAft>
                <a:spcPts val="0"/>
              </a:spcAft>
            </a:pPr>
            <a:r>
              <a:rPr lang="zh-CN" altLang="en-US" sz="2400" b="1">
                <a:solidFill>
                  <a:schemeClr val="tx1"/>
                </a:solidFill>
              </a:rPr>
              <a:t>C．奉行因行称义                    D．倡导妇女解放</a:t>
            </a:r>
            <a:endParaRPr lang="zh-CN" altLang="en-US" sz="2400" b="1">
              <a:solidFill>
                <a:schemeClr val="tx1"/>
              </a:solidFill>
            </a:endParaRPr>
          </a:p>
        </p:txBody>
      </p:sp>
      <p:sp>
        <p:nvSpPr>
          <p:cNvPr id="4" name="文本框 3"/>
          <p:cNvSpPr txBox="1"/>
          <p:nvPr/>
        </p:nvSpPr>
        <p:spPr>
          <a:xfrm>
            <a:off x="9173210" y="5542915"/>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
        <p:nvSpPr>
          <p:cNvPr id="5" name="文本框 4"/>
          <p:cNvSpPr txBox="1"/>
          <p:nvPr/>
        </p:nvSpPr>
        <p:spPr>
          <a:xfrm>
            <a:off x="9841865" y="105854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
        <p:nvSpPr>
          <p:cNvPr id="6" name="文本框 5"/>
          <p:cNvSpPr txBox="1"/>
          <p:nvPr/>
        </p:nvSpPr>
        <p:spPr>
          <a:xfrm>
            <a:off x="9392285" y="2862580"/>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4305" y="267970"/>
            <a:ext cx="11440160" cy="4759325"/>
          </a:xfrm>
        </p:spPr>
        <p:txBody>
          <a:bodyPr>
            <a:noAutofit/>
          </a:bodyPr>
          <a:p>
            <a:r>
              <a:rPr lang="zh-CN" altLang="en-US" sz="2400" b="1">
                <a:solidFill>
                  <a:schemeClr val="tx1"/>
                </a:solidFill>
              </a:rPr>
              <a:t>17.“在古希腊民主政治确立之前，古希腊人认为自己的一切都是既定的，神授的……他们只知道服从命令。在智者学派之前，无一人曾想到检验一下法律，问一问法律自称的合法权利究竟基于什么。”这说明智者学派所起到的社会作用是</a:t>
            </a:r>
            <a:endParaRPr lang="zh-CN" altLang="en-US" sz="2400" b="1">
              <a:solidFill>
                <a:schemeClr val="tx1"/>
              </a:solidFill>
            </a:endParaRPr>
          </a:p>
          <a:p>
            <a:r>
              <a:rPr lang="zh-CN" altLang="en-US" sz="2400" b="1">
                <a:solidFill>
                  <a:schemeClr val="tx1"/>
                </a:solidFill>
              </a:rPr>
              <a:t>A.阻碍了古希腊的法制建设         B.促使古希腊人否定神的存在</a:t>
            </a:r>
            <a:endParaRPr lang="zh-CN" altLang="en-US" sz="2400" b="1">
              <a:solidFill>
                <a:schemeClr val="tx1"/>
              </a:solidFill>
            </a:endParaRPr>
          </a:p>
          <a:p>
            <a:r>
              <a:rPr lang="zh-CN" altLang="en-US" sz="2400" b="1">
                <a:solidFill>
                  <a:schemeClr val="tx1"/>
                </a:solidFill>
              </a:rPr>
              <a:t>C.促使古希腊人个人意识觉醒       D.破坏了古希腊民主政治的发展</a:t>
            </a:r>
            <a:endParaRPr lang="zh-CN" altLang="en-US" sz="2400" b="1">
              <a:solidFill>
                <a:schemeClr val="tx1"/>
              </a:solidFill>
            </a:endParaRPr>
          </a:p>
          <a:p>
            <a:r>
              <a:rPr lang="zh-CN" altLang="en-US" sz="2400" b="1">
                <a:solidFill>
                  <a:schemeClr val="tx1"/>
                </a:solidFill>
              </a:rPr>
              <a:t>18.柏拉图经常称亚里士多德是小马驹(小马驹吃足了奶就会踢它的母亲)，对这一比喻理解准确的是</a:t>
            </a:r>
            <a:endParaRPr lang="zh-CN" altLang="en-US" sz="2400" b="1">
              <a:solidFill>
                <a:schemeClr val="tx1"/>
              </a:solidFill>
            </a:endParaRPr>
          </a:p>
          <a:p>
            <a:r>
              <a:rPr lang="zh-CN" altLang="en-US" sz="2400" b="1">
                <a:solidFill>
                  <a:schemeClr val="tx1"/>
                </a:solidFill>
              </a:rPr>
              <a:t>A．亚里士多德具有挑战权威的精神         B．亚里士多德是忘恩负义之人</a:t>
            </a:r>
            <a:endParaRPr lang="zh-CN" altLang="en-US" sz="2400" b="1">
              <a:solidFill>
                <a:schemeClr val="tx1"/>
              </a:solidFill>
            </a:endParaRPr>
          </a:p>
          <a:p>
            <a:r>
              <a:rPr lang="zh-CN" altLang="en-US" sz="2400" b="1">
                <a:solidFill>
                  <a:schemeClr val="tx1"/>
                </a:solidFill>
              </a:rPr>
              <a:t>C．柏拉图和亚里士多德的师生关系恶劣    D．亚里士多德具有较强求知欲</a:t>
            </a:r>
            <a:endParaRPr lang="zh-CN" altLang="en-US" sz="2400" b="1">
              <a:solidFill>
                <a:schemeClr val="tx1"/>
              </a:solidFill>
            </a:endParaRPr>
          </a:p>
        </p:txBody>
      </p:sp>
      <p:sp>
        <p:nvSpPr>
          <p:cNvPr id="5" name="文本框 4"/>
          <p:cNvSpPr txBox="1"/>
          <p:nvPr/>
        </p:nvSpPr>
        <p:spPr>
          <a:xfrm>
            <a:off x="9841865" y="105854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
        <p:nvSpPr>
          <p:cNvPr id="4" name="文本框 3"/>
          <p:cNvSpPr txBox="1"/>
          <p:nvPr/>
        </p:nvSpPr>
        <p:spPr>
          <a:xfrm>
            <a:off x="9951720" y="3928110"/>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36525" y="389890"/>
            <a:ext cx="11789410" cy="4759325"/>
          </a:xfrm>
        </p:spPr>
        <p:txBody>
          <a:bodyPr>
            <a:noAutofit/>
          </a:bodyPr>
          <a:p>
            <a:pPr>
              <a:lnSpc>
                <a:spcPct val="130000"/>
              </a:lnSpc>
              <a:spcAft>
                <a:spcPts val="0"/>
              </a:spcAft>
            </a:pPr>
            <a:r>
              <a:rPr lang="zh-CN" altLang="en-US" sz="2400" b="1">
                <a:solidFill>
                  <a:schemeClr val="tx1"/>
                </a:solidFill>
              </a:rPr>
              <a:t>23.伏尔泰在《天真汉》中借主人公天真汉之口说"我每天都发觉，那本书(指《圣经》)里不让人做的事，大家不知做了多少，让人做的，却一件也不做"。其主要用意是</a:t>
            </a:r>
            <a:endParaRPr lang="zh-CN" altLang="en-US" sz="2400" b="1">
              <a:solidFill>
                <a:schemeClr val="tx1"/>
              </a:solidFill>
            </a:endParaRPr>
          </a:p>
          <a:p>
            <a:pPr>
              <a:lnSpc>
                <a:spcPct val="130000"/>
              </a:lnSpc>
              <a:spcAft>
                <a:spcPts val="0"/>
              </a:spcAft>
            </a:pPr>
            <a:r>
              <a:rPr lang="zh-CN" altLang="en-US" sz="2400" b="1">
                <a:solidFill>
                  <a:schemeClr val="tx1"/>
                </a:solidFill>
              </a:rPr>
              <a:t>A．批判教会的虚伪丑恶        B．倡导虔诚信仰《圣经》</a:t>
            </a:r>
            <a:endParaRPr lang="zh-CN" altLang="en-US" sz="2400" b="1">
              <a:solidFill>
                <a:schemeClr val="tx1"/>
              </a:solidFill>
            </a:endParaRPr>
          </a:p>
          <a:p>
            <a:pPr>
              <a:lnSpc>
                <a:spcPct val="130000"/>
              </a:lnSpc>
              <a:spcAft>
                <a:spcPts val="0"/>
              </a:spcAft>
            </a:pPr>
            <a:r>
              <a:rPr lang="zh-CN" altLang="en-US" sz="2400" b="1">
                <a:solidFill>
                  <a:schemeClr val="tx1"/>
                </a:solidFill>
              </a:rPr>
              <a:t>C．反对信仰上帝              D．宣扬理性至上 </a:t>
            </a:r>
            <a:endParaRPr lang="zh-CN" altLang="en-US" sz="2400" b="1">
              <a:solidFill>
                <a:schemeClr val="tx1"/>
              </a:solidFill>
            </a:endParaRPr>
          </a:p>
          <a:p>
            <a:pPr>
              <a:lnSpc>
                <a:spcPct val="130000"/>
              </a:lnSpc>
              <a:spcAft>
                <a:spcPts val="0"/>
              </a:spcAft>
            </a:pPr>
            <a:r>
              <a:rPr lang="zh-CN" altLang="en-US" sz="2400" b="1">
                <a:solidFill>
                  <a:schemeClr val="tx1"/>
                </a:solidFill>
              </a:rPr>
              <a:t>24.德国伟大的诗人海涅说过：“就破坏力而言……这位法国革命家杀掉了国王，而这位哥尼斯堡的老人则有胆量做更大的事——反对上帝。”他评论的这个“老人”是</a:t>
            </a:r>
            <a:endParaRPr lang="zh-CN" altLang="en-US" sz="2400" b="1">
              <a:solidFill>
                <a:schemeClr val="tx1"/>
              </a:solidFill>
            </a:endParaRPr>
          </a:p>
          <a:p>
            <a:pPr>
              <a:lnSpc>
                <a:spcPct val="130000"/>
              </a:lnSpc>
              <a:spcAft>
                <a:spcPts val="0"/>
              </a:spcAft>
            </a:pPr>
            <a:r>
              <a:rPr lang="zh-CN" altLang="en-US" sz="2400" b="1">
                <a:solidFill>
                  <a:schemeClr val="tx1"/>
                </a:solidFill>
              </a:rPr>
              <a:t>A．伏尔泰     B．孟德斯鸠     C．卢梭         D．康德</a:t>
            </a:r>
            <a:endParaRPr lang="zh-CN" altLang="en-US" sz="2400" b="1">
              <a:solidFill>
                <a:schemeClr val="tx1"/>
              </a:solidFill>
            </a:endParaRPr>
          </a:p>
          <a:p>
            <a:pPr>
              <a:lnSpc>
                <a:spcPct val="130000"/>
              </a:lnSpc>
              <a:spcAft>
                <a:spcPts val="0"/>
              </a:spcAft>
            </a:pPr>
            <a:r>
              <a:rPr lang="zh-CN" altLang="en-US" sz="2400" b="1">
                <a:solidFill>
                  <a:schemeClr val="tx1"/>
                </a:solidFill>
              </a:rPr>
              <a:t>25.约翰·多恩表达了17世纪初新天文学扰乱人心的影响，他写道：“一切都破碎了，一切都失调了。"这主要表明“新天文学"</a:t>
            </a:r>
            <a:endParaRPr lang="zh-CN" altLang="en-US" sz="2400" b="1">
              <a:solidFill>
                <a:schemeClr val="tx1"/>
              </a:solidFill>
            </a:endParaRPr>
          </a:p>
          <a:p>
            <a:pPr>
              <a:lnSpc>
                <a:spcPct val="130000"/>
              </a:lnSpc>
              <a:spcAft>
                <a:spcPts val="0"/>
              </a:spcAft>
            </a:pPr>
            <a:r>
              <a:rPr lang="zh-CN" altLang="en-US" sz="2400" b="1">
                <a:solidFill>
                  <a:schemeClr val="tx1"/>
                </a:solidFill>
              </a:rPr>
              <a:t>A．标志着近代自然科学的开端         B．引起了人们思想认识上的混乱</a:t>
            </a:r>
            <a:endParaRPr lang="zh-CN" altLang="en-US" sz="2400" b="1">
              <a:solidFill>
                <a:schemeClr val="tx1"/>
              </a:solidFill>
            </a:endParaRPr>
          </a:p>
          <a:p>
            <a:pPr>
              <a:lnSpc>
                <a:spcPct val="130000"/>
              </a:lnSpc>
              <a:spcAft>
                <a:spcPts val="0"/>
              </a:spcAft>
            </a:pPr>
            <a:r>
              <a:rPr lang="zh-CN" altLang="en-US" sz="2400" b="1">
                <a:solidFill>
                  <a:schemeClr val="tx1"/>
                </a:solidFill>
              </a:rPr>
              <a:t>C．动摇了人们对宗教神学的迷信       D．推动了技术领域的重大突破</a:t>
            </a:r>
            <a:endParaRPr lang="zh-CN" altLang="en-US" sz="2400" b="1">
              <a:solidFill>
                <a:schemeClr val="tx1"/>
              </a:solidFill>
            </a:endParaRPr>
          </a:p>
        </p:txBody>
      </p:sp>
      <p:sp>
        <p:nvSpPr>
          <p:cNvPr id="5" name="文本框 4"/>
          <p:cNvSpPr txBox="1"/>
          <p:nvPr/>
        </p:nvSpPr>
        <p:spPr>
          <a:xfrm>
            <a:off x="10056495" y="164020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
        <p:nvSpPr>
          <p:cNvPr id="6" name="文本框 5"/>
          <p:cNvSpPr txBox="1"/>
          <p:nvPr/>
        </p:nvSpPr>
        <p:spPr>
          <a:xfrm>
            <a:off x="9624695" y="4002405"/>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sp>
        <p:nvSpPr>
          <p:cNvPr id="7" name="文本框 6"/>
          <p:cNvSpPr txBox="1"/>
          <p:nvPr/>
        </p:nvSpPr>
        <p:spPr>
          <a:xfrm>
            <a:off x="10548620" y="528256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6375" y="267970"/>
            <a:ext cx="11649710" cy="4759325"/>
          </a:xfrm>
        </p:spPr>
        <p:txBody>
          <a:bodyPr>
            <a:noAutofit/>
          </a:bodyPr>
          <a:p>
            <a:r>
              <a:rPr lang="zh-CN" altLang="en-US" sz="2400" b="1">
                <a:solidFill>
                  <a:schemeClr val="tx1"/>
                </a:solidFill>
              </a:rPr>
              <a:t>1.某校《中学生守则》中指出：“孝父母敬师长，爱集体助同学。” 这一守则体现出中国传统文化的理念是</a:t>
            </a:r>
            <a:endParaRPr lang="zh-CN" altLang="en-US" sz="2400" b="1">
              <a:solidFill>
                <a:schemeClr val="tx1"/>
              </a:solidFill>
            </a:endParaRPr>
          </a:p>
          <a:p>
            <a:r>
              <a:rPr lang="zh-CN" altLang="en-US" sz="2400" b="1">
                <a:solidFill>
                  <a:schemeClr val="tx1"/>
                </a:solidFill>
              </a:rPr>
              <a:t>A.仁者爱人          B.经世致用          C.克己复礼          D.民为邦本</a:t>
            </a:r>
            <a:endParaRPr lang="zh-CN" altLang="en-US" sz="2400" b="1">
              <a:solidFill>
                <a:schemeClr val="tx1"/>
              </a:solidFill>
            </a:endParaRPr>
          </a:p>
          <a:p>
            <a:r>
              <a:rPr lang="zh-CN" altLang="en-US" sz="2400" b="1">
                <a:solidFill>
                  <a:schemeClr val="tx1"/>
                </a:solidFill>
              </a:rPr>
              <a:t>2.冯天瑜在《中华文化史》中记载了一个“打破贵族的垄断、在思想界呈现出‘以民本思潮’等为代表的私学文化”的时期，这一时期</a:t>
            </a:r>
            <a:endParaRPr lang="zh-CN" altLang="en-US" sz="2400" b="1">
              <a:solidFill>
                <a:schemeClr val="tx1"/>
              </a:solidFill>
            </a:endParaRPr>
          </a:p>
          <a:p>
            <a:r>
              <a:rPr lang="zh-CN" altLang="en-US" sz="2400" b="1">
                <a:solidFill>
                  <a:schemeClr val="tx1"/>
                </a:solidFill>
              </a:rPr>
              <a:t>A.处于中央集权的鼎盛时期           B.孟子提出“民贵君轻”学说</a:t>
            </a:r>
            <a:endParaRPr lang="zh-CN" altLang="en-US" sz="2400" b="1">
              <a:solidFill>
                <a:schemeClr val="tx1"/>
              </a:solidFill>
            </a:endParaRPr>
          </a:p>
          <a:p>
            <a:r>
              <a:rPr lang="zh-CN" altLang="en-US" sz="2400" b="1">
                <a:solidFill>
                  <a:schemeClr val="tx1"/>
                </a:solidFill>
              </a:rPr>
              <a:t>C.各诸侯国内部等级森严             D.只有贵族子弟享受教育权利</a:t>
            </a:r>
            <a:endParaRPr lang="zh-CN" altLang="en-US" sz="2400" b="1">
              <a:solidFill>
                <a:schemeClr val="tx1"/>
              </a:solidFill>
            </a:endParaRPr>
          </a:p>
          <a:p>
            <a:r>
              <a:rPr lang="zh-CN" altLang="en-US" sz="2400" b="1">
                <a:solidFill>
                  <a:schemeClr val="tx1"/>
                </a:solidFill>
              </a:rPr>
              <a:t>3.近年全国各地掀起“光盘行动”倡议，而早在战国时期的某一思想流派就倡导“节俭”、“节用”。该思想流派的创始人是                        </a:t>
            </a:r>
            <a:endParaRPr lang="zh-CN" altLang="en-US" sz="2400" b="1">
              <a:solidFill>
                <a:schemeClr val="tx1"/>
              </a:solidFill>
            </a:endParaRPr>
          </a:p>
          <a:p>
            <a:r>
              <a:rPr lang="zh-CN" altLang="en-US" sz="2400" b="1">
                <a:solidFill>
                  <a:schemeClr val="tx1"/>
                </a:solidFill>
              </a:rPr>
              <a:t>A．老子          B．墨子           C．荀子           D．韩非子</a:t>
            </a:r>
            <a:endParaRPr lang="zh-CN" altLang="en-US" sz="2400" b="1">
              <a:solidFill>
                <a:schemeClr val="tx1"/>
              </a:solidFill>
            </a:endParaRPr>
          </a:p>
          <a:p>
            <a:endParaRPr lang="zh-CN" altLang="en-US" sz="2400" b="1">
              <a:solidFill>
                <a:schemeClr val="tx1"/>
              </a:solidFill>
            </a:endParaRPr>
          </a:p>
        </p:txBody>
      </p:sp>
      <p:sp>
        <p:nvSpPr>
          <p:cNvPr id="5" name="文本框 4"/>
          <p:cNvSpPr txBox="1"/>
          <p:nvPr/>
        </p:nvSpPr>
        <p:spPr>
          <a:xfrm>
            <a:off x="10183495" y="958850"/>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
        <p:nvSpPr>
          <p:cNvPr id="4" name="文本框 3"/>
          <p:cNvSpPr txBox="1"/>
          <p:nvPr/>
        </p:nvSpPr>
        <p:spPr>
          <a:xfrm>
            <a:off x="10183495" y="3251835"/>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
        <p:nvSpPr>
          <p:cNvPr id="6" name="文本框 5"/>
          <p:cNvSpPr txBox="1"/>
          <p:nvPr/>
        </p:nvSpPr>
        <p:spPr>
          <a:xfrm>
            <a:off x="10183495" y="5027295"/>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2085" y="232410"/>
            <a:ext cx="11404600" cy="4759325"/>
          </a:xfrm>
        </p:spPr>
        <p:txBody>
          <a:bodyPr>
            <a:noAutofit/>
          </a:bodyPr>
          <a:p>
            <a:r>
              <a:rPr sz="2400" b="1">
                <a:solidFill>
                  <a:schemeClr val="tx1"/>
                </a:solidFill>
                <a:sym typeface="+mn-ea"/>
              </a:rPr>
              <a:t>4.江西景德镇市现存浮梁古县衙，其大堂是知县举行重大典礼、审理重大案件和迎接圣旨的地方；二堂又名“琴治堂”，表示知县一面弹琴，一面理政，就是仁政教化以德治县。县衙大堂、二堂的设置体现了中国古代的治国理念是</a:t>
            </a:r>
            <a:endParaRPr lang="zh-CN" altLang="en-US" sz="2400" b="1">
              <a:solidFill>
                <a:schemeClr val="tx1"/>
              </a:solidFill>
            </a:endParaRPr>
          </a:p>
          <a:p>
            <a:r>
              <a:rPr sz="2400" b="1">
                <a:solidFill>
                  <a:schemeClr val="tx1"/>
                </a:solidFill>
                <a:sym typeface="+mn-ea"/>
              </a:rPr>
              <a:t>A.儒家的“仁政”             B.法家严刑峻法</a:t>
            </a:r>
            <a:endParaRPr lang="zh-CN" altLang="en-US" sz="2400" b="1">
              <a:solidFill>
                <a:schemeClr val="tx1"/>
              </a:solidFill>
            </a:endParaRPr>
          </a:p>
          <a:p>
            <a:r>
              <a:rPr sz="2400" b="1">
                <a:solidFill>
                  <a:schemeClr val="tx1"/>
                </a:solidFill>
                <a:sym typeface="+mn-ea"/>
              </a:rPr>
              <a:t>C.儒法相结合                 D.道家无为而治</a:t>
            </a:r>
            <a:endParaRPr lang="zh-CN" altLang="en-US" sz="2400" b="1">
              <a:solidFill>
                <a:schemeClr val="tx1"/>
              </a:solidFill>
            </a:endParaRPr>
          </a:p>
          <a:p>
            <a:r>
              <a:rPr sz="2400" b="1">
                <a:solidFill>
                  <a:schemeClr val="tx1"/>
                </a:solidFill>
                <a:sym typeface="+mn-ea"/>
              </a:rPr>
              <a:t>5.费正清在《中国——传统与变迁》中写道：“其实儒家思想……渐渐由孔孟时期的原始儒学衍化为掺杂了诸子思想和古代迷信的庞杂思想体系……与其说儒家思想征服了汉代学者，不如讲是汉代学者改造了儒家思想。”费正清认为汉代儒学</a:t>
            </a:r>
            <a:endParaRPr lang="zh-CN" altLang="en-US" sz="2400" b="1">
              <a:solidFill>
                <a:schemeClr val="tx1"/>
              </a:solidFill>
            </a:endParaRPr>
          </a:p>
          <a:p>
            <a:r>
              <a:rPr sz="2400" b="1">
                <a:solidFill>
                  <a:schemeClr val="tx1"/>
                </a:solidFill>
                <a:sym typeface="+mn-ea"/>
              </a:rPr>
              <a:t>A.重建了中国人的价值体系            B.契合时代要求而重新整合</a:t>
            </a:r>
            <a:endParaRPr lang="zh-CN" altLang="en-US" sz="2400" b="1">
              <a:solidFill>
                <a:schemeClr val="tx1"/>
              </a:solidFill>
            </a:endParaRPr>
          </a:p>
          <a:p>
            <a:r>
              <a:rPr sz="2400" b="1">
                <a:solidFill>
                  <a:schemeClr val="tx1"/>
                </a:solidFill>
                <a:sym typeface="+mn-ea"/>
              </a:rPr>
              <a:t>C.继承先秦儒学的全部宗旨            D.背离先秦儒学的德治主张</a:t>
            </a:r>
            <a:endParaRPr lang="zh-CN" altLang="en-US" sz="2400" b="1">
              <a:solidFill>
                <a:schemeClr val="tx1"/>
              </a:solidFill>
            </a:endParaRPr>
          </a:p>
          <a:p>
            <a:endParaRPr lang="zh-CN" altLang="en-US" sz="2400" b="1">
              <a:solidFill>
                <a:schemeClr val="tx1"/>
              </a:solidFill>
            </a:endParaRPr>
          </a:p>
        </p:txBody>
      </p:sp>
      <p:sp>
        <p:nvSpPr>
          <p:cNvPr id="5" name="文本框 4"/>
          <p:cNvSpPr txBox="1"/>
          <p:nvPr/>
        </p:nvSpPr>
        <p:spPr>
          <a:xfrm>
            <a:off x="10056495" y="164020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
        <p:nvSpPr>
          <p:cNvPr id="4" name="文本框 3"/>
          <p:cNvSpPr txBox="1"/>
          <p:nvPr/>
        </p:nvSpPr>
        <p:spPr>
          <a:xfrm>
            <a:off x="10199370" y="4991735"/>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113030" y="233045"/>
            <a:ext cx="11464290" cy="2943225"/>
          </a:xfrm>
        </p:spPr>
        <p:txBody>
          <a:bodyPr>
            <a:noAutofit/>
          </a:bodyPr>
          <a:p>
            <a:r>
              <a:rPr lang="zh-CN" altLang="en-US" sz="2400" b="1">
                <a:solidFill>
                  <a:schemeClr val="tx1"/>
                </a:solidFill>
              </a:rPr>
              <a:t>材料一  明制，士惟习《四子书》，兼通一经，试以八股，号为制义，中式者录之。士以为爵禄所在，日夜竭精敝神以攻其业。自《四书》、一经外，咸束高阁，虽图史满前，皆不暇目，以为防吾之所为，于是天下之书不焚而自焚矣。非焚也，人不复读，与焚无异也。焚书者，欲天下之愚，而人卒不愚，又得恶名。此不焚而人自不暇读，他日爵禄已得，虽稍有涉猎之者，然皆志得意满，无复他及。                   ——廖燕《二十七松堂文集·明太祖论》</a:t>
            </a:r>
            <a:endParaRPr lang="zh-CN" altLang="en-US" sz="2400" b="1">
              <a:solidFill>
                <a:schemeClr val="tx1"/>
              </a:solidFill>
            </a:endParaRPr>
          </a:p>
          <a:p>
            <a:r>
              <a:rPr lang="zh-CN" altLang="en-US" sz="2400" b="1">
                <a:solidFill>
                  <a:schemeClr val="tx1"/>
                </a:solidFill>
              </a:rPr>
              <a:t>（1）根据材料一并结合所学知识，概括指出明代教育的状况，并说明对中国社会有何影响。（8分）</a:t>
            </a:r>
            <a:endParaRPr lang="zh-CN" altLang="en-US" sz="2400" b="1">
              <a:solidFill>
                <a:schemeClr val="tx1"/>
              </a:solidFill>
            </a:endParaRPr>
          </a:p>
        </p:txBody>
      </p:sp>
      <p:sp>
        <p:nvSpPr>
          <p:cNvPr id="100" name="文本框 99"/>
          <p:cNvSpPr txBox="1"/>
          <p:nvPr/>
        </p:nvSpPr>
        <p:spPr>
          <a:xfrm>
            <a:off x="341630" y="4433570"/>
            <a:ext cx="11463655" cy="2245360"/>
          </a:xfrm>
          <a:prstGeom prst="rect">
            <a:avLst/>
          </a:prstGeom>
          <a:noFill/>
          <a:ln w="9525">
            <a:noFill/>
          </a:ln>
        </p:spPr>
        <p:txBody>
          <a:bodyPr wrap="square">
            <a:spAutoFit/>
          </a:bodyPr>
          <a:p>
            <a:pPr indent="0"/>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（1）状况：以“四书五经”为主要内容；实行八股取士，教育日益僵化。（4分）影响：儒学的正统地位进一步巩固，禁锢了人们的思想；强化了君主专制统治；不利于近代科技的产生和资本主义萌芽的发展，阻碍了社会的进步。（4分，任答2点即可）</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2730" y="286385"/>
            <a:ext cx="11685905" cy="7743825"/>
          </a:xfrm>
        </p:spPr>
        <p:txBody>
          <a:bodyPr>
            <a:normAutofit fontScale="35000"/>
          </a:bodyPr>
          <a:p>
            <a:pPr>
              <a:lnSpc>
                <a:spcPct val="100000"/>
              </a:lnSpc>
            </a:pPr>
            <a:r>
              <a:rPr sz="8000" b="1">
                <a:solidFill>
                  <a:schemeClr val="tx1"/>
                </a:solidFill>
                <a:sym typeface="+mn-ea"/>
              </a:rPr>
              <a:t>20．文艺复兴时期的思想家皮克•德拉•米兰德拉认为，人类在成为天使之前能够发展和利用他们的能力，然而，如果忽视古代哲学和基督教的道德教导的话，人类也会变得残忍和腐败。对作者的话理解准确的是 </a:t>
            </a:r>
            <a:endParaRPr lang="zh-CN" altLang="en-US" sz="8000" b="1">
              <a:solidFill>
                <a:schemeClr val="tx1"/>
              </a:solidFill>
            </a:endParaRPr>
          </a:p>
          <a:p>
            <a:pPr>
              <a:lnSpc>
                <a:spcPct val="100000"/>
              </a:lnSpc>
            </a:pPr>
            <a:r>
              <a:rPr sz="8000" b="1">
                <a:solidFill>
                  <a:schemeClr val="tx1"/>
                </a:solidFill>
                <a:sym typeface="+mn-ea"/>
              </a:rPr>
              <a:t>A.指出人文主义思想弊端 B.相信人类可以成为天使 </a:t>
            </a:r>
            <a:endParaRPr lang="zh-CN" altLang="en-US" sz="8000" b="1">
              <a:solidFill>
                <a:schemeClr val="tx1"/>
              </a:solidFill>
            </a:endParaRPr>
          </a:p>
          <a:p>
            <a:pPr>
              <a:lnSpc>
                <a:spcPct val="100000"/>
              </a:lnSpc>
            </a:pPr>
            <a:r>
              <a:rPr sz="8000" b="1">
                <a:solidFill>
                  <a:schemeClr val="tx1"/>
                </a:solidFill>
                <a:sym typeface="+mn-ea"/>
              </a:rPr>
              <a:t>C.提倡古代哲学和基督教 D.说明人的尊严不可侵犯</a:t>
            </a:r>
            <a:endParaRPr lang="zh-CN" altLang="en-US" sz="8000" b="1">
              <a:solidFill>
                <a:schemeClr val="tx1"/>
              </a:solidFill>
            </a:endParaRPr>
          </a:p>
          <a:p>
            <a:pPr>
              <a:lnSpc>
                <a:spcPct val="100000"/>
              </a:lnSpc>
            </a:pPr>
            <a:r>
              <a:rPr sz="8000" b="1">
                <a:solidFill>
                  <a:schemeClr val="tx1"/>
                </a:solidFill>
                <a:sym typeface="+mn-ea"/>
              </a:rPr>
              <a:t>21．中世纪对自然现象缺乏兴趣，对个人主张很轻视，超自然的观点占据着支配地位。宗教改革后人们对大自然、经验、实验日益痴迷，相信人可以通过自身不懈的努力、思考，追求积极地认识和改造自然，并从中获益。这一转变 </a:t>
            </a:r>
            <a:endParaRPr lang="zh-CN" altLang="en-US" sz="8000" b="1">
              <a:solidFill>
                <a:schemeClr val="tx1"/>
              </a:solidFill>
            </a:endParaRPr>
          </a:p>
          <a:p>
            <a:pPr>
              <a:lnSpc>
                <a:spcPct val="100000"/>
              </a:lnSpc>
            </a:pPr>
            <a:r>
              <a:rPr sz="8000" b="1">
                <a:solidFill>
                  <a:schemeClr val="tx1"/>
                </a:solidFill>
                <a:sym typeface="+mn-ea"/>
              </a:rPr>
              <a:t>A.促进了近代科学的产生 B.奠定了人文主义的基础 </a:t>
            </a:r>
            <a:endParaRPr lang="zh-CN" altLang="en-US" sz="8000" b="1">
              <a:solidFill>
                <a:schemeClr val="tx1"/>
              </a:solidFill>
            </a:endParaRPr>
          </a:p>
          <a:p>
            <a:pPr>
              <a:lnSpc>
                <a:spcPct val="100000"/>
              </a:lnSpc>
            </a:pPr>
            <a:r>
              <a:rPr sz="8000" b="1">
                <a:solidFill>
                  <a:schemeClr val="tx1"/>
                </a:solidFill>
                <a:sym typeface="+mn-ea"/>
              </a:rPr>
              <a:t>C.推翻了神造万物的信仰 D.使人类获得了精神自由</a:t>
            </a:r>
            <a:r>
              <a:rPr sz="8000">
                <a:sym typeface="+mn-ea"/>
              </a:rPr>
              <a:t> </a:t>
            </a:r>
            <a:endParaRPr lang="zh-CN" altLang="en-US"/>
          </a:p>
        </p:txBody>
      </p:sp>
      <p:sp>
        <p:nvSpPr>
          <p:cNvPr id="4" name="文本框 3"/>
          <p:cNvSpPr txBox="1"/>
          <p:nvPr/>
        </p:nvSpPr>
        <p:spPr>
          <a:xfrm>
            <a:off x="9522460" y="135318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
        <p:nvSpPr>
          <p:cNvPr id="5" name="文本框 4"/>
          <p:cNvSpPr txBox="1"/>
          <p:nvPr/>
        </p:nvSpPr>
        <p:spPr>
          <a:xfrm>
            <a:off x="9666605" y="4641850"/>
            <a:ext cx="1377315" cy="706755"/>
          </a:xfrm>
          <a:prstGeom prst="rect">
            <a:avLst/>
          </a:prstGeom>
          <a:noFill/>
        </p:spPr>
        <p:txBody>
          <a:bodyPr wrap="square" rtlCol="0">
            <a:spAutoFit/>
          </a:bodyPr>
          <a:p>
            <a:r>
              <a:rPr lang="en-US" altLang="zh-CN" sz="4000" b="1">
                <a:solidFill>
                  <a:srgbClr val="FF0000"/>
                </a:solidFill>
              </a:rPr>
              <a:t>D</a:t>
            </a:r>
            <a:endParaRPr lang="en-US" altLang="zh-CN" sz="4000" b="1">
              <a:solidFill>
                <a:srgbClr val="FF0000"/>
              </a:solidFill>
            </a:endParaRPr>
          </a:p>
        </p:txBody>
      </p:sp>
      <p:cxnSp>
        <p:nvCxnSpPr>
          <p:cNvPr id="2" name="直接连接符 1"/>
          <p:cNvCxnSpPr/>
          <p:nvPr/>
        </p:nvCxnSpPr>
        <p:spPr>
          <a:xfrm>
            <a:off x="453390" y="4521200"/>
            <a:ext cx="977900" cy="0"/>
          </a:xfrm>
          <a:prstGeom prst="line">
            <a:avLst/>
          </a:prstGeom>
          <a:ln w="698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6029960" y="4625975"/>
            <a:ext cx="2755265" cy="15875"/>
          </a:xfrm>
          <a:prstGeom prst="line">
            <a:avLst/>
          </a:prstGeom>
          <a:ln w="698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26810" y="3657600"/>
            <a:ext cx="2994660" cy="7620"/>
          </a:xfrm>
          <a:prstGeom prst="line">
            <a:avLst/>
          </a:prstGeom>
          <a:ln w="698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2085" y="233045"/>
            <a:ext cx="11877040" cy="4759325"/>
          </a:xfrm>
        </p:spPr>
        <p:txBody>
          <a:bodyPr>
            <a:noAutofit/>
          </a:bodyPr>
          <a:p>
            <a:pPr>
              <a:lnSpc>
                <a:spcPct val="130000"/>
              </a:lnSpc>
              <a:spcAft>
                <a:spcPts val="0"/>
              </a:spcAft>
            </a:pPr>
            <a:r>
              <a:rPr lang="zh-CN" altLang="en-US" sz="2000" b="1">
                <a:solidFill>
                  <a:schemeClr val="tx1"/>
                </a:solidFill>
              </a:rPr>
              <a:t>材料二  在1338年的佛罗伦萨9万人口中，约有8000—10000名男女学童在“俗语学校”就读。这些儿童在识字教育后，大部分男孩开始学习商业算术……此类教育很适合意大利城市商业社会的需要，实用和职业性是其显著特色。……少部分学生进入“拉丁学校”学习。1 5世纪随着人文主义运动的发展，拉丁学校教育内容发生了革命性变化——人文主义者把他们的理想贯彻到教育实践中。……人文主义教育是一种世俗教育，教育目的不在于增加人们的宗教知识，而是注重培养育人的语言、社交能力和品德。人文主义教育是“自由教育”，而非职业教育，它的首要目标不在于传授某种技能，而是促成人心智之完善和潜能的发挥。人文主义教育是一种贵族教育，真正能享受人文主义教育的是那些君主、显贵和富裕市民的子女。   ——《欧洲文艺复兴史》</a:t>
            </a:r>
            <a:endParaRPr lang="zh-CN" altLang="en-US" sz="2000" b="1">
              <a:solidFill>
                <a:schemeClr val="tx1"/>
              </a:solidFill>
            </a:endParaRPr>
          </a:p>
          <a:p>
            <a:pPr>
              <a:lnSpc>
                <a:spcPct val="130000"/>
              </a:lnSpc>
              <a:spcAft>
                <a:spcPts val="0"/>
              </a:spcAft>
            </a:pPr>
            <a:r>
              <a:rPr lang="zh-CN" altLang="en-US" sz="2000" b="1">
                <a:solidFill>
                  <a:schemeClr val="tx1"/>
                </a:solidFill>
              </a:rPr>
              <a:t>（2）根据材料二和所学知识，概括指出14－15世纪意大利教育的特点，并简析其时代背景。</a:t>
            </a:r>
            <a:endParaRPr lang="zh-CN" altLang="en-US" sz="2000" b="1">
              <a:solidFill>
                <a:schemeClr val="tx1"/>
              </a:solidFill>
            </a:endParaRPr>
          </a:p>
          <a:p>
            <a:pPr>
              <a:lnSpc>
                <a:spcPct val="130000"/>
              </a:lnSpc>
              <a:spcAft>
                <a:spcPts val="0"/>
              </a:spcAft>
            </a:pPr>
            <a:r>
              <a:rPr lang="zh-CN" altLang="en-US" sz="2000" b="1">
                <a:solidFill>
                  <a:schemeClr val="tx1"/>
                </a:solidFill>
              </a:rPr>
              <a:t>（3）对比材料一、二，你认为影响教育思想的因素有哪些？（4分）</a:t>
            </a:r>
            <a:endParaRPr lang="zh-CN" altLang="en-US" sz="2000" b="1">
              <a:solidFill>
                <a:schemeClr val="tx1"/>
              </a:solidFill>
            </a:endParaRPr>
          </a:p>
        </p:txBody>
      </p:sp>
      <p:sp>
        <p:nvSpPr>
          <p:cNvPr id="100" name="文本框 99"/>
          <p:cNvSpPr txBox="1"/>
          <p:nvPr/>
        </p:nvSpPr>
        <p:spPr>
          <a:xfrm>
            <a:off x="323850" y="4366260"/>
            <a:ext cx="11245850" cy="2306955"/>
          </a:xfrm>
          <a:prstGeom prst="rect">
            <a:avLst/>
          </a:prstGeom>
          <a:noFill/>
          <a:ln w="9525">
            <a:noFill/>
          </a:ln>
        </p:spPr>
        <p:txBody>
          <a:bodyPr wrap="square">
            <a:spAutoFit/>
          </a:bodyPr>
          <a:p>
            <a:pPr indent="0"/>
            <a:r>
              <a:rPr lang="zh-CN" sz="2400" b="1">
                <a:solidFill>
                  <a:srgbClr val="FF0000"/>
                </a:solidFill>
                <a:ea typeface="宋体" panose="02010600030101010101" pitchFamily="2" charset="-122"/>
              </a:rPr>
              <a:t>（2）特点：“俗语学校”重商业算术学习，重实用，具有职业性；“拉丁学校”重培养人的品行，重促进人性的发展；只有上层人士享受人文主义教育，不平等。（4分，任答2点即可）背景：商品经济的发展；人文主义思想的传播。（4分）（3）社会经济发展水平；统治者的需要；时代发展的需求；科技发展水平；思想解放潮流的推动；教育家的个人因素等。（4分，任答2点即可）</a:t>
            </a:r>
            <a:endParaRPr lang="zh-CN" altLang="en-US" sz="2400" b="1">
              <a:solidFill>
                <a:srgbClr val="FF0000"/>
              </a:solidFill>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127635"/>
            <a:ext cx="12050395" cy="4759325"/>
          </a:xfrm>
        </p:spPr>
        <p:txBody>
          <a:bodyPr>
            <a:noAutofit/>
          </a:bodyPr>
          <a:p>
            <a:pPr>
              <a:lnSpc>
                <a:spcPct val="100000"/>
              </a:lnSpc>
              <a:spcAft>
                <a:spcPts val="0"/>
              </a:spcAft>
            </a:pPr>
            <a:r>
              <a:rPr lang="zh-CN" altLang="en-US" sz="1900" b="1">
                <a:solidFill>
                  <a:schemeClr val="tx1"/>
                </a:solidFill>
              </a:rPr>
              <a:t>27.（14分）阅读材料，完成下列要求。</a:t>
            </a:r>
            <a:endParaRPr lang="zh-CN" altLang="en-US" sz="1900" b="1">
              <a:solidFill>
                <a:schemeClr val="tx1"/>
              </a:solidFill>
            </a:endParaRPr>
          </a:p>
          <a:p>
            <a:pPr>
              <a:lnSpc>
                <a:spcPct val="100000"/>
              </a:lnSpc>
              <a:spcAft>
                <a:spcPts val="0"/>
              </a:spcAft>
            </a:pPr>
            <a:r>
              <a:rPr lang="zh-CN" altLang="en-US" sz="1900" b="1">
                <a:solidFill>
                  <a:schemeClr val="tx1"/>
                </a:solidFill>
              </a:rPr>
              <a:t>材料一  从宋太祖开宝年间开始，北宋政府和私人都编辑和刊印了医药学或医方的书籍……从唐代以来，中国和阿拉伯之间的交通贸易日益频繁，外国的香药如乳香、龙脑、蔷薇水等都先后传入中国，因而在宋代官私编刻的医药学书籍当中，新药品种得以不断增加……北宋初年的医书都是辗转传抄的，其中所载经络俞穴部位很紊乱，仁宗初年，医官王惟一设计用铜铸成人体模型，刻画经穴，标注名称，铜人的铸造是北宋医生在医学上的一大贡献。                       ——翦伯赞《中国史纲要》</a:t>
            </a:r>
            <a:endParaRPr lang="zh-CN" altLang="en-US" sz="1900" b="1">
              <a:solidFill>
                <a:schemeClr val="tx1"/>
              </a:solidFill>
            </a:endParaRPr>
          </a:p>
          <a:p>
            <a:pPr>
              <a:lnSpc>
                <a:spcPct val="100000"/>
              </a:lnSpc>
              <a:spcAft>
                <a:spcPts val="0"/>
              </a:spcAft>
            </a:pPr>
            <a:r>
              <a:rPr lang="zh-CN" altLang="en-US" sz="1900" b="1">
                <a:solidFill>
                  <a:schemeClr val="tx1"/>
                </a:solidFill>
              </a:rPr>
              <a:t>材料二  上医医国，其次疾（治）人，固医官也。                           ——《国语·晋语》</a:t>
            </a:r>
            <a:endParaRPr lang="zh-CN" altLang="en-US" sz="1900" b="1">
              <a:solidFill>
                <a:schemeClr val="tx1"/>
              </a:solidFill>
            </a:endParaRPr>
          </a:p>
          <a:p>
            <a:pPr>
              <a:lnSpc>
                <a:spcPct val="100000"/>
              </a:lnSpc>
              <a:spcAft>
                <a:spcPts val="0"/>
              </a:spcAft>
            </a:pPr>
            <a:r>
              <a:rPr lang="zh-CN" altLang="en-US" sz="1900" b="1">
                <a:solidFill>
                  <a:schemeClr val="tx1"/>
                </a:solidFill>
              </a:rPr>
              <a:t>    人命至重，有贵千金，一方济之，德逾于此。                           ——孙思邈《千金方》自序 </a:t>
            </a:r>
            <a:endParaRPr lang="zh-CN" altLang="en-US" sz="1900" b="1">
              <a:solidFill>
                <a:schemeClr val="tx1"/>
              </a:solidFill>
            </a:endParaRPr>
          </a:p>
          <a:p>
            <a:pPr>
              <a:lnSpc>
                <a:spcPct val="100000"/>
              </a:lnSpc>
              <a:spcAft>
                <a:spcPts val="0"/>
              </a:spcAft>
            </a:pPr>
            <a:r>
              <a:rPr lang="zh-CN" altLang="en-US" sz="1900" b="1">
                <a:solidFill>
                  <a:schemeClr val="tx1"/>
                </a:solidFill>
              </a:rPr>
              <a:t>    良医处世，不矜名，不计利，此其立德也；挽回造化，立起沉疴，此其立功也；阐发蕴奥，聿著方书，此其立言也。一艺而三善咸备，医道之有关于世，岂不重且大耶！—</a:t>
            </a:r>
            <a:r>
              <a:rPr lang="zh-CN" altLang="en-US" sz="1400" b="1">
                <a:solidFill>
                  <a:schemeClr val="tx1"/>
                </a:solidFill>
              </a:rPr>
              <a:t>—（清）叶天士《临证指南医案·华序》</a:t>
            </a:r>
            <a:endParaRPr lang="zh-CN" altLang="en-US" sz="1400" b="1">
              <a:solidFill>
                <a:schemeClr val="tx1"/>
              </a:solidFill>
            </a:endParaRPr>
          </a:p>
          <a:p>
            <a:pPr>
              <a:lnSpc>
                <a:spcPct val="100000"/>
              </a:lnSpc>
              <a:spcAft>
                <a:spcPts val="0"/>
              </a:spcAft>
            </a:pPr>
            <a:r>
              <a:rPr lang="zh-CN" altLang="en-US" sz="1900" b="1">
                <a:solidFill>
                  <a:schemeClr val="tx1"/>
                </a:solidFill>
              </a:rPr>
              <a:t>材料三  2010年6月20日，习近平出席澳大利亚皇家墨尔本理工大学中医孔子学院授牌仪式时指出:“中医药学凝聚着深邃的哲学智慧和中华民族几千年的健康养生理念及其实践经验，是中国古代科学的瑰宝，也是打开中华文明宝库的钥匙。深入研究和科学总结中医药学对丰富世界医学事业、推进生命科学研究具有积极意义。”……2015年10月5日中国女药学家屠呦呦获得诺贝尔生理学或医学奖，屠呦呦表示，青蒿素是传统中医药送给世界人民的礼物。           ——根据百度新闻整理  </a:t>
            </a:r>
            <a:endParaRPr lang="zh-CN" altLang="en-US" sz="1900" b="1">
              <a:solidFill>
                <a:schemeClr val="tx1"/>
              </a:solidFill>
            </a:endParaRPr>
          </a:p>
          <a:p>
            <a:pPr>
              <a:lnSpc>
                <a:spcPct val="100000"/>
              </a:lnSpc>
              <a:spcAft>
                <a:spcPts val="0"/>
              </a:spcAft>
            </a:pPr>
            <a:r>
              <a:rPr lang="zh-CN" altLang="en-US" sz="1900" b="1">
                <a:solidFill>
                  <a:schemeClr val="tx1"/>
                </a:solidFill>
              </a:rPr>
              <a:t>（1）根据材料一，概括宋代中医发展的表现和原因。（8分）</a:t>
            </a:r>
            <a:endParaRPr lang="zh-CN" altLang="en-US" sz="1900" b="1">
              <a:solidFill>
                <a:schemeClr val="tx1"/>
              </a:solidFill>
            </a:endParaRPr>
          </a:p>
          <a:p>
            <a:pPr>
              <a:lnSpc>
                <a:spcPct val="100000"/>
              </a:lnSpc>
              <a:spcAft>
                <a:spcPts val="0"/>
              </a:spcAft>
            </a:pPr>
            <a:endParaRPr lang="zh-CN" altLang="en-US" sz="1900" b="1">
              <a:solidFill>
                <a:schemeClr val="tx1"/>
              </a:solidFill>
            </a:endParaRPr>
          </a:p>
          <a:p>
            <a:pPr>
              <a:lnSpc>
                <a:spcPct val="100000"/>
              </a:lnSpc>
              <a:spcAft>
                <a:spcPts val="0"/>
              </a:spcAft>
            </a:pPr>
            <a:r>
              <a:rPr lang="zh-CN" altLang="en-US" sz="1900" b="1">
                <a:solidFill>
                  <a:schemeClr val="tx1"/>
                </a:solidFill>
              </a:rPr>
              <a:t>（2）根据材料二和所学知识，指出医德修养体现了中国传统文化中的哪些精神？（4分）</a:t>
            </a:r>
            <a:endParaRPr lang="zh-CN" altLang="en-US" sz="1900" b="1">
              <a:solidFill>
                <a:schemeClr val="tx1"/>
              </a:solidFill>
            </a:endParaRPr>
          </a:p>
          <a:p>
            <a:pPr>
              <a:lnSpc>
                <a:spcPct val="100000"/>
              </a:lnSpc>
              <a:spcAft>
                <a:spcPts val="0"/>
              </a:spcAft>
            </a:pPr>
            <a:endParaRPr lang="zh-CN" altLang="en-US" sz="1900" b="1">
              <a:solidFill>
                <a:schemeClr val="tx1"/>
              </a:solidFill>
            </a:endParaRPr>
          </a:p>
          <a:p>
            <a:pPr>
              <a:lnSpc>
                <a:spcPct val="100000"/>
              </a:lnSpc>
              <a:spcAft>
                <a:spcPts val="0"/>
              </a:spcAft>
            </a:pPr>
            <a:r>
              <a:rPr lang="zh-CN" altLang="en-US" sz="1900" b="1">
                <a:solidFill>
                  <a:schemeClr val="tx1"/>
                </a:solidFill>
              </a:rPr>
              <a:t>（3）根据材料三和所学知识，概括中医发展的历史意义。（2分）</a:t>
            </a:r>
            <a:endParaRPr lang="zh-CN" altLang="en-US" sz="1900" b="1">
              <a:solidFill>
                <a:schemeClr val="tx1"/>
              </a:solidFil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a:lnSpc>
                <a:spcPct val="100000"/>
              </a:lnSpc>
              <a:spcAft>
                <a:spcPts val="0"/>
              </a:spcAft>
            </a:pPr>
            <a:r>
              <a:rPr b="1">
                <a:solidFill>
                  <a:schemeClr val="tx1"/>
                </a:solidFill>
                <a:sym typeface="+mn-ea"/>
              </a:rPr>
              <a:t>（1）根据材料一，概括宋代中医发展的表现和原因。（8分）</a:t>
            </a:r>
            <a:endParaRPr lang="zh-CN" altLang="en-US" b="1">
              <a:solidFill>
                <a:schemeClr val="tx1"/>
              </a:solidFill>
            </a:endParaRPr>
          </a:p>
          <a:p>
            <a:pPr>
              <a:lnSpc>
                <a:spcPct val="100000"/>
              </a:lnSpc>
              <a:spcAft>
                <a:spcPts val="0"/>
              </a:spcAft>
            </a:pPr>
            <a:endParaRPr lang="zh-CN" altLang="en-US" b="1">
              <a:solidFill>
                <a:schemeClr val="tx1"/>
              </a:solidFill>
            </a:endParaRPr>
          </a:p>
          <a:p>
            <a:pPr>
              <a:lnSpc>
                <a:spcPct val="100000"/>
              </a:lnSpc>
              <a:spcAft>
                <a:spcPts val="0"/>
              </a:spcAft>
            </a:pPr>
            <a:r>
              <a:rPr b="1">
                <a:solidFill>
                  <a:schemeClr val="tx1"/>
                </a:solidFill>
                <a:sym typeface="+mn-ea"/>
              </a:rPr>
              <a:t>（2）根据材料二和所学知识，指出医德修养体现了中国传统文化中的哪些精神？（4分）</a:t>
            </a:r>
            <a:endParaRPr lang="zh-CN" altLang="en-US" b="1">
              <a:solidFill>
                <a:schemeClr val="tx1"/>
              </a:solidFill>
            </a:endParaRPr>
          </a:p>
          <a:p>
            <a:pPr>
              <a:lnSpc>
                <a:spcPct val="100000"/>
              </a:lnSpc>
              <a:spcAft>
                <a:spcPts val="0"/>
              </a:spcAft>
            </a:pPr>
            <a:endParaRPr lang="zh-CN" altLang="en-US" b="1">
              <a:solidFill>
                <a:schemeClr val="tx1"/>
              </a:solidFill>
            </a:endParaRPr>
          </a:p>
          <a:p>
            <a:pPr>
              <a:lnSpc>
                <a:spcPct val="100000"/>
              </a:lnSpc>
              <a:spcAft>
                <a:spcPts val="0"/>
              </a:spcAft>
            </a:pPr>
            <a:r>
              <a:rPr b="1">
                <a:solidFill>
                  <a:schemeClr val="tx1"/>
                </a:solidFill>
                <a:sym typeface="+mn-ea"/>
              </a:rPr>
              <a:t>（3）根据材料三和所学知识，概括中医发展的历史意义。（2分）</a:t>
            </a:r>
            <a:endParaRPr lang="zh-CN" altLang="en-US" b="1">
              <a:solidFill>
                <a:schemeClr val="tx1"/>
              </a:solidFill>
            </a:endParaRPr>
          </a:p>
          <a:p>
            <a:r>
              <a:rPr lang="zh-CN" altLang="en-US" b="1">
                <a:solidFill>
                  <a:srgbClr val="FF0000"/>
                </a:solidFill>
              </a:rPr>
              <a:t>（1）表现：医药学书籍数量增加；新药品种增多；完善经络人体模型。（4分，任答2点即可）</a:t>
            </a:r>
            <a:endParaRPr lang="zh-CN" altLang="en-US" b="1">
              <a:solidFill>
                <a:srgbClr val="FF0000"/>
              </a:solidFill>
            </a:endParaRPr>
          </a:p>
          <a:p>
            <a:r>
              <a:rPr lang="zh-CN" altLang="en-US" b="1">
                <a:solidFill>
                  <a:srgbClr val="FF0000"/>
                </a:solidFill>
              </a:rPr>
              <a:t>原因：政府重视中医药学；印刷术的进步使得中医知识得以推广普及；中外交流频繁，丰富了药材和医方；医学家的推陈出新。（4分，任答2点即可）</a:t>
            </a:r>
            <a:endParaRPr lang="zh-CN" altLang="en-US" b="1">
              <a:solidFill>
                <a:srgbClr val="FF0000"/>
              </a:solidFill>
            </a:endParaRPr>
          </a:p>
          <a:p>
            <a:r>
              <a:rPr lang="zh-CN" altLang="en-US" b="1">
                <a:solidFill>
                  <a:srgbClr val="FF0000"/>
                </a:solidFill>
              </a:rPr>
              <a:t>（2）民本思想(人文关怀)；重视社会责任感；修身养性。（4分，任答2点即可）</a:t>
            </a:r>
            <a:endParaRPr lang="zh-CN" altLang="en-US" b="1">
              <a:solidFill>
                <a:srgbClr val="FF0000"/>
              </a:solidFill>
            </a:endParaRPr>
          </a:p>
          <a:p>
            <a:r>
              <a:rPr lang="zh-CN" altLang="en-US" b="1">
                <a:solidFill>
                  <a:srgbClr val="FF0000"/>
                </a:solidFill>
              </a:rPr>
              <a:t>（3）作为中国古代科学技术的一项，构成了中华文明的重要组成部分；对世界医学事业做出了重大的贡献。（2分，任答1点即可）</a:t>
            </a:r>
            <a:endParaRPr lang="zh-CN" altLang="en-US" b="1">
              <a:solidFill>
                <a:srgbClr val="FF0000"/>
              </a:solidFill>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586740" y="169545"/>
            <a:ext cx="5080000" cy="306705"/>
          </a:xfrm>
          <a:prstGeom prst="rect">
            <a:avLst/>
          </a:prstGeom>
          <a:noFill/>
          <a:ln w="9525">
            <a:noFill/>
          </a:ln>
        </p:spPr>
        <p:txBody>
          <a:bodyPr wrap="square">
            <a:spAutoFit/>
          </a:bodyPr>
          <a:p>
            <a:pPr indent="0"/>
            <a:r>
              <a:rPr lang="zh-CN" sz="1400" b="0">
                <a:ea typeface="宋体" panose="02010600030101010101" pitchFamily="2" charset="-122"/>
              </a:rPr>
              <a:t>材料一</a:t>
            </a:r>
            <a:r>
              <a:rPr lang="en-US" sz="1400" b="0">
                <a:latin typeface="宋体" panose="02010600030101010101" pitchFamily="2" charset="-122"/>
              </a:rPr>
              <a:t>  </a:t>
            </a:r>
            <a:r>
              <a:rPr lang="zh-CN" sz="1400" b="0">
                <a:ea typeface="宋体" panose="02010600030101010101" pitchFamily="2" charset="-122"/>
              </a:rPr>
              <a:t>文艺复兴时期部分意大利人文主义学者作品</a:t>
            </a:r>
            <a:r>
              <a:rPr lang="en-US" sz="1400" b="0">
                <a:latin typeface="宋体" panose="02010600030101010101" pitchFamily="2" charset="-122"/>
              </a:rPr>
              <a:t>    </a:t>
            </a:r>
            <a:endParaRPr lang="zh-CN" altLang="en-US" sz="1400"/>
          </a:p>
        </p:txBody>
      </p:sp>
      <p:graphicFrame>
        <p:nvGraphicFramePr>
          <p:cNvPr id="4" name="表格 3"/>
          <p:cNvGraphicFramePr/>
          <p:nvPr>
            <p:custDataLst>
              <p:tags r:id="rId1"/>
            </p:custDataLst>
          </p:nvPr>
        </p:nvGraphicFramePr>
        <p:xfrm>
          <a:off x="586740" y="422275"/>
          <a:ext cx="10869930" cy="2769870"/>
        </p:xfrm>
        <a:graphic>
          <a:graphicData uri="http://schemas.openxmlformats.org/drawingml/2006/table">
            <a:tbl>
              <a:tblPr firstRow="1" bandRow="1">
                <a:tableStyleId>{5940675A-B579-460E-94D1-54222C63F5DA}</a:tableStyleId>
              </a:tblPr>
              <a:tblGrid>
                <a:gridCol w="1743710"/>
                <a:gridCol w="1377950"/>
                <a:gridCol w="7748270"/>
              </a:tblGrid>
              <a:tr h="396240">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作品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作者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内容简介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4970">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《歌集》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彼特拉克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以热情的笔调褒扬了人的纯真的爱情。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91845">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《论贪婪》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波吉奥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人生的目的就是为了赚取财富，而不是为了拯救灵魂，“每个人具有追求金钱的天生欲望”，即便是教士也是如此。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186815">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《论人的美德与尊严》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曼内蒂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“上帝是把人作为最美丽、最诚实、最富有和最终是最有力量的创造物所塑造出来的”，而且赋予人以“伟大的本性”，并创造了这一世界交给人去统治与管理。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6716395" y="3497580"/>
            <a:ext cx="5080000" cy="414020"/>
          </a:xfrm>
          <a:prstGeom prst="rect">
            <a:avLst/>
          </a:prstGeom>
          <a:noFill/>
          <a:ln w="9525">
            <a:noFill/>
          </a:ln>
        </p:spPr>
        <p:txBody>
          <a:bodyPr>
            <a:spAutoFit/>
          </a:bodyPr>
          <a:p>
            <a:pPr indent="0" algn="r"/>
            <a:r>
              <a:rPr lang="zh-CN" sz="1050" b="0">
                <a:ea typeface="宋体" panose="02010600030101010101" pitchFamily="2" charset="-122"/>
              </a:rPr>
              <a:t>——据孟广林《人的发现与世界的发现》整理 </a:t>
            </a:r>
            <a:endParaRPr lang="zh-CN" altLang="en-US"/>
          </a:p>
        </p:txBody>
      </p:sp>
      <p:sp>
        <p:nvSpPr>
          <p:cNvPr id="6" name="文本框 5"/>
          <p:cNvSpPr txBox="1"/>
          <p:nvPr/>
        </p:nvSpPr>
        <p:spPr>
          <a:xfrm>
            <a:off x="363855" y="4864735"/>
            <a:ext cx="11315065" cy="1938020"/>
          </a:xfrm>
          <a:prstGeom prst="rect">
            <a:avLst/>
          </a:prstGeom>
          <a:noFill/>
          <a:ln w="9525">
            <a:noFill/>
          </a:ln>
        </p:spPr>
        <p:txBody>
          <a:bodyPr wrap="square">
            <a:spAutoFit/>
          </a:bodyPr>
          <a:p>
            <a:pPr indent="0"/>
            <a:r>
              <a:rPr lang="zh-CN" sz="2400" b="1">
                <a:solidFill>
                  <a:srgbClr val="FF0000"/>
                </a:solidFill>
                <a:ea typeface="宋体" panose="02010600030101010101" pitchFamily="2" charset="-122"/>
              </a:rPr>
              <a:t>(1)特点：肯定人间世俗生活的享受和乐趣（或 “主张人生的目的是追求现世幸福”）；认为追求财富是世人的本能欲望；提倡人性以对抗天主教会的神性（或“肯定现世生活中人的地位和价值”）。（4分，任答2点即可）作用：解放了人们的思想；促进了资本主义工商业经济的发展；推动了近代自然科学的兴起；促进了社会转型。(4分，任答2点即可) </a:t>
            </a:r>
            <a:endParaRPr lang="zh-CN" altLang="en-US" sz="2400" b="1">
              <a:solidFill>
                <a:srgbClr val="FF0000"/>
              </a:solidFill>
              <a:ea typeface="宋体" panose="02010600030101010101" pitchFamily="2" charset="-122"/>
            </a:endParaRPr>
          </a:p>
        </p:txBody>
      </p:sp>
      <p:sp>
        <p:nvSpPr>
          <p:cNvPr id="7" name="文本框 6"/>
          <p:cNvSpPr txBox="1"/>
          <p:nvPr/>
        </p:nvSpPr>
        <p:spPr>
          <a:xfrm>
            <a:off x="416560" y="3911600"/>
            <a:ext cx="11210290" cy="953135"/>
          </a:xfrm>
          <a:prstGeom prst="rect">
            <a:avLst/>
          </a:prstGeom>
          <a:noFill/>
          <a:ln w="9525">
            <a:noFill/>
          </a:ln>
        </p:spPr>
        <p:txBody>
          <a:bodyPr wrap="square">
            <a:spAutoFit/>
          </a:bodyPr>
          <a:p>
            <a:pPr indent="0"/>
            <a:r>
              <a:rPr lang="en-US" sz="2800" b="1">
                <a:latin typeface="宋体" panose="02010600030101010101" pitchFamily="2" charset="-122"/>
              </a:rPr>
              <a:t>(1)</a:t>
            </a:r>
            <a:r>
              <a:rPr lang="zh-CN" sz="2800" b="1">
                <a:ea typeface="宋体" panose="02010600030101010101" pitchFamily="2" charset="-122"/>
              </a:rPr>
              <a:t>根据材料一，指出文艺复兴时期人文主义精神的特点并分析其历史作用。</a:t>
            </a:r>
            <a:r>
              <a:rPr lang="en-US" sz="2800" b="1">
                <a:latin typeface="Calibri" panose="020F0502020204030204" charset="0"/>
              </a:rPr>
              <a:t>(8</a:t>
            </a:r>
            <a:r>
              <a:rPr lang="zh-CN" sz="2800" b="1">
                <a:ea typeface="宋体" panose="02010600030101010101" pitchFamily="2" charset="-122"/>
              </a:rPr>
              <a:t>分</a:t>
            </a:r>
            <a:r>
              <a:rPr lang="en-US" sz="2800" b="1">
                <a:latin typeface="Calibri" panose="020F0502020204030204" charset="0"/>
              </a:rPr>
              <a:t>)</a:t>
            </a:r>
            <a:r>
              <a:rPr lang="en-US" sz="1050" b="0">
                <a:latin typeface="Calibri" panose="020F0502020204030204" charset="0"/>
              </a:rPr>
              <a:t> </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73743874" name="内容占位符 1073743873" descr="2L28"/>
          <p:cNvPicPr>
            <a:picLocks noChangeAspect="1"/>
          </p:cNvPicPr>
          <p:nvPr>
            <p:ph idx="1"/>
          </p:nvPr>
        </p:nvPicPr>
        <p:blipFill>
          <a:blip r:embed="rId1"/>
          <a:stretch>
            <a:fillRect/>
          </a:stretch>
        </p:blipFill>
        <p:spPr>
          <a:xfrm>
            <a:off x="671830" y="299085"/>
            <a:ext cx="4775835" cy="2248535"/>
          </a:xfrm>
          <a:prstGeom prst="rect">
            <a:avLst/>
          </a:prstGeom>
          <a:noFill/>
          <a:ln w="9525">
            <a:noFill/>
          </a:ln>
        </p:spPr>
      </p:pic>
      <p:graphicFrame>
        <p:nvGraphicFramePr>
          <p:cNvPr id="4" name="表格 3"/>
          <p:cNvGraphicFramePr/>
          <p:nvPr>
            <p:custDataLst>
              <p:tags r:id="rId2"/>
            </p:custDataLst>
          </p:nvPr>
        </p:nvGraphicFramePr>
        <p:xfrm>
          <a:off x="5818188" y="238760"/>
          <a:ext cx="6223000" cy="3498850"/>
        </p:xfrm>
        <a:graphic>
          <a:graphicData uri="http://schemas.openxmlformats.org/drawingml/2006/table">
            <a:tbl>
              <a:tblPr firstRow="1" bandRow="1">
                <a:tableStyleId>{5940675A-B579-460E-94D1-54222C63F5DA}</a:tableStyleId>
              </a:tblPr>
              <a:tblGrid>
                <a:gridCol w="2362835"/>
                <a:gridCol w="3860165"/>
              </a:tblGrid>
              <a:tr h="875030">
                <a:tc gridSpan="2">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18世纪中叶—1770年间启蒙书籍出版情况（1000—2000册/版）</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36880">
                <a:tc>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启蒙思想家</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作品名称及出版数量</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rowSpan="2">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伏尔泰</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《老实人》43版</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《哲学通信》35版</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rowSpan="2">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卢梭</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《新爱洛依丝》70版</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68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《卢梭全集》18版</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狄德罗</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1">
                          <a:latin typeface="宋体" panose="02010600030101010101" pitchFamily="2" charset="-122"/>
                          <a:ea typeface="宋体" panose="02010600030101010101" pitchFamily="2" charset="-122"/>
                          <a:cs typeface="宋体" panose="02010600030101010101" pitchFamily="2" charset="-122"/>
                        </a:rPr>
                        <a:t>《百科全书》24000套</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671830" y="4053840"/>
            <a:ext cx="10669270" cy="953135"/>
          </a:xfrm>
          <a:prstGeom prst="rect">
            <a:avLst/>
          </a:prstGeom>
          <a:noFill/>
          <a:ln w="9525">
            <a:noFill/>
          </a:ln>
        </p:spPr>
        <p:txBody>
          <a:bodyPr wrap="square">
            <a:spAutoFit/>
          </a:bodyPr>
          <a:p>
            <a:pPr indent="0"/>
            <a:r>
              <a:rPr lang="zh-CN" sz="2800" b="1">
                <a:ea typeface="宋体" panose="02010600030101010101" pitchFamily="2" charset="-122"/>
              </a:rPr>
              <a:t>（2）从材料二中提炼一条关于启蒙运动的有效信息，并加以说明。（4分）</a:t>
            </a:r>
            <a:endParaRPr lang="zh-CN" altLang="en-US" sz="2800" b="1">
              <a:ea typeface="宋体" panose="02010600030101010101" pitchFamily="2" charset="-122"/>
            </a:endParaRPr>
          </a:p>
        </p:txBody>
      </p:sp>
    </p:spTree>
    <p:custDataLst>
      <p:tags r:id="rId3"/>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1935" y="1595120"/>
            <a:ext cx="11701780" cy="4759325"/>
          </a:xfrm>
        </p:spPr>
        <p:txBody>
          <a:bodyPr>
            <a:noAutofit/>
          </a:bodyPr>
          <a:p>
            <a:r>
              <a:rPr lang="zh-CN" altLang="en-US" sz="2400" b="1">
                <a:solidFill>
                  <a:srgbClr val="FF0000"/>
                </a:solidFill>
              </a:rPr>
              <a:t>（2）评分说明：任选一条，言之成理即可。（4分）</a:t>
            </a:r>
            <a:endParaRPr lang="zh-CN" altLang="en-US" sz="2400" b="1">
              <a:solidFill>
                <a:srgbClr val="FF0000"/>
              </a:solidFill>
            </a:endParaRPr>
          </a:p>
          <a:p>
            <a:r>
              <a:rPr lang="zh-CN" altLang="en-US" sz="2400" b="1">
                <a:solidFill>
                  <a:srgbClr val="FF0000"/>
                </a:solidFill>
              </a:rPr>
              <a:t>示例一：法国启蒙运动从17世纪到18世纪中后期达到高潮。启蒙思想家的作品大量出版，内容涉及哲学、社会、自然科学各个领域；宗教书籍出版量下降；说明启蒙思想强烈冲击了宗教神学，因此启蒙运动在当时的法国起了巨大的思想解放作用。</a:t>
            </a:r>
            <a:endParaRPr lang="zh-CN" altLang="en-US" sz="2400" b="1">
              <a:solidFill>
                <a:srgbClr val="FF0000"/>
              </a:solidFill>
            </a:endParaRPr>
          </a:p>
          <a:p>
            <a:r>
              <a:rPr lang="zh-CN" altLang="en-US" sz="2400" b="1">
                <a:solidFill>
                  <a:srgbClr val="FF0000"/>
                </a:solidFill>
              </a:rPr>
              <a:t>示例二：从作品出版数量上，宗教书籍比例下降，启蒙思想家的作品大量出版。说明启蒙运动对宗教神学的地位产生了强烈冲击。（或者从作品出版数量上看法国启蒙思想家的作品大量出版，说明启蒙思想在法国社会受到较大关注）</a:t>
            </a:r>
            <a:endParaRPr lang="zh-CN" altLang="en-US" sz="2400" b="1">
              <a:solidFill>
                <a:srgbClr val="FF0000"/>
              </a:solidFill>
            </a:endParaRPr>
          </a:p>
          <a:p>
            <a:r>
              <a:rPr lang="zh-CN" altLang="en-US" sz="2400" b="1">
                <a:solidFill>
                  <a:srgbClr val="FF0000"/>
                </a:solidFill>
              </a:rPr>
              <a:t>示例三：从作品内容上看，启蒙运动不仅涉及哲学等社会人文学科，还涉及到自然科学等多个领域，说明启蒙运动涉及领域的广泛性。 </a:t>
            </a:r>
            <a:endParaRPr lang="zh-CN" altLang="en-US" sz="2400" b="1">
              <a:solidFill>
                <a:srgbClr val="FF0000"/>
              </a:solidFill>
            </a:endParaRPr>
          </a:p>
        </p:txBody>
      </p:sp>
      <p:sp>
        <p:nvSpPr>
          <p:cNvPr id="100" name="文本框 99"/>
          <p:cNvSpPr txBox="1"/>
          <p:nvPr/>
        </p:nvSpPr>
        <p:spPr>
          <a:xfrm>
            <a:off x="241935" y="490855"/>
            <a:ext cx="10669270" cy="953135"/>
          </a:xfrm>
          <a:prstGeom prst="rect">
            <a:avLst/>
          </a:prstGeom>
          <a:noFill/>
          <a:ln w="9525">
            <a:noFill/>
          </a:ln>
        </p:spPr>
        <p:txBody>
          <a:bodyPr wrap="square">
            <a:spAutoFit/>
          </a:bodyPr>
          <a:p>
            <a:pPr indent="0"/>
            <a:r>
              <a:rPr lang="zh-CN" sz="2800" b="1">
                <a:ea typeface="宋体" panose="02010600030101010101" pitchFamily="2" charset="-122"/>
              </a:rPr>
              <a:t>（2）从材料二中提炼一条关于启蒙运动的有效信息，并加以说明。（4分）</a:t>
            </a:r>
            <a:endParaRPr lang="zh-CN" altLang="en-US" sz="2800" b="1">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224155" y="302895"/>
            <a:ext cx="11737340" cy="4759325"/>
          </a:xfrm>
        </p:spPr>
        <p:txBody>
          <a:bodyPr>
            <a:noAutofit/>
          </a:bodyPr>
          <a:p>
            <a:r>
              <a:rPr lang="zh-CN" altLang="en-US" sz="2800" b="1">
                <a:solidFill>
                  <a:schemeClr val="tx1"/>
                </a:solidFill>
              </a:rPr>
              <a:t>材料三  18世纪，法国“中间等级的人因从事工业而发财致富，（国王的）大臣们和内宠近幸不如过去富有”，结果“人与人之间的差距缩小”。以前，小民百姓只能通过为达官显贵效劳以求发达，“如今工业为他们开辟了成千上万条途径”。这些人有了各种谋生致富的渠道，能逐渐摆脱权贵的控制，获得独立与自由……于是，启蒙运动在批判与创新的大破大立之中展开。——杨芳《论伏尔泰的启蒙社会观》</a:t>
            </a:r>
            <a:endParaRPr lang="zh-CN" altLang="en-US" sz="2800" b="1">
              <a:solidFill>
                <a:schemeClr val="tx1"/>
              </a:solidFill>
            </a:endParaRPr>
          </a:p>
          <a:p>
            <a:r>
              <a:rPr lang="zh-CN" altLang="en-US" sz="2800" b="1">
                <a:solidFill>
                  <a:schemeClr val="tx1"/>
                </a:solidFill>
              </a:rPr>
              <a:t>（3）根据材料三及所学知识，概括启蒙运动的历史背景。（4分）</a:t>
            </a:r>
            <a:endParaRPr lang="zh-CN" altLang="en-US" sz="2800" b="1">
              <a:solidFill>
                <a:schemeClr val="tx1"/>
              </a:solidFill>
            </a:endParaRPr>
          </a:p>
          <a:p>
            <a:pPr marL="0" indent="0">
              <a:buNone/>
            </a:pPr>
            <a:endParaRPr lang="zh-CN" altLang="en-US" sz="2800" b="1">
              <a:solidFill>
                <a:schemeClr val="tx1"/>
              </a:solidFill>
            </a:endParaRPr>
          </a:p>
        </p:txBody>
      </p:sp>
      <p:sp>
        <p:nvSpPr>
          <p:cNvPr id="4" name="文本框 3"/>
          <p:cNvSpPr txBox="1"/>
          <p:nvPr/>
        </p:nvSpPr>
        <p:spPr>
          <a:xfrm>
            <a:off x="608330" y="4909185"/>
            <a:ext cx="10549890" cy="1383665"/>
          </a:xfrm>
          <a:prstGeom prst="rect">
            <a:avLst/>
          </a:prstGeom>
          <a:noFill/>
        </p:spPr>
        <p:txBody>
          <a:bodyPr wrap="square" rtlCol="0">
            <a:spAutoFit/>
          </a:bodyPr>
          <a:p>
            <a:r>
              <a:rPr lang="zh-CN" altLang="en-US" sz="2800" b="1">
                <a:solidFill>
                  <a:srgbClr val="FF0000"/>
                </a:solidFill>
                <a:sym typeface="+mn-ea"/>
              </a:rPr>
              <a:t>（3）资本主义经济发展的推动；普通百姓获得人身自由；历次思想解放运动的推动。（4分，任答2点即可）</a:t>
            </a:r>
            <a:endParaRPr lang="zh-CN" altLang="en-US" sz="2800" b="1">
              <a:solidFill>
                <a:srgbClr val="FF0000"/>
              </a:solidFill>
            </a:endParaRPr>
          </a:p>
          <a:p>
            <a:endParaRPr lang="zh-CN" altLang="en-US" sz="2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60655" y="680720"/>
            <a:ext cx="12031345" cy="4759325"/>
          </a:xfrm>
        </p:spPr>
        <p:txBody>
          <a:bodyPr>
            <a:noAutofit/>
          </a:bodyPr>
          <a:p>
            <a:pPr>
              <a:lnSpc>
                <a:spcPct val="100000"/>
              </a:lnSpc>
            </a:pPr>
            <a:r>
              <a:rPr sz="2800" b="1">
                <a:solidFill>
                  <a:schemeClr val="tx1"/>
                </a:solidFill>
                <a:sym typeface="+mn-ea"/>
              </a:rPr>
              <a:t>22.“这些哲人受被牛顿证实的万有引力定律影响很大，他们相信不仅存在着控制物质世界的自然法则，也存在着控制人类社会的自然法则”。据此判断，“这些哲人”</a:t>
            </a:r>
            <a:endParaRPr lang="zh-CN" altLang="en-US" sz="2800" b="1">
              <a:solidFill>
                <a:schemeClr val="tx1"/>
              </a:solidFill>
            </a:endParaRPr>
          </a:p>
          <a:p>
            <a:pPr>
              <a:lnSpc>
                <a:spcPct val="100000"/>
              </a:lnSpc>
            </a:pPr>
            <a:r>
              <a:rPr sz="2800" b="1">
                <a:solidFill>
                  <a:schemeClr val="tx1"/>
                </a:solidFill>
                <a:sym typeface="+mn-ea"/>
              </a:rPr>
              <a:t>A．其思想受到了自然科学的启示    B．已揭示了人类社会发展的规律</a:t>
            </a:r>
            <a:endParaRPr lang="zh-CN" altLang="en-US" sz="2800" b="1">
              <a:solidFill>
                <a:schemeClr val="tx1"/>
              </a:solidFill>
            </a:endParaRPr>
          </a:p>
          <a:p>
            <a:pPr>
              <a:lnSpc>
                <a:spcPct val="100000"/>
              </a:lnSpc>
            </a:pPr>
            <a:r>
              <a:rPr sz="2800" b="1">
                <a:solidFill>
                  <a:schemeClr val="tx1"/>
                </a:solidFill>
                <a:sym typeface="+mn-ea"/>
              </a:rPr>
              <a:t>C．在哲学阵营上都属于唯物主义    D．其思想已经摆脱了宗教的影响</a:t>
            </a:r>
            <a:endParaRPr lang="zh-CN" altLang="en-US" sz="2800" b="1">
              <a:solidFill>
                <a:schemeClr val="tx1"/>
              </a:solidFill>
            </a:endParaRPr>
          </a:p>
          <a:p>
            <a:pPr>
              <a:lnSpc>
                <a:spcPct val="100000"/>
              </a:lnSpc>
            </a:pPr>
            <a:r>
              <a:rPr sz="2800" b="1">
                <a:solidFill>
                  <a:schemeClr val="tx1"/>
                </a:solidFill>
                <a:sym typeface="+mn-ea"/>
              </a:rPr>
              <a:t>23.启蒙思想家康德说：“通过一场革命或许还可以实现推翻个人专制以及贪婪心和权势欲的压迫，但却决不能实现思维方式的真正改革。”在此，康德强调</a:t>
            </a:r>
            <a:endParaRPr lang="zh-CN" altLang="en-US" sz="2800" b="1">
              <a:solidFill>
                <a:schemeClr val="tx1"/>
              </a:solidFill>
            </a:endParaRPr>
          </a:p>
          <a:p>
            <a:pPr>
              <a:lnSpc>
                <a:spcPct val="100000"/>
              </a:lnSpc>
            </a:pPr>
            <a:r>
              <a:rPr sz="2800" b="1">
                <a:solidFill>
                  <a:schemeClr val="tx1"/>
                </a:solidFill>
                <a:sym typeface="+mn-ea"/>
              </a:rPr>
              <a:t>A.革命的进步性不大                   B.人民的思想较落后</a:t>
            </a:r>
            <a:endParaRPr lang="zh-CN" altLang="en-US" sz="2800" b="1">
              <a:solidFill>
                <a:schemeClr val="tx1"/>
              </a:solidFill>
            </a:endParaRPr>
          </a:p>
          <a:p>
            <a:pPr>
              <a:lnSpc>
                <a:spcPct val="100000"/>
              </a:lnSpc>
            </a:pPr>
            <a:r>
              <a:rPr sz="2800" b="1">
                <a:solidFill>
                  <a:schemeClr val="tx1"/>
                </a:solidFill>
                <a:sym typeface="+mn-ea"/>
              </a:rPr>
              <a:t>C.思想革命的必要性                   D.专制思想根深蒂固</a:t>
            </a:r>
            <a:endParaRPr lang="zh-CN" altLang="en-US" sz="2800" b="1">
              <a:solidFill>
                <a:schemeClr val="tx1"/>
              </a:solidFill>
            </a:endParaRPr>
          </a:p>
          <a:p>
            <a:endParaRPr lang="zh-CN" altLang="en-US" sz="2800" b="1">
              <a:solidFill>
                <a:schemeClr val="tx1"/>
              </a:solidFill>
            </a:endParaRPr>
          </a:p>
        </p:txBody>
      </p:sp>
      <p:sp>
        <p:nvSpPr>
          <p:cNvPr id="4" name="文本框 3"/>
          <p:cNvSpPr txBox="1"/>
          <p:nvPr/>
        </p:nvSpPr>
        <p:spPr>
          <a:xfrm>
            <a:off x="10555605" y="197294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
        <p:nvSpPr>
          <p:cNvPr id="5" name="文本框 4"/>
          <p:cNvSpPr txBox="1"/>
          <p:nvPr/>
        </p:nvSpPr>
        <p:spPr>
          <a:xfrm>
            <a:off x="10337800" y="4286885"/>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1935" y="457200"/>
            <a:ext cx="11597640" cy="6400800"/>
          </a:xfrm>
        </p:spPr>
        <p:txBody>
          <a:bodyPr>
            <a:normAutofit fontScale="90000"/>
          </a:bodyPr>
          <a:p>
            <a:r>
              <a:rPr sz="2800" b="1">
                <a:solidFill>
                  <a:schemeClr val="tx1"/>
                </a:solidFill>
                <a:sym typeface="+mn-ea"/>
              </a:rPr>
              <a:t>22．新教伦理在有关尘世活动的最重要问题上给资本主义精神以强大伦理支持，使资本主义精神和经济活动获得了社会合法性。有人说，“新教伦理是现代经济人摇篮旁的守护者”。由此可知，宗教改革本质上是 </a:t>
            </a:r>
            <a:endParaRPr lang="zh-CN" altLang="en-US" sz="2800" b="1">
              <a:solidFill>
                <a:schemeClr val="tx1"/>
              </a:solidFill>
            </a:endParaRPr>
          </a:p>
          <a:p>
            <a:r>
              <a:rPr sz="2800" b="1">
                <a:solidFill>
                  <a:schemeClr val="tx1"/>
                </a:solidFill>
                <a:sym typeface="+mn-ea"/>
              </a:rPr>
              <a:t>A.罗马教会的自我革新      B.资产阶级的思想革命 </a:t>
            </a:r>
            <a:endParaRPr lang="zh-CN" altLang="en-US" sz="2800" b="1">
              <a:solidFill>
                <a:schemeClr val="tx1"/>
              </a:solidFill>
            </a:endParaRPr>
          </a:p>
          <a:p>
            <a:r>
              <a:rPr sz="2800" b="1">
                <a:solidFill>
                  <a:schemeClr val="tx1"/>
                </a:solidFill>
                <a:sym typeface="+mn-ea"/>
              </a:rPr>
              <a:t>C.倡导人的发现和解放      D.反对和禁止宗教信仰</a:t>
            </a:r>
            <a:endParaRPr lang="zh-CN" altLang="en-US" sz="2800" b="1">
              <a:solidFill>
                <a:schemeClr val="tx1"/>
              </a:solidFill>
            </a:endParaRPr>
          </a:p>
          <a:p>
            <a:r>
              <a:rPr sz="2800" b="1">
                <a:solidFill>
                  <a:schemeClr val="tx1"/>
                </a:solidFill>
                <a:sym typeface="+mn-ea"/>
              </a:rPr>
              <a:t>23．18 世纪，随着法国城市化的发展，富裕的王公贵族或者富有的资产阶级几乎都在家中装饰出一间令人愉悦的聚会场所。与 17 世纪相比，法国贵族所举办的沙龙遍布巴黎的各个角落，成为文人团体乐去的场所。这些沙龙 </a:t>
            </a:r>
            <a:endParaRPr lang="zh-CN" altLang="en-US" sz="2800" b="1">
              <a:solidFill>
                <a:schemeClr val="tx1"/>
              </a:solidFill>
            </a:endParaRPr>
          </a:p>
          <a:p>
            <a:r>
              <a:rPr sz="2800" b="1">
                <a:solidFill>
                  <a:schemeClr val="tx1"/>
                </a:solidFill>
                <a:sym typeface="+mn-ea"/>
              </a:rPr>
              <a:t>A.是城市参政议政之所       B.可能由工业革命催生 </a:t>
            </a:r>
            <a:endParaRPr lang="zh-CN" altLang="en-US" sz="2800" b="1">
              <a:solidFill>
                <a:schemeClr val="tx1"/>
              </a:solidFill>
            </a:endParaRPr>
          </a:p>
          <a:p>
            <a:r>
              <a:rPr sz="2800" b="1">
                <a:solidFill>
                  <a:schemeClr val="tx1"/>
                </a:solidFill>
                <a:sym typeface="+mn-ea"/>
              </a:rPr>
              <a:t>C.成为新思想孕育之地      D.直接引发法国大革命</a:t>
            </a:r>
            <a:endParaRPr lang="zh-CN" altLang="en-US" sz="2800" b="1">
              <a:solidFill>
                <a:schemeClr val="tx1"/>
              </a:solidFill>
            </a:endParaRPr>
          </a:p>
          <a:p>
            <a:endParaRPr lang="zh-CN" altLang="en-US">
              <a:sym typeface="+mn-ea"/>
            </a:endParaRPr>
          </a:p>
          <a:p>
            <a:endParaRPr lang="zh-CN" altLang="en-US">
              <a:sym typeface="+mn-ea"/>
            </a:endParaRPr>
          </a:p>
        </p:txBody>
      </p:sp>
      <p:sp>
        <p:nvSpPr>
          <p:cNvPr id="4" name="文本框 3"/>
          <p:cNvSpPr txBox="1"/>
          <p:nvPr/>
        </p:nvSpPr>
        <p:spPr>
          <a:xfrm>
            <a:off x="9522460" y="1353185"/>
            <a:ext cx="1377315" cy="706755"/>
          </a:xfrm>
          <a:prstGeom prst="rect">
            <a:avLst/>
          </a:prstGeom>
          <a:noFill/>
        </p:spPr>
        <p:txBody>
          <a:bodyPr wrap="square" rtlCol="0">
            <a:spAutoFit/>
          </a:bodyPr>
          <a:p>
            <a:r>
              <a:rPr lang="en-US" altLang="zh-CN" sz="4000" b="1">
                <a:solidFill>
                  <a:srgbClr val="FF0000"/>
                </a:solidFill>
              </a:rPr>
              <a:t>B</a:t>
            </a:r>
            <a:endParaRPr lang="en-US" altLang="zh-CN" sz="4000" b="1">
              <a:solidFill>
                <a:srgbClr val="FF0000"/>
              </a:solidFill>
            </a:endParaRPr>
          </a:p>
        </p:txBody>
      </p:sp>
      <p:sp>
        <p:nvSpPr>
          <p:cNvPr id="5" name="文本框 4"/>
          <p:cNvSpPr txBox="1"/>
          <p:nvPr/>
        </p:nvSpPr>
        <p:spPr>
          <a:xfrm>
            <a:off x="9522460" y="4991100"/>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9235" y="474345"/>
            <a:ext cx="11743690" cy="4759325"/>
          </a:xfrm>
        </p:spPr>
        <p:txBody>
          <a:bodyPr>
            <a:noAutofit/>
          </a:bodyPr>
          <a:p>
            <a:pPr>
              <a:lnSpc>
                <a:spcPct val="100000"/>
              </a:lnSpc>
            </a:pPr>
            <a:r>
              <a:rPr sz="2800" b="1">
                <a:solidFill>
                  <a:schemeClr val="tx1"/>
                </a:solidFill>
                <a:sym typeface="+mn-ea"/>
              </a:rPr>
              <a:t>24.恩格斯说：“牛顿由于发明了万有引力定律而创立了科学的天文学，由于进行了光的分解而创立了科学的光学，由于创立了二项式定理和无限理论而创立了科学的数学。”据此可知</a:t>
            </a:r>
            <a:endParaRPr lang="zh-CN" altLang="en-US" sz="2800" b="1">
              <a:solidFill>
                <a:schemeClr val="tx1"/>
              </a:solidFill>
            </a:endParaRPr>
          </a:p>
          <a:p>
            <a:pPr>
              <a:lnSpc>
                <a:spcPct val="100000"/>
              </a:lnSpc>
            </a:pPr>
            <a:r>
              <a:rPr sz="2800" b="1">
                <a:solidFill>
                  <a:schemeClr val="tx1"/>
                </a:solidFill>
                <a:sym typeface="+mn-ea"/>
              </a:rPr>
              <a:t>A.牛顿的科学成就具有奠基性           B.牛顿是近代最伟大的科学家</a:t>
            </a:r>
            <a:endParaRPr lang="zh-CN" altLang="en-US" sz="2800" b="1">
              <a:solidFill>
                <a:schemeClr val="tx1"/>
              </a:solidFill>
            </a:endParaRPr>
          </a:p>
          <a:p>
            <a:pPr>
              <a:lnSpc>
                <a:spcPct val="100000"/>
              </a:lnSpc>
            </a:pPr>
            <a:r>
              <a:rPr sz="2800" b="1">
                <a:solidFill>
                  <a:schemeClr val="tx1"/>
                </a:solidFill>
                <a:sym typeface="+mn-ea"/>
              </a:rPr>
              <a:t>C.近代科学成就全部源于牛顿           D.社会主义思想吸收科学成果</a:t>
            </a:r>
            <a:endParaRPr lang="zh-CN" altLang="en-US" sz="2800" b="1">
              <a:solidFill>
                <a:schemeClr val="tx1"/>
              </a:solidFill>
            </a:endParaRPr>
          </a:p>
          <a:p>
            <a:pPr>
              <a:lnSpc>
                <a:spcPct val="100000"/>
              </a:lnSpc>
            </a:pPr>
            <a:r>
              <a:rPr sz="2800" b="1">
                <a:solidFill>
                  <a:schemeClr val="tx1"/>
                </a:solidFill>
                <a:sym typeface="+mn-ea"/>
              </a:rPr>
              <a:t>25.一篇文章中评论某本著作的问世，“犹如一颗炸弹落在神学阵地的心脏”。其所评论的著作是</a:t>
            </a:r>
            <a:endParaRPr lang="zh-CN" altLang="en-US" sz="2800" b="1">
              <a:solidFill>
                <a:schemeClr val="tx1"/>
              </a:solidFill>
            </a:endParaRPr>
          </a:p>
          <a:p>
            <a:pPr>
              <a:lnSpc>
                <a:spcPct val="100000"/>
              </a:lnSpc>
            </a:pPr>
            <a:r>
              <a:rPr sz="2800" b="1">
                <a:solidFill>
                  <a:schemeClr val="tx1"/>
                </a:solidFill>
                <a:sym typeface="+mn-ea"/>
              </a:rPr>
              <a:t>A．《社会契约论》        B．《自然哲学的数学原理》</a:t>
            </a:r>
            <a:endParaRPr lang="zh-CN" altLang="en-US" sz="2800" b="1">
              <a:solidFill>
                <a:schemeClr val="tx1"/>
              </a:solidFill>
            </a:endParaRPr>
          </a:p>
          <a:p>
            <a:pPr>
              <a:lnSpc>
                <a:spcPct val="100000"/>
              </a:lnSpc>
            </a:pPr>
            <a:r>
              <a:rPr sz="2800" b="1">
                <a:solidFill>
                  <a:schemeClr val="tx1"/>
                </a:solidFill>
                <a:sym typeface="+mn-ea"/>
              </a:rPr>
              <a:t>C．《物种起源》          D．《狭义与广义相对论浅说》</a:t>
            </a:r>
            <a:endParaRPr lang="zh-CN" altLang="en-US" sz="2800" b="1">
              <a:solidFill>
                <a:schemeClr val="tx1"/>
              </a:solidFill>
            </a:endParaRPr>
          </a:p>
          <a:p>
            <a:endParaRPr lang="zh-CN" altLang="en-US" sz="2800" b="1">
              <a:solidFill>
                <a:schemeClr val="tx1"/>
              </a:solidFill>
            </a:endParaRPr>
          </a:p>
        </p:txBody>
      </p:sp>
      <p:sp>
        <p:nvSpPr>
          <p:cNvPr id="4" name="文本框 3"/>
          <p:cNvSpPr txBox="1"/>
          <p:nvPr/>
        </p:nvSpPr>
        <p:spPr>
          <a:xfrm>
            <a:off x="9522460" y="135318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
        <p:nvSpPr>
          <p:cNvPr id="5" name="文本框 4"/>
          <p:cNvSpPr txBox="1"/>
          <p:nvPr/>
        </p:nvSpPr>
        <p:spPr>
          <a:xfrm>
            <a:off x="10304145" y="3994150"/>
            <a:ext cx="1377315" cy="706755"/>
          </a:xfrm>
          <a:prstGeom prst="rect">
            <a:avLst/>
          </a:prstGeom>
          <a:noFill/>
        </p:spPr>
        <p:txBody>
          <a:bodyPr wrap="square" rtlCol="0">
            <a:spAutoFit/>
          </a:bodyPr>
          <a:p>
            <a:r>
              <a:rPr lang="en-US" altLang="zh-CN" sz="4000" b="1">
                <a:solidFill>
                  <a:srgbClr val="FF0000"/>
                </a:solidFill>
              </a:rPr>
              <a:t>C</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162560"/>
            <a:ext cx="11754485" cy="4759325"/>
          </a:xfrm>
        </p:spPr>
        <p:txBody>
          <a:bodyPr>
            <a:noAutofit/>
          </a:bodyPr>
          <a:p>
            <a:pPr>
              <a:lnSpc>
                <a:spcPct val="100000"/>
              </a:lnSpc>
            </a:pPr>
            <a:r>
              <a:rPr sz="2700" b="1">
                <a:solidFill>
                  <a:schemeClr val="tx1"/>
                </a:solidFill>
                <a:latin typeface="微软雅黑" panose="020B0503020204020204" pitchFamily="34" charset="-122"/>
                <a:cs typeface="微软雅黑" panose="020B0503020204020204" pitchFamily="34" charset="-122"/>
                <a:sym typeface="+mn-ea"/>
              </a:rPr>
              <a:t>24. 1778 年，塞纳河畔万人空巷，迎接伏尔泰遗骨，他的心脏装在一个盒子里，永久的存放于国家图书馆，盒子上刻着他的名言：这里是我的心脏，但到处是我的精神。他的精神 </a:t>
            </a:r>
            <a:endParaRPr lang="zh-CN" altLang="en-US" sz="2700" b="1">
              <a:solidFill>
                <a:schemeClr val="tx1"/>
              </a:solidFill>
              <a:latin typeface="微软雅黑" panose="020B0503020204020204" pitchFamily="34" charset="-122"/>
              <a:cs typeface="微软雅黑" panose="020B0503020204020204" pitchFamily="34" charset="-122"/>
            </a:endParaRPr>
          </a:p>
          <a:p>
            <a:pPr>
              <a:lnSpc>
                <a:spcPct val="100000"/>
              </a:lnSpc>
            </a:pPr>
            <a:r>
              <a:rPr sz="2700" b="1">
                <a:solidFill>
                  <a:schemeClr val="tx1"/>
                </a:solidFill>
                <a:latin typeface="微软雅黑" panose="020B0503020204020204" pitchFamily="34" charset="-122"/>
                <a:cs typeface="微软雅黑" panose="020B0503020204020204" pitchFamily="34" charset="-122"/>
                <a:sym typeface="+mn-ea"/>
              </a:rPr>
              <a:t>A.为资产阶级革命做了宣传动员 </a:t>
            </a:r>
            <a:endParaRPr lang="zh-CN" altLang="en-US" sz="2700" b="1">
              <a:solidFill>
                <a:schemeClr val="tx1"/>
              </a:solidFill>
              <a:latin typeface="微软雅黑" panose="020B0503020204020204" pitchFamily="34" charset="-122"/>
              <a:cs typeface="微软雅黑" panose="020B0503020204020204" pitchFamily="34" charset="-122"/>
            </a:endParaRPr>
          </a:p>
          <a:p>
            <a:pPr>
              <a:lnSpc>
                <a:spcPct val="100000"/>
              </a:lnSpc>
            </a:pPr>
            <a:r>
              <a:rPr sz="2700" b="1">
                <a:solidFill>
                  <a:schemeClr val="tx1"/>
                </a:solidFill>
                <a:latin typeface="微软雅黑" panose="020B0503020204020204" pitchFamily="34" charset="-122"/>
                <a:cs typeface="微软雅黑" panose="020B0503020204020204" pitchFamily="34" charset="-122"/>
                <a:sym typeface="+mn-ea"/>
              </a:rPr>
              <a:t>B.成为美国政治体制的理论依据 </a:t>
            </a:r>
            <a:endParaRPr lang="zh-CN" altLang="en-US" sz="2700" b="1">
              <a:solidFill>
                <a:schemeClr val="tx1"/>
              </a:solidFill>
              <a:latin typeface="微软雅黑" panose="020B0503020204020204" pitchFamily="34" charset="-122"/>
              <a:cs typeface="微软雅黑" panose="020B0503020204020204" pitchFamily="34" charset="-122"/>
            </a:endParaRPr>
          </a:p>
          <a:p>
            <a:pPr>
              <a:lnSpc>
                <a:spcPct val="100000"/>
              </a:lnSpc>
            </a:pPr>
            <a:r>
              <a:rPr sz="2700" b="1">
                <a:solidFill>
                  <a:schemeClr val="tx1"/>
                </a:solidFill>
                <a:latin typeface="微软雅黑" panose="020B0503020204020204" pitchFamily="34" charset="-122"/>
                <a:cs typeface="微软雅黑" panose="020B0503020204020204" pitchFamily="34" charset="-122"/>
                <a:sym typeface="+mn-ea"/>
              </a:rPr>
              <a:t>C.最终确立了人类的主体性地位 </a:t>
            </a:r>
            <a:endParaRPr lang="zh-CN" altLang="en-US" sz="2700" b="1">
              <a:solidFill>
                <a:schemeClr val="tx1"/>
              </a:solidFill>
              <a:latin typeface="微软雅黑" panose="020B0503020204020204" pitchFamily="34" charset="-122"/>
              <a:cs typeface="微软雅黑" panose="020B0503020204020204" pitchFamily="34" charset="-122"/>
            </a:endParaRPr>
          </a:p>
          <a:p>
            <a:pPr>
              <a:lnSpc>
                <a:spcPct val="100000"/>
              </a:lnSpc>
            </a:pPr>
            <a:r>
              <a:rPr sz="2700" b="1">
                <a:solidFill>
                  <a:schemeClr val="tx1"/>
                </a:solidFill>
                <a:latin typeface="微软雅黑" panose="020B0503020204020204" pitchFamily="34" charset="-122"/>
                <a:cs typeface="微软雅黑" panose="020B0503020204020204" pitchFamily="34" charset="-122"/>
                <a:sym typeface="+mn-ea"/>
              </a:rPr>
              <a:t>D.是法国启蒙思想家中最激进的</a:t>
            </a:r>
            <a:endParaRPr lang="zh-CN" altLang="en-US" sz="2700" b="1">
              <a:solidFill>
                <a:schemeClr val="tx1"/>
              </a:solidFill>
              <a:latin typeface="微软雅黑" panose="020B0503020204020204" pitchFamily="34" charset="-122"/>
              <a:cs typeface="微软雅黑" panose="020B0503020204020204" pitchFamily="34" charset="-122"/>
            </a:endParaRPr>
          </a:p>
          <a:p>
            <a:pPr>
              <a:lnSpc>
                <a:spcPct val="100000"/>
              </a:lnSpc>
            </a:pPr>
            <a:r>
              <a:rPr sz="2700" b="1">
                <a:solidFill>
                  <a:schemeClr val="tx1"/>
                </a:solidFill>
                <a:latin typeface="微软雅黑" panose="020B0503020204020204" pitchFamily="34" charset="-122"/>
                <a:cs typeface="微软雅黑" panose="020B0503020204020204" pitchFamily="34" charset="-122"/>
                <a:sym typeface="+mn-ea"/>
              </a:rPr>
              <a:t>25．科学，而不是神学，作为真理问题上的合法权威脱颖而出，并成为人控制自然过程的手段。以下对近代科学理解正确的是 </a:t>
            </a:r>
            <a:endParaRPr lang="zh-CN" altLang="en-US" sz="2700" b="1">
              <a:solidFill>
                <a:schemeClr val="tx1"/>
              </a:solidFill>
              <a:latin typeface="微软雅黑" panose="020B0503020204020204" pitchFamily="34" charset="-122"/>
              <a:cs typeface="微软雅黑" panose="020B0503020204020204" pitchFamily="34" charset="-122"/>
            </a:endParaRPr>
          </a:p>
          <a:p>
            <a:pPr>
              <a:lnSpc>
                <a:spcPct val="100000"/>
              </a:lnSpc>
            </a:pPr>
            <a:r>
              <a:rPr sz="2700" b="1">
                <a:solidFill>
                  <a:schemeClr val="tx1"/>
                </a:solidFill>
                <a:latin typeface="微软雅黑" panose="020B0503020204020204" pitchFamily="34" charset="-122"/>
                <a:cs typeface="微软雅黑" panose="020B0503020204020204" pitchFamily="34" charset="-122"/>
                <a:sym typeface="+mn-ea"/>
              </a:rPr>
              <a:t>A.“日心说”从根本上动摇了宗教神学的理论基础 </a:t>
            </a:r>
            <a:endParaRPr lang="zh-CN" altLang="en-US" sz="2700" b="1">
              <a:solidFill>
                <a:schemeClr val="tx1"/>
              </a:solidFill>
              <a:latin typeface="微软雅黑" panose="020B0503020204020204" pitchFamily="34" charset="-122"/>
              <a:cs typeface="微软雅黑" panose="020B0503020204020204" pitchFamily="34" charset="-122"/>
            </a:endParaRPr>
          </a:p>
          <a:p>
            <a:pPr>
              <a:lnSpc>
                <a:spcPct val="100000"/>
              </a:lnSpc>
            </a:pPr>
            <a:r>
              <a:rPr sz="2700" b="1">
                <a:solidFill>
                  <a:schemeClr val="tx1"/>
                </a:solidFill>
                <a:latin typeface="微软雅黑" panose="020B0503020204020204" pitchFamily="34" charset="-122"/>
                <a:cs typeface="微软雅黑" panose="020B0503020204020204" pitchFamily="34" charset="-122"/>
                <a:sym typeface="+mn-ea"/>
              </a:rPr>
              <a:t>B.人类科学时代和近代科学体系在伽利略时代形成 </a:t>
            </a:r>
            <a:endParaRPr lang="zh-CN" altLang="en-US" sz="2700" b="1">
              <a:solidFill>
                <a:schemeClr val="tx1"/>
              </a:solidFill>
              <a:latin typeface="微软雅黑" panose="020B0503020204020204" pitchFamily="34" charset="-122"/>
              <a:cs typeface="微软雅黑" panose="020B0503020204020204" pitchFamily="34" charset="-122"/>
            </a:endParaRPr>
          </a:p>
          <a:p>
            <a:pPr>
              <a:lnSpc>
                <a:spcPct val="100000"/>
              </a:lnSpc>
            </a:pPr>
            <a:r>
              <a:rPr sz="2700" b="1">
                <a:solidFill>
                  <a:schemeClr val="tx1"/>
                </a:solidFill>
                <a:latin typeface="微软雅黑" panose="020B0503020204020204" pitchFamily="34" charset="-122"/>
                <a:cs typeface="微软雅黑" panose="020B0503020204020204" pitchFamily="34" charset="-122"/>
                <a:sym typeface="+mn-ea"/>
              </a:rPr>
              <a:t>C.牛顿体系从根本上动摇了人在生物界的中心地位 </a:t>
            </a:r>
            <a:endParaRPr lang="zh-CN" altLang="en-US" sz="2700" b="1">
              <a:solidFill>
                <a:schemeClr val="tx1"/>
              </a:solidFill>
              <a:latin typeface="微软雅黑" panose="020B0503020204020204" pitchFamily="34" charset="-122"/>
              <a:cs typeface="微软雅黑" panose="020B0503020204020204" pitchFamily="34" charset="-122"/>
            </a:endParaRPr>
          </a:p>
          <a:p>
            <a:pPr>
              <a:lnSpc>
                <a:spcPct val="100000"/>
              </a:lnSpc>
            </a:pPr>
            <a:r>
              <a:rPr sz="2700" b="1">
                <a:solidFill>
                  <a:schemeClr val="tx1"/>
                </a:solidFill>
                <a:latin typeface="微软雅黑" panose="020B0503020204020204" pitchFamily="34" charset="-122"/>
                <a:cs typeface="微软雅黑" panose="020B0503020204020204" pitchFamily="34" charset="-122"/>
                <a:sym typeface="+mn-ea"/>
              </a:rPr>
              <a:t>D.科学成为检验精神、价值和自由问题的唯一依据</a:t>
            </a:r>
            <a:endParaRPr lang="zh-CN" altLang="en-US" sz="2700" b="1">
              <a:solidFill>
                <a:schemeClr val="tx1"/>
              </a:solidFill>
              <a:latin typeface="微软雅黑" panose="020B0503020204020204" pitchFamily="34" charset="-122"/>
              <a:cs typeface="微软雅黑" panose="020B0503020204020204" pitchFamily="34" charset="-122"/>
            </a:endParaRPr>
          </a:p>
          <a:p>
            <a:endParaRPr lang="zh-CN" altLang="en-US" sz="2400" b="1">
              <a:solidFill>
                <a:schemeClr val="tx1"/>
              </a:solidFill>
              <a:latin typeface="微软雅黑" panose="020B0503020204020204" pitchFamily="34" charset="-122"/>
              <a:cs typeface="微软雅黑" panose="020B0503020204020204" pitchFamily="34" charset="-122"/>
            </a:endParaRPr>
          </a:p>
        </p:txBody>
      </p:sp>
      <p:sp>
        <p:nvSpPr>
          <p:cNvPr id="4" name="文本框 3"/>
          <p:cNvSpPr txBox="1"/>
          <p:nvPr/>
        </p:nvSpPr>
        <p:spPr>
          <a:xfrm>
            <a:off x="9522460" y="1353185"/>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
        <p:nvSpPr>
          <p:cNvPr id="5" name="文本框 4"/>
          <p:cNvSpPr txBox="1"/>
          <p:nvPr/>
        </p:nvSpPr>
        <p:spPr>
          <a:xfrm>
            <a:off x="9824085" y="4215130"/>
            <a:ext cx="1377315" cy="706755"/>
          </a:xfrm>
          <a:prstGeom prst="rect">
            <a:avLst/>
          </a:prstGeom>
          <a:noFill/>
        </p:spPr>
        <p:txBody>
          <a:bodyPr wrap="square" rtlCol="0">
            <a:spAutoFit/>
          </a:bodyPr>
          <a:p>
            <a:r>
              <a:rPr lang="en-US" altLang="zh-CN" sz="4000" b="1">
                <a:solidFill>
                  <a:srgbClr val="FF0000"/>
                </a:solidFill>
              </a:rPr>
              <a:t>A</a:t>
            </a:r>
            <a:endParaRPr lang="en-US" altLang="zh-CN" sz="40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BEAUTIFY_FLAG" val="#wm#"/>
  <p:tag name="KSO_WM_TEMPLATE_CATEGORY" val="custom"/>
  <p:tag name="KSO_WM_TEMPLATE_INDEX" val="20205081"/>
</p:tagLst>
</file>

<file path=ppt/tags/tag109.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Lst>
</file>

<file path=ppt/tags/tag111.xml><?xml version="1.0" encoding="utf-8"?>
<p:tagLst xmlns:p="http://schemas.openxmlformats.org/presentationml/2006/main">
  <p:tag name="KSO_WM_BEAUTIFY_FLAG" val="#wm#"/>
  <p:tag name="KSO_WM_TEMPLATE_CATEGORY" val="custom"/>
  <p:tag name="KSO_WM_TEMPLATE_INDEX" val="20205081"/>
</p:tagLst>
</file>

<file path=ppt/tags/tag112.xml><?xml version="1.0" encoding="utf-8"?>
<p:tagLst xmlns:p="http://schemas.openxmlformats.org/presentationml/2006/main">
  <p:tag name="KSO_WM_BEAUTIFY_FLAG" val="#wm#"/>
  <p:tag name="KSO_WM_TEMPLATE_CATEGORY" val="custom"/>
  <p:tag name="KSO_WM_TEMPLATE_INDEX" val="20205081"/>
</p:tagLst>
</file>

<file path=ppt/tags/tag113.xml><?xml version="1.0" encoding="utf-8"?>
<p:tagLst xmlns:p="http://schemas.openxmlformats.org/presentationml/2006/main">
  <p:tag name="KSO_WM_BEAUTIFY_FLAG" val="#wm#"/>
  <p:tag name="KSO_WM_TEMPLATE_CATEGORY" val="custom"/>
  <p:tag name="KSO_WM_TEMPLATE_INDEX" val="20205081"/>
</p:tagLst>
</file>

<file path=ppt/tags/tag114.xml><?xml version="1.0" encoding="utf-8"?>
<p:tagLst xmlns:p="http://schemas.openxmlformats.org/presentationml/2006/main">
  <p:tag name="KSO_WM_BEAUTIFY_FLAG" val="#wm#"/>
  <p:tag name="KSO_WM_TEMPLATE_CATEGORY" val="custom"/>
  <p:tag name="KSO_WM_TEMPLATE_INDEX" val="20205081"/>
</p:tagLst>
</file>

<file path=ppt/tags/tag115.xml><?xml version="1.0" encoding="utf-8"?>
<p:tagLst xmlns:p="http://schemas.openxmlformats.org/presentationml/2006/main">
  <p:tag name="KSO_WM_BEAUTIFY_FLAG" val="#wm#"/>
  <p:tag name="KSO_WM_TEMPLATE_CATEGORY" val="custom"/>
  <p:tag name="KSO_WM_TEMPLATE_INDEX" val="20205081"/>
</p:tagLst>
</file>

<file path=ppt/tags/tag116.xml><?xml version="1.0" encoding="utf-8"?>
<p:tagLst xmlns:p="http://schemas.openxmlformats.org/presentationml/2006/main">
  <p:tag name="KSO_WM_BEAUTIFY_FLAG" val="#wm#"/>
  <p:tag name="KSO_WM_TEMPLATE_CATEGORY" val="custom"/>
  <p:tag name="KSO_WM_TEMPLATE_INDEX" val="20205081"/>
</p:tagLst>
</file>

<file path=ppt/tags/tag117.xml><?xml version="1.0" encoding="utf-8"?>
<p:tagLst xmlns:p="http://schemas.openxmlformats.org/presentationml/2006/main">
  <p:tag name="KSO_WM_BEAUTIFY_FLAG" val="#wm#"/>
  <p:tag name="KSO_WM_TEMPLATE_CATEGORY" val="custom"/>
  <p:tag name="KSO_WM_TEMPLATE_INDEX" val="20205081"/>
</p:tagLst>
</file>

<file path=ppt/tags/tag118.xml><?xml version="1.0" encoding="utf-8"?>
<p:tagLst xmlns:p="http://schemas.openxmlformats.org/presentationml/2006/main">
  <p:tag name="KSO_WM_UNIT_TABLE_BEAUTIFY" val="{bbdb15e8-7775-4a33-8308-953c0eedca48}"/>
</p:tagLst>
</file>

<file path=ppt/tags/tag119.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TABLE_BEAUTIFY" val="smartTable{2d2b15db-f7c2-4d8f-8831-0cd7ea673e13}"/>
</p:tagLst>
</file>

<file path=ppt/tags/tag121.xml><?xml version="1.0" encoding="utf-8"?>
<p:tagLst xmlns:p="http://schemas.openxmlformats.org/presentationml/2006/main">
  <p:tag name="KSO_WM_BEAUTIFY_FLAG" val="#wm#"/>
  <p:tag name="KSO_WM_TEMPLATE_CATEGORY" val="custom"/>
  <p:tag name="KSO_WM_TEMPLATE_INDEX" val="20205081"/>
</p:tagLst>
</file>

<file path=ppt/tags/tag122.xml><?xml version="1.0" encoding="utf-8"?>
<p:tagLst xmlns:p="http://schemas.openxmlformats.org/presentationml/2006/main">
  <p:tag name="KSO_WM_BEAUTIFY_FLAG" val="#wm#"/>
  <p:tag name="KSO_WM_TEMPLATE_CATEGORY" val="custom"/>
  <p:tag name="KSO_WM_TEMPLATE_INDEX" val="20205081"/>
</p:tagLst>
</file>

<file path=ppt/tags/tag123.xml><?xml version="1.0" encoding="utf-8"?>
<p:tagLst xmlns:p="http://schemas.openxmlformats.org/presentationml/2006/main">
  <p:tag name="KSO_WM_BEAUTIFY_FLAG" val="#wm#"/>
  <p:tag name="KSO_WM_TEMPLATE_CATEGORY" val="custom"/>
  <p:tag name="KSO_WM_TEMPLATE_INDEX" val="20205081"/>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KSO_WM_BEAUTIFY_FLAG" val="#wm#"/>
  <p:tag name="KSO_WM_TEMPLATE_CATEGORY" val="custom"/>
  <p:tag name="KSO_WM_TEMPLATE_INDEX" val="20205081"/>
</p:tagLst>
</file>

<file path=ppt/tags/tag126.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UNIT_TABLE_BEAUTIFY" val="smartTable{90055f0b-0c26-4f0a-a31e-316b9fc04e3d}"/>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18842</Words>
  <Application>WPS 演示</Application>
  <PresentationFormat>宽屏</PresentationFormat>
  <Paragraphs>682</Paragraphs>
  <Slides>59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Arial</vt:lpstr>
      <vt:lpstr>宋体</vt:lpstr>
      <vt:lpstr>Wingdings</vt:lpstr>
      <vt:lpstr>微软雅黑</vt:lpstr>
      <vt:lpstr>Wingdings</vt:lpstr>
      <vt:lpstr>黑体</vt:lpstr>
      <vt:lpstr>Arial Unicode MS</vt:lpstr>
      <vt:lpstr>Calibri</vt:lpstr>
      <vt:lpstr>叶根友毛笔行书2.0版</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2016～2017学年第一学期高二年级阶段性测评 历史试题参考答案及评分标准</vt:lpstr>
      <vt:lpstr>PowerPoint 演示文稿</vt:lpstr>
      <vt:lpstr>PowerPoint 演示文稿</vt:lpstr>
      <vt:lpstr>PowerPoint 演示文稿</vt:lpstr>
      <vt:lpstr>2017～2018学年第一学期高二年级阶段性测评 历史试题参考答案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18--19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158</cp:revision>
  <dcterms:created xsi:type="dcterms:W3CDTF">2019-06-19T02:08:00Z</dcterms:created>
  <dcterms:modified xsi:type="dcterms:W3CDTF">2020-11-10T08:51:03Z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