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55"/>
  </p:notesMasterIdLst>
  <p:sldIdLst>
    <p:sldId id="811" r:id="rId6"/>
    <p:sldId id="817" r:id="rId7"/>
    <p:sldId id="1076" r:id="rId8"/>
    <p:sldId id="1047" r:id="rId9"/>
    <p:sldId id="1192" r:id="rId10"/>
    <p:sldId id="820" r:id="rId11"/>
    <p:sldId id="1234" r:id="rId12"/>
    <p:sldId id="1052" r:id="rId13"/>
    <p:sldId id="1053" r:id="rId14"/>
    <p:sldId id="1235" r:id="rId15"/>
    <p:sldId id="1055" r:id="rId16"/>
    <p:sldId id="999" r:id="rId17"/>
    <p:sldId id="1046" r:id="rId18"/>
    <p:sldId id="1057" r:id="rId19"/>
    <p:sldId id="1276" r:id="rId20"/>
    <p:sldId id="1153" r:id="rId21"/>
    <p:sldId id="1154" r:id="rId22"/>
    <p:sldId id="1155" r:id="rId23"/>
    <p:sldId id="1156" r:id="rId24"/>
    <p:sldId id="1157" r:id="rId25"/>
    <p:sldId id="1073" r:id="rId26"/>
    <p:sldId id="1162" r:id="rId27"/>
    <p:sldId id="1048" r:id="rId28"/>
    <p:sldId id="1074" r:id="rId29"/>
    <p:sldId id="1127" r:id="rId30"/>
    <p:sldId id="1128" r:id="rId31"/>
    <p:sldId id="1129" r:id="rId32"/>
    <p:sldId id="1130" r:id="rId33"/>
    <p:sldId id="1131" r:id="rId34"/>
    <p:sldId id="1132" r:id="rId35"/>
    <p:sldId id="1133" r:id="rId36"/>
    <p:sldId id="1068" r:id="rId37"/>
    <p:sldId id="1070" r:id="rId38"/>
    <p:sldId id="1137" r:id="rId39"/>
    <p:sldId id="1139" r:id="rId40"/>
    <p:sldId id="1140" r:id="rId41"/>
    <p:sldId id="1138" r:id="rId42"/>
    <p:sldId id="1049" r:id="rId43"/>
    <p:sldId id="1142" r:id="rId44"/>
    <p:sldId id="1143" r:id="rId45"/>
    <p:sldId id="1144" r:id="rId46"/>
    <p:sldId id="1145" r:id="rId47"/>
    <p:sldId id="1146" r:id="rId48"/>
    <p:sldId id="1148" r:id="rId49"/>
    <p:sldId id="1158" r:id="rId50"/>
    <p:sldId id="1159" r:id="rId51"/>
    <p:sldId id="1160" r:id="rId52"/>
    <p:sldId id="1161" r:id="rId53"/>
    <p:sldId id="1150" r:id="rId5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F5F5F"/>
    <a:srgbClr val="808080"/>
    <a:srgbClr val="CC3300"/>
    <a:srgbClr val="FF9900"/>
    <a:srgbClr val="FF0000"/>
    <a:srgbClr val="3366FF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4"/>
          <p:cNvSpPr>
            <a:spLocks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zh-CN" sz="12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zh-CN" sz="12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2" descr="ppt背景1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270000" y="25400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Click="0" advTm="5000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6.bin"/><Relationship Id="rId2" Type="http://schemas.openxmlformats.org/officeDocument/2006/relationships/image" Target="D:/&#37011;&#20445;&#27815;/&#35838;&#20214;/&#21516;&#27493;&#35838;&#20214;/&#21517;&#24072;&#20154;&#25945;&#24517;&#20462;1&#21382;&#21490;/&#26216;&#35835;&#21320;&#35829;.TIF" TargetMode="Externa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8.png"/><Relationship Id="rId2" Type="http://schemas.openxmlformats.org/officeDocument/2006/relationships/image" Target="D:/&#37011;&#20445;&#27815;/&#35838;&#20214;/&#21516;&#27493;&#35838;&#20214;/&#21517;&#24072;&#20154;&#25945;&#24517;&#20462;1&#21382;&#21490;/&#35838;&#22530;&#23567;&#32467;.TIF" TargetMode="Externa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2.bin"/><Relationship Id="rId2" Type="http://schemas.openxmlformats.org/officeDocument/2006/relationships/image" Target="D:/&#37011;&#20445;&#27815;/&#35838;&#20214;/&#21516;&#27493;&#35838;&#20214;/&#21517;&#24072;&#20154;&#25945;&#24517;&#20462;1&#21382;&#21490;/&#25945;&#26448;&#35299;&#24785;.TIF" TargetMode="Externa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5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6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8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49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1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2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1201" name="Picture 2" descr="YL2历史第一单元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0" y="836613"/>
            <a:ext cx="9144000" cy="334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1"/>
          <p:cNvSpPr txBox="1"/>
          <p:nvPr/>
        </p:nvSpPr>
        <p:spPr>
          <a:xfrm>
            <a:off x="795338" y="931863"/>
            <a:ext cx="52768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井田制瓦解的原因：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788" y="1522413"/>
            <a:ext cx="7410450" cy="849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生产力发展，铁农具和牛耕的使用，出现了许多私田，私田主人不向国君交纳贡赋；   根本原因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4900" y="2493963"/>
            <a:ext cx="7362825" cy="8239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(2)战争频繁，井田上耕作的劳动力不断减少，井田制趋于瓦解。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788" y="3398838"/>
            <a:ext cx="6515100" cy="48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改革促进封建土地所有制的形成 直接原因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425" y="4057015"/>
            <a:ext cx="700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井田制的瓦解之土地的所有权归私人，私人可以买卖转让，实际上，井田制的瓦解就是土地私有化的过程。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41" name="Object 2"/>
          <p:cNvGraphicFramePr>
            <a:graphicFrameLocks noChangeAspect="1"/>
          </p:cNvGraphicFramePr>
          <p:nvPr/>
        </p:nvGraphicFramePr>
        <p:xfrm>
          <a:off x="244475" y="893763"/>
          <a:ext cx="865505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58225" imgH="5353050" progId="Word.Document.8">
                  <p:embed/>
                </p:oleObj>
              </mc:Choice>
              <mc:Fallback>
                <p:oleObj name="" r:id="rId1" imgW="8658225" imgH="535305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893763"/>
                        <a:ext cx="8655050" cy="534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/>
          <p:nvPr/>
        </p:nvSpPr>
        <p:spPr>
          <a:xfrm>
            <a:off x="2268538" y="19891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战国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2" name="Rectangle 4"/>
          <p:cNvSpPr/>
          <p:nvPr/>
        </p:nvSpPr>
        <p:spPr>
          <a:xfrm>
            <a:off x="5724525" y="3116263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大土地所有者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3" name="Rectangle 5"/>
          <p:cNvSpPr/>
          <p:nvPr/>
        </p:nvSpPr>
        <p:spPr>
          <a:xfrm>
            <a:off x="1177925" y="434022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君主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4" name="Rectangle 6"/>
          <p:cNvSpPr/>
          <p:nvPr/>
        </p:nvSpPr>
        <p:spPr>
          <a:xfrm>
            <a:off x="1258888" y="4941888"/>
            <a:ext cx="117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自耕农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5" name="Rectangle 7"/>
          <p:cNvSpPr/>
          <p:nvPr/>
        </p:nvSpPr>
        <p:spPr>
          <a:xfrm>
            <a:off x="1187450" y="5516563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  <p:bldP spid="122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2465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/>
          <p:nvPr/>
        </p:nvSpPr>
        <p:spPr>
          <a:xfrm>
            <a:off x="2411413" y="1557338"/>
            <a:ext cx="117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均田令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3924300" y="21336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不抑兼并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7" name="Rectangle 5"/>
          <p:cNvSpPr/>
          <p:nvPr/>
        </p:nvSpPr>
        <p:spPr>
          <a:xfrm>
            <a:off x="2941638" y="270827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商品货币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8" name="Rectangle 6"/>
          <p:cNvSpPr/>
          <p:nvPr/>
        </p:nvSpPr>
        <p:spPr>
          <a:xfrm>
            <a:off x="4525963" y="38608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赋税收入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9" name="Rectangle 7"/>
          <p:cNvSpPr/>
          <p:nvPr/>
        </p:nvSpPr>
        <p:spPr>
          <a:xfrm>
            <a:off x="3132138" y="45085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20" name="Rectangle 8"/>
          <p:cNvSpPr/>
          <p:nvPr/>
        </p:nvSpPr>
        <p:spPr>
          <a:xfrm>
            <a:off x="1547813" y="5084763"/>
            <a:ext cx="117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自耕农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19" grpId="0"/>
      <p:bldP spid="133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3489" name="Object 2"/>
          <p:cNvGraphicFramePr>
            <a:graphicFrameLocks noChangeAspect="1"/>
          </p:cNvGraphicFramePr>
          <p:nvPr/>
        </p:nvGraphicFramePr>
        <p:xfrm>
          <a:off x="271463" y="1658462"/>
          <a:ext cx="8655050" cy="356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58225" imgH="3571875" progId="Word.Document.8">
                  <p:embed/>
                </p:oleObj>
              </mc:Choice>
              <mc:Fallback>
                <p:oleObj name="" r:id="rId1" imgW="8658225" imgH="357187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3" y="1658462"/>
                        <a:ext cx="8655050" cy="3568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4513" name="Object 2"/>
          <p:cNvGraphicFramePr>
            <a:graphicFrameLocks noChangeAspect="1"/>
          </p:cNvGraphicFramePr>
          <p:nvPr/>
        </p:nvGraphicFramePr>
        <p:xfrm>
          <a:off x="244475" y="1051243"/>
          <a:ext cx="8655050" cy="475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658225" imgH="4762500" progId="Word.Document.8">
                  <p:embed/>
                </p:oleObj>
              </mc:Choice>
              <mc:Fallback>
                <p:oleObj name="" r:id="rId1" imgW="8658225" imgH="476250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051243"/>
                        <a:ext cx="8655050" cy="4755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3410" y="603885"/>
            <a:ext cx="3293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土地兼并的影响：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6295" y="1209040"/>
            <a:ext cx="75101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、地主势力强大，威胁中央集权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、阶级矛盾激化，社会动荡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、严重影响国家的赋税收入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、租佃关系日趋普遍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5537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/>
          <p:nvPr/>
        </p:nvSpPr>
        <p:spPr>
          <a:xfrm>
            <a:off x="1187450" y="21336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战国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1187450" y="270827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汉代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9" name="Rectangle 5"/>
          <p:cNvSpPr/>
          <p:nvPr/>
        </p:nvSpPr>
        <p:spPr>
          <a:xfrm>
            <a:off x="1547813" y="3908425"/>
            <a:ext cx="117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自耕农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0" name="Rectangle 6"/>
          <p:cNvSpPr/>
          <p:nvPr/>
        </p:nvSpPr>
        <p:spPr>
          <a:xfrm>
            <a:off x="539750" y="45085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契约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1" name="Rectangle 7"/>
          <p:cNvSpPr/>
          <p:nvPr/>
        </p:nvSpPr>
        <p:spPr>
          <a:xfrm>
            <a:off x="3419475" y="45085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实物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2" name="Rectangle 8"/>
          <p:cNvSpPr/>
          <p:nvPr/>
        </p:nvSpPr>
        <p:spPr>
          <a:xfrm>
            <a:off x="5795963" y="4508500"/>
            <a:ext cx="117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分成租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1" grpId="0"/>
      <p:bldP spid="163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6561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45525" imgH="2971800" progId="Word.Document.8">
                  <p:embed/>
                </p:oleObj>
              </mc:Choice>
              <mc:Fallback>
                <p:oleObj name="" r:id="rId1" imgW="8645525" imgH="29718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/>
          <p:nvPr/>
        </p:nvSpPr>
        <p:spPr>
          <a:xfrm>
            <a:off x="6156325" y="2420938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人身依附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6659563" y="3573463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永久租佃权利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7585" name="Object 2"/>
          <p:cNvGraphicFramePr>
            <a:graphicFrameLocks noChangeAspect="1"/>
          </p:cNvGraphicFramePr>
          <p:nvPr/>
        </p:nvGraphicFramePr>
        <p:xfrm>
          <a:off x="244475" y="1051402"/>
          <a:ext cx="8655050" cy="475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658225" imgH="4762500" progId="Word.Document.8">
                  <p:embed/>
                </p:oleObj>
              </mc:Choice>
              <mc:Fallback>
                <p:oleObj name="" r:id="rId1" imgW="8658225" imgH="476250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051402"/>
                        <a:ext cx="8655050" cy="4756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8609" name="Object 2"/>
          <p:cNvGraphicFramePr>
            <a:graphicFrameLocks noChangeAspect="1"/>
          </p:cNvGraphicFramePr>
          <p:nvPr/>
        </p:nvGraphicFramePr>
        <p:xfrm>
          <a:off x="250825" y="2540000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540000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1836737" y="1700213"/>
          <a:ext cx="172878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441700" imgH="3416300" progId="Photoshop.Image.8">
                  <p:embed/>
                </p:oleObj>
              </mc:Choice>
              <mc:Fallback>
                <p:oleObj name="" r:id="rId1" imgW="3441700" imgH="3416300" progId="Photoshop.Imag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836737" y="1700213"/>
                        <a:ext cx="1728787" cy="171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8"/>
          <p:cNvSpPr txBox="1"/>
          <p:nvPr/>
        </p:nvSpPr>
        <p:spPr>
          <a:xfrm>
            <a:off x="1173163" y="2781300"/>
            <a:ext cx="7720012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第</a:t>
            </a:r>
            <a:r>
              <a:rPr lang="en-US" altLang="zh-CN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　中国古代的土地制度</a:t>
            </a:r>
            <a:endParaRPr lang="zh-CN" altLang="en-US" sz="35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9633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70657" name="Picture 2" descr="D:\邓保沧\课件\同步课件\名师人教必修1历史\晨读午诵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7675" y="1006475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0658" name="Object 3"/>
          <p:cNvGraphicFramePr>
            <a:graphicFrameLocks noChangeAspect="1"/>
          </p:cNvGraphicFramePr>
          <p:nvPr/>
        </p:nvGraphicFramePr>
        <p:xfrm>
          <a:off x="250825" y="1916113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8645525" imgH="3561715" progId="Word.Document.8">
                  <p:embed/>
                </p:oleObj>
              </mc:Choice>
              <mc:Fallback>
                <p:oleObj name="" r:id="rId3" imgW="8645525" imgH="3561715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916113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1681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5545138" y="3644900"/>
            <a:ext cx="3598862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探究　突破　升华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课上互动　重难探究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3557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3729" name="Object 2"/>
          <p:cNvGraphicFramePr>
            <a:graphicFrameLocks noChangeAspect="1"/>
          </p:cNvGraphicFramePr>
          <p:nvPr/>
        </p:nvGraphicFramePr>
        <p:xfrm>
          <a:off x="250825" y="836613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36613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50825" y="49069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9069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4753" name="Object 2"/>
          <p:cNvGraphicFramePr>
            <a:graphicFrameLocks noChangeAspect="1"/>
          </p:cNvGraphicFramePr>
          <p:nvPr/>
        </p:nvGraphicFramePr>
        <p:xfrm>
          <a:off x="336550" y="1277938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550" y="1277938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50825" y="4632325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632325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5777" name="Object 2"/>
          <p:cNvGraphicFramePr>
            <a:graphicFrameLocks noChangeAspect="1"/>
          </p:cNvGraphicFramePr>
          <p:nvPr/>
        </p:nvGraphicFramePr>
        <p:xfrm>
          <a:off x="250825" y="14128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4128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0825" y="4302125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302125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6801" name="Object 2"/>
          <p:cNvGraphicFramePr>
            <a:graphicFrameLocks noChangeAspect="1"/>
          </p:cNvGraphicFramePr>
          <p:nvPr/>
        </p:nvGraphicFramePr>
        <p:xfrm>
          <a:off x="250825" y="828675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28675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7825" name="Object 2"/>
          <p:cNvGraphicFramePr>
            <a:graphicFrameLocks noChangeAspect="1"/>
          </p:cNvGraphicFramePr>
          <p:nvPr/>
        </p:nvGraphicFramePr>
        <p:xfrm>
          <a:off x="250825" y="836613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36613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3"/>
          <p:cNvGraphicFramePr>
            <a:graphicFrameLocks noChangeAspect="1"/>
          </p:cNvGraphicFramePr>
          <p:nvPr/>
        </p:nvGraphicFramePr>
        <p:xfrm>
          <a:off x="250825" y="3759200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759200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50825" y="48688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8645525" imgH="1188720" progId="Word.Document.8">
                  <p:embed/>
                </p:oleObj>
              </mc:Choice>
              <mc:Fallback>
                <p:oleObj name="" r:id="rId5" imgW="8645525" imgH="118872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48688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8849" name="Object 2"/>
          <p:cNvGraphicFramePr>
            <a:graphicFrameLocks noChangeAspect="1"/>
          </p:cNvGraphicFramePr>
          <p:nvPr/>
        </p:nvGraphicFramePr>
        <p:xfrm>
          <a:off x="250825" y="1700213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700213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50825" y="4606925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606925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3249" name="Object 2"/>
          <p:cNvGraphicFramePr>
            <a:graphicFrameLocks noChangeAspect="1"/>
          </p:cNvGraphicFramePr>
          <p:nvPr/>
        </p:nvGraphicFramePr>
        <p:xfrm>
          <a:off x="252413" y="1630363"/>
          <a:ext cx="86391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645525" imgH="598805" progId="Word.Document.8">
                  <p:embed/>
                </p:oleObj>
              </mc:Choice>
              <mc:Fallback>
                <p:oleObj name="" r:id="rId1" imgW="8645525" imgH="59880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13" y="1630363"/>
                        <a:ext cx="8639175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179388" y="2568575"/>
          <a:ext cx="8785225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792210" imgH="2592070" progId="Word.Document.8">
                  <p:embed/>
                </p:oleObj>
              </mc:Choice>
              <mc:Fallback>
                <p:oleObj name="" r:id="rId3" imgW="8792210" imgH="259207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2568575"/>
                        <a:ext cx="8785225" cy="258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9873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0897" name="Object 2"/>
          <p:cNvGraphicFramePr>
            <a:graphicFrameLocks noChangeAspect="1"/>
          </p:cNvGraphicFramePr>
          <p:nvPr/>
        </p:nvGraphicFramePr>
        <p:xfrm>
          <a:off x="250825" y="882650"/>
          <a:ext cx="8642350" cy="513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8645525" imgH="5143500" progId="Word.Document.8">
                  <p:embed/>
                </p:oleObj>
              </mc:Choice>
              <mc:Fallback>
                <p:oleObj name="" r:id="rId1" imgW="8645525" imgH="514350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82650"/>
                        <a:ext cx="8642350" cy="5138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81921" name="Picture 2" descr="D:\邓保沧\课件\同步课件\名师人教必修1历史\课堂小结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843213" y="1125538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2" name="Rectangle 3"/>
          <p:cNvSpPr/>
          <p:nvPr/>
        </p:nvSpPr>
        <p:spPr>
          <a:xfrm>
            <a:off x="0" y="3482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23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1"/>
          </a:blip>
          <a:stretch>
            <a:fillRect/>
          </a:stretch>
        </p:blipFill>
        <p:spPr>
          <a:xfrm>
            <a:off x="684213" y="1846263"/>
            <a:ext cx="7600950" cy="405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82945" name="Picture 2" descr="D:\邓保沧\课件\同步课件\名师人教必修1历史\教材解惑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6088" y="103346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2946" name="Object 3"/>
          <p:cNvGraphicFramePr>
            <a:graphicFrameLocks noChangeAspect="1"/>
          </p:cNvGraphicFramePr>
          <p:nvPr/>
        </p:nvGraphicFramePr>
        <p:xfrm>
          <a:off x="250825" y="1700213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8645525" imgH="1783080" progId="Word.Document.8">
                  <p:embed/>
                </p:oleObj>
              </mc:Choice>
              <mc:Fallback>
                <p:oleObj name="" r:id="rId3" imgW="8645525" imgH="178308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700213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50825" y="3429000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8645525" imgH="2377440" progId="Word.Document.8">
                  <p:embed/>
                </p:oleObj>
              </mc:Choice>
              <mc:Fallback>
                <p:oleObj name="" r:id="rId5" imgW="8645525" imgH="237744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3429000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3969" name="Object 2"/>
          <p:cNvGraphicFramePr>
            <a:graphicFrameLocks noChangeAspect="1"/>
          </p:cNvGraphicFramePr>
          <p:nvPr/>
        </p:nvGraphicFramePr>
        <p:xfrm>
          <a:off x="250825" y="1773238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773238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50825" y="31416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1416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4993" name="Object 2"/>
          <p:cNvGraphicFramePr>
            <a:graphicFrameLocks noChangeAspect="1"/>
          </p:cNvGraphicFramePr>
          <p:nvPr/>
        </p:nvGraphicFramePr>
        <p:xfrm>
          <a:off x="250825" y="148590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8645525" imgH="598805" progId="Word.Document.8">
                  <p:embed/>
                </p:oleObj>
              </mc:Choice>
              <mc:Fallback>
                <p:oleObj name="" r:id="rId1" imgW="8645525" imgH="598805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48590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50825" y="2032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8645525" imgH="3561715" progId="Word.Document.8">
                  <p:embed/>
                </p:oleObj>
              </mc:Choice>
              <mc:Fallback>
                <p:oleObj name="" r:id="rId3" imgW="8645525" imgH="3561715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032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6017" name="Object 2"/>
          <p:cNvGraphicFramePr>
            <a:graphicFrameLocks noChangeAspect="1"/>
          </p:cNvGraphicFramePr>
          <p:nvPr/>
        </p:nvGraphicFramePr>
        <p:xfrm>
          <a:off x="250825" y="1844675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44675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50825" y="3068638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8645525" imgH="1783080" progId="Word.Document.8">
                  <p:embed/>
                </p:oleObj>
              </mc:Choice>
              <mc:Fallback>
                <p:oleObj name="" r:id="rId3" imgW="8645525" imgH="178308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068638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7041" name="Object 2"/>
          <p:cNvGraphicFramePr>
            <a:graphicFrameLocks noChangeAspect="1"/>
          </p:cNvGraphicFramePr>
          <p:nvPr/>
        </p:nvGraphicFramePr>
        <p:xfrm>
          <a:off x="250825" y="1196975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196975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50825" y="2347913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8645525" imgH="3561715" progId="Word.Document.8">
                  <p:embed/>
                </p:oleObj>
              </mc:Choice>
              <mc:Fallback>
                <p:oleObj name="" r:id="rId3" imgW="8645525" imgH="3561715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347913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4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/>
          <p:nvPr/>
        </p:nvSpPr>
        <p:spPr>
          <a:xfrm>
            <a:off x="5581650" y="3644900"/>
            <a:ext cx="356235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　反馈　巩固  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对点检测　当堂反馈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8917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9089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5511800" y="3644900"/>
            <a:ext cx="36322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梳理　点拨　巧记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课前自主　基础梳理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8197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0113" name="Object 2"/>
          <p:cNvGraphicFramePr>
            <a:graphicFrameLocks noChangeAspect="1"/>
          </p:cNvGraphicFramePr>
          <p:nvPr/>
        </p:nvGraphicFramePr>
        <p:xfrm>
          <a:off x="250825" y="1412875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412875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50825" y="4924425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924425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1137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161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50825" y="463708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63708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3185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4209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50825" y="456565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56565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5233" name="Object 2"/>
          <p:cNvGraphicFramePr>
            <a:graphicFrameLocks noChangeAspect="1"/>
          </p:cNvGraphicFramePr>
          <p:nvPr/>
        </p:nvGraphicFramePr>
        <p:xfrm>
          <a:off x="250825" y="828675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28675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6257" name="Object 2"/>
          <p:cNvGraphicFramePr>
            <a:graphicFrameLocks noChangeAspect="1"/>
          </p:cNvGraphicFramePr>
          <p:nvPr/>
        </p:nvGraphicFramePr>
        <p:xfrm>
          <a:off x="250825" y="836613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36613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50825" y="550068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550068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7281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8305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9329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框 1"/>
          <p:cNvSpPr txBox="1"/>
          <p:nvPr/>
        </p:nvSpPr>
        <p:spPr>
          <a:xfrm>
            <a:off x="1181100" y="669925"/>
            <a:ext cx="7077075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原始社会：土地公有制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特点：氏族公有，集体耕作，平均分配。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原因：生产力水平低下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6321" name="Object 2"/>
          <p:cNvGraphicFramePr>
            <a:graphicFrameLocks noChangeAspect="1"/>
          </p:cNvGraphicFramePr>
          <p:nvPr/>
        </p:nvGraphicFramePr>
        <p:xfrm>
          <a:off x="239713" y="1350963"/>
          <a:ext cx="8664575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67750" imgH="4162425" progId="Word.Document.8">
                  <p:embed/>
                </p:oleObj>
              </mc:Choice>
              <mc:Fallback>
                <p:oleObj name="" r:id="rId1" imgW="8667750" imgH="416242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713" y="1350963"/>
                        <a:ext cx="8664575" cy="415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/>
          <p:nvPr/>
        </p:nvSpPr>
        <p:spPr>
          <a:xfrm>
            <a:off x="3554413" y="184467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6804025" y="1819275"/>
            <a:ext cx="179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土地公有制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Rectangle 5"/>
          <p:cNvSpPr/>
          <p:nvPr/>
        </p:nvSpPr>
        <p:spPr>
          <a:xfrm>
            <a:off x="5003800" y="36449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国家公有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2" name="Rectangle 6"/>
          <p:cNvSpPr/>
          <p:nvPr/>
        </p:nvSpPr>
        <p:spPr>
          <a:xfrm>
            <a:off x="5768975" y="4797425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使用权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文本框 1"/>
          <p:cNvSpPr txBox="1"/>
          <p:nvPr/>
        </p:nvSpPr>
        <p:spPr>
          <a:xfrm>
            <a:off x="842963" y="496888"/>
            <a:ext cx="233362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井田制的特点：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100" y="1096963"/>
            <a:ext cx="6781800" cy="82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、始于商、盛于西周、瓦解于春秋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、地位：分封制的基础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0113" y="2030413"/>
            <a:ext cx="747712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/>
            <a:r>
              <a:rPr lang="zh-CN" altLang="en-US" b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材料二：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普天之下，莫非王土；率土之滨，莫非王臣。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——《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诗经</a:t>
            </a:r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》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方正艺黑简体" pitchFamily="65" charset="-122"/>
            </a:endParaRPr>
          </a:p>
          <a:p>
            <a:pPr eaLnBrk="0" hangingPunct="0"/>
            <a:r>
              <a:rPr lang="zh-CN" altLang="en-US" b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材料三：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……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将姻亲和功臣分派各地。这些亲族除获得土地外，还得到大量物资、武装和人口等。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——《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岳麓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·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历史</a:t>
            </a:r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Ⅰ</a:t>
            </a:r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》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方正艺黑简体" pitchFamily="65" charset="-122"/>
            </a:endParaRPr>
          </a:p>
          <a:p>
            <a:pPr eaLnBrk="0" hangingPunct="0">
              <a:buClr>
                <a:srgbClr val="FF0000"/>
              </a:buClr>
              <a:buFont typeface="Arial" panose="020B0604020202020204" pitchFamily="34" charset="0"/>
            </a:pPr>
            <a:r>
              <a:rPr lang="zh-CN" altLang="en-US" b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材料四：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田里不鬻</a:t>
            </a:r>
            <a:r>
              <a:rPr lang="en-US" altLang="zh-CN" dirty="0" err="1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(yǜ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)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。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——《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礼记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·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王制</a:t>
            </a:r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》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方正艺黑简体" pitchFamily="65" charset="-122"/>
            </a:endParaRPr>
          </a:p>
          <a:p>
            <a:pPr eaLnBrk="0" hangingPunct="0">
              <a:buClr>
                <a:schemeClr val="tx1"/>
              </a:buClr>
              <a:buFont typeface="Arial" panose="020B0604020202020204" pitchFamily="34" charset="0"/>
              <a:buBlip>
                <a:blip r:embed="rId1"/>
              </a:buBlip>
            </a:pP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方正艺黑简体" pitchFamily="65" charset="-122"/>
            </a:endParaRPr>
          </a:p>
          <a:p>
            <a:pPr eaLnBrk="0" hangingPunct="0">
              <a:buClr>
                <a:schemeClr val="tx1"/>
              </a:buClr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b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从材料二看，土地是谁的？经过“材料三”土地实际归谁控制？材料四又说明了什么问题？请准确归纳井田制的土地所有制形式。</a:t>
            </a:r>
            <a:endParaRPr lang="zh-CN" altLang="en-US" b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方正艺黑简体" pitchFamily="65" charset="-122"/>
            </a:endParaRPr>
          </a:p>
          <a:p>
            <a:pPr lvl="1" indent="0" eaLnBrk="0" hangingPunct="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实质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所有制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艺黑简体" pitchFamily="65" charset="-122"/>
              </a:rPr>
              <a:t>：以国有为名的贵族土地所有制。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charRg st="3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charRg st="8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charRg st="10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7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charRg st="167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8369" name="Object 2"/>
          <p:cNvGraphicFramePr>
            <a:graphicFrameLocks noChangeAspect="1"/>
          </p:cNvGraphicFramePr>
          <p:nvPr/>
        </p:nvGraphicFramePr>
        <p:xfrm>
          <a:off x="249238" y="1350963"/>
          <a:ext cx="85566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1350963"/>
                        <a:ext cx="8556625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/>
          <p:nvPr/>
        </p:nvSpPr>
        <p:spPr>
          <a:xfrm>
            <a:off x="4851400" y="181927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战国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4" name="Rectangle 4"/>
          <p:cNvSpPr/>
          <p:nvPr/>
        </p:nvSpPr>
        <p:spPr>
          <a:xfrm>
            <a:off x="395288" y="29972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私有土地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5" name="Rectangle 5"/>
          <p:cNvSpPr/>
          <p:nvPr/>
        </p:nvSpPr>
        <p:spPr>
          <a:xfrm>
            <a:off x="4067175" y="3619500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6" name="Rectangle 6"/>
          <p:cNvSpPr/>
          <p:nvPr/>
        </p:nvSpPr>
        <p:spPr>
          <a:xfrm>
            <a:off x="7496175" y="3573463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私有权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7" name="Rectangle 7"/>
          <p:cNvSpPr/>
          <p:nvPr/>
        </p:nvSpPr>
        <p:spPr>
          <a:xfrm>
            <a:off x="3851275" y="4724400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商鞅变法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6" grpId="0"/>
      <p:bldP spid="102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9393" name="Object 2"/>
          <p:cNvGraphicFramePr>
            <a:graphicFrameLocks noChangeAspect="1"/>
          </p:cNvGraphicFramePr>
          <p:nvPr/>
        </p:nvGraphicFramePr>
        <p:xfrm>
          <a:off x="250825" y="2435225"/>
          <a:ext cx="86423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45525" imgH="1993265" progId="Word.Document.8">
                  <p:embed/>
                </p:oleObj>
              </mc:Choice>
              <mc:Fallback>
                <p:oleObj name="" r:id="rId1" imgW="8645525" imgH="199326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435225"/>
                        <a:ext cx="8642350" cy="198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theme/theme1.xml><?xml version="1.0" encoding="utf-8"?>
<a:theme xmlns:a="http://schemas.openxmlformats.org/drawingml/2006/main" name="2_美好家庭family">
  <a:themeElements>
    <a:clrScheme name="2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2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2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美好家庭family">
  <a:themeElements>
    <a:clrScheme name="1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1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美好家庭family">
  <a:themeElements>
    <a:clrScheme name="3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3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3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/>
  <Paragraphs>104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49</vt:i4>
      </vt:variant>
    </vt:vector>
  </HeadingPairs>
  <TitlesOfParts>
    <vt:vector size="121" baseType="lpstr">
      <vt:lpstr>Arial</vt:lpstr>
      <vt:lpstr>宋体</vt:lpstr>
      <vt:lpstr>Wingdings</vt:lpstr>
      <vt:lpstr>Times New Roman</vt:lpstr>
      <vt:lpstr>方正小标宋简体</vt:lpstr>
      <vt:lpstr>Arial Unicode MS</vt:lpstr>
      <vt:lpstr>微软雅黑</vt:lpstr>
      <vt:lpstr>黑体</vt:lpstr>
      <vt:lpstr>方正艺黑简体</vt:lpstr>
      <vt:lpstr>楷体_GB2312</vt:lpstr>
      <vt:lpstr>新宋体</vt:lpstr>
      <vt:lpstr>方正小标宋简体</vt:lpstr>
      <vt:lpstr>2_美好家庭family</vt:lpstr>
      <vt:lpstr>1_美好家庭family</vt:lpstr>
      <vt:lpstr>3_美好家庭family</vt:lpstr>
      <vt:lpstr>1_Office 主题​​</vt:lpstr>
      <vt:lpstr>Photoshop.Image.8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test</cp:lastModifiedBy>
  <cp:revision>1301</cp:revision>
  <dcterms:created xsi:type="dcterms:W3CDTF">2018-10-07T03:58:00Z</dcterms:created>
  <dcterms:modified xsi:type="dcterms:W3CDTF">2020-02-10T04:13:55Z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