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59"/>
  </p:notesMasterIdLst>
  <p:sldIdLst>
    <p:sldId id="811" r:id="rId6"/>
    <p:sldId id="817" r:id="rId7"/>
    <p:sldId id="1076" r:id="rId8"/>
    <p:sldId id="1047" r:id="rId9"/>
    <p:sldId id="1195" r:id="rId10"/>
    <p:sldId id="820" r:id="rId11"/>
    <p:sldId id="1052" r:id="rId12"/>
    <p:sldId id="1053" r:id="rId13"/>
    <p:sldId id="1055" r:id="rId14"/>
    <p:sldId id="999" r:id="rId15"/>
    <p:sldId id="1056" r:id="rId16"/>
    <p:sldId id="1046" r:id="rId17"/>
    <p:sldId id="1057" r:id="rId18"/>
    <p:sldId id="1153" r:id="rId19"/>
    <p:sldId id="1154" r:id="rId20"/>
    <p:sldId id="1155" r:id="rId21"/>
    <p:sldId id="1156" r:id="rId22"/>
    <p:sldId id="1073" r:id="rId23"/>
    <p:sldId id="1090" r:id="rId24"/>
    <p:sldId id="1048" r:id="rId25"/>
    <p:sldId id="1074" r:id="rId26"/>
    <p:sldId id="1127" r:id="rId27"/>
    <p:sldId id="1128" r:id="rId28"/>
    <p:sldId id="1129" r:id="rId29"/>
    <p:sldId id="1130" r:id="rId30"/>
    <p:sldId id="1131" r:id="rId31"/>
    <p:sldId id="1132" r:id="rId32"/>
    <p:sldId id="1133" r:id="rId33"/>
    <p:sldId id="1134" r:id="rId34"/>
    <p:sldId id="1135" r:id="rId35"/>
    <p:sldId id="1136" r:id="rId36"/>
    <p:sldId id="1162" r:id="rId37"/>
    <p:sldId id="1163" r:id="rId38"/>
    <p:sldId id="1164" r:id="rId39"/>
    <p:sldId id="1165" r:id="rId40"/>
    <p:sldId id="1068" r:id="rId41"/>
    <p:sldId id="1070" r:id="rId42"/>
    <p:sldId id="1137" r:id="rId43"/>
    <p:sldId id="1138" r:id="rId44"/>
    <p:sldId id="1139" r:id="rId45"/>
    <p:sldId id="1140" r:id="rId46"/>
    <p:sldId id="1049" r:id="rId47"/>
    <p:sldId id="1142" r:id="rId48"/>
    <p:sldId id="1143" r:id="rId49"/>
    <p:sldId id="1144" r:id="rId50"/>
    <p:sldId id="1145" r:id="rId51"/>
    <p:sldId id="1146" r:id="rId52"/>
    <p:sldId id="1147" r:id="rId53"/>
    <p:sldId id="1148" r:id="rId54"/>
    <p:sldId id="1158" r:id="rId55"/>
    <p:sldId id="1159" r:id="rId56"/>
    <p:sldId id="1160" r:id="rId57"/>
    <p:sldId id="1161" r:id="rId5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F5F5F"/>
    <a:srgbClr val="808080"/>
    <a:srgbClr val="CC3300"/>
    <a:srgbClr val="FF9900"/>
    <a:srgbClr val="FF0000"/>
    <a:srgbClr val="3366FF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1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6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6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Rectangle 4"/>
          <p:cNvSpPr>
            <a:spLocks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8130" name="图片 2" descr="ppt背景1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270000" y="25400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Click="0" advTm="5000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D:/&#37011;&#20445;&#27815;/&#35838;&#20214;/&#21516;&#27493;&#35838;&#20214;/&#21517;&#24072;&#20154;&#25945;&#24517;&#20462;1&#21382;&#21490;/&#26216;&#35835;&#21320;&#35829;.TIF" TargetMode="Externa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2.png"/><Relationship Id="rId2" Type="http://schemas.openxmlformats.org/officeDocument/2006/relationships/image" Target="D:/&#37011;&#20445;&#27815;/&#35838;&#20214;/&#21516;&#27493;&#35838;&#20214;/&#21517;&#24072;&#20154;&#25945;&#24517;&#20462;1&#21382;&#21490;/&#35838;&#22530;&#23567;&#32467;.TIF" TargetMode="External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37.bin"/><Relationship Id="rId2" Type="http://schemas.openxmlformats.org/officeDocument/2006/relationships/image" Target="D:/&#37011;&#20445;&#27815;/&#35838;&#20214;/&#21516;&#27493;&#35838;&#20214;/&#21517;&#24072;&#20154;&#25945;&#24517;&#20462;1&#21382;&#21490;/&#25945;&#26448;&#35299;&#24785;.TIF" TargetMode="Externa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6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7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9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0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2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3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3.emf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8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9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60418" name="Picture 2" descr="YL2历史第一单元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36613"/>
            <a:ext cx="9144000" cy="334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42888" y="1047909"/>
          <a:ext cx="8569325" cy="471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58225" imgH="4762500" progId="Word.Document.8">
                  <p:embed/>
                </p:oleObj>
              </mc:Choice>
              <mc:Fallback>
                <p:oleObj name="" r:id="rId1" imgW="8658225" imgH="476250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8" y="1047909"/>
                        <a:ext cx="8569325" cy="4712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/>
          <p:nvPr/>
        </p:nvSpPr>
        <p:spPr>
          <a:xfrm>
            <a:off x="5435600" y="2133600"/>
            <a:ext cx="5667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0" name="Rectangle 4"/>
          <p:cNvSpPr/>
          <p:nvPr/>
        </p:nvSpPr>
        <p:spPr>
          <a:xfrm>
            <a:off x="1835150" y="3284538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坊市制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1250950" y="390842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县城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2" name="Rectangle 6"/>
          <p:cNvSpPr/>
          <p:nvPr/>
        </p:nvSpPr>
        <p:spPr>
          <a:xfrm>
            <a:off x="3708400" y="4437063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政治中心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49238" y="804863"/>
          <a:ext cx="8556625" cy="528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8" y="804863"/>
                        <a:ext cx="8556625" cy="5287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/>
          <p:nvPr/>
        </p:nvSpPr>
        <p:spPr>
          <a:xfrm>
            <a:off x="4356100" y="128905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1258888" y="1865313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坊市界限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1979613" y="304165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夜市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6" name="Rectangle 6"/>
          <p:cNvSpPr/>
          <p:nvPr/>
        </p:nvSpPr>
        <p:spPr>
          <a:xfrm>
            <a:off x="3419475" y="366553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7" name="Rectangle 7"/>
          <p:cNvSpPr/>
          <p:nvPr/>
        </p:nvSpPr>
        <p:spPr>
          <a:xfrm>
            <a:off x="5364163" y="4240213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沿海港口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8" name="Rectangle 8"/>
          <p:cNvSpPr/>
          <p:nvPr/>
        </p:nvSpPr>
        <p:spPr>
          <a:xfrm>
            <a:off x="250825" y="5392738"/>
            <a:ext cx="179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工商业市镇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  <p:bldP spid="15367" grpId="0"/>
      <p:bldP spid="153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0825" y="1839913"/>
          <a:ext cx="8642350" cy="317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45525" imgH="3177540" progId="Word.Document.8">
                  <p:embed/>
                </p:oleObj>
              </mc:Choice>
              <mc:Fallback>
                <p:oleObj name="" r:id="rId1" imgW="8645525" imgH="317754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839913"/>
                        <a:ext cx="8642350" cy="317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/>
          <p:nvPr/>
        </p:nvSpPr>
        <p:spPr>
          <a:xfrm>
            <a:off x="5724525" y="155733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611188" y="21336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战国时期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3" name="Rectangle 5"/>
          <p:cNvSpPr/>
          <p:nvPr/>
        </p:nvSpPr>
        <p:spPr>
          <a:xfrm>
            <a:off x="4572000" y="21336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中央集权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4" name="Rectangle 6"/>
          <p:cNvSpPr/>
          <p:nvPr/>
        </p:nvSpPr>
        <p:spPr>
          <a:xfrm>
            <a:off x="3348038" y="513238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土地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49238" y="1350963"/>
          <a:ext cx="85566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8" y="1350963"/>
                        <a:ext cx="8556625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/>
          <p:nvPr/>
        </p:nvSpPr>
        <p:spPr>
          <a:xfrm>
            <a:off x="7380288" y="1268413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官商分利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6" name="Rectangle 4"/>
          <p:cNvSpPr/>
          <p:nvPr/>
        </p:nvSpPr>
        <p:spPr>
          <a:xfrm>
            <a:off x="3708400" y="4195763"/>
            <a:ext cx="179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新经济因素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5363" name="Picture 2" descr="D:\邓保沧\课件\同步课件\名师人教必修1历史\晨读午诵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987675" y="1249363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50825" y="2133600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8645525" imgH="2967355" progId="Word.Document.8">
                  <p:embed/>
                </p:oleObj>
              </mc:Choice>
              <mc:Fallback>
                <p:oleObj name="" r:id="rId3" imgW="8645525" imgH="2967355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133600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1836737" y="1700213"/>
          <a:ext cx="172878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41700" imgH="3416300" progId="Photoshop.Image.8">
                  <p:embed/>
                </p:oleObj>
              </mc:Choice>
              <mc:Fallback>
                <p:oleObj name="" r:id="rId1" imgW="3441700" imgH="341630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836737" y="1700213"/>
                        <a:ext cx="1728787" cy="171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8"/>
          <p:cNvSpPr txBox="1"/>
          <p:nvPr/>
        </p:nvSpPr>
        <p:spPr>
          <a:xfrm>
            <a:off x="1173163" y="2781300"/>
            <a:ext cx="7720012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第</a:t>
            </a:r>
            <a:r>
              <a:rPr lang="en-US" altLang="zh-CN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　农耕时代的商业与城市</a:t>
            </a:r>
            <a:endParaRPr lang="zh-CN" altLang="en-US" sz="35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5545138" y="3644900"/>
            <a:ext cx="3598862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探究　突破　升华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课上互动　重难探究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3557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0825" y="13541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541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0825" y="1989138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89138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50825" y="3157538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157538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0825" y="1989138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89138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50825" y="374173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74173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0825" y="16002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002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0825" y="2349500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349500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2413" y="1196975"/>
          <a:ext cx="86391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645525" imgH="598805" progId="Word.Document.8">
                  <p:embed/>
                </p:oleObj>
              </mc:Choice>
              <mc:Fallback>
                <p:oleObj name="" r:id="rId1" imgW="8645525" imgH="59880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413" y="1196975"/>
                        <a:ext cx="8639175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468313" y="1844675"/>
          <a:ext cx="8424863" cy="4022725"/>
        </p:xfrm>
        <a:graphic>
          <a:graphicData uri="http://schemas.openxmlformats.org/drawingml/2006/table">
            <a:tbl>
              <a:tblPr/>
              <a:tblGrid>
                <a:gridCol w="3671887"/>
                <a:gridCol w="4752975"/>
              </a:tblGrid>
              <a:tr h="457200"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课程标准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学习目标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2575"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概述中国古代商业发展的概貌。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．了解中国古代商业发展的特点。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．了解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重农抑商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政策及其影响。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0005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认识古代商业发展的表现。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．了解古代商业发展的特点。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．了解古代城市的繁荣。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005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．了解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重农抑商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政策的原因与发展情况。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50825" y="1989138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89138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50825" y="371633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71633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50825" y="90805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0805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50825" y="4314825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8645525" imgH="1783080" progId="Word.Document.8">
                  <p:embed/>
                </p:oleObj>
              </mc:Choice>
              <mc:Fallback>
                <p:oleObj name="" r:id="rId3" imgW="8645525" imgH="1783080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314825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50825" y="13541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541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49238" y="1700213"/>
          <a:ext cx="85566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8" y="1700213"/>
                        <a:ext cx="8556625" cy="176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50825" y="3467100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467100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50825" y="13541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541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63490" name="Picture 2" descr="D:\邓保沧\课件\同步课件\名师人教必修1历史\课堂小结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843213" y="765175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1" name="Rectangle 3"/>
          <p:cNvSpPr/>
          <p:nvPr/>
        </p:nvSpPr>
        <p:spPr>
          <a:xfrm>
            <a:off x="0" y="3841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3492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6000"/>
          </a:blip>
          <a:stretch>
            <a:fillRect/>
          </a:stretch>
        </p:blipFill>
        <p:spPr>
          <a:xfrm>
            <a:off x="1763713" y="1341438"/>
            <a:ext cx="5184775" cy="4829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2772" name="Picture 2" descr="D:\邓保沧\课件\同步课件\名师人教必修1历史\教材解惑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986088" y="1033463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250825" y="191611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91611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50825" y="3073400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8645525" imgH="2377440" progId="Word.Document.8">
                  <p:embed/>
                </p:oleObj>
              </mc:Choice>
              <mc:Fallback>
                <p:oleObj name="" r:id="rId5" imgW="8645525" imgH="237744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3073400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50825" y="1085850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85850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50825" y="29114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8645525" imgH="2967355" progId="Word.Document.8">
                  <p:embed/>
                </p:oleObj>
              </mc:Choice>
              <mc:Fallback>
                <p:oleObj name="" r:id="rId3" imgW="8645525" imgH="2967355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9114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50825" y="908050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08050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50825" y="20145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8645525" imgH="4156075" progId="Word.Document.8">
                  <p:embed/>
                </p:oleObj>
              </mc:Choice>
              <mc:Fallback>
                <p:oleObj name="" r:id="rId3" imgW="8645525" imgH="4156075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0145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3"/>
          <p:cNvSpPr/>
          <p:nvPr/>
        </p:nvSpPr>
        <p:spPr>
          <a:xfrm>
            <a:off x="5511800" y="3644900"/>
            <a:ext cx="363220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梳理　点拨　巧记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课前自主　基础梳理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8197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50825" y="806450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06450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50825" y="2535238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8645525" imgH="3561715" progId="Word.Document.8">
                  <p:embed/>
                </p:oleObj>
              </mc:Choice>
              <mc:Fallback>
                <p:oleObj name="" r:id="rId3" imgW="8645525" imgH="3561715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535238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50825" y="2243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43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2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/>
          <p:nvPr/>
        </p:nvSpPr>
        <p:spPr>
          <a:xfrm>
            <a:off x="5581650" y="3644900"/>
            <a:ext cx="356235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对点　反馈　巩固  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对点检测　当堂反馈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46085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50825" y="954088"/>
          <a:ext cx="8642350" cy="51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8645525" imgH="5143500" progId="Word.Document.8">
                  <p:embed/>
                </p:oleObj>
              </mc:Choice>
              <mc:Fallback>
                <p:oleObj name="" r:id="rId1" imgW="8645525" imgH="514350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54088"/>
                        <a:ext cx="8642350" cy="5138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50825" y="18446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8446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50825" y="4767263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7263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50825" y="13541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541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50825" y="2492375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492375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50825" y="4318000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318000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50825" y="22050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050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50825" y="459898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59898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50825" y="765175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765175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295" y="770890"/>
            <a:ext cx="539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原始社会晚期：物物交换（产生）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2790" y="1447165"/>
            <a:ext cx="6492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随着生产力的发展，剩余产品的出现，社会分工的发展，在氏族部落之间和氏族内部偶尔出现以物易物的交换行为，产生了原始商业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50825" y="1773238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773238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50825" y="475138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5138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655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836613"/>
            <a:ext cx="8642350" cy="533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50825" y="900113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00113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50825" y="1125538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125538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50825" y="2249488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8645525" imgH="3561715" progId="Word.Document.8">
                  <p:embed/>
                </p:oleObj>
              </mc:Choice>
              <mc:Fallback>
                <p:oleObj name="" r:id="rId3" imgW="8645525" imgH="3561715" progId="Word.Document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249488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/>
          <p:nvPr/>
        </p:nvSpPr>
        <p:spPr>
          <a:xfrm>
            <a:off x="2222500" y="1557338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职业商人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5148263" y="1555750"/>
            <a:ext cx="1257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货币（贝壳）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Rectangle 5"/>
          <p:cNvSpPr/>
          <p:nvPr/>
        </p:nvSpPr>
        <p:spPr>
          <a:xfrm>
            <a:off x="3132138" y="2179638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工商食官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2" name="Rectangle 6"/>
          <p:cNvSpPr/>
          <p:nvPr/>
        </p:nvSpPr>
        <p:spPr>
          <a:xfrm>
            <a:off x="7308850" y="21336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政府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3" name="Rectangle 7"/>
          <p:cNvSpPr/>
          <p:nvPr/>
        </p:nvSpPr>
        <p:spPr>
          <a:xfrm>
            <a:off x="3554413" y="27559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庶人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4" name="Rectangle 8"/>
          <p:cNvSpPr/>
          <p:nvPr/>
        </p:nvSpPr>
        <p:spPr>
          <a:xfrm>
            <a:off x="2051050" y="3332163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5" name="Rectangle 9"/>
          <p:cNvSpPr/>
          <p:nvPr/>
        </p:nvSpPr>
        <p:spPr>
          <a:xfrm>
            <a:off x="5003800" y="3933825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大运河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6" name="Rectangle 10"/>
          <p:cNvSpPr/>
          <p:nvPr/>
        </p:nvSpPr>
        <p:spPr>
          <a:xfrm>
            <a:off x="5651500" y="45085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丝绸之路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3" grpId="0"/>
      <p:bldP spid="9224" grpId="0"/>
      <p:bldP spid="9225" grpId="0"/>
      <p:bldP spid="9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/>
          <p:nvPr/>
        </p:nvSpPr>
        <p:spPr>
          <a:xfrm>
            <a:off x="4716463" y="153193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纸币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4" name="Rectangle 4"/>
          <p:cNvSpPr/>
          <p:nvPr/>
        </p:nvSpPr>
        <p:spPr>
          <a:xfrm>
            <a:off x="6938963" y="155733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夜市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5" name="Rectangle 5"/>
          <p:cNvSpPr/>
          <p:nvPr/>
        </p:nvSpPr>
        <p:spPr>
          <a:xfrm>
            <a:off x="3419475" y="393382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货币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0825" y="2243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43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/>
          <p:nvPr/>
        </p:nvSpPr>
        <p:spPr>
          <a:xfrm>
            <a:off x="2555875" y="2179638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商品化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8" name="Rectangle 4"/>
          <p:cNvSpPr/>
          <p:nvPr/>
        </p:nvSpPr>
        <p:spPr>
          <a:xfrm>
            <a:off x="2546350" y="27559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白银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6084888" y="3357563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徽商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70" name="Rectangle 6"/>
          <p:cNvSpPr/>
          <p:nvPr/>
        </p:nvSpPr>
        <p:spPr>
          <a:xfrm>
            <a:off x="7083425" y="3357563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晋商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0825" y="2540000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540000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theme/theme1.xml><?xml version="1.0" encoding="utf-8"?>
<a:theme xmlns:a="http://schemas.openxmlformats.org/drawingml/2006/main" name="2_美好家庭family">
  <a:themeElements>
    <a:clrScheme name="2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2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2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美好家庭family">
  <a:themeElements>
    <a:clrScheme name="1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1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美好家庭family">
  <a:themeElements>
    <a:clrScheme name="3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3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3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/>
  <Paragraphs>93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53</vt:i4>
      </vt:variant>
    </vt:vector>
  </HeadingPairs>
  <TitlesOfParts>
    <vt:vector size="130" baseType="lpstr">
      <vt:lpstr>Arial</vt:lpstr>
      <vt:lpstr>宋体</vt:lpstr>
      <vt:lpstr>Wingdings</vt:lpstr>
      <vt:lpstr>Times New Roman</vt:lpstr>
      <vt:lpstr>方正小标宋简体</vt:lpstr>
      <vt:lpstr>Arial Unicode MS</vt:lpstr>
      <vt:lpstr>微软雅黑</vt:lpstr>
      <vt:lpstr>黑体</vt:lpstr>
      <vt:lpstr>楷体_GB2312</vt:lpstr>
      <vt:lpstr>新宋体</vt:lpstr>
      <vt:lpstr>方正仿宋_GBK</vt:lpstr>
      <vt:lpstr>仿宋_GB2312</vt:lpstr>
      <vt:lpstr>仿宋</vt:lpstr>
      <vt:lpstr>2_美好家庭family</vt:lpstr>
      <vt:lpstr>1_美好家庭family</vt:lpstr>
      <vt:lpstr>3_美好家庭family</vt:lpstr>
      <vt:lpstr>1_Office 主题​​</vt:lpstr>
      <vt:lpstr>Photoshop.Image.8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test</cp:lastModifiedBy>
  <cp:revision>1302</cp:revision>
  <dcterms:created xsi:type="dcterms:W3CDTF">2018-10-07T03:58:32Z</dcterms:created>
  <dcterms:modified xsi:type="dcterms:W3CDTF">2020-03-01T10:30:12Z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