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gif" ContentType="image/gi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5" r:id="rId5"/>
    <p:sldMasterId id="2147483697" r:id="rId6"/>
  </p:sldMasterIdLst>
  <p:notesMasterIdLst>
    <p:notesMasterId r:id="rId9"/>
  </p:notesMasterIdLst>
  <p:sldIdLst>
    <p:sldId id="316" r:id="rId7"/>
    <p:sldId id="257" r:id="rId8"/>
    <p:sldId id="289" r:id="rId10"/>
    <p:sldId id="266" r:id="rId11"/>
    <p:sldId id="272" r:id="rId12"/>
    <p:sldId id="290" r:id="rId13"/>
    <p:sldId id="261" r:id="rId14"/>
    <p:sldId id="285" r:id="rId15"/>
    <p:sldId id="275" r:id="rId16"/>
    <p:sldId id="320" r:id="rId17"/>
    <p:sldId id="321" r:id="rId18"/>
    <p:sldId id="277" r:id="rId19"/>
    <p:sldId id="325" r:id="rId20"/>
    <p:sldId id="268" r:id="rId21"/>
    <p:sldId id="326" r:id="rId22"/>
    <p:sldId id="327" r:id="rId23"/>
    <p:sldId id="322" r:id="rId24"/>
    <p:sldId id="273" r:id="rId25"/>
    <p:sldId id="329" r:id="rId26"/>
    <p:sldId id="328" r:id="rId27"/>
    <p:sldId id="323" r:id="rId28"/>
    <p:sldId id="330" r:id="rId29"/>
    <p:sldId id="318" r:id="rId30"/>
    <p:sldId id="319" r:id="rId31"/>
    <p:sldId id="292" r:id="rId32"/>
    <p:sldId id="331" r:id="rId33"/>
  </p:sldIdLst>
  <p:sldSz cx="9144000" cy="5715000" type="screen16x10"/>
  <p:notesSz cx="6858000" cy="9144000"/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5C2FF"/>
    <a:srgbClr val="33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howGuides="1">
      <p:cViewPr varScale="1">
        <p:scale>
          <a:sx n="82" d="100"/>
          <a:sy n="82" d="100"/>
        </p:scale>
        <p:origin x="280" y="48"/>
      </p:cViewPr>
      <p:guideLst>
        <p:guide orient="horz" pos="1800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C3398-119D-4F9C-93A3-06B961F067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C2DB5-9FE0-40C8-BECB-9AB58FD2DF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阅读课本</a:t>
            </a:r>
            <a:r>
              <a:rPr lang="en-US" altLang="zh-CN" dirty="0" smtClean="0"/>
              <a:t>17</a:t>
            </a:r>
            <a:r>
              <a:rPr lang="zh-CN" altLang="en-US" dirty="0" smtClean="0"/>
              <a:t>页第一段，思考：明中期前，思想界是怎样的一种状况？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沉闷、保守，毫无新意，学者们没有自觉、自由的思想。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BA0C60-5F65-40AB-B8FC-55164B5E4C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李贽（</a:t>
            </a:r>
            <a:r>
              <a:rPr lang="en-US" altLang="zh-CN" dirty="0" smtClean="0"/>
              <a:t>1527—1602</a:t>
            </a:r>
            <a:r>
              <a:rPr lang="zh-CN" altLang="en-US" dirty="0" smtClean="0"/>
              <a:t>），号卓吾，福建泉州晋江人。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李贽出身于航海贸易世家，幼年丧母，随父读书，学业进步迅速。</a:t>
            </a:r>
            <a:r>
              <a:rPr lang="en-US" altLang="zh-CN" dirty="0" smtClean="0"/>
              <a:t>12</a:t>
            </a:r>
            <a:r>
              <a:rPr lang="zh-CN" altLang="en-US" dirty="0" smtClean="0"/>
              <a:t>岁开始作文，反对孔子把种田人看成“小人”。“不信道，不信仙释，故见人则恶，见僧则恶，见道学先生则尤恶。”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26</a:t>
            </a:r>
            <a:r>
              <a:rPr lang="zh-CN" altLang="en-US" dirty="0" smtClean="0"/>
              <a:t>岁中举，此后辗转各地。 </a:t>
            </a:r>
            <a:r>
              <a:rPr lang="en-US" altLang="zh-CN" dirty="0" smtClean="0"/>
              <a:t>20</a:t>
            </a:r>
            <a:r>
              <a:rPr lang="zh-CN" altLang="en-US" dirty="0" smtClean="0"/>
              <a:t>多年耳闻目睹官场黑暗，深感明王朝内部的腐朽没落。万历八年（</a:t>
            </a:r>
            <a:r>
              <a:rPr lang="en-US" altLang="zh-CN" dirty="0" smtClean="0"/>
              <a:t>1580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54</a:t>
            </a:r>
            <a:r>
              <a:rPr lang="zh-CN" altLang="en-US" dirty="0" smtClean="0"/>
              <a:t>岁的李贽辞去官职，依靠朋友接济寓居湖北麻城。万历十八年（</a:t>
            </a:r>
            <a:r>
              <a:rPr lang="en-US" altLang="zh-CN" dirty="0" smtClean="0"/>
              <a:t>1590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焚书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出版，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年后，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藏书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出版。这两本书震动了当时的思想界。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书中的言论引起当权者群起而攻之，并拆毁了他在麻城的寓所，迫使</a:t>
            </a:r>
            <a:r>
              <a:rPr lang="en-US" altLang="zh-CN" dirty="0" smtClean="0"/>
              <a:t>74</a:t>
            </a:r>
            <a:r>
              <a:rPr lang="zh-CN" altLang="en-US" dirty="0" smtClean="0"/>
              <a:t>岁的李贽被迫前往通州投靠友人。当权者必欲置李贽于死地而后快，礼科给事中张问达向皇帝控告，李贽的著作“大都刺谬不经，不可不毁”。万历三十年（</a:t>
            </a:r>
            <a:r>
              <a:rPr lang="en-US" altLang="zh-CN" dirty="0" smtClean="0"/>
              <a:t>1602</a:t>
            </a:r>
            <a:r>
              <a:rPr lang="zh-CN" altLang="en-US" dirty="0" smtClean="0"/>
              <a:t>），李贽遭人诬告，明神宗下令以“敢倡乱道，惑世诬民”的罪状将其逮捕入狱。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李贽入狱后，书籍被通令烧毁，不许存留。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76</a:t>
            </a:r>
            <a:r>
              <a:rPr lang="zh-CN" altLang="en-US" dirty="0" smtClean="0"/>
              <a:t>岁高龄的李贽，在狱中仍坚持著述。在狱中写下绝命诗：“志士不忘在沟壑，勇士不忘丧其元。我今不死更何待？愿早一命归黄泉”。三月十五，呼侍者剃发，夺其剃刀割喉，气不绝者两日，三月十六日（公历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日）子时气绝，享年</a:t>
            </a:r>
            <a:r>
              <a:rPr lang="en-US" altLang="zh-CN" dirty="0" smtClean="0"/>
              <a:t>76</a:t>
            </a:r>
            <a:r>
              <a:rPr lang="zh-CN" altLang="en-US" dirty="0" smtClean="0"/>
              <a:t>岁。东厂锦衣卫写给皇帝的报告，称李贽“不食而死” 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BA0C60-5F65-40AB-B8FC-55164B5E4C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  <a:sym typeface="+mn-ea"/>
              </a:rPr>
              <a:t>失母，性格独立倔强；仕宦经历让其看清官场的腐败；加之家庭子女早逝，让其思想更加孤独。</a:t>
            </a:r>
            <a:endParaRPr lang="zh-CN" altLang="en-US" b="1" dirty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抨击君主专制，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宣称君主是天下之大害。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限制君权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：倡导言论自由，建立监督机构（</a:t>
            </a:r>
            <a:r>
              <a:rPr lang="zh-CN" altLang="en-US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学校）。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提倡</a:t>
            </a:r>
            <a:r>
              <a:rPr lang="zh-CN" altLang="en-US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人民为主的民主思想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。“天下为主，君为客”。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世界观： </a:t>
            </a:r>
            <a:r>
              <a:rPr lang="zh-CN" altLang="en-US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“理在气中”，世界是物质的。 </a:t>
            </a:r>
            <a:endParaRPr lang="zh-CN" altLang="en-US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方法论：</a:t>
            </a:r>
            <a:r>
              <a:rPr lang="zh-CN" altLang="en-US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考察客观事物可以得到正确认识。</a:t>
            </a:r>
            <a:endParaRPr lang="zh-CN" altLang="en-US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伦理观：</a:t>
            </a:r>
            <a:r>
              <a:rPr lang="zh-CN" altLang="en-US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肯定人的情感欲望和私利的合理性。</a:t>
            </a:r>
            <a:endParaRPr lang="zh-CN" altLang="en-US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世界观： </a:t>
            </a:r>
            <a:r>
              <a:rPr lang="zh-CN" altLang="en-US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“理在气中”，世界是物质的。 </a:t>
            </a:r>
            <a:endParaRPr lang="zh-CN" altLang="en-US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方法论：</a:t>
            </a:r>
            <a:r>
              <a:rPr lang="zh-CN" altLang="en-US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考察客观事物可以得到正确认识。</a:t>
            </a:r>
            <a:endParaRPr lang="zh-CN" altLang="en-US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伦理观：</a:t>
            </a:r>
            <a:r>
              <a:rPr lang="zh-CN" altLang="en-US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肯定人的情感欲望和私利的合理性。</a:t>
            </a:r>
            <a:endParaRPr lang="zh-CN" altLang="en-US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思考：</a:t>
            </a:r>
            <a:endParaRPr lang="en-US" altLang="zh-CN" dirty="0" smtClean="0"/>
          </a:p>
          <a:p>
            <a:r>
              <a:rPr lang="zh-CN" altLang="en-US" dirty="0" smtClean="0"/>
              <a:t>三个人思想中共同的地方在哪里？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BA0C60-5F65-40AB-B8FC-55164B5E4C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号称异端的李贽是个明显例子，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中国儒教史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说，李贽“对周公孔子”、对明代开国之君朱元璋“都充满了虔诚和敬意。他痛心疾首的，是那班迂阔门徒、假道学、伪君子败坏了他们的业”，“他是真正的圣人之徒，是儒教和大明朝的孤臣孽子”。李贽并不一概否定儒家思想和理学，甚至还十分敬佩明朝理学代表王阳明，他真心接受王守仁的“良知”说，认为圣人之所以为圣人，就在于真心、天性，而这便是“良知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BA0C60-5F65-40AB-B8FC-55164B5E4C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阅读课本</a:t>
            </a:r>
            <a:r>
              <a:rPr lang="en-US" altLang="zh-CN" dirty="0" smtClean="0"/>
              <a:t>17</a:t>
            </a:r>
            <a:r>
              <a:rPr lang="zh-CN" altLang="en-US" dirty="0" smtClean="0"/>
              <a:t>页第一段，思考：明中期前，思想界是怎样的一种状况？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沉闷、保守，毫无新意，学者们没有自觉、自由的思想。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BA0C60-5F65-40AB-B8FC-55164B5E4C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1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5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7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5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5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300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4pPr>
            <a:lvl5pPr marL="152400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5pPr>
            <a:lvl6pPr marL="190500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6pPr>
            <a:lvl7pPr marL="228600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7pPr>
            <a:lvl8pPr marL="266700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8pPr>
            <a:lvl9pPr marL="304800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6000" indent="0">
              <a:buNone/>
              <a:defRPr sz="1335" b="1"/>
            </a:lvl7pPr>
            <a:lvl8pPr marL="2667000" indent="0">
              <a:buNone/>
              <a:defRPr sz="1335" b="1"/>
            </a:lvl8pPr>
            <a:lvl9pPr marL="3048000" indent="0">
              <a:buNone/>
              <a:defRPr sz="13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6000" indent="0">
              <a:buNone/>
              <a:defRPr sz="1335" b="1"/>
            </a:lvl7pPr>
            <a:lvl8pPr marL="2667000" indent="0">
              <a:buNone/>
              <a:defRPr sz="1335" b="1"/>
            </a:lvl8pPr>
            <a:lvl9pPr marL="3048000" indent="0">
              <a:buNone/>
              <a:defRPr sz="13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5"/>
            </a:lvl1pPr>
            <a:lvl2pPr>
              <a:defRPr sz="2335"/>
            </a:lvl2pPr>
            <a:lvl3pPr>
              <a:defRPr sz="2000"/>
            </a:lvl3pPr>
            <a:lvl4pPr>
              <a:defRPr sz="1665"/>
            </a:lvl4pPr>
            <a:lvl5pPr>
              <a:defRPr sz="1665"/>
            </a:lvl5pPr>
            <a:lvl6pPr>
              <a:defRPr sz="1665"/>
            </a:lvl6pPr>
            <a:lvl7pPr>
              <a:defRPr sz="1665"/>
            </a:lvl7pPr>
            <a:lvl8pPr>
              <a:defRPr sz="1665"/>
            </a:lvl8pPr>
            <a:lvl9pPr>
              <a:defRPr sz="1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5"/>
            </a:lvl1pPr>
            <a:lvl2pPr marL="381000" indent="0">
              <a:buNone/>
              <a:defRPr sz="1000"/>
            </a:lvl2pPr>
            <a:lvl3pPr marL="762000" indent="0">
              <a:buNone/>
              <a:defRPr sz="835"/>
            </a:lvl3pPr>
            <a:lvl4pPr marL="1143000" indent="0">
              <a:buNone/>
              <a:defRPr sz="750"/>
            </a:lvl4pPr>
            <a:lvl5pPr marL="1524000" indent="0">
              <a:buNone/>
              <a:defRPr sz="750"/>
            </a:lvl5pPr>
            <a:lvl6pPr marL="1905000" indent="0">
              <a:buNone/>
              <a:defRPr sz="750"/>
            </a:lvl6pPr>
            <a:lvl7pPr marL="2286000" indent="0">
              <a:buNone/>
              <a:defRPr sz="750"/>
            </a:lvl7pPr>
            <a:lvl8pPr marL="2667000" indent="0">
              <a:buNone/>
              <a:defRPr sz="750"/>
            </a:lvl8pPr>
            <a:lvl9pPr marL="30480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5"/>
            </a:lvl1pPr>
            <a:lvl2pPr marL="381000" indent="0">
              <a:buNone/>
              <a:defRPr sz="2335"/>
            </a:lvl2pPr>
            <a:lvl3pPr marL="762000" indent="0">
              <a:buNone/>
              <a:defRPr sz="2000"/>
            </a:lvl3pPr>
            <a:lvl4pPr marL="1143000" indent="0">
              <a:buNone/>
              <a:defRPr sz="1665"/>
            </a:lvl4pPr>
            <a:lvl5pPr marL="1524000" indent="0">
              <a:buNone/>
              <a:defRPr sz="1665"/>
            </a:lvl5pPr>
            <a:lvl6pPr marL="1905000" indent="0">
              <a:buNone/>
              <a:defRPr sz="1665"/>
            </a:lvl6pPr>
            <a:lvl7pPr marL="2286000" indent="0">
              <a:buNone/>
              <a:defRPr sz="1665"/>
            </a:lvl7pPr>
            <a:lvl8pPr marL="2667000" indent="0">
              <a:buNone/>
              <a:defRPr sz="1665"/>
            </a:lvl8pPr>
            <a:lvl9pPr marL="3048000" indent="0">
              <a:buNone/>
              <a:defRPr sz="1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5"/>
            </a:lvl1pPr>
            <a:lvl2pPr marL="381000" indent="0">
              <a:buNone/>
              <a:defRPr sz="1000"/>
            </a:lvl2pPr>
            <a:lvl3pPr marL="762000" indent="0">
              <a:buNone/>
              <a:defRPr sz="835"/>
            </a:lvl3pPr>
            <a:lvl4pPr marL="1143000" indent="0">
              <a:buNone/>
              <a:defRPr sz="750"/>
            </a:lvl4pPr>
            <a:lvl5pPr marL="1524000" indent="0">
              <a:buNone/>
              <a:defRPr sz="750"/>
            </a:lvl5pPr>
            <a:lvl6pPr marL="1905000" indent="0">
              <a:buNone/>
              <a:defRPr sz="750"/>
            </a:lvl6pPr>
            <a:lvl7pPr marL="2286000" indent="0">
              <a:buNone/>
              <a:defRPr sz="750"/>
            </a:lvl7pPr>
            <a:lvl8pPr marL="2667000" indent="0">
              <a:buNone/>
              <a:defRPr sz="750"/>
            </a:lvl8pPr>
            <a:lvl9pPr marL="30480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1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5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7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5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5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300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4pPr>
            <a:lvl5pPr marL="152400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5pPr>
            <a:lvl6pPr marL="190500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6pPr>
            <a:lvl7pPr marL="228600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7pPr>
            <a:lvl8pPr marL="266700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8pPr>
            <a:lvl9pPr marL="304800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6000" indent="0">
              <a:buNone/>
              <a:defRPr sz="1335" b="1"/>
            </a:lvl7pPr>
            <a:lvl8pPr marL="2667000" indent="0">
              <a:buNone/>
              <a:defRPr sz="1335" b="1"/>
            </a:lvl8pPr>
            <a:lvl9pPr marL="3048000" indent="0">
              <a:buNone/>
              <a:defRPr sz="13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6000" indent="0">
              <a:buNone/>
              <a:defRPr sz="1335" b="1"/>
            </a:lvl7pPr>
            <a:lvl8pPr marL="2667000" indent="0">
              <a:buNone/>
              <a:defRPr sz="1335" b="1"/>
            </a:lvl8pPr>
            <a:lvl9pPr marL="3048000" indent="0">
              <a:buNone/>
              <a:defRPr sz="13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5"/>
            </a:lvl1pPr>
            <a:lvl2pPr>
              <a:defRPr sz="2335"/>
            </a:lvl2pPr>
            <a:lvl3pPr>
              <a:defRPr sz="2000"/>
            </a:lvl3pPr>
            <a:lvl4pPr>
              <a:defRPr sz="1665"/>
            </a:lvl4pPr>
            <a:lvl5pPr>
              <a:defRPr sz="1665"/>
            </a:lvl5pPr>
            <a:lvl6pPr>
              <a:defRPr sz="1665"/>
            </a:lvl6pPr>
            <a:lvl7pPr>
              <a:defRPr sz="1665"/>
            </a:lvl7pPr>
            <a:lvl8pPr>
              <a:defRPr sz="1665"/>
            </a:lvl8pPr>
            <a:lvl9pPr>
              <a:defRPr sz="1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5"/>
            </a:lvl1pPr>
            <a:lvl2pPr marL="381000" indent="0">
              <a:buNone/>
              <a:defRPr sz="1000"/>
            </a:lvl2pPr>
            <a:lvl3pPr marL="762000" indent="0">
              <a:buNone/>
              <a:defRPr sz="835"/>
            </a:lvl3pPr>
            <a:lvl4pPr marL="1143000" indent="0">
              <a:buNone/>
              <a:defRPr sz="750"/>
            </a:lvl4pPr>
            <a:lvl5pPr marL="1524000" indent="0">
              <a:buNone/>
              <a:defRPr sz="750"/>
            </a:lvl5pPr>
            <a:lvl6pPr marL="1905000" indent="0">
              <a:buNone/>
              <a:defRPr sz="750"/>
            </a:lvl6pPr>
            <a:lvl7pPr marL="2286000" indent="0">
              <a:buNone/>
              <a:defRPr sz="750"/>
            </a:lvl7pPr>
            <a:lvl8pPr marL="2667000" indent="0">
              <a:buNone/>
              <a:defRPr sz="750"/>
            </a:lvl8pPr>
            <a:lvl9pPr marL="30480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5"/>
            </a:lvl1pPr>
            <a:lvl2pPr marL="381000" indent="0">
              <a:buNone/>
              <a:defRPr sz="2335"/>
            </a:lvl2pPr>
            <a:lvl3pPr marL="762000" indent="0">
              <a:buNone/>
              <a:defRPr sz="2000"/>
            </a:lvl3pPr>
            <a:lvl4pPr marL="1143000" indent="0">
              <a:buNone/>
              <a:defRPr sz="1665"/>
            </a:lvl4pPr>
            <a:lvl5pPr marL="1524000" indent="0">
              <a:buNone/>
              <a:defRPr sz="1665"/>
            </a:lvl5pPr>
            <a:lvl6pPr marL="1905000" indent="0">
              <a:buNone/>
              <a:defRPr sz="1665"/>
            </a:lvl6pPr>
            <a:lvl7pPr marL="2286000" indent="0">
              <a:buNone/>
              <a:defRPr sz="1665"/>
            </a:lvl7pPr>
            <a:lvl8pPr marL="2667000" indent="0">
              <a:buNone/>
              <a:defRPr sz="1665"/>
            </a:lvl8pPr>
            <a:lvl9pPr marL="3048000" indent="0">
              <a:buNone/>
              <a:defRPr sz="1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5"/>
            </a:lvl1pPr>
            <a:lvl2pPr marL="381000" indent="0">
              <a:buNone/>
              <a:defRPr sz="1000"/>
            </a:lvl2pPr>
            <a:lvl3pPr marL="762000" indent="0">
              <a:buNone/>
              <a:defRPr sz="835"/>
            </a:lvl3pPr>
            <a:lvl4pPr marL="1143000" indent="0">
              <a:buNone/>
              <a:defRPr sz="750"/>
            </a:lvl4pPr>
            <a:lvl5pPr marL="1524000" indent="0">
              <a:buNone/>
              <a:defRPr sz="750"/>
            </a:lvl5pPr>
            <a:lvl6pPr marL="1905000" indent="0">
              <a:buNone/>
              <a:defRPr sz="750"/>
            </a:lvl6pPr>
            <a:lvl7pPr marL="2286000" indent="0">
              <a:buNone/>
              <a:defRPr sz="750"/>
            </a:lvl7pPr>
            <a:lvl8pPr marL="2667000" indent="0">
              <a:buNone/>
              <a:defRPr sz="750"/>
            </a:lvl8pPr>
            <a:lvl9pPr marL="30480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865"/>
            <a:ext cx="8229600" cy="48762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98450" y="5204354"/>
            <a:ext cx="2289175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1025" y="5204354"/>
            <a:ext cx="2895600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0025" y="5204354"/>
            <a:ext cx="2289175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1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5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7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5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5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300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4pPr>
            <a:lvl5pPr marL="152400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5pPr>
            <a:lvl6pPr marL="190500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6pPr>
            <a:lvl7pPr marL="228600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7pPr>
            <a:lvl8pPr marL="266700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8pPr>
            <a:lvl9pPr marL="304800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6000" indent="0">
              <a:buNone/>
              <a:defRPr sz="1335" b="1"/>
            </a:lvl7pPr>
            <a:lvl8pPr marL="2667000" indent="0">
              <a:buNone/>
              <a:defRPr sz="1335" b="1"/>
            </a:lvl8pPr>
            <a:lvl9pPr marL="3048000" indent="0">
              <a:buNone/>
              <a:defRPr sz="13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6000" indent="0">
              <a:buNone/>
              <a:defRPr sz="1335" b="1"/>
            </a:lvl7pPr>
            <a:lvl8pPr marL="2667000" indent="0">
              <a:buNone/>
              <a:defRPr sz="1335" b="1"/>
            </a:lvl8pPr>
            <a:lvl9pPr marL="3048000" indent="0">
              <a:buNone/>
              <a:defRPr sz="13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3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3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5"/>
            </a:lvl1pPr>
            <a:lvl2pPr>
              <a:defRPr sz="2335"/>
            </a:lvl2pPr>
            <a:lvl3pPr>
              <a:defRPr sz="2000"/>
            </a:lvl3pPr>
            <a:lvl4pPr>
              <a:defRPr sz="1665"/>
            </a:lvl4pPr>
            <a:lvl5pPr>
              <a:defRPr sz="1665"/>
            </a:lvl5pPr>
            <a:lvl6pPr>
              <a:defRPr sz="1665"/>
            </a:lvl6pPr>
            <a:lvl7pPr>
              <a:defRPr sz="1665"/>
            </a:lvl7pPr>
            <a:lvl8pPr>
              <a:defRPr sz="1665"/>
            </a:lvl8pPr>
            <a:lvl9pPr>
              <a:defRPr sz="1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5"/>
            </a:lvl1pPr>
            <a:lvl2pPr marL="381000" indent="0">
              <a:buNone/>
              <a:defRPr sz="1000"/>
            </a:lvl2pPr>
            <a:lvl3pPr marL="762000" indent="0">
              <a:buNone/>
              <a:defRPr sz="835"/>
            </a:lvl3pPr>
            <a:lvl4pPr marL="1143000" indent="0">
              <a:buNone/>
              <a:defRPr sz="750"/>
            </a:lvl4pPr>
            <a:lvl5pPr marL="1524000" indent="0">
              <a:buNone/>
              <a:defRPr sz="750"/>
            </a:lvl5pPr>
            <a:lvl6pPr marL="1905000" indent="0">
              <a:buNone/>
              <a:defRPr sz="750"/>
            </a:lvl6pPr>
            <a:lvl7pPr marL="2286000" indent="0">
              <a:buNone/>
              <a:defRPr sz="750"/>
            </a:lvl7pPr>
            <a:lvl8pPr marL="2667000" indent="0">
              <a:buNone/>
              <a:defRPr sz="750"/>
            </a:lvl8pPr>
            <a:lvl9pPr marL="30480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5"/>
            </a:lvl1pPr>
            <a:lvl2pPr marL="381000" indent="0">
              <a:buNone/>
              <a:defRPr sz="2335"/>
            </a:lvl2pPr>
            <a:lvl3pPr marL="762000" indent="0">
              <a:buNone/>
              <a:defRPr sz="2000"/>
            </a:lvl3pPr>
            <a:lvl4pPr marL="1143000" indent="0">
              <a:buNone/>
              <a:defRPr sz="1665"/>
            </a:lvl4pPr>
            <a:lvl5pPr marL="1524000" indent="0">
              <a:buNone/>
              <a:defRPr sz="1665"/>
            </a:lvl5pPr>
            <a:lvl6pPr marL="1905000" indent="0">
              <a:buNone/>
              <a:defRPr sz="1665"/>
            </a:lvl6pPr>
            <a:lvl7pPr marL="2286000" indent="0">
              <a:buNone/>
              <a:defRPr sz="1665"/>
            </a:lvl7pPr>
            <a:lvl8pPr marL="2667000" indent="0">
              <a:buNone/>
              <a:defRPr sz="1665"/>
            </a:lvl8pPr>
            <a:lvl9pPr marL="3048000" indent="0">
              <a:buNone/>
              <a:defRPr sz="1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5"/>
            </a:lvl1pPr>
            <a:lvl2pPr marL="381000" indent="0">
              <a:buNone/>
              <a:defRPr sz="1000"/>
            </a:lvl2pPr>
            <a:lvl3pPr marL="762000" indent="0">
              <a:buNone/>
              <a:defRPr sz="835"/>
            </a:lvl3pPr>
            <a:lvl4pPr marL="1143000" indent="0">
              <a:buNone/>
              <a:defRPr sz="750"/>
            </a:lvl4pPr>
            <a:lvl5pPr marL="1524000" indent="0">
              <a:buNone/>
              <a:defRPr sz="750"/>
            </a:lvl5pPr>
            <a:lvl6pPr marL="1905000" indent="0">
              <a:buNone/>
              <a:defRPr sz="750"/>
            </a:lvl6pPr>
            <a:lvl7pPr marL="2286000" indent="0">
              <a:buNone/>
              <a:defRPr sz="750"/>
            </a:lvl7pPr>
            <a:lvl8pPr marL="2667000" indent="0">
              <a:buNone/>
              <a:defRPr sz="750"/>
            </a:lvl8pPr>
            <a:lvl9pPr marL="30480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6238"/>
            <a:ext cx="7772400" cy="122413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5375FF5-0280-4401-A8A0-1A917C3637D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C839EBD0-2236-4AA7-B3CB-122C35EF3500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5375FF5-0280-4401-A8A0-1A917C3637D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3E93B59B-6B97-4711-A032-F847B2A94F7B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9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1822"/>
            <a:ext cx="7772400" cy="12505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5375FF5-0280-4401-A8A0-1A917C3637D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EBC08BD2-5C85-4E12-AD47-E382A5BEBB38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5375FF5-0280-4401-A8A0-1A917C3637D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FEF4ACE2-65AB-47F9-900B-69716378C7B9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820"/>
            <a:ext cx="4040188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3279"/>
            <a:ext cx="4040188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8820"/>
            <a:ext cx="4041775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3279"/>
            <a:ext cx="4041775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5375FF5-0280-4401-A8A0-1A917C3637D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1D1D6B8D-DDDA-4E2F-88AC-80CF9E43C34F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5375FF5-0280-4401-A8A0-1A917C3637D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833113EC-9B7A-40F2-ADC6-6B28D9DAABFE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5375FF5-0280-4401-A8A0-1A917C3637D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B720CA3C-39D6-4F66-89D7-A30393470A93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4"/>
            <a:ext cx="3008313" cy="9683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1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7"/>
            <a:ext cx="3008313" cy="39087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5375FF5-0280-4401-A8A0-1A917C3637D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9E035D22-32CE-4B1D-A333-417E89192B44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7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528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223"/>
            <a:ext cx="5486400" cy="6702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5375FF5-0280-4401-A8A0-1A917C3637D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38FC72DB-3D1C-4DAA-96D6-A7194224542E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5375FF5-0280-4401-A8A0-1A917C3637D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F2EFF3FF-9A47-4C61-91C8-6520AF165336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9307"/>
            <a:ext cx="2057400" cy="487538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9307"/>
            <a:ext cx="6019800" cy="48753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5375FF5-0280-4401-A8A0-1A917C3637D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0FA58DE2-A12A-44E2-9DD2-69249433D807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2"/>
            <a:ext cx="3008313" cy="9683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5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20"/>
            <a:ext cx="3008313" cy="390921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3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762000" rtl="0" eaLnBrk="1" latinLnBrk="0" hangingPunct="1">
        <a:spcBef>
          <a:spcPct val="0"/>
        </a:spcBef>
        <a:buNone/>
        <a:defRPr sz="3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1pPr>
      <a:lvl2pPr marL="619125" indent="-238125" algn="l" defTabSz="762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952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095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476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2857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238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7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8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762000" rtl="0" eaLnBrk="1" latinLnBrk="0" hangingPunct="1">
        <a:spcBef>
          <a:spcPct val="0"/>
        </a:spcBef>
        <a:buNone/>
        <a:defRPr sz="3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1pPr>
      <a:lvl2pPr marL="619125" indent="-238125" algn="l" defTabSz="762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952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095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476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2857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238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7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8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20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20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20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762000" rtl="0" eaLnBrk="1" latinLnBrk="0" hangingPunct="1">
        <a:spcBef>
          <a:spcPct val="0"/>
        </a:spcBef>
        <a:buNone/>
        <a:defRPr sz="3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1pPr>
      <a:lvl2pPr marL="619125" indent="-238125" algn="l" defTabSz="762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952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095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476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2857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238500" indent="-190500" algn="l" defTabSz="762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7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8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9306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1"/>
            <a:ext cx="8229600" cy="377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5375FF5-0280-4401-A8A0-1A917C3637D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515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AD99B263-BA54-4401-A703-35709F6E847D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5.wmf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4.xml"/><Relationship Id="rId5" Type="http://schemas.openxmlformats.org/officeDocument/2006/relationships/slide" Target="slide8.xml"/><Relationship Id="rId4" Type="http://schemas.openxmlformats.org/officeDocument/2006/relationships/image" Target="../media/image16.GIF"/><Relationship Id="rId3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7954" y="467816"/>
            <a:ext cx="8424936" cy="1219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p>
            <a:pPr defTabSz="7620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FF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    第五课      </a:t>
            </a:r>
            <a:r>
              <a:rPr lang="zh-CN" altLang="en-US" sz="3665" b="1" dirty="0" smtClean="0">
                <a:solidFill>
                  <a:srgbClr val="FF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求真务实  明道救世</a:t>
            </a:r>
            <a:endParaRPr lang="en-US" altLang="zh-CN" sz="3665" b="1" dirty="0">
              <a:solidFill>
                <a:srgbClr val="FF000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defTabSz="7620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65" b="1" dirty="0" smtClean="0">
                <a:solidFill>
                  <a:srgbClr val="FF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              </a:t>
            </a:r>
            <a:r>
              <a:rPr lang="en-US" altLang="zh-CN" sz="2800" b="1" dirty="0" smtClean="0">
                <a:solidFill>
                  <a:srgbClr val="FF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明清之际活跃的儒家思想</a:t>
            </a:r>
            <a:endParaRPr lang="zh-CN" altLang="zh-CN" sz="2800" b="1" dirty="0">
              <a:solidFill>
                <a:srgbClr val="FF000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94830" y="5193030"/>
            <a:ext cx="2670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吕锦霞</a:t>
            </a:r>
            <a:endParaRPr lang="zh-CN" altLang="en-US" sz="2800" b="1"/>
          </a:p>
        </p:txBody>
      </p:sp>
      <p:pic>
        <p:nvPicPr>
          <p:cNvPr id="1026" name="Picture 2" descr="http://a0.att.hudong.com/77/42/01300000822820129026427572863.jpg"/>
          <p:cNvPicPr>
            <a:picLocks noChangeAspect="1" noChangeArrowheads="1"/>
          </p:cNvPicPr>
          <p:nvPr/>
        </p:nvPicPr>
        <p:blipFill>
          <a:blip r:embed="rId1"/>
          <a:srcRect l="7601" r="5433"/>
          <a:stretch>
            <a:fillRect/>
          </a:stretch>
        </p:blipFill>
        <p:spPr bwMode="auto">
          <a:xfrm>
            <a:off x="0" y="1687830"/>
            <a:ext cx="1637665" cy="2125345"/>
          </a:xfrm>
          <a:prstGeom prst="rect">
            <a:avLst/>
          </a:prstGeom>
          <a:noFill/>
        </p:spPr>
      </p:pic>
      <p:pic>
        <p:nvPicPr>
          <p:cNvPr id="3" name="Picture 2" descr="http://jpkc.gxun.edu.cn/jp-zgwhs/806wangfuzhi.jpg"/>
          <p:cNvPicPr>
            <a:picLocks noChangeAspect="1" noChangeArrowheads="1"/>
          </p:cNvPicPr>
          <p:nvPr/>
        </p:nvPicPr>
        <p:blipFill>
          <a:blip r:embed="rId2"/>
          <a:srcRect l="2156" r="1117"/>
          <a:stretch>
            <a:fillRect/>
          </a:stretch>
        </p:blipFill>
        <p:spPr bwMode="auto">
          <a:xfrm>
            <a:off x="2232025" y="1760855"/>
            <a:ext cx="1546225" cy="1978660"/>
          </a:xfrm>
          <a:prstGeom prst="rect">
            <a:avLst/>
          </a:prstGeom>
          <a:noFill/>
        </p:spPr>
      </p:pic>
      <p:pic>
        <p:nvPicPr>
          <p:cNvPr id="4" name="Picture 4" descr="http://www.hist.pku.edu.cn/person/hejin/zglswx/02_shibu/pic/mingruxuean/ming_huangzongxi_5-38.jpg"/>
          <p:cNvPicPr>
            <a:picLocks noChangeAspect="1" noChangeArrowheads="1"/>
          </p:cNvPicPr>
          <p:nvPr/>
        </p:nvPicPr>
        <p:blipFill>
          <a:blip r:embed="rId3"/>
          <a:srcRect l="8788" r="10200" b="56658"/>
          <a:stretch>
            <a:fillRect/>
          </a:stretch>
        </p:blipFill>
        <p:spPr bwMode="auto">
          <a:xfrm>
            <a:off x="4455160" y="1738630"/>
            <a:ext cx="1762760" cy="2023745"/>
          </a:xfrm>
          <a:prstGeom prst="rect">
            <a:avLst/>
          </a:prstGeom>
          <a:noFill/>
        </p:spPr>
      </p:pic>
      <p:pic>
        <p:nvPicPr>
          <p:cNvPr id="6" name="Picture 6" descr="http://spaceresource.dadunet.com/artweb/20110629110451900.jpg"/>
          <p:cNvPicPr>
            <a:picLocks noChangeAspect="1" noChangeArrowheads="1"/>
          </p:cNvPicPr>
          <p:nvPr/>
        </p:nvPicPr>
        <p:blipFill>
          <a:blip r:embed="rId4"/>
          <a:srcRect l="703" r="1456" b="5046"/>
          <a:stretch>
            <a:fillRect/>
          </a:stretch>
        </p:blipFill>
        <p:spPr bwMode="auto">
          <a:xfrm>
            <a:off x="6894830" y="1760855"/>
            <a:ext cx="1607820" cy="1979295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08879" y="3941935"/>
            <a:ext cx="162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    贽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1910" y="3942054"/>
            <a:ext cx="1346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王夫之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585" y="3813167"/>
            <a:ext cx="113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黄宗羲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1680" y="3942002"/>
            <a:ext cx="1341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顾炎武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6981" name="图片 126980" descr="b94519c7e6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96875"/>
            <a:ext cx="5130271" cy="5318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6978" name="标题 126977"/>
          <p:cNvSpPr>
            <a:spLocks noGrp="1"/>
          </p:cNvSpPr>
          <p:nvPr>
            <p:ph type="title"/>
          </p:nvPr>
        </p:nvSpPr>
        <p:spPr>
          <a:xfrm>
            <a:off x="5803636" y="1355990"/>
            <a:ext cx="2369343" cy="1740958"/>
          </a:xfrm>
          <a:solidFill>
            <a:schemeClr val="bg1">
              <a:alpha val="100000"/>
            </a:schemeClr>
          </a:solidFill>
          <a:ln>
            <a:solidFill>
              <a:schemeClr val="bg1"/>
            </a:solidFill>
            <a:miter/>
          </a:ln>
        </p:spPr>
        <p:txBody>
          <a:bodyPr anchor="ctr">
            <a:normAutofit fontScale="90000"/>
          </a:bodyPr>
          <a:p>
            <a:r>
              <a:rPr lang="zh-CN" altLang="en-US" sz="2665" b="1" dirty="0">
                <a:solidFill>
                  <a:srgbClr val="FF0000"/>
                </a:solidFill>
              </a:rPr>
              <a:t>视角一  </a:t>
            </a:r>
            <a:br>
              <a:rPr lang="zh-CN" altLang="en-US" sz="2665" b="1" dirty="0">
                <a:solidFill>
                  <a:srgbClr val="FF0000"/>
                </a:solidFill>
              </a:rPr>
            </a:br>
            <a:r>
              <a:rPr lang="zh-CN" altLang="en-US" sz="2665" b="1" dirty="0">
                <a:solidFill>
                  <a:srgbClr val="FF0000"/>
                </a:solidFill>
              </a:rPr>
              <a:t>家乡美</a:t>
            </a:r>
            <a:br>
              <a:rPr lang="zh-CN" altLang="en-US" sz="2335" b="1" dirty="0">
                <a:solidFill>
                  <a:srgbClr val="FF0000"/>
                </a:solidFill>
              </a:rPr>
            </a:br>
            <a:r>
              <a:rPr lang="zh-CN" altLang="en-US" sz="2335" b="1" dirty="0">
                <a:solidFill>
                  <a:schemeClr val="hlink"/>
                </a:solidFill>
              </a:rPr>
              <a:t>（他们的出生地有什么共同点，说明了什么？）</a:t>
            </a:r>
            <a:endParaRPr lang="zh-CN" altLang="en-US" sz="2335" b="1">
              <a:solidFill>
                <a:schemeClr val="hlink"/>
              </a:solidFill>
            </a:endParaRPr>
          </a:p>
        </p:txBody>
      </p:sp>
      <p:sp>
        <p:nvSpPr>
          <p:cNvPr id="126983" name="文本框 126982"/>
          <p:cNvSpPr txBox="1"/>
          <p:nvPr/>
        </p:nvSpPr>
        <p:spPr>
          <a:xfrm>
            <a:off x="5832740" y="3217333"/>
            <a:ext cx="960438" cy="39878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alibri" panose="020F0502020204030204" pitchFamily="34" charset="0"/>
                <a:ea typeface="黑体" panose="02010609060101010101" charset="-122"/>
              </a:rPr>
              <a:t>顾炎武</a:t>
            </a:r>
            <a:endParaRPr lang="zh-CN" altLang="en-US" sz="2000" dirty="0">
              <a:solidFill>
                <a:srgbClr val="FF3300"/>
              </a:solidFill>
              <a:latin typeface="Calibri" panose="020F0502020204030204" pitchFamily="34" charset="0"/>
              <a:ea typeface="黑体" panose="02010609060101010101" charset="-122"/>
            </a:endParaRPr>
          </a:p>
        </p:txBody>
      </p:sp>
      <p:sp>
        <p:nvSpPr>
          <p:cNvPr id="126985" name="文本框 126984"/>
          <p:cNvSpPr txBox="1"/>
          <p:nvPr/>
        </p:nvSpPr>
        <p:spPr>
          <a:xfrm>
            <a:off x="5892271" y="3757083"/>
            <a:ext cx="1019969" cy="39878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alibri" panose="020F0502020204030204" pitchFamily="34" charset="0"/>
                <a:ea typeface="黑体" panose="02010609060101010101" charset="-122"/>
              </a:rPr>
              <a:t>黄宗羲</a:t>
            </a:r>
            <a:endParaRPr lang="zh-CN" altLang="en-US" sz="2000" dirty="0">
              <a:solidFill>
                <a:srgbClr val="FF3300"/>
              </a:solidFill>
              <a:latin typeface="Calibri" panose="020F0502020204030204" pitchFamily="34" charset="0"/>
              <a:ea typeface="黑体" panose="02010609060101010101" charset="-122"/>
            </a:endParaRPr>
          </a:p>
        </p:txBody>
      </p:sp>
      <p:sp>
        <p:nvSpPr>
          <p:cNvPr id="126987" name="文本框 126986"/>
          <p:cNvSpPr txBox="1"/>
          <p:nvPr/>
        </p:nvSpPr>
        <p:spPr>
          <a:xfrm>
            <a:off x="5712354" y="4298157"/>
            <a:ext cx="780521" cy="39878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alibri" panose="020F0502020204030204" pitchFamily="34" charset="0"/>
                <a:ea typeface="黑体" panose="02010609060101010101" charset="-122"/>
              </a:rPr>
              <a:t>李贽</a:t>
            </a:r>
            <a:endParaRPr lang="zh-CN" altLang="en-US" sz="2000" dirty="0">
              <a:solidFill>
                <a:srgbClr val="FF3300"/>
              </a:solidFill>
              <a:latin typeface="Calibri" panose="020F0502020204030204" pitchFamily="34" charset="0"/>
              <a:ea typeface="黑体" panose="02010609060101010101" charset="-122"/>
            </a:endParaRPr>
          </a:p>
        </p:txBody>
      </p:sp>
      <p:sp>
        <p:nvSpPr>
          <p:cNvPr id="126992" name="直接连接符 126991"/>
          <p:cNvSpPr/>
          <p:nvPr/>
        </p:nvSpPr>
        <p:spPr>
          <a:xfrm>
            <a:off x="4212167" y="4417219"/>
            <a:ext cx="1320271" cy="780521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26993" name="文本框 126992"/>
          <p:cNvSpPr txBox="1"/>
          <p:nvPr/>
        </p:nvSpPr>
        <p:spPr>
          <a:xfrm>
            <a:off x="5532438" y="5017823"/>
            <a:ext cx="960438" cy="39878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alibri" panose="020F0502020204030204" pitchFamily="34" charset="0"/>
                <a:ea typeface="黑体" panose="02010609060101010101" charset="-122"/>
              </a:rPr>
              <a:t>王夫之</a:t>
            </a:r>
            <a:endParaRPr lang="zh-CN" altLang="en-US" sz="2000" dirty="0">
              <a:solidFill>
                <a:srgbClr val="FF3300"/>
              </a:solidFill>
              <a:latin typeface="Calibri" panose="020F0502020204030204" pitchFamily="34" charset="0"/>
              <a:ea typeface="黑体" panose="02010609060101010101" charset="-122"/>
            </a:endParaRPr>
          </a:p>
        </p:txBody>
      </p:sp>
      <p:sp>
        <p:nvSpPr>
          <p:cNvPr id="126994" name="直接连接符 126993"/>
          <p:cNvSpPr/>
          <p:nvPr/>
        </p:nvSpPr>
        <p:spPr>
          <a:xfrm flipV="1">
            <a:off x="4931833" y="3397250"/>
            <a:ext cx="84005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26995" name="直接连接符 126994"/>
          <p:cNvSpPr/>
          <p:nvPr/>
        </p:nvSpPr>
        <p:spPr>
          <a:xfrm flipV="1">
            <a:off x="5052219" y="3997854"/>
            <a:ext cx="84005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26996" name="直接连接符 126995"/>
          <p:cNvSpPr/>
          <p:nvPr/>
        </p:nvSpPr>
        <p:spPr>
          <a:xfrm flipV="1">
            <a:off x="4872303" y="4417219"/>
            <a:ext cx="84005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0707" name="图片 200706" descr="扫描0020"/>
          <p:cNvPicPr>
            <a:picLocks noChangeAspect="1"/>
          </p:cNvPicPr>
          <p:nvPr/>
        </p:nvPicPr>
        <p:blipFill>
          <a:blip r:embed="rId1">
            <a:lum bright="-6000" contrast="12000"/>
          </a:blip>
          <a:stretch>
            <a:fillRect/>
          </a:stretch>
        </p:blipFill>
        <p:spPr>
          <a:xfrm>
            <a:off x="551815" y="973455"/>
            <a:ext cx="2667000" cy="2095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0708" name="图片 200707" descr="扫描0020"/>
          <p:cNvPicPr>
            <a:picLocks noChangeAspect="1"/>
          </p:cNvPicPr>
          <p:nvPr/>
        </p:nvPicPr>
        <p:blipFill>
          <a:blip r:embed="rId2">
            <a:lum bright="-12000" contrast="12000"/>
          </a:blip>
          <a:stretch>
            <a:fillRect/>
          </a:stretch>
        </p:blipFill>
        <p:spPr>
          <a:xfrm>
            <a:off x="5052219" y="3157803"/>
            <a:ext cx="2921000" cy="184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0709" name="图片 200708" descr="扫描0021"/>
          <p:cNvPicPr>
            <a:picLocks noChangeAspect="1"/>
          </p:cNvPicPr>
          <p:nvPr/>
        </p:nvPicPr>
        <p:blipFill>
          <a:blip r:embed="rId3">
            <a:lum bright="-12000" contrast="18000"/>
          </a:blip>
          <a:stretch>
            <a:fillRect/>
          </a:stretch>
        </p:blipFill>
        <p:spPr>
          <a:xfrm>
            <a:off x="5232136" y="457729"/>
            <a:ext cx="2603500" cy="209946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0711" name="文本框 200710"/>
          <p:cNvSpPr txBox="1"/>
          <p:nvPr/>
        </p:nvSpPr>
        <p:spPr>
          <a:xfrm>
            <a:off x="551551" y="3397092"/>
            <a:ext cx="3556000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335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黄宗羲对</a:t>
            </a:r>
            <a:r>
              <a:rPr lang="zh-CN" altLang="en-US" sz="2335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</a:rPr>
              <a:t>君主专制</a:t>
            </a:r>
            <a:r>
              <a:rPr lang="zh-CN" altLang="en-US" sz="2335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的抨击</a:t>
            </a:r>
            <a:r>
              <a:rPr lang="zh-CN" altLang="en-US" sz="2335" dirty="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zh-CN" altLang="en-US" sz="2335">
              <a:solidFill>
                <a:schemeClr val="accent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0712" name="文本框 200711"/>
          <p:cNvSpPr txBox="1"/>
          <p:nvPr/>
        </p:nvSpPr>
        <p:spPr>
          <a:xfrm>
            <a:off x="4931833" y="4837907"/>
            <a:ext cx="2984500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335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顾炎武倡导</a:t>
            </a:r>
            <a:r>
              <a:rPr lang="zh-CN" altLang="en-US" sz="2335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charset="-122"/>
              </a:rPr>
              <a:t>经世致用</a:t>
            </a:r>
            <a:r>
              <a:rPr lang="zh-CN" altLang="en-US" sz="2335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charset="-122"/>
              </a:rPr>
              <a:t> </a:t>
            </a:r>
            <a:endParaRPr lang="zh-CN" altLang="en-US" sz="2335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200713" name="文本框 200712"/>
          <p:cNvSpPr txBox="1"/>
          <p:nvPr/>
        </p:nvSpPr>
        <p:spPr>
          <a:xfrm>
            <a:off x="5291667" y="2618053"/>
            <a:ext cx="2603500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335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王夫之的</a:t>
            </a:r>
            <a:r>
              <a:rPr lang="zh-CN" altLang="en-US" sz="2335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charset="-122"/>
              </a:rPr>
              <a:t>唯物思想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charset="-122"/>
              </a:rPr>
              <a:t> 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200714" name="矩形 200713"/>
          <p:cNvSpPr/>
          <p:nvPr/>
        </p:nvSpPr>
        <p:spPr>
          <a:xfrm>
            <a:off x="342900" y="196850"/>
            <a:ext cx="6741795" cy="3600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sz="2800" b="1" dirty="0">
                <a:solidFill>
                  <a:srgbClr val="FF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sym typeface="+mn-ea"/>
              </a:rPr>
              <a:t>二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sym typeface="+mn-ea"/>
              </a:rPr>
              <a:t>、明末清初三大思想家</a:t>
            </a:r>
            <a:endParaRPr lang="zh-CN" altLang="en-US" sz="2800" b="1" dirty="0" smtClean="0">
              <a:solidFill>
                <a:srgbClr val="FF000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1" grpId="0"/>
      <p:bldP spid="200712" grpId="0"/>
      <p:bldP spid="2007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494949" y="959250"/>
            <a:ext cx="7379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762000"/>
            <a:r>
              <a:rPr lang="zh-CN" altLang="en-US" sz="2400" b="1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天子之所是未必是，天子之所非未必非</a:t>
            </a:r>
            <a:r>
              <a:rPr lang="en-US" altLang="zh-CN" sz="2400" b="1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……</a:t>
            </a:r>
            <a:r>
              <a:rPr lang="zh-CN" altLang="en-US" sz="2400" b="1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天下之治乱不在一姓之兴亡，而在万民之忧</a:t>
            </a:r>
            <a:r>
              <a:rPr lang="zh-CN" altLang="en-US" sz="2400" b="1" dirty="0" smtClean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乐；</a:t>
            </a:r>
            <a:endParaRPr lang="en-US" altLang="zh-CN" sz="2400" b="1" dirty="0" smtClean="0">
              <a:solidFill>
                <a:prstClr val="black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just" defTabSz="762000"/>
            <a:r>
              <a:rPr lang="zh-CN" altLang="en-US" sz="2300" b="1" dirty="0" smtClean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夫</a:t>
            </a:r>
            <a:r>
              <a:rPr lang="zh-CN" altLang="en-US" sz="2300" b="1" dirty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工固圣王之所欲来，商又使其愿出于途者，盖皆本</a:t>
            </a:r>
            <a:r>
              <a:rPr lang="zh-CN" altLang="en-US" sz="2300" b="1" dirty="0" smtClean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也</a:t>
            </a:r>
            <a:r>
              <a:rPr lang="zh-CN" altLang="en-US" sz="2300" b="1" dirty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；</a:t>
            </a:r>
            <a:r>
              <a:rPr lang="zh-CN" altLang="en-US" sz="2400" b="1" dirty="0" smtClean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二十一</a:t>
            </a:r>
            <a:r>
              <a:rPr lang="zh-CN" altLang="en-US" sz="2400" b="1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史所载，凡经世之业，亦无不备矣。</a:t>
            </a:r>
            <a:endParaRPr lang="en-US" altLang="zh-CN" sz="2400" b="1" dirty="0">
              <a:solidFill>
                <a:prstClr val="black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13244" y="45135"/>
            <a:ext cx="73792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762000"/>
            <a:r>
              <a:rPr lang="zh-CN" altLang="en-US" sz="2400" b="1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以天下论者，必循天下之公，非一姓之私也。</a:t>
            </a:r>
            <a:endParaRPr lang="en-US" altLang="zh-CN" sz="2400" b="1" dirty="0">
              <a:solidFill>
                <a:prstClr val="black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just" defTabSz="762000"/>
            <a:r>
              <a:rPr lang="zh-CN" altLang="en-US" sz="2400" b="1" dirty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大贾富民者，国之司命（国家命脉）也</a:t>
            </a:r>
            <a:r>
              <a:rPr lang="zh-CN" altLang="en-US" sz="2400" b="1" dirty="0" smtClean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。</a:t>
            </a:r>
            <a:endParaRPr lang="en-US" altLang="zh-CN" sz="2400" b="1" dirty="0">
              <a:solidFill>
                <a:srgbClr val="C0000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69860" y="2560491"/>
            <a:ext cx="8631496" cy="13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63503" y="4088910"/>
            <a:ext cx="8631496" cy="13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3187" y="2577900"/>
            <a:ext cx="1083951" cy="45134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defTabSz="762000"/>
            <a:r>
              <a:rPr lang="zh-CN" altLang="en-US" sz="2335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顾炎武</a:t>
            </a:r>
            <a:endParaRPr lang="zh-CN" altLang="en-US" sz="2335" dirty="0">
              <a:solidFill>
                <a:prstClr val="white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75656" y="2528910"/>
            <a:ext cx="7379236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762000"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“凡文之不关于六经之旨、当世之务者，一切不为”，“止为一人一家之事，而无关经术政理之大则不作也” 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…… “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八股之害，甚于焚书”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69860" y="52431"/>
            <a:ext cx="8631496" cy="13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7572" y="38969"/>
            <a:ext cx="1083951" cy="45134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defTabSz="762000"/>
            <a:r>
              <a:rPr lang="zh-CN" altLang="en-US" sz="2335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王夫之</a:t>
            </a:r>
            <a:endParaRPr lang="zh-CN" altLang="en-US" sz="2335" dirty="0">
              <a:solidFill>
                <a:prstClr val="white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17573" y="934163"/>
            <a:ext cx="8631496" cy="13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572" y="935486"/>
            <a:ext cx="1083951" cy="45134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defTabSz="762000"/>
            <a:r>
              <a:rPr lang="zh-CN" altLang="en-US" sz="2335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黄宗羲</a:t>
            </a:r>
            <a:endParaRPr lang="zh-CN" altLang="en-US" sz="2335" dirty="0">
              <a:solidFill>
                <a:prstClr val="white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1617112" y="449283"/>
            <a:ext cx="7131957" cy="103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617112" y="810750"/>
            <a:ext cx="7131957" cy="103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1494949" y="2102131"/>
            <a:ext cx="7131957" cy="103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58841" y="4297660"/>
            <a:ext cx="2031325" cy="511807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批判君主专制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52197" y="4297660"/>
            <a:ext cx="2031325" cy="511807"/>
          </a:xfrm>
          <a:prstGeom prst="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倡导工商皆本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70884" y="4297660"/>
            <a:ext cx="2031325" cy="511807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提倡经世致用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77527" y="4297660"/>
            <a:ext cx="1887309" cy="55399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天下为公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allAtOnce"/>
      <p:bldP spid="16" grpId="0" uiExpand="1" build="allAtOnce"/>
      <p:bldP spid="23" grpId="0" uiExpand="1" build="allAtOnce"/>
      <p:bldP spid="5" grpId="0" animBg="1"/>
      <p:bldP spid="26" grpId="0" animBg="1"/>
      <p:bldP spid="35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7"/>
          <p:cNvSpPr>
            <a:spLocks noChangeArrowheads="1"/>
          </p:cNvSpPr>
          <p:nvPr/>
        </p:nvSpPr>
        <p:spPr bwMode="auto">
          <a:xfrm>
            <a:off x="1277541" y="4639867"/>
            <a:ext cx="7019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黄宗羲、顾炎武、王夫之思想改变家国命运了吗？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23" name="矩形 3789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278731" y="1939529"/>
            <a:ext cx="6534150" cy="1383665"/>
          </a:xfrm>
          <a:prstGeom prst="rect">
            <a:avLst/>
          </a:prstGeom>
          <a:noFill/>
          <a:ln w="9525" cmpd="sng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康熙十九年，朝廷下诏督抚以礼敦聘黄宗羲，黄称病不应，在复函中称：</a:t>
            </a:r>
            <a:r>
              <a:rPr lang="en-US" altLang="zh-CN" sz="21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“</a:t>
            </a:r>
            <a:r>
              <a:rPr lang="zh-CN" altLang="en-US" sz="21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羲蒙</a:t>
            </a:r>
            <a:r>
              <a:rPr lang="zh-CN" altLang="en-US" sz="21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圣天子</a:t>
            </a:r>
            <a:r>
              <a:rPr lang="zh-CN" altLang="en-US" sz="21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特旨召入史馆</a:t>
            </a:r>
            <a:r>
              <a:rPr lang="en-US" altLang="zh-CN" sz="21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”</a:t>
            </a:r>
            <a:r>
              <a:rPr lang="zh-CN" altLang="en-US" sz="21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，只因老病缠身，望</a:t>
            </a:r>
            <a:r>
              <a:rPr lang="en-US" altLang="zh-CN" sz="21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“</a:t>
            </a:r>
            <a:r>
              <a:rPr lang="zh-CN" altLang="en-US" sz="21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圣天子怜而行之</a:t>
            </a:r>
            <a:r>
              <a:rPr lang="en-US" altLang="zh-CN" sz="21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”</a:t>
            </a:r>
            <a:r>
              <a:rPr lang="zh-CN" altLang="en-US" sz="21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。</a:t>
            </a:r>
            <a:r>
              <a:rPr lang="en-US" altLang="zh-CN" sz="2100" b="1">
                <a:solidFill>
                  <a:srgbClr val="000000"/>
                </a:solidFill>
                <a:ea typeface="楷体" panose="02010609060101010101" charset="-122"/>
                <a:sym typeface="楷体" panose="02010609060101010101" charset="-122"/>
              </a:rPr>
              <a:t>……</a:t>
            </a:r>
            <a:r>
              <a:rPr lang="zh-CN" altLang="en-US" sz="21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比照从前</a:t>
            </a:r>
            <a:r>
              <a:rPr lang="en-US" altLang="zh-CN" sz="21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“</a:t>
            </a:r>
            <a:r>
              <a:rPr lang="zh-CN" altLang="en-US" sz="21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夷狄</a:t>
            </a:r>
            <a:r>
              <a:rPr lang="en-US" altLang="zh-CN" sz="21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”</a:t>
            </a:r>
            <a:r>
              <a:rPr lang="zh-CN" altLang="en-US" sz="21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之类的怒斥，当属礼尚往来了。</a:t>
            </a:r>
            <a:endParaRPr lang="zh-CN" altLang="en-US" sz="2100" b="1">
              <a:solidFill>
                <a:prstClr val="black"/>
              </a:solidFill>
              <a:ea typeface="楷体_GB2312" pitchFamily="49" charset="-122"/>
            </a:endParaRPr>
          </a:p>
        </p:txBody>
      </p:sp>
      <p:sp>
        <p:nvSpPr>
          <p:cNvPr id="30724" name="矩形 3789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332310" y="3721894"/>
            <a:ext cx="6534150" cy="737235"/>
          </a:xfrm>
          <a:prstGeom prst="rect">
            <a:avLst/>
          </a:prstGeom>
          <a:noFill/>
          <a:ln w="9525" cmpd="sng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 王夫之晚年归隐，写了很多的文章和书，二百年里</a:t>
            </a:r>
            <a:r>
              <a:rPr lang="zh-CN" altLang="en-US" sz="21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没有传世</a:t>
            </a:r>
            <a:r>
              <a:rPr lang="zh-CN" altLang="en-US" sz="21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，直到道光咸丰年间，才刻成《船山遗书》。</a:t>
            </a:r>
            <a:endParaRPr lang="zh-CN" altLang="en-US" sz="2100" b="1">
              <a:solidFill>
                <a:prstClr val="black"/>
              </a:solidFill>
              <a:ea typeface="楷体_GB2312" pitchFamily="49" charset="-122"/>
            </a:endParaRPr>
          </a:p>
        </p:txBody>
      </p:sp>
      <p:sp>
        <p:nvSpPr>
          <p:cNvPr id="30725" name="矩形 37892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332310" y="535781"/>
            <a:ext cx="6480572" cy="1060450"/>
          </a:xfrm>
          <a:prstGeom prst="rect">
            <a:avLst/>
          </a:prstGeom>
          <a:noFill/>
          <a:ln w="9525" cmpd="sng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康熙十七年，朝廷开博学鸿儒科，亭林称</a:t>
            </a:r>
            <a:r>
              <a:rPr lang="en-US" altLang="zh-CN" sz="21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“</a:t>
            </a:r>
            <a:r>
              <a:rPr lang="zh-CN" altLang="en-US" sz="21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刀绳俱在，无速我死。</a:t>
            </a:r>
            <a:r>
              <a:rPr lang="en-US" altLang="zh-CN" sz="21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”</a:t>
            </a:r>
            <a:r>
              <a:rPr lang="en-US" altLang="zh-CN" sz="2100" b="1">
                <a:solidFill>
                  <a:srgbClr val="000000"/>
                </a:solidFill>
                <a:ea typeface="楷体" panose="02010609060101010101" charset="-122"/>
                <a:sym typeface="楷体" panose="02010609060101010101" charset="-122"/>
              </a:rPr>
              <a:t>……</a:t>
            </a:r>
            <a:r>
              <a:rPr lang="zh-CN" altLang="en-US" sz="21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为远庖厨以离腥膻，他选陕西华阴作栖息地，从此</a:t>
            </a:r>
            <a:r>
              <a:rPr lang="zh-CN" altLang="en-US" sz="21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不再踏入</a:t>
            </a:r>
            <a:r>
              <a:rPr lang="zh-CN" altLang="en-US" sz="21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京城一步。</a:t>
            </a:r>
            <a:r>
              <a:rPr lang="en-US" altLang="zh-CN" sz="2100" b="1">
                <a:solidFill>
                  <a:srgbClr val="000000"/>
                </a:solidFill>
                <a:ea typeface="楷体" panose="02010609060101010101" charset="-122"/>
                <a:sym typeface="楷体" panose="02010609060101010101" charset="-122"/>
              </a:rPr>
              <a:t>……</a:t>
            </a:r>
            <a:endParaRPr lang="zh-CN" altLang="en-US" sz="2100" b="1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sym typeface="楷体" panose="02010609060101010101" charset="-122"/>
            </a:endParaRPr>
          </a:p>
        </p:txBody>
      </p:sp>
      <p:sp>
        <p:nvSpPr>
          <p:cNvPr id="30726" name="灯片编号占位符 1"/>
          <p:cNvSpPr>
            <a:spLocks noChangeArrowheads="1"/>
          </p:cNvSpPr>
          <p:nvPr/>
        </p:nvSpPr>
        <p:spPr bwMode="auto">
          <a:xfrm>
            <a:off x="5986463" y="5053013"/>
            <a:ext cx="15430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0EB91ADD-3B29-463A-BA2D-16E94D729B7E}" type="slidenum">
              <a:rPr lang="zh-CN" altLang="en-US" sz="900">
                <a:solidFill>
                  <a:srgbClr val="898989"/>
                </a:solidFill>
              </a:rPr>
            </a:fld>
            <a:endParaRPr lang="zh-CN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57387" y="1129308"/>
            <a:ext cx="5168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   我提议在开始研究近代中国时，应对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1600-1800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年间传统的国家和社会作一考察，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……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将为我们正确地理解近代中国提供了必须的背景材料。</a:t>
            </a:r>
            <a:endParaRPr lang="en-US" altLang="zh-CN" sz="2400" b="1" dirty="0" smtClean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r"/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——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华裔美籍历史学家徐中约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《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中国近代史</a:t>
            </a:r>
            <a:r>
              <a:rPr lang="zh-CN" altLang="zh-CN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：</a:t>
            </a:r>
            <a:r>
              <a:rPr lang="en-US" altLang="zh-CN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1600</a:t>
            </a:r>
            <a:r>
              <a:rPr lang="zh-CN" altLang="zh-CN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—</a:t>
            </a:r>
            <a:r>
              <a:rPr lang="en-US" altLang="zh-CN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2000</a:t>
            </a:r>
            <a:r>
              <a:rPr lang="zh-CN" altLang="zh-CN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中国的奋斗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》</a:t>
            </a:r>
            <a:endParaRPr lang="en-US" altLang="zh-CN" sz="2400" b="1" dirty="0" smtClean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5" y="841276"/>
            <a:ext cx="3408012" cy="44644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57387" y="3577580"/>
            <a:ext cx="521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问题五：从对近代中国思想启蒙的角度来考察，那么</a:t>
            </a:r>
            <a:r>
              <a:rPr lang="en-US" altLang="zh-CN" sz="2400" b="1" dirty="0" smtClean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17</a:t>
            </a:r>
            <a:r>
              <a:rPr lang="zh-CN" altLang="en-US" sz="2400" b="1" dirty="0" smtClean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世纪的儒学有何新发展？其局限性是什么？</a:t>
            </a:r>
            <a:endParaRPr lang="zh-CN" altLang="en-US" sz="2400" b="1" dirty="0">
              <a:solidFill>
                <a:srgbClr val="C0000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0544" y="225928"/>
            <a:ext cx="864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三</a:t>
            </a:r>
            <a:r>
              <a:rPr lang="zh-CN" altLang="en-US" sz="28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、小结</a:t>
            </a:r>
            <a:endParaRPr lang="zh-CN" altLang="en-US" sz="2800" b="1" dirty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1385888" y="535782"/>
            <a:ext cx="708781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719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为了配合维新变法运动，这部书（ </a:t>
            </a:r>
            <a:r>
              <a:rPr lang="en-US" altLang="zh-CN" sz="2100" b="1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《</a:t>
            </a:r>
            <a:r>
              <a:rPr lang="zh-CN" altLang="en-US" sz="2100" b="1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明夷待访录</a:t>
            </a:r>
            <a:r>
              <a:rPr lang="en-US" altLang="zh-CN" sz="2100" b="1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》 </a:t>
            </a:r>
            <a:r>
              <a:rPr lang="zh-CN" altLang="en-US" sz="2100" b="1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）被大量秘密印发、传播。梁启超说这部书“对于三千年专制政治思想为极大胆的反抗，在三十年前</a:t>
            </a:r>
            <a:r>
              <a:rPr lang="en-US" altLang="zh-CN" sz="2100" b="1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——</a:t>
            </a:r>
            <a:r>
              <a:rPr lang="zh-CN" altLang="en-US" sz="2100" b="1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我们当学生时代，实为刺激青年最有力之兴奋剂，我自己的政治运动，</a:t>
            </a:r>
            <a:r>
              <a:rPr lang="zh-CN" altLang="en-US" sz="21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可以说是受这部书的影响最早而深。</a:t>
            </a:r>
            <a:r>
              <a:rPr lang="zh-CN" altLang="en-US" sz="2100" b="1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”又说：“此书乾隆年间入禁书类，光绪间我们一班朋友曾私印许多送人，作为宣传民主主义的工具。”</a:t>
            </a:r>
            <a:r>
              <a:rPr lang="zh-CN" altLang="en-US" sz="2100" b="1" dirty="0">
                <a:solidFill>
                  <a:srgbClr val="0033CC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zh-CN" altLang="en-US" sz="2100" b="1" dirty="0">
              <a:solidFill>
                <a:srgbClr val="0033CC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摘自史仲文、胡晓林主编：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中国全史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》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1439466" y="1345407"/>
            <a:ext cx="6790134" cy="209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7194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三代以下无可读之书矣！</a:t>
            </a:r>
            <a:r>
              <a:rPr lang="en-US" altLang="zh-CN" sz="2100" b="1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……</a:t>
            </a:r>
            <a:r>
              <a:rPr lang="zh-CN" altLang="en-US" sz="2100" b="1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万一有</a:t>
            </a:r>
            <a:r>
              <a:rPr lang="en-US" altLang="zh-CN" sz="2100" b="1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……</a:t>
            </a:r>
            <a:r>
              <a:rPr lang="zh-CN" altLang="en-US" sz="2100" b="1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则</a:t>
            </a:r>
            <a:r>
              <a:rPr lang="zh-CN" altLang="en-US" sz="21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黄梨洲</a:t>
            </a:r>
            <a:r>
              <a:rPr lang="en-US" altLang="zh-CN" sz="2100" b="1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《</a:t>
            </a:r>
            <a:r>
              <a:rPr lang="zh-CN" altLang="en-US" sz="2100" b="1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明夷待访录</a:t>
            </a:r>
            <a:r>
              <a:rPr lang="en-US" altLang="zh-CN" sz="2100" b="1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》……</a:t>
            </a:r>
            <a:r>
              <a:rPr lang="zh-CN" altLang="en-US" sz="2100" b="1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其次为</a:t>
            </a:r>
            <a:r>
              <a:rPr lang="zh-CN" altLang="en-US" sz="21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王船山</a:t>
            </a:r>
            <a:r>
              <a:rPr lang="zh-CN" altLang="en-US" sz="2100" b="1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（王夫之号）之遗书。皆于君民之际，有隐恫焉。”</a:t>
            </a:r>
            <a:endParaRPr lang="zh-CN" altLang="en-US" sz="2100" b="1" dirty="0">
              <a:solidFill>
                <a:prstClr val="black"/>
              </a:solidFill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谭嗣同（清朝末年资产阶级改革派代表）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81" name="Text Box 4"/>
          <p:cNvSpPr txBox="1"/>
          <p:nvPr/>
        </p:nvSpPr>
        <p:spPr>
          <a:xfrm>
            <a:off x="100648" y="94298"/>
            <a:ext cx="6265862" cy="645160"/>
          </a:xfrm>
          <a:prstGeom prst="rect">
            <a:avLst/>
          </a:prstGeom>
          <a:solidFill>
            <a:srgbClr val="FFFF99"/>
          </a:solidFill>
          <a:ln w="349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明清之际进步思潮</a:t>
            </a:r>
            <a:r>
              <a:rPr lang="zh-CN" altLang="en-US" sz="3600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zh-CN" altLang="en-US" sz="3600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965" y="941705"/>
            <a:ext cx="904367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49580" indent="-449580" algn="just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①</a:t>
            </a:r>
            <a:r>
              <a:rPr lang="zh-CN" altLang="en-US" sz="2000" b="1" dirty="0">
                <a:solidFill>
                  <a:srgbClr val="FF33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冲击了君主专制统治，启迪民众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，对近代民主思想产生一定影响。</a:t>
            </a:r>
            <a:endParaRPr lang="zh-CN" altLang="en-US" sz="2000" b="1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49580" indent="-449580" algn="just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②</a:t>
            </a:r>
            <a:r>
              <a:rPr lang="zh-CN" altLang="en-US" sz="2000" b="1" dirty="0">
                <a:solidFill>
                  <a:srgbClr val="FF33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有利于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  <a:ea typeface="黑体" panose="02010609060101010101" charset="-122"/>
                <a:sym typeface="+mn-ea"/>
              </a:rPr>
              <a:t>工商业发展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charset="-122"/>
                <a:sym typeface="+mn-ea"/>
              </a:rPr>
              <a:t>和资本主义萌芽的成长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。</a:t>
            </a:r>
            <a:endParaRPr lang="zh-CN" altLang="en-US" sz="2000" b="1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49580" indent="-449580" algn="just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③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为儒学发展注入新活力；</a:t>
            </a:r>
            <a:r>
              <a:rPr lang="zh-CN" altLang="en-US" sz="2000" b="1" dirty="0">
                <a:solidFill>
                  <a:srgbClr val="FF33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经世致用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charset="-122"/>
                <a:sym typeface="+mn-ea"/>
              </a:rPr>
              <a:t>思潮影响深远，引领了实事求是学以致用的学风。</a:t>
            </a:r>
            <a:endParaRPr lang="zh-CN" altLang="en-US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210820" y="2386965"/>
            <a:ext cx="87928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局限性：未能形成主流思想，理学仍占据统治地位；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              未能使中国实现社会转型，影响有限。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algn="l"/>
            <a:endParaRPr lang="zh-CN" altLang="en-US" sz="2400"/>
          </a:p>
        </p:txBody>
      </p:sp>
      <p:sp>
        <p:nvSpPr>
          <p:cNvPr id="210946" name="TextBox 2"/>
          <p:cNvSpPr txBox="1"/>
          <p:nvPr/>
        </p:nvSpPr>
        <p:spPr>
          <a:xfrm>
            <a:off x="100965" y="3279775"/>
            <a:ext cx="8792845" cy="229171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76782" tIns="38391" rIns="76782" bIns="38391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他们的思想无疑是进步的，但他们终究没有跳出儒家思想的圈子。从他们致死不食清朝俸禄的行为来看，他们的救世方案和实用学问，其思想意义和学术意义大于社会意义。至少康、雍、乾一百多年的发展，无论政治、经济还是思想文化，仍沿袭过去的惯性，几乎看不到他们的影响。</a:t>
            </a:r>
            <a:endParaRPr lang="zh-CN" altLang="en-US" sz="24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            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任世江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《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高中历史必修课程专题解析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》</a:t>
            </a:r>
            <a:endParaRPr lang="en-US" altLang="zh-CN" sz="2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0949" name="文本框 210948"/>
          <p:cNvSpPr txBox="1"/>
          <p:nvPr/>
        </p:nvSpPr>
        <p:spPr>
          <a:xfrm>
            <a:off x="283210" y="3279775"/>
            <a:ext cx="8610600" cy="141128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原因：明清之际的资本主义萌芽较为脆弱（根源）；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中国传统文化的束缚和影响根深蒂固；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高度强化的专制主义中央集权制度的压制；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" grpId="0" bldLvl="0" animBg="1"/>
      <p:bldP spid="21094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288586" y="1273324"/>
            <a:ext cx="8096945" cy="25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://y2.ifengimg.com/a73a5282e9795037/2012/0723/rdn_500ccad599317.jpg"/>
          <p:cNvPicPr>
            <a:picLocks noChangeAspect="1" noChangeArrowheads="1"/>
          </p:cNvPicPr>
          <p:nvPr/>
        </p:nvPicPr>
        <p:blipFill>
          <a:blip r:embed="rId1"/>
          <a:srcRect t="12806" b="16932"/>
          <a:stretch>
            <a:fillRect/>
          </a:stretch>
        </p:blipFill>
        <p:spPr bwMode="auto">
          <a:xfrm>
            <a:off x="288586" y="1369405"/>
            <a:ext cx="2339198" cy="2885408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2807542" y="1380699"/>
            <a:ext cx="5577988" cy="4960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2000"/>
            <a:endParaRPr lang="zh-CN" altLang="en-US" sz="2000" b="1">
              <a:solidFill>
                <a:prstClr val="white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07544" y="1370607"/>
            <a:ext cx="4500760" cy="46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762000"/>
            <a:r>
              <a:rPr lang="zh-CN" altLang="en-US" sz="2400" b="1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臧嵘   </a:t>
            </a:r>
            <a:r>
              <a:rPr lang="zh-CN" altLang="en-US" sz="2000" b="1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 著名历史学家、教育学家</a:t>
            </a:r>
            <a:endParaRPr lang="zh-CN" altLang="en-US" sz="1500" b="1" dirty="0">
              <a:solidFill>
                <a:prstClr val="white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38625" y="2002468"/>
            <a:ext cx="5665823" cy="2041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762000">
              <a:lnSpc>
                <a:spcPct val="120000"/>
              </a:lnSpc>
            </a:pPr>
            <a:r>
              <a:rPr lang="zh-CN" altLang="en-US" sz="2400" b="1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李贽和明清之际三大思想家毕竟还属儒家学派中的</a:t>
            </a:r>
            <a:r>
              <a:rPr lang="zh-CN" altLang="en-US" sz="2800" b="1" dirty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改革派</a:t>
            </a:r>
            <a:r>
              <a:rPr lang="zh-CN" altLang="en-US" sz="2400" b="1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。他们并不完全否定儒家思想，而是希望给儒家思想增添</a:t>
            </a:r>
            <a:r>
              <a:rPr lang="zh-CN" altLang="en-US" sz="2800" b="1" dirty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符合新时代</a:t>
            </a:r>
            <a:r>
              <a:rPr lang="zh-CN" altLang="en-US" sz="2400" b="1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的内容。</a:t>
            </a:r>
            <a:endParaRPr lang="zh-CN" altLang="en-US" sz="2400" b="1" dirty="0">
              <a:solidFill>
                <a:prstClr val="black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92395" y="4263082"/>
            <a:ext cx="7917987" cy="182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69" name="组合 9217"/>
          <p:cNvGrpSpPr/>
          <p:nvPr/>
        </p:nvGrpSpPr>
        <p:grpSpPr>
          <a:xfrm>
            <a:off x="762000" y="0"/>
            <a:ext cx="7620000" cy="984250"/>
            <a:chOff x="0" y="0"/>
            <a:chExt cx="5760" cy="744"/>
          </a:xfrm>
        </p:grpSpPr>
        <p:pic>
          <p:nvPicPr>
            <p:cNvPr id="7170" name="图片 92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5760" cy="74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71" name="文本框 9219"/>
            <p:cNvSpPr txBox="1"/>
            <p:nvPr/>
          </p:nvSpPr>
          <p:spPr>
            <a:xfrm>
              <a:off x="192" y="0"/>
              <a:ext cx="3984" cy="45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335" b="1" dirty="0">
                  <a:solidFill>
                    <a:srgbClr val="FF0000"/>
                  </a:solidFill>
                  <a:latin typeface="Arial" panose="020B0604020202020204" pitchFamily="34" charset="0"/>
                  <a:ea typeface="华文新魏" pitchFamily="2" charset="-122"/>
                </a:rPr>
                <a:t>知识归纳</a:t>
              </a:r>
              <a:endParaRPr lang="zh-CN" alt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华文新魏" pitchFamily="2" charset="-122"/>
              </a:endParaRPr>
            </a:p>
          </p:txBody>
        </p:sp>
        <p:pic>
          <p:nvPicPr>
            <p:cNvPr id="7172" name="图片 9220" descr="思考的小男孩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8" y="0"/>
              <a:ext cx="1392" cy="72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7173" name="组合 9221"/>
          <p:cNvGrpSpPr/>
          <p:nvPr/>
        </p:nvGrpSpPr>
        <p:grpSpPr>
          <a:xfrm>
            <a:off x="889000" y="952500"/>
            <a:ext cx="7366000" cy="4572000"/>
            <a:chOff x="96" y="720"/>
            <a:chExt cx="5568" cy="3456"/>
          </a:xfrm>
        </p:grpSpPr>
        <p:grpSp>
          <p:nvGrpSpPr>
            <p:cNvPr id="7174" name="组合 9222"/>
            <p:cNvGrpSpPr/>
            <p:nvPr/>
          </p:nvGrpSpPr>
          <p:grpSpPr>
            <a:xfrm>
              <a:off x="96" y="720"/>
              <a:ext cx="5568" cy="3456"/>
              <a:chOff x="96" y="720"/>
              <a:chExt cx="5568" cy="3456"/>
            </a:xfrm>
          </p:grpSpPr>
          <p:sp>
            <p:nvSpPr>
              <p:cNvPr id="7175" name="矩形 9223"/>
              <p:cNvSpPr/>
              <p:nvPr/>
            </p:nvSpPr>
            <p:spPr>
              <a:xfrm>
                <a:off x="96" y="720"/>
                <a:ext cx="5568" cy="3456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sz="117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6" name="直接连接符 9224"/>
              <p:cNvSpPr/>
              <p:nvPr/>
            </p:nvSpPr>
            <p:spPr>
              <a:xfrm>
                <a:off x="96" y="1152"/>
                <a:ext cx="552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7" name="直接连接符 9225"/>
              <p:cNvSpPr/>
              <p:nvPr/>
            </p:nvSpPr>
            <p:spPr>
              <a:xfrm>
                <a:off x="1152" y="720"/>
                <a:ext cx="0" cy="345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8" name="直接连接符 9226"/>
              <p:cNvSpPr/>
              <p:nvPr/>
            </p:nvSpPr>
            <p:spPr>
              <a:xfrm>
                <a:off x="96" y="1536"/>
                <a:ext cx="556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9" name="直接连接符 9227"/>
              <p:cNvSpPr/>
              <p:nvPr/>
            </p:nvSpPr>
            <p:spPr>
              <a:xfrm>
                <a:off x="96" y="2304"/>
                <a:ext cx="556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0" name="直接连接符 9228"/>
              <p:cNvSpPr/>
              <p:nvPr/>
            </p:nvSpPr>
            <p:spPr>
              <a:xfrm>
                <a:off x="96" y="1920"/>
                <a:ext cx="556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1" name="直接连接符 9229"/>
              <p:cNvSpPr/>
              <p:nvPr/>
            </p:nvSpPr>
            <p:spPr>
              <a:xfrm>
                <a:off x="2208" y="720"/>
                <a:ext cx="0" cy="216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2" name="直接连接符 9230"/>
              <p:cNvSpPr/>
              <p:nvPr/>
            </p:nvSpPr>
            <p:spPr>
              <a:xfrm>
                <a:off x="3312" y="720"/>
                <a:ext cx="0" cy="15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3" name="直接连接符 9231"/>
              <p:cNvSpPr/>
              <p:nvPr/>
            </p:nvSpPr>
            <p:spPr>
              <a:xfrm>
                <a:off x="4368" y="720"/>
                <a:ext cx="0" cy="15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4" name="直接连接符 9232"/>
              <p:cNvSpPr/>
              <p:nvPr/>
            </p:nvSpPr>
            <p:spPr>
              <a:xfrm>
                <a:off x="96" y="2880"/>
                <a:ext cx="556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5" name="直接连接符 9233"/>
              <p:cNvSpPr/>
              <p:nvPr/>
            </p:nvSpPr>
            <p:spPr>
              <a:xfrm>
                <a:off x="96" y="3456"/>
                <a:ext cx="556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7186" name="组合 9234"/>
            <p:cNvGrpSpPr/>
            <p:nvPr/>
          </p:nvGrpSpPr>
          <p:grpSpPr>
            <a:xfrm>
              <a:off x="144" y="816"/>
              <a:ext cx="5472" cy="2903"/>
              <a:chOff x="144" y="816"/>
              <a:chExt cx="5472" cy="2903"/>
            </a:xfrm>
          </p:grpSpPr>
          <p:sp>
            <p:nvSpPr>
              <p:cNvPr id="7187" name="文本框 9235"/>
              <p:cNvSpPr txBox="1"/>
              <p:nvPr/>
            </p:nvSpPr>
            <p:spPr>
              <a:xfrm>
                <a:off x="192" y="816"/>
                <a:ext cx="912" cy="2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65" b="1" dirty="0">
                    <a:solidFill>
                      <a:srgbClr val="00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思 想 家</a:t>
                </a:r>
                <a:endParaRPr lang="zh-CN" altLang="en-US" sz="1665" b="1" dirty="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8" name="文本框 9236"/>
              <p:cNvSpPr txBox="1"/>
              <p:nvPr/>
            </p:nvSpPr>
            <p:spPr>
              <a:xfrm>
                <a:off x="144" y="1190"/>
                <a:ext cx="912" cy="2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65" b="1" dirty="0">
                    <a:solidFill>
                      <a:srgbClr val="00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生平年限</a:t>
                </a:r>
                <a:endParaRPr lang="zh-CN" altLang="en-US" sz="1665" b="1" dirty="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9" name="文本框 9237"/>
              <p:cNvSpPr txBox="1"/>
              <p:nvPr/>
            </p:nvSpPr>
            <p:spPr>
              <a:xfrm>
                <a:off x="192" y="1574"/>
                <a:ext cx="912" cy="2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65" b="1" dirty="0">
                    <a:solidFill>
                      <a:srgbClr val="00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籍      贯</a:t>
                </a:r>
                <a:endParaRPr lang="zh-CN" altLang="en-US" sz="1665" b="1" dirty="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0" name="文本框 9238"/>
              <p:cNvSpPr txBox="1"/>
              <p:nvPr/>
            </p:nvSpPr>
            <p:spPr>
              <a:xfrm>
                <a:off x="192" y="1968"/>
                <a:ext cx="912" cy="2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65" b="1" dirty="0">
                    <a:solidFill>
                      <a:srgbClr val="00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代 表  作</a:t>
                </a:r>
                <a:endParaRPr lang="zh-CN" altLang="en-US" sz="1665" b="1" dirty="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1" name="文本框 9239"/>
              <p:cNvSpPr txBox="1"/>
              <p:nvPr/>
            </p:nvSpPr>
            <p:spPr>
              <a:xfrm>
                <a:off x="192" y="2448"/>
                <a:ext cx="912" cy="2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65" b="1" dirty="0">
                    <a:solidFill>
                      <a:srgbClr val="00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思想主张</a:t>
                </a:r>
                <a:endParaRPr lang="zh-CN" altLang="en-US" sz="1665" b="1" dirty="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2" name="文本框 9240"/>
              <p:cNvSpPr txBox="1"/>
              <p:nvPr/>
            </p:nvSpPr>
            <p:spPr>
              <a:xfrm>
                <a:off x="144" y="3456"/>
                <a:ext cx="912" cy="2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65" b="1" dirty="0">
                    <a:solidFill>
                      <a:srgbClr val="00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思想评价</a:t>
                </a:r>
                <a:endParaRPr lang="zh-CN" altLang="en-US" sz="1665" b="1" dirty="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3" name="文本框 9241"/>
              <p:cNvSpPr txBox="1"/>
              <p:nvPr/>
            </p:nvSpPr>
            <p:spPr>
              <a:xfrm>
                <a:off x="144" y="3024"/>
                <a:ext cx="912" cy="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65" b="1" dirty="0">
                    <a:solidFill>
                      <a:srgbClr val="00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历史背景</a:t>
                </a:r>
                <a:endParaRPr lang="zh-CN" altLang="en-US" sz="1665" b="1" dirty="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4" name="文本框 9242"/>
              <p:cNvSpPr txBox="1"/>
              <p:nvPr/>
            </p:nvSpPr>
            <p:spPr>
              <a:xfrm>
                <a:off x="1248" y="816"/>
                <a:ext cx="912" cy="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65" b="1" dirty="0">
                    <a:solidFill>
                      <a:srgbClr val="00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李    贽</a:t>
                </a:r>
                <a:endParaRPr lang="zh-CN" altLang="en-US" sz="1665" b="1" dirty="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5" name="文本框 9243"/>
              <p:cNvSpPr txBox="1"/>
              <p:nvPr/>
            </p:nvSpPr>
            <p:spPr>
              <a:xfrm>
                <a:off x="2352" y="816"/>
                <a:ext cx="912" cy="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65" b="1" dirty="0">
                    <a:solidFill>
                      <a:srgbClr val="00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黄宗羲 </a:t>
                </a:r>
                <a:endParaRPr lang="zh-CN" altLang="en-US" sz="1665" b="1" dirty="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6" name="文本框 9244"/>
              <p:cNvSpPr txBox="1"/>
              <p:nvPr/>
            </p:nvSpPr>
            <p:spPr>
              <a:xfrm>
                <a:off x="3552" y="816"/>
                <a:ext cx="912" cy="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65" b="1" dirty="0">
                    <a:solidFill>
                      <a:srgbClr val="00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顾炎武</a:t>
                </a:r>
                <a:endParaRPr lang="zh-CN" altLang="en-US" sz="1665" b="1" dirty="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7" name="文本框 9245"/>
              <p:cNvSpPr txBox="1"/>
              <p:nvPr/>
            </p:nvSpPr>
            <p:spPr>
              <a:xfrm>
                <a:off x="4704" y="816"/>
                <a:ext cx="912" cy="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65" b="1" dirty="0">
                    <a:solidFill>
                      <a:srgbClr val="00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王夫之</a:t>
                </a:r>
                <a:endParaRPr lang="zh-CN" altLang="en-US" sz="1665" b="1" dirty="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198" name="组合 9246"/>
          <p:cNvGrpSpPr/>
          <p:nvPr/>
        </p:nvGrpSpPr>
        <p:grpSpPr>
          <a:xfrm>
            <a:off x="2349500" y="1587500"/>
            <a:ext cx="5842000" cy="269875"/>
            <a:chOff x="1200" y="1200"/>
            <a:chExt cx="4416" cy="204"/>
          </a:xfrm>
        </p:grpSpPr>
        <p:sp>
          <p:nvSpPr>
            <p:cNvPr id="7199" name="文本框 9247"/>
            <p:cNvSpPr txBox="1"/>
            <p:nvPr/>
          </p:nvSpPr>
          <p:spPr>
            <a:xfrm>
              <a:off x="1200" y="1200"/>
              <a:ext cx="1008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170">
                  <a:latin typeface="Arial" panose="020B0604020202020204" pitchFamily="34" charset="0"/>
                  <a:ea typeface="宋体" panose="02010600030101010101" pitchFamily="2" charset="-122"/>
                </a:rPr>
                <a:t>1527–1602 </a:t>
              </a:r>
              <a:endParaRPr lang="en-US" altLang="zh-CN" sz="117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0" name="文本框 9248"/>
            <p:cNvSpPr txBox="1"/>
            <p:nvPr/>
          </p:nvSpPr>
          <p:spPr>
            <a:xfrm>
              <a:off x="3312" y="1200"/>
              <a:ext cx="1056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170">
                  <a:latin typeface="Arial" panose="020B0604020202020204" pitchFamily="34" charset="0"/>
                  <a:ea typeface="宋体" panose="02010600030101010101" pitchFamily="2" charset="-122"/>
                </a:rPr>
                <a:t>1613----- 1682</a:t>
              </a:r>
              <a:endParaRPr lang="en-US" altLang="zh-CN" sz="117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1" name="文本框 9249"/>
            <p:cNvSpPr txBox="1"/>
            <p:nvPr/>
          </p:nvSpPr>
          <p:spPr>
            <a:xfrm>
              <a:off x="4416" y="1200"/>
              <a:ext cx="1200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170">
                  <a:latin typeface="Arial" panose="020B0604020202020204" pitchFamily="34" charset="0"/>
                  <a:ea typeface="宋体" panose="02010600030101010101" pitchFamily="2" charset="-122"/>
                </a:rPr>
                <a:t>1619--1692 </a:t>
              </a:r>
              <a:endParaRPr lang="en-US" altLang="zh-CN" sz="117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2" name="文本框 9250"/>
            <p:cNvSpPr txBox="1"/>
            <p:nvPr/>
          </p:nvSpPr>
          <p:spPr>
            <a:xfrm>
              <a:off x="2256" y="1200"/>
              <a:ext cx="1008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170">
                  <a:latin typeface="Arial" panose="020B0604020202020204" pitchFamily="34" charset="0"/>
                  <a:ea typeface="宋体" panose="02010600030101010101" pitchFamily="2" charset="-122"/>
                </a:rPr>
                <a:t>1610 – 1695 </a:t>
              </a:r>
              <a:endParaRPr lang="en-US" altLang="zh-CN" sz="117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03" name="组合 9251"/>
          <p:cNvGrpSpPr/>
          <p:nvPr/>
        </p:nvGrpSpPr>
        <p:grpSpPr>
          <a:xfrm>
            <a:off x="2286000" y="2095500"/>
            <a:ext cx="5778500" cy="347927"/>
            <a:chOff x="1152" y="1584"/>
            <a:chExt cx="4368" cy="263"/>
          </a:xfrm>
        </p:grpSpPr>
        <p:sp>
          <p:nvSpPr>
            <p:cNvPr id="7204" name="文本框 9252"/>
            <p:cNvSpPr txBox="1"/>
            <p:nvPr/>
          </p:nvSpPr>
          <p:spPr>
            <a:xfrm>
              <a:off x="1152" y="1584"/>
              <a:ext cx="1008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65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福建晋江 </a:t>
              </a:r>
              <a:endParaRPr lang="zh-CN" altLang="en-US" sz="1665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5" name="文本框 9253"/>
            <p:cNvSpPr txBox="1"/>
            <p:nvPr/>
          </p:nvSpPr>
          <p:spPr>
            <a:xfrm>
              <a:off x="3360" y="1584"/>
              <a:ext cx="960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65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江苏昆山</a:t>
              </a:r>
              <a:r>
                <a:rPr lang="zh-CN" altLang="en-US" sz="1665" b="1" dirty="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zh-CN" altLang="en-US" sz="1665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6" name="文本框 9254"/>
            <p:cNvSpPr txBox="1"/>
            <p:nvPr/>
          </p:nvSpPr>
          <p:spPr>
            <a:xfrm>
              <a:off x="2256" y="1584"/>
              <a:ext cx="1008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65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浙江余姚</a:t>
              </a:r>
              <a:r>
                <a:rPr lang="zh-CN" altLang="en-US" sz="1665" b="1" dirty="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zh-CN" altLang="en-US" sz="1665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7" name="文本框 9255"/>
            <p:cNvSpPr txBox="1"/>
            <p:nvPr/>
          </p:nvSpPr>
          <p:spPr>
            <a:xfrm>
              <a:off x="4464" y="1584"/>
              <a:ext cx="1056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65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湖南衡阳</a:t>
              </a:r>
              <a:endParaRPr lang="zh-CN" altLang="en-US" sz="1665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08" name="直接连接符 9256"/>
          <p:cNvSpPr/>
          <p:nvPr/>
        </p:nvSpPr>
        <p:spPr>
          <a:xfrm>
            <a:off x="889000" y="5016500"/>
            <a:ext cx="73025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09" name="文本框 9257"/>
          <p:cNvSpPr txBox="1"/>
          <p:nvPr/>
        </p:nvSpPr>
        <p:spPr>
          <a:xfrm>
            <a:off x="952500" y="5143500"/>
            <a:ext cx="1206500" cy="2705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17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与儒学关系</a:t>
            </a:r>
            <a:endParaRPr lang="zh-CN" altLang="en-US" sz="1170" b="1" dirty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51520" y="1375608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      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宋元来儒者却习成妇女态，甚可羞。无事袖手谈心性，临危一死报君王，即为上品矣。</a:t>
            </a:r>
            <a:endParaRPr lang="zh-CN" altLang="en-US" sz="2400" b="1" dirty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r"/>
            <a:r>
              <a:rPr lang="en-US" altLang="zh-CN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——[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清</a:t>
            </a:r>
            <a:r>
              <a:rPr lang="en-US" altLang="zh-CN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]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颜元：</a:t>
            </a:r>
            <a:r>
              <a:rPr lang="en-US" altLang="zh-CN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《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存性编</a:t>
            </a:r>
            <a:r>
              <a:rPr lang="en-US" altLang="zh-CN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》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卷一</a:t>
            </a:r>
            <a:endParaRPr lang="zh-CN" altLang="en-US" sz="2400" b="1" dirty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307352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      九州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生气恃风雷，万马齐喑究可哀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。</a:t>
            </a:r>
            <a:endParaRPr lang="en-US" altLang="zh-CN" sz="2400" b="1" dirty="0" smtClean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r"/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——[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清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]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龚自珍：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《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己亥杂诗</a:t>
            </a:r>
            <a:r>
              <a:rPr lang="en-US" altLang="zh-CN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·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其二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百二十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》</a:t>
            </a:r>
            <a:endParaRPr lang="zh-CN" altLang="en-US" sz="2400" b="1" dirty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706" name="内容占位符 20705"/>
          <p:cNvGraphicFramePr/>
          <p:nvPr>
            <p:ph/>
            <p:custDataLst>
              <p:tags r:id="rId1"/>
            </p:custDataLst>
          </p:nvPr>
        </p:nvGraphicFramePr>
        <p:xfrm>
          <a:off x="1031875" y="937948"/>
          <a:ext cx="6959600" cy="4442460"/>
        </p:xfrm>
        <a:graphic>
          <a:graphicData uri="http://schemas.openxmlformats.org/drawingml/2006/table">
            <a:tbl>
              <a:tblPr/>
              <a:tblGrid>
                <a:gridCol w="1034415"/>
                <a:gridCol w="1828165"/>
                <a:gridCol w="1581785"/>
                <a:gridCol w="1123315"/>
                <a:gridCol w="1391920"/>
              </a:tblGrid>
              <a:tr h="5715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94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b="1" dirty="0"/>
                        <a:t>《</a:t>
                      </a:r>
                      <a:r>
                        <a:rPr lang="zh-CN" altLang="en-US" sz="1500" b="1" dirty="0"/>
                        <a:t>焚书</a:t>
                      </a:r>
                      <a:r>
                        <a:rPr lang="en-US" altLang="zh-CN" sz="1500" b="1" dirty="0"/>
                        <a:t>》《</a:t>
                      </a:r>
                      <a:r>
                        <a:rPr lang="zh-CN" altLang="en-US" sz="1500" b="1" dirty="0"/>
                        <a:t>藏书</a:t>
                      </a:r>
                      <a:r>
                        <a:rPr lang="en-US" altLang="zh-CN" sz="1500" b="1"/>
                        <a:t>》</a:t>
                      </a:r>
                      <a:endParaRPr lang="zh-CN" altLang="en-US" sz="1500" b="1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1" dirty="0"/>
                        <a:t>《</a:t>
                      </a:r>
                      <a:r>
                        <a:rPr lang="zh-CN" altLang="en-US" sz="1665" b="1" dirty="0"/>
                        <a:t>明儒学案</a:t>
                      </a:r>
                      <a:r>
                        <a:rPr lang="en-US" altLang="zh-CN" sz="1665" b="1" dirty="0"/>
                        <a:t>》《</a:t>
                      </a:r>
                      <a:r>
                        <a:rPr lang="zh-CN" altLang="en-US" sz="1665" b="1" dirty="0"/>
                        <a:t>明夷待访录</a:t>
                      </a:r>
                      <a:r>
                        <a:rPr lang="en-US" altLang="zh-CN" sz="1665" b="1"/>
                        <a:t>》</a:t>
                      </a:r>
                      <a:endParaRPr lang="zh-CN" altLang="en-US" sz="1665" b="1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1" dirty="0"/>
                        <a:t>《</a:t>
                      </a:r>
                      <a:r>
                        <a:rPr lang="zh-CN" altLang="en-US" sz="1665" b="1" dirty="0"/>
                        <a:t>天下郡国利病书</a:t>
                      </a:r>
                      <a:r>
                        <a:rPr lang="en-US" altLang="zh-CN" sz="1665" b="1"/>
                        <a:t>》</a:t>
                      </a:r>
                      <a:endParaRPr lang="zh-CN" altLang="en-US" sz="1665" b="1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65" b="1" dirty="0"/>
                        <a:t>《</a:t>
                      </a:r>
                      <a:r>
                        <a:rPr lang="zh-CN" altLang="en-US" sz="1665" b="1" dirty="0"/>
                        <a:t>船山遗书</a:t>
                      </a:r>
                      <a:r>
                        <a:rPr lang="en-US" altLang="zh-CN" sz="1665" b="1"/>
                        <a:t>》</a:t>
                      </a:r>
                      <a:endParaRPr lang="zh-CN" altLang="en-US" sz="1665" b="1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408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997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/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37" name="文本框 20545"/>
          <p:cNvSpPr txBox="1"/>
          <p:nvPr/>
        </p:nvSpPr>
        <p:spPr>
          <a:xfrm>
            <a:off x="1091407" y="1057011"/>
            <a:ext cx="1206500" cy="3473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665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思 想 家</a:t>
            </a:r>
            <a:endParaRPr lang="zh-CN" altLang="en-US" sz="1665" b="1" dirty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38" name="文本框 20546"/>
          <p:cNvSpPr txBox="1"/>
          <p:nvPr/>
        </p:nvSpPr>
        <p:spPr>
          <a:xfrm>
            <a:off x="1152261" y="1596761"/>
            <a:ext cx="1206500" cy="3473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665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生平年限</a:t>
            </a:r>
            <a:endParaRPr lang="zh-CN" altLang="en-US" sz="1665" b="1" dirty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39" name="文本框 20547"/>
          <p:cNvSpPr txBox="1"/>
          <p:nvPr/>
        </p:nvSpPr>
        <p:spPr>
          <a:xfrm>
            <a:off x="1211792" y="2076979"/>
            <a:ext cx="1206500" cy="3473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665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籍      贯</a:t>
            </a:r>
            <a:endParaRPr lang="zh-CN" altLang="en-US" sz="1665" b="1" dirty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40" name="文本框 20548"/>
          <p:cNvSpPr txBox="1"/>
          <p:nvPr/>
        </p:nvSpPr>
        <p:spPr>
          <a:xfrm>
            <a:off x="1091407" y="2497667"/>
            <a:ext cx="1206500" cy="3473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665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代 表  作</a:t>
            </a:r>
            <a:endParaRPr lang="zh-CN" altLang="en-US" sz="1665" b="1" dirty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41" name="文本框 20549">
            <a:hlinkClick r:id="" action="ppaction://noaction"/>
          </p:cNvPr>
          <p:cNvSpPr txBox="1"/>
          <p:nvPr/>
        </p:nvSpPr>
        <p:spPr>
          <a:xfrm>
            <a:off x="2411678" y="1117865"/>
            <a:ext cx="1206500" cy="3473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665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李    贽</a:t>
            </a:r>
            <a:endParaRPr lang="zh-CN" altLang="en-US" sz="1665" b="1" dirty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42" name="文本框 20550"/>
          <p:cNvSpPr txBox="1"/>
          <p:nvPr/>
        </p:nvSpPr>
        <p:spPr>
          <a:xfrm>
            <a:off x="4032250" y="1117865"/>
            <a:ext cx="1206500" cy="3473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665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黄宗羲 </a:t>
            </a:r>
            <a:endParaRPr lang="zh-CN" altLang="en-US" sz="1665" b="1" dirty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43" name="文本框 20551"/>
          <p:cNvSpPr txBox="1"/>
          <p:nvPr/>
        </p:nvSpPr>
        <p:spPr>
          <a:xfrm>
            <a:off x="5532438" y="1117865"/>
            <a:ext cx="1206500" cy="3473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665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顾炎武</a:t>
            </a:r>
            <a:endParaRPr lang="zh-CN" altLang="en-US" sz="1665" b="1" dirty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44" name="文本框 20552"/>
          <p:cNvSpPr txBox="1"/>
          <p:nvPr/>
        </p:nvSpPr>
        <p:spPr>
          <a:xfrm>
            <a:off x="7175500" y="1162844"/>
            <a:ext cx="1206500" cy="3473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665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王夫之</a:t>
            </a:r>
            <a:endParaRPr lang="zh-CN" altLang="en-US" sz="1665" b="1" dirty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45" name="文本框 20560"/>
          <p:cNvSpPr txBox="1"/>
          <p:nvPr/>
        </p:nvSpPr>
        <p:spPr>
          <a:xfrm>
            <a:off x="1091407" y="3157803"/>
            <a:ext cx="1206500" cy="3473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665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思想主张</a:t>
            </a:r>
            <a:endParaRPr lang="zh-CN" altLang="en-US" sz="1665" b="1" dirty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46" name="文本框 20572"/>
          <p:cNvSpPr txBox="1"/>
          <p:nvPr/>
        </p:nvSpPr>
        <p:spPr>
          <a:xfrm>
            <a:off x="1091407" y="4717521"/>
            <a:ext cx="1206500" cy="3473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665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思想评价</a:t>
            </a:r>
            <a:endParaRPr lang="zh-CN" altLang="en-US" sz="1665" b="1" dirty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666" name="组合 20665"/>
          <p:cNvGrpSpPr/>
          <p:nvPr/>
        </p:nvGrpSpPr>
        <p:grpSpPr>
          <a:xfrm>
            <a:off x="2540000" y="1596761"/>
            <a:ext cx="5842000" cy="269875"/>
            <a:chOff x="1200" y="1200"/>
            <a:chExt cx="4416" cy="204"/>
          </a:xfrm>
        </p:grpSpPr>
        <p:sp>
          <p:nvSpPr>
            <p:cNvPr id="8248" name="文本框 20666"/>
            <p:cNvSpPr txBox="1"/>
            <p:nvPr/>
          </p:nvSpPr>
          <p:spPr>
            <a:xfrm>
              <a:off x="1200" y="1200"/>
              <a:ext cx="1008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170" b="1">
                  <a:latin typeface="Arial" panose="020B0604020202020204" pitchFamily="34" charset="0"/>
                  <a:ea typeface="宋体" panose="02010600030101010101" pitchFamily="2" charset="-122"/>
                </a:rPr>
                <a:t>1527–1602 </a:t>
              </a:r>
              <a:endParaRPr lang="en-US" altLang="zh-CN" sz="117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49" name="文本框 20667"/>
            <p:cNvSpPr txBox="1"/>
            <p:nvPr/>
          </p:nvSpPr>
          <p:spPr>
            <a:xfrm>
              <a:off x="3312" y="1200"/>
              <a:ext cx="1056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170" b="1">
                  <a:latin typeface="Arial" panose="020B0604020202020204" pitchFamily="34" charset="0"/>
                  <a:ea typeface="宋体" panose="02010600030101010101" pitchFamily="2" charset="-122"/>
                </a:rPr>
                <a:t>1613----- 1682</a:t>
              </a:r>
              <a:endParaRPr lang="en-US" altLang="zh-CN" sz="117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50" name="文本框 20668"/>
            <p:cNvSpPr txBox="1"/>
            <p:nvPr/>
          </p:nvSpPr>
          <p:spPr>
            <a:xfrm>
              <a:off x="4416" y="1200"/>
              <a:ext cx="1200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170" b="1">
                  <a:latin typeface="Arial" panose="020B0604020202020204" pitchFamily="34" charset="0"/>
                  <a:ea typeface="宋体" panose="02010600030101010101" pitchFamily="2" charset="-122"/>
                </a:rPr>
                <a:t>1619--1692 </a:t>
              </a:r>
              <a:endParaRPr lang="en-US" altLang="zh-CN" sz="117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51" name="文本框 20669"/>
            <p:cNvSpPr txBox="1"/>
            <p:nvPr/>
          </p:nvSpPr>
          <p:spPr>
            <a:xfrm>
              <a:off x="2256" y="1200"/>
              <a:ext cx="1008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170" b="1">
                  <a:latin typeface="Arial" panose="020B0604020202020204" pitchFamily="34" charset="0"/>
                  <a:ea typeface="宋体" panose="02010600030101010101" pitchFamily="2" charset="-122"/>
                </a:rPr>
                <a:t>1610 – 1695 </a:t>
              </a:r>
              <a:endParaRPr lang="en-US" altLang="zh-CN" sz="117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52" name="组合 20670"/>
          <p:cNvGrpSpPr/>
          <p:nvPr/>
        </p:nvGrpSpPr>
        <p:grpSpPr>
          <a:xfrm>
            <a:off x="2411678" y="2017448"/>
            <a:ext cx="5778500" cy="347927"/>
            <a:chOff x="1152" y="1584"/>
            <a:chExt cx="4368" cy="263"/>
          </a:xfrm>
        </p:grpSpPr>
        <p:sp>
          <p:nvSpPr>
            <p:cNvPr id="8253" name="文本框 20671"/>
            <p:cNvSpPr txBox="1"/>
            <p:nvPr/>
          </p:nvSpPr>
          <p:spPr>
            <a:xfrm>
              <a:off x="1152" y="1584"/>
              <a:ext cx="1008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65" b="1" dirty="0">
                  <a:latin typeface="Arial" panose="020B0604020202020204" pitchFamily="34" charset="0"/>
                  <a:ea typeface="宋体" panose="02010600030101010101" pitchFamily="2" charset="-122"/>
                </a:rPr>
                <a:t>福建晋江 </a:t>
              </a:r>
              <a:endParaRPr lang="zh-CN" altLang="en-US" sz="1665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54" name="文本框 20672"/>
            <p:cNvSpPr txBox="1"/>
            <p:nvPr/>
          </p:nvSpPr>
          <p:spPr>
            <a:xfrm>
              <a:off x="3360" y="1584"/>
              <a:ext cx="960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65" b="1" dirty="0">
                  <a:latin typeface="Arial" panose="020B0604020202020204" pitchFamily="34" charset="0"/>
                  <a:ea typeface="宋体" panose="02010600030101010101" pitchFamily="2" charset="-122"/>
                </a:rPr>
                <a:t>江苏昆山</a:t>
              </a:r>
              <a:r>
                <a:rPr lang="zh-CN" altLang="en-US" sz="1665" b="1" dirty="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zh-CN" altLang="en-US" sz="1665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55" name="文本框 20673"/>
            <p:cNvSpPr txBox="1"/>
            <p:nvPr/>
          </p:nvSpPr>
          <p:spPr>
            <a:xfrm>
              <a:off x="2256" y="1584"/>
              <a:ext cx="1008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65" b="1" dirty="0">
                  <a:latin typeface="Arial" panose="020B0604020202020204" pitchFamily="34" charset="0"/>
                  <a:ea typeface="宋体" panose="02010600030101010101" pitchFamily="2" charset="-122"/>
                </a:rPr>
                <a:t>浙江余姚 </a:t>
              </a:r>
              <a:endParaRPr lang="zh-CN" altLang="en-US" sz="1665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56" name="文本框 20674"/>
            <p:cNvSpPr txBox="1"/>
            <p:nvPr/>
          </p:nvSpPr>
          <p:spPr>
            <a:xfrm>
              <a:off x="4464" y="1584"/>
              <a:ext cx="1056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65" b="1" dirty="0">
                  <a:latin typeface="Arial" panose="020B0604020202020204" pitchFamily="34" charset="0"/>
                  <a:ea typeface="宋体" panose="02010600030101010101" pitchFamily="2" charset="-122"/>
                </a:rPr>
                <a:t>湖南衡阳</a:t>
              </a:r>
              <a:endParaRPr lang="zh-CN" altLang="en-US" sz="1665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77" name="任意多边形 20676"/>
          <p:cNvSpPr/>
          <p:nvPr/>
        </p:nvSpPr>
        <p:spPr>
          <a:xfrm>
            <a:off x="3791479" y="756708"/>
            <a:ext cx="4200261" cy="600604"/>
          </a:xfrm>
          <a:custGeom>
            <a:avLst/>
            <a:gdLst/>
            <a:ahLst/>
            <a:cxnLst>
              <a:cxn ang="270">
                <a:pos x="10800" y="0"/>
              </a:cxn>
              <a:cxn ang="180">
                <a:pos x="3724" y="15913"/>
              </a:cxn>
              <a:cxn ang="270">
                <a:pos x="10800" y="4140"/>
              </a:cxn>
              <a:cxn ang="0">
                <a:pos x="17875" y="15913"/>
              </a:cxn>
            </a:cxnLst>
            <a:pathLst>
              <a:path w="21600" h="21600">
                <a:moveTo>
                  <a:pt x="5402" y="14700"/>
                </a:moveTo>
                <a:cubicBezTo>
                  <a:pt x="4608" y="13604"/>
                  <a:pt x="4140" y="12256"/>
                  <a:pt x="4140" y="10799"/>
                </a:cubicBezTo>
                <a:cubicBezTo>
                  <a:pt x="4140" y="7121"/>
                  <a:pt x="7122" y="4139"/>
                  <a:pt x="10800" y="4139"/>
                </a:cubicBezTo>
                <a:cubicBezTo>
                  <a:pt x="14478" y="4139"/>
                  <a:pt x="17460" y="7121"/>
                  <a:pt x="17460" y="10799"/>
                </a:cubicBezTo>
                <a:cubicBezTo>
                  <a:pt x="17460" y="12256"/>
                  <a:pt x="16992" y="13604"/>
                  <a:pt x="16198" y="14700"/>
                </a:cubicBezTo>
                <a:lnTo>
                  <a:pt x="19553" y="17125"/>
                </a:lnTo>
                <a:cubicBezTo>
                  <a:pt x="20841" y="15347"/>
                  <a:pt x="21600" y="13162"/>
                  <a:pt x="21600" y="10799"/>
                </a:cubicBezTo>
                <a:cubicBezTo>
                  <a:pt x="21600" y="4834"/>
                  <a:pt x="16765" y="-1"/>
                  <a:pt x="10800" y="-1"/>
                </a:cubicBezTo>
                <a:cubicBezTo>
                  <a:pt x="4835" y="-1"/>
                  <a:pt x="0" y="4834"/>
                  <a:pt x="0" y="10799"/>
                </a:cubicBezTo>
                <a:cubicBezTo>
                  <a:pt x="0" y="13162"/>
                  <a:pt x="759" y="15348"/>
                  <a:pt x="2046" y="17126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170"/>
          </a:p>
        </p:txBody>
      </p:sp>
      <p:sp>
        <p:nvSpPr>
          <p:cNvPr id="20678" name="文本框 20677"/>
          <p:cNvSpPr txBox="1"/>
          <p:nvPr/>
        </p:nvSpPr>
        <p:spPr>
          <a:xfrm>
            <a:off x="5532438" y="517261"/>
            <a:ext cx="1019969" cy="2705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17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明末清初</a:t>
            </a:r>
            <a:endParaRPr lang="zh-CN" altLang="en-US" sz="117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6" name="文本框 20685"/>
          <p:cNvSpPr txBox="1"/>
          <p:nvPr/>
        </p:nvSpPr>
        <p:spPr>
          <a:xfrm>
            <a:off x="2172229" y="2977886"/>
            <a:ext cx="1739636" cy="116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17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17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、否认孔孟学说的权威，认为</a:t>
            </a:r>
            <a:r>
              <a:rPr lang="en-US" altLang="zh-CN" sz="117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en-US" altLang="zh-CN" sz="117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7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17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、反对</a:t>
            </a:r>
            <a:r>
              <a:rPr lang="en-US" altLang="zh-CN" sz="117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en-US" sz="117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认为人皆有私</a:t>
            </a:r>
            <a:endParaRPr lang="zh-CN" altLang="en-US" sz="117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7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17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、否认</a:t>
            </a:r>
            <a:r>
              <a:rPr lang="en-US" altLang="zh-CN" sz="117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en-US" sz="117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认为万物皆生于两</a:t>
            </a:r>
            <a:endParaRPr lang="zh-CN" altLang="en-US" sz="117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692" name="文本框 20691"/>
          <p:cNvSpPr txBox="1"/>
          <p:nvPr/>
        </p:nvSpPr>
        <p:spPr>
          <a:xfrm>
            <a:off x="2172229" y="4537604"/>
            <a:ext cx="1680104" cy="6299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17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170" b="1" dirty="0">
                <a:latin typeface="宋体" panose="02010600030101010101" pitchFamily="2" charset="-122"/>
                <a:ea typeface="宋体" panose="02010600030101010101" pitchFamily="2" charset="-122"/>
              </a:rPr>
              <a:t>、反封建先驱</a:t>
            </a:r>
            <a:endParaRPr lang="zh-CN" altLang="en-US" sz="117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7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170" b="1" dirty="0">
                <a:latin typeface="宋体" panose="02010600030101010101" pitchFamily="2" charset="-122"/>
                <a:ea typeface="宋体" panose="02010600030101010101" pitchFamily="2" charset="-122"/>
              </a:rPr>
              <a:t>、反映时代要求</a:t>
            </a:r>
            <a:endParaRPr lang="zh-CN" altLang="en-US" sz="117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7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170" b="1" dirty="0">
                <a:latin typeface="宋体" panose="02010600030101010101" pitchFamily="2" charset="-122"/>
                <a:ea typeface="宋体" panose="02010600030101010101" pitchFamily="2" charset="-122"/>
              </a:rPr>
              <a:t>、民主色彩</a:t>
            </a:r>
            <a:endParaRPr lang="zh-CN" altLang="en-US" sz="117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694" name="文本框 20693"/>
          <p:cNvSpPr txBox="1"/>
          <p:nvPr/>
        </p:nvSpPr>
        <p:spPr>
          <a:xfrm>
            <a:off x="3971396" y="3638021"/>
            <a:ext cx="3840428" cy="6299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17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17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、主张工商皆本</a:t>
            </a:r>
            <a:r>
              <a:rPr lang="en-US" altLang="zh-CN" sz="117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17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、反对君主专制鼓吹早期民主思想</a:t>
            </a:r>
            <a:r>
              <a:rPr lang="en-US" altLang="zh-CN" sz="117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17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、批判继承传统儒学，提出经世致用，构筑具有时代特色新思想体系</a:t>
            </a:r>
            <a:endParaRPr lang="zh-CN" altLang="en-US" sz="117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62" name="文本框 20696"/>
          <p:cNvSpPr txBox="1"/>
          <p:nvPr/>
        </p:nvSpPr>
        <p:spPr>
          <a:xfrm>
            <a:off x="6492875" y="3096948"/>
            <a:ext cx="1440657" cy="2705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zh-CN" sz="117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98" name="文本框 20697"/>
          <p:cNvSpPr txBox="1"/>
          <p:nvPr/>
        </p:nvSpPr>
        <p:spPr>
          <a:xfrm>
            <a:off x="6492875" y="2977886"/>
            <a:ext cx="1381125" cy="4502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17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批判宋明理学，提出</a:t>
            </a:r>
            <a:r>
              <a:rPr lang="en-US" altLang="zh-CN" sz="117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lang="en-US" altLang="zh-CN" sz="1170" b="1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64" name="文本框 20699"/>
          <p:cNvSpPr txBox="1"/>
          <p:nvPr/>
        </p:nvSpPr>
        <p:spPr>
          <a:xfrm>
            <a:off x="5232136" y="3157803"/>
            <a:ext cx="1199885" cy="2705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zh-CN" sz="117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01" name="文本框 20700"/>
          <p:cNvSpPr txBox="1"/>
          <p:nvPr/>
        </p:nvSpPr>
        <p:spPr>
          <a:xfrm>
            <a:off x="5352521" y="3096948"/>
            <a:ext cx="1079500" cy="2705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17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经世致用</a:t>
            </a:r>
            <a:endParaRPr lang="zh-CN" altLang="en-US" sz="117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02" name="文本框 20701"/>
          <p:cNvSpPr txBox="1"/>
          <p:nvPr/>
        </p:nvSpPr>
        <p:spPr>
          <a:xfrm>
            <a:off x="3852333" y="3157803"/>
            <a:ext cx="1500188" cy="2705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17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反对专制</a:t>
            </a:r>
            <a:endParaRPr lang="zh-CN" altLang="en-US" sz="117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67" name="文本框 20703"/>
          <p:cNvSpPr txBox="1"/>
          <p:nvPr/>
        </p:nvSpPr>
        <p:spPr>
          <a:xfrm>
            <a:off x="1631157" y="337344"/>
            <a:ext cx="1381125" cy="2705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zh-CN" sz="117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08" name="文本框 20707"/>
          <p:cNvSpPr txBox="1"/>
          <p:nvPr/>
        </p:nvSpPr>
        <p:spPr>
          <a:xfrm>
            <a:off x="4032250" y="4537604"/>
            <a:ext cx="3660511" cy="6299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17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170" b="1" dirty="0">
                <a:latin typeface="Arial" panose="020B0604020202020204" pitchFamily="34" charset="0"/>
                <a:ea typeface="宋体" panose="02010600030101010101" pitchFamily="2" charset="-122"/>
              </a:rPr>
              <a:t>、强烈冲击</a:t>
            </a:r>
            <a:endParaRPr lang="zh-CN" altLang="en-US" sz="117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17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170" b="1" dirty="0">
                <a:latin typeface="Arial" panose="020B0604020202020204" pitchFamily="34" charset="0"/>
                <a:ea typeface="宋体" panose="02010600030101010101" pitchFamily="2" charset="-122"/>
              </a:rPr>
              <a:t>、经世致用思潮影响深远</a:t>
            </a:r>
            <a:endParaRPr lang="zh-CN" altLang="en-US" sz="117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170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170" b="1" dirty="0">
                <a:latin typeface="Arial" panose="020B0604020202020204" pitchFamily="34" charset="0"/>
                <a:ea typeface="宋体" panose="02010600030101010101" pitchFamily="2" charset="-122"/>
              </a:rPr>
              <a:t>、为儒学变革注入新的活力</a:t>
            </a:r>
            <a:endParaRPr lang="zh-CN" altLang="en-US" sz="117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269" name="组合 20708"/>
          <p:cNvGrpSpPr/>
          <p:nvPr/>
        </p:nvGrpSpPr>
        <p:grpSpPr>
          <a:xfrm>
            <a:off x="762000" y="0"/>
            <a:ext cx="7620000" cy="604375"/>
            <a:chOff x="0" y="0"/>
            <a:chExt cx="5760" cy="1692"/>
          </a:xfrm>
        </p:grpSpPr>
        <p:pic>
          <p:nvPicPr>
            <p:cNvPr id="8270" name="图片 2070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760" cy="7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71" name="图片 20710" descr="16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6" y="0"/>
              <a:ext cx="1474" cy="66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72" name="文本框 20711"/>
            <p:cNvSpPr txBox="1"/>
            <p:nvPr/>
          </p:nvSpPr>
          <p:spPr>
            <a:xfrm>
              <a:off x="192" y="0"/>
              <a:ext cx="3984" cy="16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335" b="1" dirty="0">
                  <a:solidFill>
                    <a:srgbClr val="FF0000"/>
                  </a:solidFill>
                  <a:latin typeface="Arial" panose="020B0604020202020204" pitchFamily="34" charset="0"/>
                  <a:ea typeface="华文新魏" pitchFamily="2" charset="-122"/>
                </a:rPr>
                <a:t>我归纳，我收获</a:t>
              </a:r>
              <a:endParaRPr lang="zh-CN" alt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华文新魏" pitchFamily="2" charset="-122"/>
              </a:endParaRPr>
            </a:p>
          </p:txBody>
        </p:sp>
      </p:grpSp>
      <p:sp>
        <p:nvSpPr>
          <p:cNvPr id="20713" name="文本框 20712"/>
          <p:cNvSpPr txBox="1"/>
          <p:nvPr/>
        </p:nvSpPr>
        <p:spPr>
          <a:xfrm>
            <a:off x="6611938" y="4597136"/>
            <a:ext cx="1320271" cy="4502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170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1170" b="1" dirty="0">
                <a:latin typeface="Arial" panose="020B0604020202020204" pitchFamily="34" charset="0"/>
                <a:ea typeface="宋体" panose="02010600030101010101" pitchFamily="2" charset="-122"/>
              </a:rPr>
              <a:t>、但没有，也没有</a:t>
            </a:r>
            <a:endParaRPr lang="zh-CN" altLang="en-US" sz="117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74" name="等腰三角形 20713">
            <a:hlinkClick r:id="rId5" action="ppaction://hlinksldjump"/>
          </p:cNvPr>
          <p:cNvSpPr/>
          <p:nvPr/>
        </p:nvSpPr>
        <p:spPr>
          <a:xfrm rot="10185759">
            <a:off x="6492875" y="1177396"/>
            <a:ext cx="300303" cy="2407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 sz="117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2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00"/>
                                        <p:tgtEl>
                                          <p:spTgt spid="2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2000"/>
                                        <p:tgtEl>
                                          <p:spTgt spid="2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77" grpId="0" bldLvl="0" animBg="1"/>
      <p:bldP spid="20678" grpId="0"/>
      <p:bldP spid="20686" grpId="0"/>
      <p:bldP spid="20692" grpId="0"/>
      <p:bldP spid="20694" grpId="0"/>
      <p:bldP spid="20698" grpId="0"/>
      <p:bldP spid="20701" grpId="0"/>
      <p:bldP spid="20702" grpId="0"/>
      <p:bldP spid="20708" grpId="0"/>
      <p:bldP spid="207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71" name="矩形 186370"/>
          <p:cNvSpPr/>
          <p:nvPr/>
        </p:nvSpPr>
        <p:spPr>
          <a:xfrm>
            <a:off x="1271323" y="866193"/>
            <a:ext cx="6840802" cy="81026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l"/>
            <a:r>
              <a:rPr lang="en-US" altLang="zh-CN" sz="2335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en-US" altLang="zh-CN" sz="2335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继承</a:t>
            </a:r>
            <a:r>
              <a:rPr lang="en-US" altLang="zh-CN" sz="2335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先秦</a:t>
            </a:r>
            <a:r>
              <a:rPr lang="zh-CN" altLang="en-US" sz="2335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儒学“</a:t>
            </a:r>
            <a:r>
              <a:rPr lang="zh-CN" altLang="en-US" sz="233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民本”</a:t>
            </a:r>
            <a:r>
              <a:rPr lang="zh-CN" altLang="en-US" sz="2335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思想，</a:t>
            </a:r>
            <a:r>
              <a:rPr lang="zh-CN" altLang="en-US" sz="2335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批判</a:t>
            </a:r>
            <a:r>
              <a:rPr lang="zh-CN" altLang="en-US" sz="2335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“君为臣纲”</a:t>
            </a:r>
            <a:r>
              <a:rPr lang="en-US" altLang="zh-CN" sz="2335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335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sz="2335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提出</a:t>
            </a:r>
            <a:r>
              <a:rPr lang="zh-CN" altLang="en-US" sz="2335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“天下为主君为客”的命题</a:t>
            </a:r>
            <a:r>
              <a:rPr lang="zh-CN" altLang="en-US" sz="2335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335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6375" name="矩形 186374"/>
          <p:cNvSpPr/>
          <p:nvPr/>
        </p:nvSpPr>
        <p:spPr>
          <a:xfrm>
            <a:off x="1272646" y="1717146"/>
            <a:ext cx="6900333" cy="810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335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33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继承</a:t>
            </a:r>
            <a:r>
              <a:rPr lang="zh-CN" altLang="en-US" sz="2335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先秦儒学</a:t>
            </a:r>
            <a:r>
              <a:rPr lang="zh-CN" altLang="en-US" sz="233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积极入世、关注现实</a:t>
            </a:r>
            <a:r>
              <a:rPr lang="zh-CN" altLang="en-US" sz="2335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的传统</a:t>
            </a:r>
            <a:r>
              <a:rPr lang="zh-CN" altLang="en-US" sz="2335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335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批判</a:t>
            </a:r>
            <a:r>
              <a:rPr lang="zh-CN" altLang="en-US" sz="2335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理学脱离实际的学风，</a:t>
            </a:r>
            <a:r>
              <a:rPr lang="zh-CN" altLang="en-US" sz="2335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倡导“</a:t>
            </a:r>
            <a:r>
              <a:rPr lang="zh-CN" altLang="en-US" sz="2335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经世致用”。</a:t>
            </a:r>
            <a:endParaRPr lang="zh-CN" altLang="en-US" sz="2335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6378" name="矩形 186377"/>
          <p:cNvSpPr/>
          <p:nvPr/>
        </p:nvSpPr>
        <p:spPr>
          <a:xfrm>
            <a:off x="1332178" y="2497667"/>
            <a:ext cx="6479646" cy="810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335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335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批判</a:t>
            </a:r>
            <a:r>
              <a:rPr lang="zh-CN" altLang="en-US" sz="2335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理学“存天理，灭人欲”，</a:t>
            </a:r>
            <a:r>
              <a:rPr lang="zh-CN" altLang="en-US" sz="2335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肯定</a:t>
            </a:r>
            <a:r>
              <a:rPr lang="zh-CN" altLang="en-US" sz="2335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人的私欲的合理性。</a:t>
            </a:r>
            <a:endParaRPr lang="zh-CN" altLang="en-US" sz="2335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6379" name="矩形 186378"/>
          <p:cNvSpPr/>
          <p:nvPr/>
        </p:nvSpPr>
        <p:spPr>
          <a:xfrm>
            <a:off x="1210469" y="396875"/>
            <a:ext cx="6601354" cy="359833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sz="2335" b="1" dirty="0">
                <a:solidFill>
                  <a:srgbClr val="FF0000"/>
                </a:solidFill>
              </a:rPr>
              <a:t>视角五</a:t>
            </a:r>
            <a:r>
              <a:rPr lang="en-US" altLang="zh-CN" sz="2335" b="1">
                <a:solidFill>
                  <a:srgbClr val="FF0000"/>
                </a:solidFill>
                <a:latin typeface="Calibri" panose="020F0502020204030204" pitchFamily="34" charset="0"/>
              </a:rPr>
              <a:t>——</a:t>
            </a:r>
            <a:r>
              <a:rPr lang="zh-CN" altLang="en-US" sz="2335" b="1" dirty="0">
                <a:solidFill>
                  <a:srgbClr val="FF0000"/>
                </a:solidFill>
              </a:rPr>
              <a:t>传承与创新：儒家思想的不与不变</a:t>
            </a:r>
            <a:endParaRPr lang="zh-CN" altLang="en-US" sz="2335" b="1" dirty="0">
              <a:solidFill>
                <a:srgbClr val="FF0000"/>
              </a:solidFill>
            </a:endParaRPr>
          </a:p>
        </p:txBody>
      </p:sp>
      <p:sp>
        <p:nvSpPr>
          <p:cNvPr id="186380" name="矩形 186379"/>
          <p:cNvSpPr/>
          <p:nvPr/>
        </p:nvSpPr>
        <p:spPr>
          <a:xfrm>
            <a:off x="1272646" y="3278188"/>
            <a:ext cx="5639594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335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335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</a:t>
            </a:r>
            <a:r>
              <a:rPr lang="zh-CN" altLang="en-US" sz="2335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2335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重农抑商，提倡工商皆本</a:t>
            </a:r>
            <a:r>
              <a:rPr lang="zh-CN" altLang="en-US" sz="2335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335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6383" name="文本框 186382"/>
          <p:cNvSpPr txBox="1"/>
          <p:nvPr/>
        </p:nvSpPr>
        <p:spPr>
          <a:xfrm>
            <a:off x="1451240" y="3877469"/>
            <a:ext cx="5581385" cy="132207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alibri" panose="020F0502020204030204" pitchFamily="34" charset="0"/>
                <a:ea typeface="黑体" panose="02010609060101010101" charset="-122"/>
              </a:rPr>
              <a:t>明清进步思潮与传统儒学的关系：</a:t>
            </a:r>
            <a:endParaRPr lang="zh-CN" altLang="en-US" sz="2000" dirty="0">
              <a:solidFill>
                <a:srgbClr val="FF3300"/>
              </a:solidFill>
              <a:latin typeface="Calibri" panose="020F0502020204030204" pitchFamily="34" charset="0"/>
              <a:ea typeface="黑体" panose="02010609060101010101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charset="-122"/>
              </a:rPr>
              <a:t>继承（民本思想、积极入世）</a:t>
            </a:r>
            <a:endParaRPr lang="zh-CN" altLang="en-US" sz="2000" dirty="0">
              <a:solidFill>
                <a:srgbClr val="0000FF"/>
              </a:solidFill>
              <a:latin typeface="Calibri" panose="020F0502020204030204" pitchFamily="34" charset="0"/>
              <a:ea typeface="黑体" panose="02010609060101010101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charset="-122"/>
              </a:rPr>
              <a:t>发展（民主观念、经世致用、工商皆本）</a:t>
            </a:r>
            <a:endParaRPr lang="zh-CN" altLang="en-US" sz="2000" dirty="0">
              <a:solidFill>
                <a:srgbClr val="0000FF"/>
              </a:solidFill>
              <a:latin typeface="Calibri" panose="020F050202020403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/>
      <p:bldP spid="186375" grpId="0"/>
      <p:bldP spid="186378" grpId="0"/>
      <p:bldP spid="186380" grpId="0"/>
      <p:bldP spid="18638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593" name="表格 22592"/>
          <p:cNvGraphicFramePr/>
          <p:nvPr>
            <p:custDataLst>
              <p:tags r:id="rId1"/>
            </p:custDataLst>
          </p:nvPr>
        </p:nvGraphicFramePr>
        <p:xfrm>
          <a:off x="971021" y="756708"/>
          <a:ext cx="7141845" cy="4263390"/>
        </p:xfrm>
        <a:graphic>
          <a:graphicData uri="http://schemas.openxmlformats.org/drawingml/2006/table">
            <a:tbl>
              <a:tblPr/>
              <a:tblGrid>
                <a:gridCol w="780415"/>
                <a:gridCol w="719455"/>
                <a:gridCol w="5489575"/>
                <a:gridCol w="152400"/>
              </a:tblGrid>
              <a:tr h="4806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ea typeface="黑体" panose="02010609060101010101" charset="-122"/>
                        </a:rPr>
                        <a:t>时期</a:t>
                      </a:r>
                      <a:endParaRPr lang="zh-CN" altLang="en-US" sz="2000" b="1" dirty="0">
                        <a:ea typeface="黑体" panose="02010609060101010101" charset="-122"/>
                      </a:endParaRPr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>
                          <a:ea typeface="黑体" panose="02010609060101010101" charset="-122"/>
                        </a:rPr>
                        <a:t>人物</a:t>
                      </a:r>
                      <a:endParaRPr lang="zh-CN" altLang="en-US" sz="2000" b="1" dirty="0">
                        <a:ea typeface="黑体" panose="02010609060101010101" charset="-122"/>
                      </a:endParaRPr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dirty="0">
                          <a:ea typeface="黑体" panose="02010609060101010101" charset="-122"/>
                        </a:rPr>
                        <a:t>                 </a:t>
                      </a:r>
                      <a:r>
                        <a:rPr lang="zh-CN" altLang="en-US" sz="2000" b="1" dirty="0">
                          <a:ea typeface="黑体" panose="02010609060101010101" charset="-122"/>
                        </a:rPr>
                        <a:t>主要思想</a:t>
                      </a:r>
                      <a:endParaRPr lang="zh-CN" altLang="en-US" sz="2000" b="1" dirty="0">
                        <a:ea typeface="黑体" panose="02010609060101010101" charset="-122"/>
                      </a:endParaRPr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ea typeface="黑体" panose="02010609060101010101" charset="-122"/>
                      </a:endParaRPr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>
                        <a:solidFill>
                          <a:srgbClr val="0000CC"/>
                        </a:solidFill>
                        <a:ea typeface="黑体" panose="02010609060101010101" charset="-122"/>
                      </a:endParaRPr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>
                        <a:ea typeface="黑体" panose="02010609060101010101" charset="-122"/>
                      </a:endParaRPr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>
                        <a:ea typeface="黑体" panose="02010609060101010101" charset="-122"/>
                      </a:endParaRPr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</a:tcPr>
                </a:tc>
              </a:tr>
              <a:tr h="7804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>
                        <a:solidFill>
                          <a:srgbClr val="0000CC"/>
                        </a:solidFill>
                        <a:ea typeface="黑体" panose="02010609060101010101" charset="-122"/>
                      </a:endParaRPr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>
                        <a:ea typeface="黑体" panose="02010609060101010101" charset="-122"/>
                      </a:endParaRPr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>
                        <a:ea typeface="黑体" panose="02010609060101010101" charset="-122"/>
                      </a:endParaRPr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</a:tcPr>
                </a:tc>
              </a:tr>
              <a:tr h="72009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>
                        <a:solidFill>
                          <a:srgbClr val="0000CC"/>
                        </a:solidFill>
                        <a:ea typeface="黑体" panose="02010609060101010101" charset="-122"/>
                      </a:endParaRPr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>
                        <a:ea typeface="黑体" panose="02010609060101010101" charset="-122"/>
                      </a:endParaRPr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>
                        <a:ea typeface="黑体" panose="02010609060101010101" charset="-122"/>
                      </a:endParaRPr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</a:tcPr>
                </a:tc>
              </a:tr>
              <a:tr h="889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>
                        <a:solidFill>
                          <a:srgbClr val="0000CC"/>
                        </a:solidFill>
                        <a:ea typeface="黑体" panose="02010609060101010101" charset="-122"/>
                      </a:endParaRPr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>
                        <a:ea typeface="黑体" panose="02010609060101010101" charset="-122"/>
                      </a:endParaRPr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>
                        <a:ea typeface="黑体" panose="02010609060101010101" charset="-122"/>
                      </a:endParaRPr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</a:tcPr>
                </a:tc>
              </a:tr>
              <a:tr h="9607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>
                        <a:solidFill>
                          <a:srgbClr val="0000CC"/>
                        </a:solidFill>
                        <a:ea typeface="黑体" panose="02010609060101010101" charset="-122"/>
                      </a:endParaRPr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>
                        <a:ea typeface="黑体" panose="02010609060101010101" charset="-122"/>
                      </a:endParaRPr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335" dirty="0">
                        <a:ea typeface="黑体" panose="02010609060101010101" charset="-122"/>
                      </a:endParaRPr>
                    </a:p>
                  </a:txBody>
                  <a:tcPr marL="76199" marR="76199" marT="38099" marB="380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B cap="flat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2564" name="文本框 22563"/>
          <p:cNvSpPr txBox="1"/>
          <p:nvPr/>
        </p:nvSpPr>
        <p:spPr>
          <a:xfrm>
            <a:off x="2532063" y="1297782"/>
            <a:ext cx="3120761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charset="-122"/>
              </a:rPr>
              <a:t>仁、礼、为政以德、教育</a:t>
            </a:r>
            <a:endParaRPr lang="zh-CN" altLang="en-US" sz="2000" b="1">
              <a:solidFill>
                <a:srgbClr val="0000CC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2565" name="文本框 22564"/>
          <p:cNvSpPr txBox="1"/>
          <p:nvPr/>
        </p:nvSpPr>
        <p:spPr>
          <a:xfrm>
            <a:off x="2591594" y="1717146"/>
            <a:ext cx="4261114" cy="6038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1665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孟子：仁政；重民；性善；人格修养</a:t>
            </a:r>
            <a:endParaRPr lang="zh-CN" altLang="en-US" sz="1665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r>
              <a:rPr lang="zh-CN" altLang="en-US" sz="1665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荀子：唯物；性恶；</a:t>
            </a:r>
            <a:endParaRPr lang="zh-CN" altLang="en-US" sz="1665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2566" name="文本框 22565"/>
          <p:cNvSpPr txBox="1"/>
          <p:nvPr/>
        </p:nvSpPr>
        <p:spPr>
          <a:xfrm>
            <a:off x="2532063" y="2737115"/>
            <a:ext cx="4921250" cy="3473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1665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charset="-122"/>
              </a:rPr>
              <a:t>大一统；天人感应；仁政；三纲五常。</a:t>
            </a:r>
            <a:endParaRPr lang="zh-CN" altLang="en-US" sz="1665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0278" name="文本框 22566"/>
          <p:cNvSpPr txBox="1"/>
          <p:nvPr/>
        </p:nvSpPr>
        <p:spPr>
          <a:xfrm>
            <a:off x="5591969" y="3397250"/>
            <a:ext cx="309880" cy="2705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zh-CN" sz="116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68" name="文本框 22567"/>
          <p:cNvSpPr txBox="1"/>
          <p:nvPr/>
        </p:nvSpPr>
        <p:spPr>
          <a:xfrm>
            <a:off x="2411678" y="3278188"/>
            <a:ext cx="4800864" cy="6915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75000"/>
              </a:lnSpc>
              <a:spcBef>
                <a:spcPct val="3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程朱：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理；格物致知；存天理、灭人欲</a:t>
            </a:r>
            <a:endParaRPr lang="zh-CN" altLang="en-US" sz="20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陆王：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本心即理；致良知。</a:t>
            </a:r>
            <a:endParaRPr lang="zh-CN" altLang="en-US" sz="20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22569" name="组合 22568"/>
          <p:cNvGrpSpPr/>
          <p:nvPr/>
        </p:nvGrpSpPr>
        <p:grpSpPr>
          <a:xfrm>
            <a:off x="1751542" y="1236927"/>
            <a:ext cx="1498865" cy="3799416"/>
            <a:chOff x="703" y="754"/>
            <a:chExt cx="1133" cy="2872"/>
          </a:xfrm>
        </p:grpSpPr>
        <p:sp>
          <p:nvSpPr>
            <p:cNvPr id="10281" name="文本框 22569"/>
            <p:cNvSpPr txBox="1"/>
            <p:nvPr/>
          </p:nvSpPr>
          <p:spPr>
            <a:xfrm>
              <a:off x="748" y="754"/>
              <a:ext cx="635" cy="3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charset="-122"/>
                </a:rPr>
                <a:t>孔子</a:t>
              </a:r>
              <a:endPara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282" name="文本框 22570"/>
            <p:cNvSpPr txBox="1"/>
            <p:nvPr/>
          </p:nvSpPr>
          <p:spPr>
            <a:xfrm>
              <a:off x="748" y="1207"/>
              <a:ext cx="1088" cy="3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charset="-122"/>
                </a:rPr>
                <a:t>孟荀</a:t>
              </a:r>
              <a:endPara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283" name="文本框 22571"/>
            <p:cNvSpPr txBox="1"/>
            <p:nvPr/>
          </p:nvSpPr>
          <p:spPr>
            <a:xfrm>
              <a:off x="703" y="1706"/>
              <a:ext cx="862" cy="3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charset="-122"/>
                </a:rPr>
                <a:t>董仲舒</a:t>
              </a:r>
              <a:endPara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284" name="文本框 22572"/>
            <p:cNvSpPr txBox="1"/>
            <p:nvPr/>
          </p:nvSpPr>
          <p:spPr>
            <a:xfrm>
              <a:off x="748" y="2205"/>
              <a:ext cx="861" cy="5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85000"/>
                </a:lnSpc>
                <a:spcBef>
                  <a:spcPct val="35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程朱</a:t>
              </a:r>
              <a:endPara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85000"/>
                </a:lnSpc>
                <a:spcBef>
                  <a:spcPct val="35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陆王</a:t>
              </a:r>
              <a:endPara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5" name="文本框 22573"/>
            <p:cNvSpPr txBox="1"/>
            <p:nvPr/>
          </p:nvSpPr>
          <p:spPr>
            <a:xfrm>
              <a:off x="703" y="2976"/>
              <a:ext cx="952" cy="6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charset="-122"/>
                </a:rPr>
                <a:t>李黄</a:t>
              </a:r>
              <a:endPara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charset="-122"/>
                </a:rPr>
                <a:t>顾王</a:t>
              </a:r>
              <a:endPara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22575" name="文本框 22574"/>
          <p:cNvSpPr txBox="1"/>
          <p:nvPr/>
        </p:nvSpPr>
        <p:spPr>
          <a:xfrm>
            <a:off x="2532063" y="4298157"/>
            <a:ext cx="5101167" cy="352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charset="-122"/>
              </a:rPr>
              <a:t>顺应人性、批判专制、经世致用、工商皆本</a:t>
            </a:r>
            <a:endParaRPr lang="zh-CN" altLang="en-US" sz="20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0287" name="矩形 22575"/>
          <p:cNvSpPr/>
          <p:nvPr/>
        </p:nvSpPr>
        <p:spPr>
          <a:xfrm>
            <a:off x="1332178" y="-29157"/>
            <a:ext cx="3959489" cy="55308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方正姚体" pitchFamily="2" charset="-122"/>
              </a:rPr>
              <a:t>儒家思想发展演变</a:t>
            </a:r>
            <a:endParaRPr lang="zh-CN" altLang="en-US" sz="3000" dirty="0">
              <a:solidFill>
                <a:srgbClr val="FF0000"/>
              </a:solidFill>
              <a:latin typeface="Arial" panose="020B0604020202020204" pitchFamily="34" charset="0"/>
              <a:ea typeface="方正姚体" pitchFamily="2" charset="-122"/>
            </a:endParaRPr>
          </a:p>
        </p:txBody>
      </p:sp>
      <p:sp>
        <p:nvSpPr>
          <p:cNvPr id="10288" name="文本框 22577"/>
          <p:cNvSpPr txBox="1"/>
          <p:nvPr/>
        </p:nvSpPr>
        <p:spPr>
          <a:xfrm>
            <a:off x="1751542" y="3458104"/>
            <a:ext cx="900907" cy="3473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zh-CN" sz="1665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9" name="文本框 22578"/>
          <p:cNvSpPr txBox="1"/>
          <p:nvPr/>
        </p:nvSpPr>
        <p:spPr>
          <a:xfrm>
            <a:off x="1031875" y="3458104"/>
            <a:ext cx="840052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90" name="组合 22579"/>
          <p:cNvGrpSpPr/>
          <p:nvPr/>
        </p:nvGrpSpPr>
        <p:grpSpPr>
          <a:xfrm>
            <a:off x="971021" y="1297782"/>
            <a:ext cx="1080823" cy="3574881"/>
            <a:chOff x="158" y="754"/>
            <a:chExt cx="953" cy="2657"/>
          </a:xfrm>
        </p:grpSpPr>
        <p:sp>
          <p:nvSpPr>
            <p:cNvPr id="10291" name="文本框 22580"/>
            <p:cNvSpPr txBox="1"/>
            <p:nvPr/>
          </p:nvSpPr>
          <p:spPr>
            <a:xfrm>
              <a:off x="158" y="754"/>
              <a:ext cx="953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春秋</a:t>
              </a:r>
              <a:endPara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92" name="文本框 22581"/>
            <p:cNvSpPr txBox="1"/>
            <p:nvPr/>
          </p:nvSpPr>
          <p:spPr>
            <a:xfrm>
              <a:off x="158" y="1162"/>
              <a:ext cx="953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战国</a:t>
              </a:r>
              <a:endPara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93" name="文本框 22582"/>
            <p:cNvSpPr txBox="1"/>
            <p:nvPr/>
          </p:nvSpPr>
          <p:spPr>
            <a:xfrm>
              <a:off x="158" y="1752"/>
              <a:ext cx="589" cy="5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西汉</a:t>
              </a:r>
              <a:endPara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94" name="文本框 22583"/>
            <p:cNvSpPr txBox="1"/>
            <p:nvPr/>
          </p:nvSpPr>
          <p:spPr>
            <a:xfrm>
              <a:off x="158" y="2341"/>
              <a:ext cx="680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宋明</a:t>
              </a:r>
              <a:endPara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95" name="文本框 22584"/>
            <p:cNvSpPr txBox="1"/>
            <p:nvPr/>
          </p:nvSpPr>
          <p:spPr>
            <a:xfrm>
              <a:off x="158" y="2886"/>
              <a:ext cx="681" cy="5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明清</a:t>
              </a:r>
              <a:endPara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zh-CN" altLang="en-US" sz="20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之际</a:t>
              </a:r>
              <a:endPara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87" name="文本框 22586"/>
          <p:cNvSpPr txBox="1"/>
          <p:nvPr/>
        </p:nvSpPr>
        <p:spPr>
          <a:xfrm>
            <a:off x="4931833" y="1236927"/>
            <a:ext cx="1860021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charset="-122"/>
              </a:rPr>
              <a:t>创立儒学</a:t>
            </a:r>
            <a:endParaRPr lang="zh-CN" altLang="en-US" sz="2000" b="1" dirty="0">
              <a:solidFill>
                <a:srgbClr val="FF00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2588" name="文本框 22587"/>
          <p:cNvSpPr txBox="1"/>
          <p:nvPr/>
        </p:nvSpPr>
        <p:spPr>
          <a:xfrm>
            <a:off x="5052219" y="1717146"/>
            <a:ext cx="1830917" cy="7219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zh-CN" altLang="en-US" sz="20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charset="-122"/>
              </a:rPr>
              <a:t>吸收法家思想</a:t>
            </a:r>
            <a:endParaRPr lang="zh-CN" altLang="en-US" sz="2000" b="1" dirty="0">
              <a:solidFill>
                <a:srgbClr val="FF00FF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zh-CN" altLang="en-US" sz="20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charset="-122"/>
              </a:rPr>
              <a:t>发展儒学</a:t>
            </a:r>
            <a:endParaRPr lang="zh-CN" altLang="en-US" sz="2000" b="1" dirty="0">
              <a:solidFill>
                <a:srgbClr val="FF00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2589" name="矩形 22588"/>
          <p:cNvSpPr/>
          <p:nvPr/>
        </p:nvSpPr>
        <p:spPr>
          <a:xfrm>
            <a:off x="5052219" y="2677583"/>
            <a:ext cx="94869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新儒学</a:t>
            </a:r>
            <a:endParaRPr lang="zh-CN" altLang="en-US" sz="2000" b="1" dirty="0">
              <a:solidFill>
                <a:srgbClr val="FF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90" name="文本框 22589"/>
          <p:cNvSpPr txBox="1"/>
          <p:nvPr/>
        </p:nvSpPr>
        <p:spPr>
          <a:xfrm>
            <a:off x="4751917" y="3337719"/>
            <a:ext cx="2489729" cy="6140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zh-CN" altLang="en-US" sz="20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charset="-122"/>
              </a:rPr>
              <a:t>深受佛道影响，发展为理学</a:t>
            </a:r>
            <a:endParaRPr lang="zh-CN" altLang="en-US" sz="2000" b="1">
              <a:solidFill>
                <a:srgbClr val="FF00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2591" name="文本框 22590"/>
          <p:cNvSpPr txBox="1"/>
          <p:nvPr/>
        </p:nvSpPr>
        <p:spPr>
          <a:xfrm>
            <a:off x="4572000" y="4357688"/>
            <a:ext cx="2160323" cy="3524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zh-CN" altLang="en-US" sz="20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charset="-122"/>
              </a:rPr>
              <a:t>新儒学的变革</a:t>
            </a:r>
            <a:endParaRPr lang="zh-CN" altLang="en-US" sz="2000" b="1" dirty="0">
              <a:solidFill>
                <a:srgbClr val="FF00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2595" name="文本框 22594"/>
          <p:cNvSpPr txBox="1"/>
          <p:nvPr/>
        </p:nvSpPr>
        <p:spPr>
          <a:xfrm>
            <a:off x="7408069" y="1357313"/>
            <a:ext cx="644525" cy="1079500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华文行楷" charset="-122"/>
              </a:rPr>
              <a:t>冷落</a:t>
            </a:r>
            <a:endParaRPr lang="zh-CN" altLang="en-US" sz="3000" b="1" dirty="0">
              <a:solidFill>
                <a:srgbClr val="FF0000"/>
              </a:solidFill>
              <a:latin typeface="Arial" panose="020B0604020202020204" pitchFamily="34" charset="0"/>
              <a:ea typeface="华文行楷" charset="-122"/>
            </a:endParaRPr>
          </a:p>
        </p:txBody>
      </p:sp>
      <p:sp>
        <p:nvSpPr>
          <p:cNvPr id="22596" name="文本框 22595"/>
          <p:cNvSpPr txBox="1"/>
          <p:nvPr/>
        </p:nvSpPr>
        <p:spPr>
          <a:xfrm>
            <a:off x="7212542" y="2677583"/>
            <a:ext cx="720990" cy="3473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665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主流</a:t>
            </a:r>
            <a:endParaRPr lang="zh-CN" altLang="en-US" sz="1665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2597" name="文本框 22596"/>
          <p:cNvSpPr txBox="1"/>
          <p:nvPr/>
        </p:nvSpPr>
        <p:spPr>
          <a:xfrm>
            <a:off x="6971771" y="3217333"/>
            <a:ext cx="1259417" cy="8604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665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巩固主流地位成为官方哲学</a:t>
            </a:r>
            <a:endParaRPr lang="zh-CN" altLang="en-US" sz="1665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2598" name="文本框 22597"/>
          <p:cNvSpPr txBox="1"/>
          <p:nvPr/>
        </p:nvSpPr>
        <p:spPr>
          <a:xfrm>
            <a:off x="7272073" y="4357688"/>
            <a:ext cx="720989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charset="-122"/>
              </a:rPr>
              <a:t>正统</a:t>
            </a:r>
            <a:endParaRPr lang="zh-CN" altLang="en-US" sz="2000" b="1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25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25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4" grpId="0"/>
      <p:bldP spid="22565" grpId="0"/>
      <p:bldP spid="22566" grpId="0"/>
      <p:bldP spid="22568" grpId="0"/>
      <p:bldP spid="22575" grpId="0"/>
      <p:bldP spid="22587" grpId="0" bldLvl="0" animBg="1"/>
      <p:bldP spid="22588" grpId="0" bldLvl="0" animBg="1"/>
      <p:bldP spid="22589" grpId="0" bldLvl="0" animBg="1"/>
      <p:bldP spid="22590" grpId="0" bldLvl="0" animBg="1"/>
      <p:bldP spid="22591" grpId="0" bldLvl="0" animBg="1"/>
      <p:bldP spid="22595" grpId="0"/>
      <p:bldP spid="22596" grpId="0"/>
      <p:bldP spid="22597" grpId="0" bldLvl="0" animBg="1"/>
      <p:bldP spid="225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219837" y="121196"/>
            <a:ext cx="8704325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b="1" kern="100" dirty="0" smtClean="0">
                <a:solidFill>
                  <a:srgbClr val="0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 panose="02020603050405020304" pitchFamily="18" charset="0"/>
              </a:rPr>
              <a:t>材料五  </a:t>
            </a:r>
            <a:r>
              <a:rPr kumimoji="0" lang="zh-CN" altLang="zh-CN" sz="23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 panose="02020603050405020304" pitchFamily="18" charset="0"/>
              </a:rPr>
              <a:t>在黄宗羲那里，改变君权过重，由于皇帝胡作非为而“丧天下”的办法，已开始放弃了二程、朱、王专门要求“正人心”和“格君心之非”，而企望通过建立现实制度来得到保障，这可以</a:t>
            </a:r>
            <a:r>
              <a:rPr kumimoji="0" lang="zh-CN" altLang="zh-CN" sz="2300" b="1" i="0" u="none" strike="noStrike" kern="1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 panose="02020603050405020304" pitchFamily="18" charset="0"/>
              </a:rPr>
              <a:t>看做“内圣”之学有了向外的新开拓。</a:t>
            </a:r>
            <a:r>
              <a:rPr lang="zh-CN" altLang="zh-CN" sz="2300" b="1" kern="100" dirty="0" smtClean="0">
                <a:solidFill>
                  <a:srgbClr val="0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 panose="02020603050405020304" pitchFamily="18" charset="0"/>
              </a:rPr>
              <a:t>明</a:t>
            </a:r>
            <a:r>
              <a:rPr lang="zh-CN" altLang="zh-CN" sz="2300" b="1" kern="100" dirty="0">
                <a:solidFill>
                  <a:srgbClr val="0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 panose="02020603050405020304" pitchFamily="18" charset="0"/>
              </a:rPr>
              <a:t>中叶以来，无论朱学或王学，都有走向现实世界的普遍趋势。近乎科学的实证之风开始吹起，除学术本身的发展逻辑外，商业都市的高度繁荣，各行各业的分化兴起、众多科学论著的出现等，都表明当时社会结构、时代氛围和意识形态开始有了某种重要的变动，这可能是使理学内部发生变化的重要因素。不但是黄宗羲，还有好些人都有“工商皆本”的观念，与自秦汉以来重农抑商的传思想开始有了离异。 </a:t>
            </a:r>
            <a:endParaRPr lang="zh-CN" altLang="zh-CN" sz="2300" kern="100" dirty="0">
              <a:solidFill>
                <a:prstClr val="black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  <a:cs typeface="Times New Roman" panose="02020603050405020304" pitchFamily="18" charset="0"/>
            </a:endParaRPr>
          </a:p>
          <a:p>
            <a:pPr marL="0" marR="0" lvl="0" indent="0" algn="r" defTabSz="713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 panose="02020603050405020304" pitchFamily="18" charset="0"/>
              </a:rPr>
              <a:t>摘编自李泽厚《中国古代思想史论》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宋体" panose="02010600030101010101" pitchFamily="2" charset="-122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54710" y="4124027"/>
            <a:ext cx="897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algn="just"/>
            <a:r>
              <a:rPr lang="zh-CN" altLang="en-US" sz="2400" b="1" kern="100" dirty="0" smtClean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 panose="02020603050405020304" pitchFamily="18" charset="0"/>
              </a:rPr>
              <a:t>问题四：</a:t>
            </a:r>
            <a:r>
              <a:rPr lang="zh-CN" altLang="zh-CN" sz="2400" b="1" kern="100" dirty="0" smtClean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 panose="02020603050405020304" pitchFamily="18" charset="0"/>
              </a:rPr>
              <a:t>据</a:t>
            </a:r>
            <a:r>
              <a:rPr lang="zh-CN" altLang="en-US" sz="2400" b="1" kern="100" dirty="0" smtClean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 panose="02020603050405020304" pitchFamily="18" charset="0"/>
              </a:rPr>
              <a:t>材料及教材</a:t>
            </a:r>
            <a:r>
              <a:rPr lang="zh-CN" altLang="zh-CN" sz="2400" b="1" kern="100" dirty="0" smtClean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b="1" kern="100" dirty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 panose="02020603050405020304" pitchFamily="18" charset="0"/>
              </a:rPr>
              <a:t>指出明清时期儒学“新开拓”的表现。</a:t>
            </a:r>
            <a:endParaRPr lang="zh-CN" altLang="zh-CN" sz="2400" kern="100" dirty="0">
              <a:solidFill>
                <a:srgbClr val="C0000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50544" y="4081635"/>
            <a:ext cx="8498525" cy="1"/>
          </a:xfrm>
          <a:prstGeom prst="line">
            <a:avLst/>
          </a:prstGeom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-5831" y="4628083"/>
            <a:ext cx="8754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63500" algn="just">
              <a:spcAft>
                <a:spcPts val="0"/>
              </a:spcAft>
            </a:pPr>
            <a:r>
              <a:rPr lang="zh-CN" altLang="zh-CN" sz="2400" b="1" kern="100" dirty="0" smtClean="0">
                <a:solidFill>
                  <a:srgbClr val="0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 panose="02020603050405020304" pitchFamily="18" charset="0"/>
              </a:rPr>
              <a:t>表现</a:t>
            </a:r>
            <a:r>
              <a:rPr lang="zh-CN" altLang="zh-CN" sz="2400" b="1" kern="100" dirty="0">
                <a:solidFill>
                  <a:srgbClr val="0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 panose="02020603050405020304" pitchFamily="18" charset="0"/>
              </a:rPr>
              <a:t>：由强调道德修养转向关注社会现实；主张建立制度限制君权；实事求是的考证学术风气兴起；提出工商皆本思想</a:t>
            </a:r>
            <a:r>
              <a:rPr lang="zh-CN" altLang="zh-CN" sz="2400" b="1" kern="100" dirty="0" smtClean="0">
                <a:solidFill>
                  <a:srgbClr val="0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kern="100" dirty="0" smtClean="0">
              <a:solidFill>
                <a:srgbClr val="00000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5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41702" y="1018391"/>
            <a:ext cx="8018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       以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我之大私为天下之大公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marL="0" marR="0" lvl="0" indent="0" algn="r" defTabSz="713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——[</a:t>
            </a:r>
            <a:r>
              <a:rPr lang="zh-CN" altLang="en-US" sz="2400" b="1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]</a:t>
            </a:r>
            <a:r>
              <a:rPr lang="zh-CN" altLang="en-US" sz="2400" b="1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黄宗羲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明夷待访录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3792" y="1937945"/>
            <a:ext cx="8118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       我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劝天公重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抖擞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，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不拘一格降人才。</a:t>
            </a:r>
            <a:endParaRPr lang="en-US" altLang="zh-CN" sz="2400" b="1" dirty="0" smtClean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lvl="0" algn="r"/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——[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清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]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龚自珍：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己亥杂诗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·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其二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百二十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2412" y="2857500"/>
            <a:ext cx="81820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      求真务实，明道救世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的思想“</a:t>
            </a:r>
            <a:r>
              <a:rPr lang="zh-CN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如同</a:t>
            </a:r>
            <a:r>
              <a:rPr lang="zh-CN" altLang="zh-CN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一只潜入水下的鸭子，虽然一次次将自己隐藏于波光水影之下，但却从来没有消失，而且总是一次次抖擞精神地重新</a:t>
            </a:r>
            <a:r>
              <a:rPr lang="zh-CN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出现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（歌德）”</a:t>
            </a:r>
            <a:r>
              <a:rPr lang="zh-CN" altLang="en-US" sz="2400" b="1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，影响</a:t>
            </a:r>
            <a:r>
              <a:rPr lang="zh-CN" altLang="en-US" sz="2400" b="1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了</a:t>
            </a:r>
            <a:r>
              <a:rPr lang="zh-CN" altLang="en-US" sz="2400" b="1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一代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又一代中国人！</a:t>
            </a:r>
            <a:endParaRPr lang="en-US" altLang="zh-CN" sz="2400" b="1" dirty="0" smtClean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r"/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——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老师的执教感言</a:t>
            </a:r>
            <a:endParaRPr lang="zh-CN" altLang="en-US" sz="2400" b="1" dirty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6307" name="组合 226306"/>
          <p:cNvGrpSpPr/>
          <p:nvPr/>
        </p:nvGrpSpPr>
        <p:grpSpPr>
          <a:xfrm>
            <a:off x="1091407" y="538428"/>
            <a:ext cx="7078927" cy="4978135"/>
            <a:chOff x="249" y="482"/>
            <a:chExt cx="5351" cy="3763"/>
          </a:xfrm>
        </p:grpSpPr>
        <p:sp>
          <p:nvSpPr>
            <p:cNvPr id="226308" name="文本框 226307"/>
            <p:cNvSpPr txBox="1"/>
            <p:nvPr/>
          </p:nvSpPr>
          <p:spPr>
            <a:xfrm>
              <a:off x="249" y="527"/>
              <a:ext cx="906" cy="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>
                <a:lnSpc>
                  <a:spcPct val="80000"/>
                </a:lnSpc>
              </a:pPr>
              <a:r>
                <a:rPr lang="zh-CN" altLang="en-US" sz="2000" dirty="0">
                  <a:solidFill>
                    <a:srgbClr val="00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华文中宋" pitchFamily="2" charset="-122"/>
                </a:rPr>
                <a:t>春秋时期</a:t>
              </a:r>
              <a:endParaRPr lang="zh-CN" altLang="en-US" sz="2000" dirty="0">
                <a:solidFill>
                  <a:srgbClr val="00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sp>
          <p:nvSpPr>
            <p:cNvPr id="226309" name="文本框 226308"/>
            <p:cNvSpPr txBox="1"/>
            <p:nvPr/>
          </p:nvSpPr>
          <p:spPr>
            <a:xfrm>
              <a:off x="249" y="1050"/>
              <a:ext cx="906" cy="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>
                <a:lnSpc>
                  <a:spcPct val="80000"/>
                </a:lnSpc>
              </a:pPr>
              <a:r>
                <a:rPr lang="zh-CN" altLang="en-US" sz="2000" dirty="0">
                  <a:solidFill>
                    <a:srgbClr val="00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华文中宋" pitchFamily="2" charset="-122"/>
                </a:rPr>
                <a:t>战国时期</a:t>
              </a:r>
              <a:endParaRPr lang="zh-CN" altLang="en-US" sz="2000" dirty="0">
                <a:solidFill>
                  <a:srgbClr val="00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sp>
          <p:nvSpPr>
            <p:cNvPr id="226310" name="文本框 226309"/>
            <p:cNvSpPr txBox="1"/>
            <p:nvPr/>
          </p:nvSpPr>
          <p:spPr>
            <a:xfrm>
              <a:off x="249" y="1661"/>
              <a:ext cx="906" cy="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>
                <a:lnSpc>
                  <a:spcPct val="80000"/>
                </a:lnSpc>
              </a:pPr>
              <a:r>
                <a:rPr lang="zh-CN" altLang="en-US" sz="2000" dirty="0">
                  <a:solidFill>
                    <a:srgbClr val="00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华文中宋" pitchFamily="2" charset="-122"/>
                </a:rPr>
                <a:t>西汉时期</a:t>
              </a:r>
              <a:endParaRPr lang="zh-CN" altLang="en-US" sz="2000" dirty="0">
                <a:solidFill>
                  <a:srgbClr val="00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sp>
          <p:nvSpPr>
            <p:cNvPr id="226311" name="文本框 226310"/>
            <p:cNvSpPr txBox="1"/>
            <p:nvPr/>
          </p:nvSpPr>
          <p:spPr>
            <a:xfrm>
              <a:off x="249" y="2411"/>
              <a:ext cx="906" cy="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>
                <a:lnSpc>
                  <a:spcPct val="80000"/>
                </a:lnSpc>
              </a:pPr>
              <a:r>
                <a:rPr lang="zh-CN" altLang="en-US" sz="2000" dirty="0">
                  <a:solidFill>
                    <a:srgbClr val="00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华文中宋" pitchFamily="2" charset="-122"/>
                </a:rPr>
                <a:t>宋明时期</a:t>
              </a:r>
              <a:endParaRPr lang="zh-CN" altLang="en-US" sz="2000" dirty="0">
                <a:solidFill>
                  <a:srgbClr val="00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sp>
          <p:nvSpPr>
            <p:cNvPr id="226312" name="文本框 226311"/>
            <p:cNvSpPr txBox="1"/>
            <p:nvPr/>
          </p:nvSpPr>
          <p:spPr>
            <a:xfrm>
              <a:off x="249" y="3521"/>
              <a:ext cx="906" cy="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>
                <a:lnSpc>
                  <a:spcPct val="80000"/>
                </a:lnSpc>
              </a:pPr>
              <a:r>
                <a:rPr lang="zh-CN" altLang="en-US" sz="2000" dirty="0">
                  <a:solidFill>
                    <a:srgbClr val="00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华文中宋" pitchFamily="2" charset="-122"/>
                </a:rPr>
                <a:t>明清之际</a:t>
              </a:r>
              <a:endParaRPr lang="zh-CN" altLang="en-US" sz="2000" dirty="0">
                <a:solidFill>
                  <a:srgbClr val="00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sp>
          <p:nvSpPr>
            <p:cNvPr id="226313" name="文本框 226312"/>
            <p:cNvSpPr txBox="1"/>
            <p:nvPr/>
          </p:nvSpPr>
          <p:spPr>
            <a:xfrm>
              <a:off x="1523" y="482"/>
              <a:ext cx="330" cy="90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660033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百</a:t>
              </a:r>
              <a:endParaRPr lang="zh-CN" altLang="en-US" sz="2000" dirty="0">
                <a:solidFill>
                  <a:srgbClr val="66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660033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家</a:t>
              </a:r>
              <a:endParaRPr lang="zh-CN" altLang="en-US" sz="2000" dirty="0">
                <a:solidFill>
                  <a:srgbClr val="66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660033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争</a:t>
              </a:r>
              <a:endParaRPr lang="zh-CN" altLang="en-US" sz="2000" dirty="0">
                <a:solidFill>
                  <a:srgbClr val="66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660033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鸣</a:t>
              </a:r>
              <a:endParaRPr lang="zh-CN" altLang="en-US" sz="2000" dirty="0">
                <a:solidFill>
                  <a:srgbClr val="66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26314" name="文本框 226313"/>
            <p:cNvSpPr txBox="1"/>
            <p:nvPr/>
          </p:nvSpPr>
          <p:spPr>
            <a:xfrm>
              <a:off x="2418" y="505"/>
              <a:ext cx="1674" cy="30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/>
              <a:r>
                <a:rPr lang="zh-CN" altLang="en-US" sz="2000" dirty="0">
                  <a:solidFill>
                    <a:srgbClr val="00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华文中宋" pitchFamily="2" charset="-122"/>
                </a:rPr>
                <a:t>孔子创立儒家思想</a:t>
              </a:r>
              <a:endParaRPr lang="zh-CN" altLang="en-US" sz="2000" dirty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sp>
          <p:nvSpPr>
            <p:cNvPr id="226315" name="文本框 226314"/>
            <p:cNvSpPr txBox="1"/>
            <p:nvPr/>
          </p:nvSpPr>
          <p:spPr>
            <a:xfrm>
              <a:off x="2226" y="1026"/>
              <a:ext cx="1866" cy="30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/>
              <a:r>
                <a:rPr lang="zh-CN" altLang="en-US" sz="2000" dirty="0">
                  <a:solidFill>
                    <a:srgbClr val="00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华文中宋" pitchFamily="2" charset="-122"/>
                </a:rPr>
                <a:t>孟、荀继承发展儒学</a:t>
              </a:r>
              <a:endParaRPr lang="zh-CN" altLang="en-US" sz="2000" dirty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sp>
          <p:nvSpPr>
            <p:cNvPr id="226316" name="文本框 226315"/>
            <p:cNvSpPr txBox="1"/>
            <p:nvPr/>
          </p:nvSpPr>
          <p:spPr>
            <a:xfrm>
              <a:off x="2109" y="1616"/>
              <a:ext cx="1674" cy="30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/>
              <a:r>
                <a:rPr lang="zh-CN" altLang="en-US" sz="2000" dirty="0">
                  <a:solidFill>
                    <a:srgbClr val="00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董仲舒创立新儒学</a:t>
              </a:r>
              <a:endParaRPr lang="zh-CN" altLang="en-US" sz="2000" dirty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26317" name="文本框 226316"/>
            <p:cNvSpPr txBox="1"/>
            <p:nvPr/>
          </p:nvSpPr>
          <p:spPr>
            <a:xfrm>
              <a:off x="1565" y="2229"/>
              <a:ext cx="2618" cy="58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>
                <a:spcBef>
                  <a:spcPct val="20000"/>
                </a:spcBef>
              </a:pPr>
              <a:r>
                <a:rPr lang="zh-CN" altLang="en-US" sz="2000" dirty="0">
                  <a:solidFill>
                    <a:srgbClr val="00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华文中宋" pitchFamily="2" charset="-122"/>
                </a:rPr>
                <a:t>程朱理学</a:t>
              </a:r>
              <a:r>
                <a:rPr lang="en-US" altLang="zh-CN" sz="2000" dirty="0">
                  <a:solidFill>
                    <a:srgbClr val="00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华文中宋" pitchFamily="2" charset="-122"/>
                </a:rPr>
                <a:t>(</a:t>
              </a:r>
              <a:r>
                <a:rPr lang="zh-CN" altLang="en-US" sz="2000" dirty="0">
                  <a:solidFill>
                    <a:srgbClr val="00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华文中宋" pitchFamily="2" charset="-122"/>
                </a:rPr>
                <a:t>程颢、程颐、朱熹 </a:t>
              </a:r>
              <a:r>
                <a:rPr lang="en-US" altLang="zh-CN" sz="2000">
                  <a:solidFill>
                    <a:srgbClr val="00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华文中宋" pitchFamily="2" charset="-122"/>
                </a:rPr>
                <a:t>)</a:t>
              </a:r>
              <a:endParaRPr lang="en-US" altLang="zh-CN" sz="200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华文中宋" pitchFamily="2" charset="-122"/>
              </a:endParaRPr>
            </a:p>
            <a:p>
              <a:pPr algn="l">
                <a:spcBef>
                  <a:spcPct val="20000"/>
                </a:spcBef>
              </a:pPr>
              <a:r>
                <a:rPr lang="zh-CN" altLang="en-US" sz="2000" dirty="0">
                  <a:solidFill>
                    <a:srgbClr val="00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华文中宋" pitchFamily="2" charset="-122"/>
                </a:rPr>
                <a:t>陆王心学  </a:t>
              </a:r>
              <a:r>
                <a:rPr lang="en-US" altLang="zh-CN" sz="2000" dirty="0">
                  <a:solidFill>
                    <a:srgbClr val="00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华文中宋" pitchFamily="2" charset="-122"/>
                </a:rPr>
                <a:t>(</a:t>
              </a:r>
              <a:r>
                <a:rPr lang="zh-CN" altLang="en-US" sz="2000" dirty="0">
                  <a:solidFill>
                    <a:srgbClr val="00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华文中宋" pitchFamily="2" charset="-122"/>
                </a:rPr>
                <a:t>陆九渊、王阳明</a:t>
              </a:r>
              <a:r>
                <a:rPr lang="en-US" altLang="zh-CN" sz="2000">
                  <a:solidFill>
                    <a:srgbClr val="00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华文中宋" pitchFamily="2" charset="-122"/>
                </a:rPr>
                <a:t>)</a:t>
              </a:r>
              <a:endParaRPr lang="en-US" altLang="zh-CN" sz="200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sp>
          <p:nvSpPr>
            <p:cNvPr id="226318" name="文本框 226317"/>
            <p:cNvSpPr txBox="1"/>
            <p:nvPr/>
          </p:nvSpPr>
          <p:spPr>
            <a:xfrm>
              <a:off x="1717" y="2933"/>
              <a:ext cx="522" cy="30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/>
              <a:r>
                <a:rPr lang="zh-CN" altLang="en-US" sz="2000" dirty="0">
                  <a:solidFill>
                    <a:srgbClr val="00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李贽</a:t>
              </a:r>
              <a:endParaRPr lang="zh-CN" altLang="en-US" sz="2000" dirty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26319" name="文本框 226318"/>
            <p:cNvSpPr txBox="1"/>
            <p:nvPr/>
          </p:nvSpPr>
          <p:spPr>
            <a:xfrm>
              <a:off x="1634" y="3273"/>
              <a:ext cx="714" cy="30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/>
              <a:r>
                <a:rPr lang="zh-CN" altLang="en-US" sz="2000" dirty="0">
                  <a:solidFill>
                    <a:srgbClr val="00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顾炎武</a:t>
              </a:r>
              <a:endParaRPr lang="zh-CN" altLang="en-US" sz="2000" dirty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26320" name="文本框 226319"/>
            <p:cNvSpPr txBox="1"/>
            <p:nvPr/>
          </p:nvSpPr>
          <p:spPr>
            <a:xfrm>
              <a:off x="1634" y="3568"/>
              <a:ext cx="714" cy="30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/>
              <a:r>
                <a:rPr lang="zh-CN" altLang="en-US" sz="2000" dirty="0">
                  <a:solidFill>
                    <a:srgbClr val="00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黄宗羲</a:t>
              </a:r>
              <a:endParaRPr lang="zh-CN" altLang="en-US" sz="2000" dirty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26321" name="文本框 226320"/>
            <p:cNvSpPr txBox="1"/>
            <p:nvPr/>
          </p:nvSpPr>
          <p:spPr>
            <a:xfrm>
              <a:off x="1634" y="3862"/>
              <a:ext cx="714" cy="30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/>
              <a:r>
                <a:rPr lang="zh-CN" altLang="en-US" sz="2000" dirty="0">
                  <a:solidFill>
                    <a:srgbClr val="00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王夫之</a:t>
              </a:r>
              <a:endParaRPr lang="zh-CN" altLang="en-US" sz="2000" dirty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26322" name="文本框 226321"/>
            <p:cNvSpPr txBox="1"/>
            <p:nvPr/>
          </p:nvSpPr>
          <p:spPr>
            <a:xfrm>
              <a:off x="2699" y="2931"/>
              <a:ext cx="1232" cy="30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000" dirty="0">
                  <a:solidFill>
                    <a:srgbClr val="00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华文中宋" pitchFamily="2" charset="-122"/>
                </a:rPr>
                <a:t> “</a:t>
              </a:r>
              <a:r>
                <a:rPr lang="zh-CN" altLang="en-US" sz="2000" dirty="0">
                  <a:solidFill>
                    <a:srgbClr val="00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华文中宋" pitchFamily="2" charset="-122"/>
                </a:rPr>
                <a:t>异端”思想</a:t>
              </a:r>
              <a:endParaRPr lang="zh-CN" altLang="en-US" sz="2000" dirty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sp>
          <p:nvSpPr>
            <p:cNvPr id="226323" name="文本框 226322"/>
            <p:cNvSpPr txBox="1"/>
            <p:nvPr/>
          </p:nvSpPr>
          <p:spPr>
            <a:xfrm>
              <a:off x="2649" y="3385"/>
              <a:ext cx="1290" cy="8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>
                <a:spcBef>
                  <a:spcPct val="20000"/>
                </a:spcBef>
              </a:pPr>
              <a:r>
                <a:rPr lang="zh-CN" altLang="en-US" sz="2000" dirty="0">
                  <a:solidFill>
                    <a:srgbClr val="00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经世致用思想</a:t>
              </a:r>
              <a:endParaRPr lang="zh-CN" altLang="en-US" sz="2000" dirty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  <a:p>
              <a:pPr algn="l">
                <a:spcBef>
                  <a:spcPct val="20000"/>
                </a:spcBef>
              </a:pPr>
              <a:r>
                <a:rPr lang="zh-CN" altLang="en-US" sz="2000" dirty="0">
                  <a:solidFill>
                    <a:srgbClr val="00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反对君主专制</a:t>
              </a:r>
              <a:endParaRPr lang="zh-CN" altLang="en-US" sz="2000" dirty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  <a:p>
              <a:pPr algn="l">
                <a:spcBef>
                  <a:spcPct val="20000"/>
                </a:spcBef>
              </a:pPr>
              <a:r>
                <a:rPr lang="zh-CN" altLang="en-US" sz="2000" dirty="0">
                  <a:solidFill>
                    <a:srgbClr val="0000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唯物主义思想</a:t>
              </a:r>
              <a:endParaRPr lang="zh-CN" altLang="en-US" sz="2000" dirty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26324" name="文本框 226323"/>
            <p:cNvSpPr txBox="1"/>
            <p:nvPr/>
          </p:nvSpPr>
          <p:spPr>
            <a:xfrm>
              <a:off x="4694" y="505"/>
              <a:ext cx="906" cy="30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/>
              <a:r>
                <a:rPr lang="zh-CN" altLang="en-US" sz="2000" dirty="0">
                  <a:solidFill>
                    <a:srgbClr val="A5002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儒学创立</a:t>
              </a:r>
              <a:endParaRPr lang="zh-CN" altLang="en-US" sz="2000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26325" name="文本框 226324"/>
            <p:cNvSpPr txBox="1"/>
            <p:nvPr/>
          </p:nvSpPr>
          <p:spPr>
            <a:xfrm>
              <a:off x="4694" y="1004"/>
              <a:ext cx="906" cy="30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/>
              <a:r>
                <a:rPr lang="zh-CN" altLang="en-US" sz="2000" dirty="0">
                  <a:solidFill>
                    <a:srgbClr val="A5002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成为显学</a:t>
              </a:r>
              <a:endParaRPr lang="zh-CN" altLang="en-US" sz="2000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26326" name="文本框 226325"/>
            <p:cNvSpPr txBox="1"/>
            <p:nvPr/>
          </p:nvSpPr>
          <p:spPr>
            <a:xfrm>
              <a:off x="4666" y="1480"/>
              <a:ext cx="906" cy="5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/>
              <a:r>
                <a:rPr lang="zh-CN" altLang="en-US" sz="2000" dirty="0">
                  <a:solidFill>
                    <a:srgbClr val="A5002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确立正统</a:t>
              </a:r>
              <a:endParaRPr lang="zh-CN" altLang="en-US" sz="2000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  <a:p>
              <a:pPr algn="l"/>
              <a:r>
                <a:rPr lang="zh-CN" altLang="en-US" sz="2000" dirty="0">
                  <a:solidFill>
                    <a:srgbClr val="A5002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思想地位</a:t>
              </a:r>
              <a:endParaRPr lang="zh-CN" altLang="en-US" sz="2000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26327" name="文本框 226326"/>
            <p:cNvSpPr txBox="1"/>
            <p:nvPr/>
          </p:nvSpPr>
          <p:spPr>
            <a:xfrm>
              <a:off x="4649" y="2217"/>
              <a:ext cx="906" cy="5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/>
              <a:r>
                <a:rPr lang="zh-CN" altLang="en-US" sz="2000" dirty="0">
                  <a:solidFill>
                    <a:srgbClr val="A5002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发展到理</a:t>
              </a:r>
              <a:endParaRPr lang="zh-CN" altLang="en-US" sz="2000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  <a:p>
              <a:pPr algn="l"/>
              <a:r>
                <a:rPr lang="zh-CN" altLang="en-US" sz="2000" dirty="0">
                  <a:solidFill>
                    <a:srgbClr val="A5002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学新阶段</a:t>
              </a:r>
              <a:endParaRPr lang="zh-CN" altLang="en-US" sz="2000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26328" name="文本框 226327"/>
            <p:cNvSpPr txBox="1"/>
            <p:nvPr/>
          </p:nvSpPr>
          <p:spPr>
            <a:xfrm>
              <a:off x="4666" y="3158"/>
              <a:ext cx="906" cy="5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/>
              <a:r>
                <a:rPr lang="zh-CN" altLang="en-US" sz="2000" dirty="0">
                  <a:solidFill>
                    <a:srgbClr val="A5002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批判继承</a:t>
              </a:r>
              <a:endParaRPr lang="zh-CN" altLang="en-US" sz="2000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  <a:p>
              <a:pPr algn="l"/>
              <a:r>
                <a:rPr lang="zh-CN" altLang="en-US" sz="2000" dirty="0">
                  <a:solidFill>
                    <a:srgbClr val="A5002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传统儒学</a:t>
              </a:r>
              <a:endParaRPr lang="zh-CN" altLang="en-US" sz="2000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26329" name="直接连接符 226328"/>
            <p:cNvSpPr/>
            <p:nvPr/>
          </p:nvSpPr>
          <p:spPr>
            <a:xfrm>
              <a:off x="1156" y="663"/>
              <a:ext cx="363" cy="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330" name="直接连接符 226329"/>
            <p:cNvSpPr/>
            <p:nvPr/>
          </p:nvSpPr>
          <p:spPr>
            <a:xfrm>
              <a:off x="1156" y="1162"/>
              <a:ext cx="36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331" name="直接连接符 226330"/>
            <p:cNvSpPr/>
            <p:nvPr/>
          </p:nvSpPr>
          <p:spPr>
            <a:xfrm>
              <a:off x="1837" y="663"/>
              <a:ext cx="561" cy="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332" name="直接连接符 226331"/>
            <p:cNvSpPr/>
            <p:nvPr/>
          </p:nvSpPr>
          <p:spPr>
            <a:xfrm>
              <a:off x="1837" y="1162"/>
              <a:ext cx="37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333" name="直接连接符 226332"/>
            <p:cNvSpPr/>
            <p:nvPr/>
          </p:nvSpPr>
          <p:spPr>
            <a:xfrm>
              <a:off x="703" y="799"/>
              <a:ext cx="0" cy="272"/>
            </a:xfrm>
            <a:prstGeom prst="line">
              <a:avLst/>
            </a:prstGeom>
            <a:ln w="1016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6334" name="直接连接符 226333"/>
            <p:cNvSpPr/>
            <p:nvPr/>
          </p:nvSpPr>
          <p:spPr>
            <a:xfrm>
              <a:off x="703" y="1298"/>
              <a:ext cx="0" cy="363"/>
            </a:xfrm>
            <a:prstGeom prst="line">
              <a:avLst/>
            </a:prstGeom>
            <a:ln w="1016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6335" name="直接连接符 226334"/>
            <p:cNvSpPr/>
            <p:nvPr/>
          </p:nvSpPr>
          <p:spPr>
            <a:xfrm>
              <a:off x="703" y="1933"/>
              <a:ext cx="0" cy="454"/>
            </a:xfrm>
            <a:prstGeom prst="line">
              <a:avLst/>
            </a:prstGeom>
            <a:ln w="1016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6336" name="直接连接符 226335"/>
            <p:cNvSpPr/>
            <p:nvPr/>
          </p:nvSpPr>
          <p:spPr>
            <a:xfrm>
              <a:off x="703" y="2659"/>
              <a:ext cx="0" cy="816"/>
            </a:xfrm>
            <a:prstGeom prst="line">
              <a:avLst/>
            </a:prstGeom>
            <a:ln w="1016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6337" name="直接连接符 226336"/>
            <p:cNvSpPr/>
            <p:nvPr/>
          </p:nvSpPr>
          <p:spPr>
            <a:xfrm>
              <a:off x="4059" y="663"/>
              <a:ext cx="63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338" name="直接连接符 226337"/>
            <p:cNvSpPr/>
            <p:nvPr/>
          </p:nvSpPr>
          <p:spPr>
            <a:xfrm>
              <a:off x="4076" y="1162"/>
              <a:ext cx="61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339" name="直接连接符 226338"/>
            <p:cNvSpPr/>
            <p:nvPr/>
          </p:nvSpPr>
          <p:spPr>
            <a:xfrm>
              <a:off x="1156" y="1795"/>
              <a:ext cx="953" cy="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340" name="直接连接符 226339"/>
            <p:cNvSpPr/>
            <p:nvPr/>
          </p:nvSpPr>
          <p:spPr>
            <a:xfrm>
              <a:off x="3787" y="1797"/>
              <a:ext cx="86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341" name="直接连接符 226340"/>
            <p:cNvSpPr/>
            <p:nvPr/>
          </p:nvSpPr>
          <p:spPr>
            <a:xfrm>
              <a:off x="1156" y="2514"/>
              <a:ext cx="3493" cy="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342" name="直接连接符 226341"/>
            <p:cNvSpPr/>
            <p:nvPr/>
          </p:nvSpPr>
          <p:spPr>
            <a:xfrm>
              <a:off x="5148" y="799"/>
              <a:ext cx="0" cy="227"/>
            </a:xfrm>
            <a:prstGeom prst="line">
              <a:avLst/>
            </a:prstGeom>
            <a:ln w="1016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6343" name="直接连接符 226342"/>
            <p:cNvSpPr/>
            <p:nvPr/>
          </p:nvSpPr>
          <p:spPr>
            <a:xfrm>
              <a:off x="5148" y="1298"/>
              <a:ext cx="0" cy="182"/>
            </a:xfrm>
            <a:prstGeom prst="line">
              <a:avLst/>
            </a:prstGeom>
            <a:ln w="1016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6344" name="直接连接符 226343"/>
            <p:cNvSpPr/>
            <p:nvPr/>
          </p:nvSpPr>
          <p:spPr>
            <a:xfrm>
              <a:off x="5148" y="2024"/>
              <a:ext cx="0" cy="181"/>
            </a:xfrm>
            <a:prstGeom prst="line">
              <a:avLst/>
            </a:prstGeom>
            <a:ln w="1016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6345" name="直接连接符 226344"/>
            <p:cNvSpPr/>
            <p:nvPr/>
          </p:nvSpPr>
          <p:spPr>
            <a:xfrm>
              <a:off x="5148" y="2750"/>
              <a:ext cx="0" cy="408"/>
            </a:xfrm>
            <a:prstGeom prst="line">
              <a:avLst/>
            </a:prstGeom>
            <a:ln w="1016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6346" name="直接连接符 226345"/>
            <p:cNvSpPr/>
            <p:nvPr/>
          </p:nvSpPr>
          <p:spPr>
            <a:xfrm>
              <a:off x="2336" y="3702"/>
              <a:ext cx="18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347" name="直接连接符 226346"/>
            <p:cNvSpPr/>
            <p:nvPr/>
          </p:nvSpPr>
          <p:spPr>
            <a:xfrm>
              <a:off x="1429" y="4020"/>
              <a:ext cx="18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348" name="直接连接符 226347"/>
            <p:cNvSpPr/>
            <p:nvPr/>
          </p:nvSpPr>
          <p:spPr>
            <a:xfrm>
              <a:off x="1429" y="3067"/>
              <a:ext cx="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349" name="直接连接符 226348"/>
            <p:cNvSpPr/>
            <p:nvPr/>
          </p:nvSpPr>
          <p:spPr>
            <a:xfrm>
              <a:off x="1429" y="3067"/>
              <a:ext cx="0" cy="95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350" name="直接连接符 226349"/>
            <p:cNvSpPr/>
            <p:nvPr/>
          </p:nvSpPr>
          <p:spPr>
            <a:xfrm>
              <a:off x="1156" y="3657"/>
              <a:ext cx="27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351" name="直接连接符 226350"/>
            <p:cNvSpPr/>
            <p:nvPr/>
          </p:nvSpPr>
          <p:spPr>
            <a:xfrm>
              <a:off x="2245" y="3067"/>
              <a:ext cx="45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352" name="直接连接符 226351"/>
            <p:cNvSpPr/>
            <p:nvPr/>
          </p:nvSpPr>
          <p:spPr>
            <a:xfrm>
              <a:off x="3833" y="3067"/>
              <a:ext cx="36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353" name="直接连接符 226352"/>
            <p:cNvSpPr/>
            <p:nvPr/>
          </p:nvSpPr>
          <p:spPr>
            <a:xfrm>
              <a:off x="4195" y="3067"/>
              <a:ext cx="0" cy="63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354" name="直接连接符 226353"/>
            <p:cNvSpPr/>
            <p:nvPr/>
          </p:nvSpPr>
          <p:spPr>
            <a:xfrm>
              <a:off x="4195" y="3430"/>
              <a:ext cx="45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bsuc.cn:8013/bk/c68/07mingqing/07%E6%9D%8E%E8%B4%BD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6F5FD"/>
              </a:clrFrom>
              <a:clrTo>
                <a:srgbClr val="F6F5FD">
                  <a:alpha val="0"/>
                </a:srgbClr>
              </a:clrTo>
            </a:clrChange>
          </a:blip>
          <a:srcRect r="5995"/>
          <a:stretch>
            <a:fillRect/>
          </a:stretch>
        </p:blipFill>
        <p:spPr bwMode="auto">
          <a:xfrm>
            <a:off x="395536" y="985292"/>
            <a:ext cx="3600400" cy="4080454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3563888" y="2118836"/>
            <a:ext cx="51845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7620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志士不忘在沟壑，勇士不忘丧其元。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marL="0" marR="0" lvl="0" indent="0" algn="just" defTabSz="7620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我今不死更何待？愿早一命归黄泉。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marL="0" marR="0" lvl="0" indent="0" algn="r" defTabSz="7620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李贽</a:t>
            </a:r>
            <a:r>
              <a:rPr lang="en-US" altLang="zh-CN" sz="2400" b="1" dirty="0" smtClean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《</a:t>
            </a:r>
            <a:r>
              <a:rPr lang="zh-CN" altLang="en-US" sz="2400" b="1" dirty="0" smtClean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不是好汉</a:t>
            </a:r>
            <a:r>
              <a:rPr lang="en-US" altLang="zh-CN" sz="2400" b="1" dirty="0" smtClean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6301" y="769268"/>
            <a:ext cx="864096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材料一  李贽壮岁为官，晚年削发，近又刻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《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藏书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》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、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《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焚书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》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、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《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卓吾大德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》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等书，流行海内，惑乱人心。尤可恨者，寄居麻城，肆行不简，与无良辈游于庵院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……</a:t>
            </a:r>
            <a:endParaRPr lang="en-US" altLang="zh-CN" sz="2400" b="1" dirty="0" smtClean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r"/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——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礼科都给事中张问达弹劾李贽奏折</a:t>
            </a:r>
            <a:endParaRPr lang="en-US" altLang="zh-CN" sz="2400" b="1" dirty="0" smtClean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材料二  李贽敢倡乱道，惑世诬民，便令厂卫五城，严拿治罪。</a:t>
            </a:r>
            <a:endParaRPr lang="en-US" altLang="zh-CN" sz="2400" b="1" dirty="0" smtClean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r"/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——《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明神宗实录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》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卷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369</a:t>
            </a:r>
            <a:endParaRPr lang="en-US" altLang="zh-CN" sz="1050" b="1" dirty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lvl="0">
              <a:defRPr/>
            </a:pPr>
            <a:endParaRPr lang="en-US" altLang="zh-CN" sz="1800" b="1" dirty="0" smtClean="0">
              <a:solidFill>
                <a:srgbClr val="C0000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lvl="0"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问题一：依据</a:t>
            </a:r>
            <a:r>
              <a:rPr lang="zh-CN" altLang="en-US" sz="2400" b="1" dirty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上述材料，概括李贽遭人</a:t>
            </a:r>
            <a:r>
              <a:rPr lang="zh-CN" altLang="en-US" sz="2400" b="1" dirty="0" smtClean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弹劾入狱的</a:t>
            </a:r>
            <a:r>
              <a:rPr lang="zh-CN" altLang="en-US" sz="2400" b="1" dirty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缘由。</a:t>
            </a:r>
            <a:endParaRPr lang="en-US" altLang="zh-CN" sz="2400" b="1" dirty="0">
              <a:solidFill>
                <a:srgbClr val="C0000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lvl="0">
              <a:defRPr/>
            </a:pPr>
            <a:endParaRPr lang="en-US" altLang="zh-CN" sz="1100" b="1" dirty="0">
              <a:solidFill>
                <a:prstClr val="black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lvl="0"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入狱缘由</a:t>
            </a:r>
            <a:r>
              <a:rPr lang="zh-CN" altLang="en-US" sz="2400" b="1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：惑乱人心，肆行不简，惑世诬民。</a:t>
            </a:r>
            <a:endParaRPr lang="en-US" altLang="zh-CN" sz="2400" b="1" dirty="0">
              <a:solidFill>
                <a:prstClr val="black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r"/>
            <a:endParaRPr lang="en-US" altLang="zh-CN" sz="2400" b="1" dirty="0" smtClean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0107" y="246048"/>
            <a:ext cx="864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一、明中后期李贽</a:t>
            </a:r>
            <a:endParaRPr lang="zh-CN" altLang="en-US" sz="2800" b="1" dirty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0544" y="3145532"/>
            <a:ext cx="8498525" cy="1"/>
          </a:xfrm>
          <a:prstGeom prst="line">
            <a:avLst/>
          </a:prstGeom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3971" y="179844"/>
            <a:ext cx="8640960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材料一 夫天生一人，自有一人之用，不待取给于孔子而后足也，若必待取足于孔子，则千古以前无孔子，终不得为人乎？</a:t>
            </a:r>
            <a:endParaRPr lang="zh-CN" altLang="en-US" sz="2400" b="1" dirty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r"/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——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选自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《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焚书 </a:t>
            </a:r>
            <a:r>
              <a:rPr lang="en-US" altLang="zh-CN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· 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答耿中丞</a:t>
            </a:r>
            <a:r>
              <a:rPr lang="en-US" altLang="zh-CN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》</a:t>
            </a:r>
            <a:endParaRPr lang="en-US" altLang="zh-CN" sz="2400" b="1" dirty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材料二  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  <a:sym typeface="+mn-ea"/>
              </a:rPr>
              <a:t>万物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  <a:sym typeface="+mn-ea"/>
              </a:rPr>
              <a:t>皆生于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  <a:sym typeface="+mn-ea"/>
              </a:rPr>
              <a:t>两。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 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  <a:sym typeface="+mn-ea"/>
              </a:rPr>
              <a:t>——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  <a:sym typeface="+mn-ea"/>
              </a:rPr>
              <a:t>选自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  <a:sym typeface="+mn-ea"/>
              </a:rPr>
              <a:t>《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  <a:sym typeface="+mn-ea"/>
              </a:rPr>
              <a:t>续焚书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  <a:sym typeface="+mn-ea"/>
              </a:rPr>
              <a:t>》</a:t>
            </a:r>
            <a:endParaRPr lang="zh-CN" altLang="en-US" sz="2400" b="1" dirty="0" smtClean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材料三  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李贽特别提出男女平等的观点，宣称“有好女子便立家，何必男儿”，赞扬汉代卓文君私奔再嫁司马相如“正获身，非失身”，“当大喜，何耻为”。</a:t>
            </a:r>
            <a:endParaRPr lang="zh-CN" altLang="en-US" sz="2400" b="1" dirty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r"/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——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选自岳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麓版教材必修</a:t>
            </a:r>
            <a:r>
              <a:rPr lang="en-US" altLang="zh-CN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3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第</a:t>
            </a:r>
            <a:r>
              <a:rPr lang="en-US" altLang="zh-CN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5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课</a:t>
            </a:r>
            <a:r>
              <a:rPr lang="en-US" altLang="zh-CN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《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明清之际进步思潮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》</a:t>
            </a:r>
            <a:endParaRPr lang="en-US" altLang="zh-CN" sz="2400" b="1" dirty="0" smtClean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材料四  夫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圣人亦人耳，既不能高飞远举，弃人世间，则自不能不衣不食，绝粒衣草而自逃荒野也，故虽圣人不能无势利之心。</a:t>
            </a:r>
            <a:r>
              <a:rPr lang="en-US" altLang="zh-CN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……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则知势利之心，亦吾人禀赋之自然矣。</a:t>
            </a:r>
            <a:endParaRPr lang="en-US" altLang="zh-CN" sz="2400" b="1" dirty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lvl="0" algn="r"/>
            <a:r>
              <a:rPr lang="en-US" altLang="zh-CN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——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选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自李贽</a:t>
            </a:r>
            <a:r>
              <a:rPr lang="en-US" altLang="zh-CN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《</a:t>
            </a:r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明灯道古录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》</a:t>
            </a:r>
            <a:endParaRPr lang="zh-CN" altLang="en-US" sz="2400" b="1" dirty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07665" y="472440"/>
            <a:ext cx="437388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否认孔孟学说的权威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842770" y="1778635"/>
            <a:ext cx="437388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提出男女平等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57755" y="3455670"/>
            <a:ext cx="437388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强调人的正常欲望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bldLvl="0" animBg="1"/>
      <p:bldP spid="5" grpId="1" animBg="1"/>
      <p:bldP spid="6" grpId="0" bldLvl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705" b="99053" l="0" r="100000">
                        <a14:foregroundMark x1="20202" y1="67992" x2="20202" y2="67992"/>
                        <a14:foregroundMark x1="25505" y1="64015" x2="25505" y2="64015"/>
                        <a14:foregroundMark x1="25758" y1="62689" x2="25758" y2="62689"/>
                        <a14:foregroundMark x1="28283" y1="61932" x2="28788" y2="61932"/>
                        <a14:foregroundMark x1="31566" y1="59848" x2="30303" y2="60985"/>
                        <a14:foregroundMark x1="26515" y1="63258" x2="24747" y2="73106"/>
                        <a14:foregroundMark x1="19192" y1="70833" x2="18182" y2="74053"/>
                        <a14:foregroundMark x1="17172" y1="75379" x2="17172" y2="76894"/>
                        <a14:foregroundMark x1="16919" y1="72348" x2="16162" y2="74053"/>
                        <a14:foregroundMark x1="14141" y1="74811" x2="12879" y2="75189"/>
                        <a14:foregroundMark x1="9343" y1="73864" x2="9343" y2="73864"/>
                        <a14:foregroundMark x1="9091" y1="74432" x2="8838" y2="78220"/>
                        <a14:foregroundMark x1="8586" y1="79356" x2="8586" y2="81439"/>
                        <a14:foregroundMark x1="8586" y1="82576" x2="8586" y2="84470"/>
                        <a14:foregroundMark x1="8586" y1="85795" x2="12121" y2="87689"/>
                        <a14:foregroundMark x1="22727" y1="86932" x2="25253" y2="86932"/>
                        <a14:foregroundMark x1="28030" y1="84280" x2="31061" y2="84848"/>
                        <a14:foregroundMark x1="34091" y1="85417" x2="35101" y2="86553"/>
                        <a14:foregroundMark x1="33586" y1="87311" x2="33586" y2="87311"/>
                        <a14:foregroundMark x1="33333" y1="87500" x2="33081" y2="88068"/>
                        <a14:foregroundMark x1="33333" y1="88258" x2="33333" y2="88258"/>
                        <a14:foregroundMark x1="33333" y1="88258" x2="33333" y2="88258"/>
                        <a14:foregroundMark x1="33333" y1="88258" x2="33333" y2="88258"/>
                        <a14:foregroundMark x1="4293" y1="89583" x2="4293" y2="89583"/>
                        <a14:foregroundMark x1="4293" y1="89583" x2="4293" y2="89583"/>
                        <a14:foregroundMark x1="4293" y1="89583" x2="4293" y2="89583"/>
                        <a14:foregroundMark x1="39899" y1="92992" x2="39899" y2="92992"/>
                        <a14:foregroundMark x1="38889" y1="93561" x2="38889" y2="93561"/>
                        <a14:foregroundMark x1="38889" y1="93561" x2="37879" y2="93939"/>
                        <a14:foregroundMark x1="32323" y1="94508" x2="28788" y2="94697"/>
                        <a14:foregroundMark x1="66667" y1="91667" x2="66667" y2="91667"/>
                        <a14:foregroundMark x1="67424" y1="91667" x2="67424" y2="91667"/>
                        <a14:foregroundMark x1="68939" y1="90909" x2="71970" y2="88068"/>
                        <a14:foregroundMark x1="75758" y1="83333" x2="77273" y2="81439"/>
                        <a14:foregroundMark x1="78283" y1="81061" x2="82071" y2="81061"/>
                        <a14:foregroundMark x1="84343" y1="80871" x2="85354" y2="80114"/>
                        <a14:foregroundMark x1="86111" y1="78788" x2="86869" y2="78788"/>
                        <a14:foregroundMark x1="88131" y1="80303" x2="88384" y2="84091"/>
                        <a14:foregroundMark x1="85606" y1="85985" x2="83838" y2="88068"/>
                        <a14:foregroundMark x1="82323" y1="88447" x2="82071" y2="89205"/>
                        <a14:foregroundMark x1="82576" y1="90152" x2="94444" y2="90341"/>
                        <a14:foregroundMark x1="94444" y1="90530" x2="94949" y2="91667"/>
                        <a14:foregroundMark x1="94949" y1="92614" x2="94697" y2="93561"/>
                        <a14:foregroundMark x1="93687" y1="93939" x2="93687" y2="93939"/>
                        <a14:foregroundMark x1="92677" y1="87121" x2="92677" y2="87121"/>
                        <a14:foregroundMark x1="92929" y1="86742" x2="95707" y2="86742"/>
                        <a14:foregroundMark x1="96717" y1="87121" x2="96717" y2="88258"/>
                        <a14:foregroundMark x1="96465" y1="89962" x2="96717" y2="96212"/>
                        <a14:foregroundMark x1="97222" y1="96212" x2="97222" y2="96212"/>
                        <a14:foregroundMark x1="97980" y1="96780" x2="97980" y2="96780"/>
                        <a14:foregroundMark x1="18182" y1="95455" x2="18182" y2="95455"/>
                        <a14:foregroundMark x1="15909" y1="93750" x2="15909" y2="93750"/>
                        <a14:foregroundMark x1="15909" y1="93750" x2="15909" y2="93750"/>
                        <a14:foregroundMark x1="14394" y1="93750" x2="14394" y2="93750"/>
                        <a14:foregroundMark x1="17929" y1="93182" x2="18939" y2="93182"/>
                        <a14:foregroundMark x1="19949" y1="93371" x2="23485" y2="93561"/>
                        <a14:foregroundMark x1="24495" y1="93750" x2="25505" y2="94886"/>
                        <a14:foregroundMark x1="86111" y1="69508" x2="86111" y2="69508"/>
                        <a14:foregroundMark x1="86111" y1="69318" x2="86111" y2="69318"/>
                        <a14:foregroundMark x1="86616" y1="69129" x2="86869" y2="68750"/>
                        <a14:foregroundMark x1="87626" y1="67045" x2="87121" y2="64773"/>
                        <a14:foregroundMark x1="85606" y1="62689" x2="85606" y2="62689"/>
                        <a14:foregroundMark x1="48990" y1="19318" x2="48990" y2="19318"/>
                        <a14:foregroundMark x1="48990" y1="19318" x2="48990" y2="19318"/>
                        <a14:foregroundMark x1="48990" y1="19318" x2="48990" y2="19318"/>
                        <a14:foregroundMark x1="57576" y1="18750" x2="57576" y2="18750"/>
                        <a14:foregroundMark x1="57828" y1="18561" x2="61616" y2="17045"/>
                        <a14:foregroundMark x1="63636" y1="15909" x2="63636" y2="15909"/>
                        <a14:foregroundMark x1="64394" y1="14394" x2="61364" y2="12879"/>
                        <a14:foregroundMark x1="58333" y1="10417" x2="58333" y2="9848"/>
                        <a14:foregroundMark x1="55556" y1="8902" x2="52778" y2="8902"/>
                        <a14:foregroundMark x1="48232" y1="9470" x2="46465" y2="11364"/>
                        <a14:foregroundMark x1="43939" y1="13447" x2="44444" y2="16288"/>
                        <a14:foregroundMark x1="44949" y1="17045" x2="54040" y2="17992"/>
                        <a14:foregroundMark x1="55556" y1="15152" x2="55556" y2="15152"/>
                        <a14:foregroundMark x1="72727" y1="12121" x2="72727" y2="12121"/>
                        <a14:foregroundMark x1="76010" y1="13447" x2="76010" y2="13447"/>
                        <a14:foregroundMark x1="75000" y1="11553" x2="75000" y2="11553"/>
                        <a14:foregroundMark x1="74495" y1="11553" x2="74495" y2="11553"/>
                        <a14:foregroundMark x1="77273" y1="14015" x2="77273" y2="14394"/>
                        <a14:foregroundMark x1="78535" y1="15530" x2="78788" y2="16098"/>
                        <a14:foregroundMark x1="79040" y1="16098" x2="79040" y2="16098"/>
                        <a14:backgroundMark x1="48485" y1="4545" x2="27778" y2="7955"/>
                        <a14:backgroundMark x1="64394" y1="7197" x2="77778" y2="9659"/>
                        <a14:backgroundMark x1="31566" y1="8712" x2="758" y2="70265"/>
                        <a14:backgroundMark x1="78030" y1="10417" x2="77778" y2="20833"/>
                        <a14:backgroundMark x1="76768" y1="11932" x2="97475" y2="56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29" b="8755"/>
          <a:stretch>
            <a:fillRect/>
          </a:stretch>
        </p:blipFill>
        <p:spPr>
          <a:xfrm>
            <a:off x="5065512" y="913284"/>
            <a:ext cx="4078488" cy="48017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504" y="1561356"/>
            <a:ext cx="6048672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713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       他的许多同时代人，认为他是一个行为古怪，固执己见，粗暴无礼的人，可是，在耶稣会士们为获准在北京享有居住权的各项谈判中，他却显得极为‘深谋远虑’，并富有经验。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marL="0" marR="0" lvl="0" indent="0" algn="r" defTabSz="713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——【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美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】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乔纳森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•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斯彭斯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《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利玛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窦传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9384" y="137136"/>
            <a:ext cx="5544616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李贽所处的大时代及人生阅历</a:t>
            </a:r>
            <a:endParaRPr lang="zh-CN" altLang="en-US" sz="1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0874" y="4657700"/>
            <a:ext cx="8575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问题三：阅读教材及上述文字信息，分析李贽思想形成的背景。</a:t>
            </a:r>
            <a:endParaRPr lang="zh-CN" altLang="en-US" sz="2400" b="1" dirty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743" y="769268"/>
          <a:ext cx="9118257" cy="3779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762282"/>
                <a:gridCol w="4355975"/>
              </a:tblGrid>
              <a:tr h="2741184">
                <a:tc>
                  <a:txBody>
                    <a:bodyPr/>
                    <a:lstStyle/>
                    <a:p>
                      <a:pPr marL="0" marR="0" lvl="0" indent="0" algn="just" defTabSz="713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1368</a:t>
                      </a:r>
                      <a:r>
                        <a:rPr kumimoji="0" lang="zh-CN" altLang="en-US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，明朝建立；</a:t>
                      </a:r>
                      <a:r>
                        <a:rPr kumimoji="0" lang="en-US" altLang="zh-CN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1380</a:t>
                      </a:r>
                      <a:r>
                        <a:rPr kumimoji="0" lang="zh-CN" altLang="en-US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，废丞相；</a:t>
                      </a:r>
                      <a:endParaRPr kumimoji="0" lang="en-US" altLang="zh-CN" sz="22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方正宋刻本秀楷简体" panose="02000000000000000000" pitchFamily="2" charset="-122"/>
                        <a:ea typeface="方正宋刻本秀楷简体" panose="02000000000000000000" pitchFamily="2" charset="-122"/>
                      </a:endParaRPr>
                    </a:p>
                    <a:p>
                      <a:pPr marL="0" marR="0" lvl="0" indent="0" algn="just" defTabSz="713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1382</a:t>
                      </a:r>
                      <a:r>
                        <a:rPr kumimoji="0" lang="zh-CN" altLang="en-US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，设锦衣卫；</a:t>
                      </a:r>
                      <a:endParaRPr kumimoji="0" lang="en-US" altLang="zh-CN" sz="22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方正宋刻本秀楷简体" panose="02000000000000000000" pitchFamily="2" charset="-122"/>
                        <a:ea typeface="方正宋刻本秀楷简体" panose="02000000000000000000" pitchFamily="2" charset="-122"/>
                      </a:endParaRPr>
                    </a:p>
                    <a:p>
                      <a:pPr marL="0" marR="0" lvl="0" indent="0" algn="just" defTabSz="713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1385</a:t>
                      </a:r>
                      <a:r>
                        <a:rPr kumimoji="0" lang="zh-CN" altLang="en-US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，明朝制</a:t>
                      </a:r>
                      <a:r>
                        <a:rPr kumimoji="0" lang="en-US" altLang="zh-CN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《</a:t>
                      </a:r>
                      <a:r>
                        <a:rPr kumimoji="0" lang="zh-CN" altLang="en-US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大诰</a:t>
                      </a:r>
                      <a:r>
                        <a:rPr kumimoji="0" lang="en-US" altLang="zh-CN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》</a:t>
                      </a:r>
                      <a:r>
                        <a:rPr kumimoji="0" lang="zh-CN" altLang="en-US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等严酷法律；</a:t>
                      </a:r>
                      <a:endParaRPr kumimoji="0" lang="en-US" altLang="zh-CN" sz="22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方正宋刻本秀楷简体" panose="02000000000000000000" pitchFamily="2" charset="-122"/>
                        <a:ea typeface="方正宋刻本秀楷简体" panose="02000000000000000000" pitchFamily="2" charset="-122"/>
                      </a:endParaRPr>
                    </a:p>
                    <a:p>
                      <a:pPr marL="0" marR="0" lvl="0" indent="0" algn="just" defTabSz="713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1487</a:t>
                      </a:r>
                      <a:r>
                        <a:rPr lang="zh-CN" altLang="en-US" sz="2200" dirty="0" smtClean="0"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，科举考试正式开考八股文；</a:t>
                      </a:r>
                      <a:endParaRPr lang="zh-CN" altLang="en-US" sz="2200" dirty="0" smtClean="0">
                        <a:latin typeface="方正宋刻本秀楷简体" panose="02000000000000000000" pitchFamily="2" charset="-122"/>
                        <a:ea typeface="方正宋刻本秀楷简体" panose="02000000000000000000" pitchFamily="2" charset="-122"/>
                      </a:endParaRPr>
                    </a:p>
                    <a:p>
                      <a:pPr marL="0" marR="0" lvl="0" indent="0" algn="just" defTabSz="713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1510-13</a:t>
                      </a:r>
                      <a:r>
                        <a:rPr kumimoji="0" lang="zh-CN" altLang="en-US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，刘氏农民大起义；</a:t>
                      </a:r>
                      <a:endParaRPr kumimoji="0" lang="en-US" altLang="zh-CN" sz="22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方正宋刻本秀楷简体" panose="02000000000000000000" pitchFamily="2" charset="-122"/>
                        <a:ea typeface="方正宋刻本秀楷简体" panose="02000000000000000000" pitchFamily="2" charset="-122"/>
                      </a:endParaRPr>
                    </a:p>
                    <a:p>
                      <a:pPr marL="0" marR="0" lvl="0" indent="0" algn="just" defTabSz="713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1521</a:t>
                      </a:r>
                      <a:r>
                        <a:rPr kumimoji="0" lang="zh-CN" altLang="en-US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，嘉靖继位；</a:t>
                      </a:r>
                      <a:endParaRPr kumimoji="0" lang="en-US" altLang="zh-CN" sz="22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方正宋刻本秀楷简体" panose="02000000000000000000" pitchFamily="2" charset="-122"/>
                        <a:ea typeface="方正宋刻本秀楷简体" panose="02000000000000000000" pitchFamily="2" charset="-122"/>
                      </a:endParaRPr>
                    </a:p>
                    <a:p>
                      <a:pPr marL="0" marR="0" lvl="0" indent="0" algn="just" defTabSz="713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1527</a:t>
                      </a:r>
                      <a:r>
                        <a:rPr kumimoji="0" lang="zh-CN" altLang="en-US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，李贽生而母没；其七世祖先以航海经商为业；其祖先多娶异族或同姓女子为妻；信仰多样，佛、道、回、天主教、儒学兼而有之；</a:t>
                      </a:r>
                      <a:endParaRPr kumimoji="0" lang="en-US" altLang="zh-CN" sz="220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方正宋刻本秀楷简体" panose="02000000000000000000" pitchFamily="2" charset="-122"/>
                        <a:ea typeface="方正宋刻本秀楷简体" panose="02000000000000000000" pitchFamily="2" charset="-122"/>
                      </a:endParaRPr>
                    </a:p>
                    <a:p>
                      <a:pPr marL="0" marR="0" lvl="0" indent="0" algn="just" defTabSz="713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1549</a:t>
                      </a:r>
                      <a:r>
                        <a:rPr kumimoji="0" lang="zh-CN" altLang="en-US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，倭寇之乱愈演愈烈；</a:t>
                      </a:r>
                      <a:endParaRPr kumimoji="0" lang="en-US" altLang="zh-CN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方正宋刻本秀楷简体" panose="02000000000000000000" pitchFamily="2" charset="-122"/>
                        <a:ea typeface="方正宋刻本秀楷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713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1563-1564</a:t>
                      </a:r>
                      <a:r>
                        <a:rPr kumimoji="0" lang="zh-CN" altLang="en-US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，李贽两个子女因饥饿而病夭折；</a:t>
                      </a:r>
                      <a:endParaRPr kumimoji="0" lang="en-US" altLang="zh-CN" sz="22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方正宋刻本秀楷简体" panose="02000000000000000000" pitchFamily="2" charset="-122"/>
                        <a:ea typeface="方正宋刻本秀楷简体" panose="02000000000000000000" pitchFamily="2" charset="-122"/>
                      </a:endParaRPr>
                    </a:p>
                    <a:p>
                      <a:pPr marL="0" marR="0" lvl="0" indent="0" algn="just" defTabSz="713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1567</a:t>
                      </a:r>
                      <a:r>
                        <a:rPr kumimoji="0" lang="zh-CN" altLang="en-US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，隆庆开关，西方白银大量流入中国；</a:t>
                      </a:r>
                      <a:endParaRPr kumimoji="0" lang="en-US" altLang="zh-CN" sz="22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方正宋刻本秀楷简体" panose="02000000000000000000" pitchFamily="2" charset="-122"/>
                        <a:ea typeface="方正宋刻本秀楷简体" panose="02000000000000000000" pitchFamily="2" charset="-122"/>
                      </a:endParaRPr>
                    </a:p>
                    <a:p>
                      <a:pPr marL="0" marR="0" lvl="0" indent="0" algn="just" defTabSz="713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1580</a:t>
                      </a:r>
                      <a:r>
                        <a:rPr kumimoji="0" lang="zh-CN" altLang="en-US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，辞官，士民遮道相送；</a:t>
                      </a:r>
                      <a:endParaRPr kumimoji="0" lang="en-US" altLang="zh-CN" sz="22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方正宋刻本秀楷简体" panose="02000000000000000000" pitchFamily="2" charset="-122"/>
                        <a:ea typeface="方正宋刻本秀楷简体" panose="02000000000000000000" pitchFamily="2" charset="-122"/>
                      </a:endParaRPr>
                    </a:p>
                    <a:p>
                      <a:pPr marL="0" marR="0" lvl="0" indent="0" algn="just" defTabSz="713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1583</a:t>
                      </a:r>
                      <a:r>
                        <a:rPr kumimoji="0" lang="zh-CN" altLang="en-US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，利玛窦入居肇庆；</a:t>
                      </a:r>
                      <a:endParaRPr kumimoji="0" lang="en-US" altLang="zh-CN" sz="22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方正宋刻本秀楷简体" panose="02000000000000000000" pitchFamily="2" charset="-122"/>
                        <a:ea typeface="方正宋刻本秀楷简体" panose="02000000000000000000" pitchFamily="2" charset="-122"/>
                      </a:endParaRPr>
                    </a:p>
                    <a:p>
                      <a:pPr marL="0" marR="0" lvl="0" indent="0" algn="just" defTabSz="713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1598</a:t>
                      </a:r>
                      <a:r>
                        <a:rPr kumimoji="0" lang="zh-CN" altLang="en-US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，李贽会见利玛窦；</a:t>
                      </a:r>
                      <a:endParaRPr kumimoji="0" lang="zh-CN" altLang="en-US" sz="22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方正宋刻本秀楷简体" panose="02000000000000000000" pitchFamily="2" charset="-122"/>
                        <a:ea typeface="方正宋刻本秀楷简体" panose="02000000000000000000" pitchFamily="2" charset="-122"/>
                      </a:endParaRPr>
                    </a:p>
                    <a:p>
                      <a:pPr marL="0" marR="0" lvl="0" indent="0" algn="l" defTabSz="713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1602</a:t>
                      </a:r>
                      <a:r>
                        <a:rPr kumimoji="0" lang="zh-CN" altLang="en-US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，李贽自杀狱中；</a:t>
                      </a:r>
                      <a:endParaRPr kumimoji="0" lang="en-US" altLang="zh-CN" sz="22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方正宋刻本秀楷简体" panose="02000000000000000000" pitchFamily="2" charset="-122"/>
                        <a:ea typeface="方正宋刻本秀楷简体" panose="02000000000000000000" pitchFamily="2" charset="-122"/>
                      </a:endParaRPr>
                    </a:p>
                    <a:p>
                      <a:pPr marL="0" marR="0" lvl="0" indent="0" algn="l" defTabSz="713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1629</a:t>
                      </a:r>
                      <a:r>
                        <a:rPr kumimoji="0" lang="zh-CN" altLang="en-US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，李自成大起义；</a:t>
                      </a:r>
                      <a:endParaRPr kumimoji="0" lang="en-US" altLang="zh-CN" sz="22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方正宋刻本秀楷简体" panose="02000000000000000000" pitchFamily="2" charset="-122"/>
                        <a:ea typeface="方正宋刻本秀楷简体" panose="02000000000000000000" pitchFamily="2" charset="-122"/>
                      </a:endParaRPr>
                    </a:p>
                    <a:p>
                      <a:pPr marL="0" marR="0" lvl="0" indent="0" algn="l" defTabSz="713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1644</a:t>
                      </a:r>
                      <a:r>
                        <a:rPr kumimoji="0" lang="zh-CN" altLang="en-US" sz="2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，清兵入关，攻陷北京；</a:t>
                      </a:r>
                      <a:endParaRPr kumimoji="0" lang="zh-CN" altLang="en-US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方正宋刻本秀楷简体" panose="02000000000000000000" pitchFamily="2" charset="-122"/>
                        <a:ea typeface="方正宋刻本秀楷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512" y="481236"/>
            <a:ext cx="8575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问题三：阅读教材及上述文字信息，分析李贽思想形成的背景。</a:t>
            </a:r>
            <a:endParaRPr lang="zh-CN" altLang="en-US" sz="2400" b="1" dirty="0">
              <a:solidFill>
                <a:srgbClr val="C0000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8190" y="1129308"/>
            <a:ext cx="8136904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政治：君主专制空前强化，政治腐败。</a:t>
            </a:r>
            <a:endParaRPr lang="en-US" altLang="zh-CN" sz="2400" b="1" dirty="0" smtClean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经济：商品经济发展，市民阶层壮大。</a:t>
            </a:r>
            <a:endParaRPr lang="en-US" altLang="zh-CN" sz="2400" b="1" dirty="0" smtClean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文化：程朱理学日益僵化；八股取士束缚了士人的思想。</a:t>
            </a:r>
            <a:endParaRPr lang="en-US" altLang="zh-CN" sz="2400" b="1" dirty="0" smtClean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社会：明中叶社会矛盾尖锐，社会动荡；农民起义、倭寇严重威胁社会的稳定。</a:t>
            </a:r>
            <a:endParaRPr lang="en-US" altLang="zh-CN" sz="2400" b="1" dirty="0" smtClean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个人：家族特性（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  <a:sym typeface="+mn-ea"/>
              </a:rPr>
              <a:t>商人世家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） 、家庭影响（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  <a:sym typeface="+mn-ea"/>
              </a:rPr>
              <a:t>幼年、中年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） </a:t>
            </a:r>
            <a:endParaRPr lang="zh-CN" altLang="en-US" sz="2400" b="1" dirty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300192" y="1993404"/>
            <a:ext cx="0" cy="21602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83568" y="1453787"/>
            <a:ext cx="936104" cy="4001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713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15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世纪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19164" y="1468414"/>
            <a:ext cx="997954" cy="4001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713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16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世纪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34186" y="1468414"/>
            <a:ext cx="997954" cy="4001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713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17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世纪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22418" y="1459318"/>
            <a:ext cx="997954" cy="4001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713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18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世纪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115616" y="1981762"/>
            <a:ext cx="36004" cy="21718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275856" y="1981762"/>
            <a:ext cx="42286" cy="21718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5292080" y="1981762"/>
            <a:ext cx="41083" cy="21718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364000" y="1981762"/>
            <a:ext cx="16312" cy="21718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553015" y="1993404"/>
            <a:ext cx="247892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713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王阳明   </a:t>
            </a:r>
            <a:r>
              <a:rPr lang="en-US" altLang="zh-CN" sz="2000" b="1" dirty="0" smtClean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1472-1529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47271" y="2497460"/>
            <a:ext cx="2568712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713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王艮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1483-1541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04640" y="2497460"/>
            <a:ext cx="2544051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713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黄宗羲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1610-1695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18266" y="1993404"/>
            <a:ext cx="198019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713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李贽</a:t>
            </a:r>
            <a:r>
              <a:rPr lang="en-US" altLang="zh-CN" sz="2000" b="1" dirty="0" smtClean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1527-1602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04639" y="2929508"/>
            <a:ext cx="2544051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713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顾炎武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1613-1682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4638" y="3361556"/>
            <a:ext cx="2544051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713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王夫之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1619-1692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82140" y="3015802"/>
            <a:ext cx="20308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圣人之道，无异于百姓日用。                        </a:t>
            </a:r>
            <a:endParaRPr lang="en-US" altLang="zh-CN" sz="2400" b="1" dirty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506072" y="2297405"/>
            <a:ext cx="1530424" cy="70788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清军入关，明朝灭亡。</a:t>
            </a:r>
            <a:endParaRPr lang="zh-CN" altLang="en-US" sz="2000" b="1" dirty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cxnSp>
        <p:nvCxnSpPr>
          <p:cNvPr id="43" name="肘形连接符 42"/>
          <p:cNvCxnSpPr>
            <a:stCxn id="52" idx="0"/>
          </p:cNvCxnSpPr>
          <p:nvPr/>
        </p:nvCxnSpPr>
        <p:spPr>
          <a:xfrm rot="16200000" flipV="1">
            <a:off x="7205747" y="1231867"/>
            <a:ext cx="159984" cy="1971091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899405" y="686779"/>
            <a:ext cx="5386333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713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李贽生前及后继的部分思想启蒙者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2702" y="4496678"/>
            <a:ext cx="807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书生徒讲文理，不揣时势，未有不误人家国者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。</a:t>
            </a:r>
            <a:endParaRPr lang="en-US" altLang="zh-CN" sz="2400" b="1" dirty="0" smtClean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r"/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——【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清</a:t>
            </a:r>
            <a:r>
              <a:rPr lang="en-US" altLang="zh-CN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】</a:t>
            </a:r>
            <a:r>
              <a:rPr lang="zh-CN" altLang="en-US" sz="2400" b="1" dirty="0" smtClean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赵翼</a:t>
            </a:r>
            <a:endParaRPr lang="zh-CN" altLang="en-US" sz="2400" b="1" dirty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62563" y="1597600"/>
            <a:ext cx="655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1644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0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48" grpId="0"/>
      <p:bldP spid="52" grpId="0" animBg="1"/>
      <p:bldP spid="53" grpId="0" animBg="1"/>
      <p:bldP spid="2" grpId="0"/>
      <p:bldP spid="4" grpId="0"/>
    </p:bldLst>
  </p:timing>
</p:sld>
</file>

<file path=ppt/tags/tag1.xml><?xml version="1.0" encoding="utf-8"?>
<p:tagLst xmlns:p="http://schemas.openxmlformats.org/presentationml/2006/main">
  <p:tag name="KSO_WM_UNIT_TABLE_BEAUTIFY" val="{f7c9bc01-43dc-4162-a963-745aa6e4436a}"/>
</p:tagLst>
</file>

<file path=ppt/tags/tag2.xml><?xml version="1.0" encoding="utf-8"?>
<p:tagLst xmlns:p="http://schemas.openxmlformats.org/presentationml/2006/main">
  <p:tag name="KSO_WM_UNIT_TABLE_BEAUTIFY" val="{a2799d52-20ff-48e0-a305-f3ba1bd5677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4450</Words>
  <Application>WPS 演示</Application>
  <PresentationFormat>全屏显示(16:10)</PresentationFormat>
  <Paragraphs>452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微软雅黑</vt:lpstr>
      <vt:lpstr>Times New Roman</vt:lpstr>
      <vt:lpstr>方正宋刻本秀楷简体</vt:lpstr>
      <vt:lpstr>Calibri</vt:lpstr>
      <vt:lpstr>方正清刻本悦宋简体</vt:lpstr>
      <vt:lpstr>思源黑体 CN Normal</vt:lpstr>
      <vt:lpstr>Arial Unicode MS</vt:lpstr>
      <vt:lpstr>等线</vt:lpstr>
      <vt:lpstr>黑体</vt:lpstr>
      <vt:lpstr>楷体</vt:lpstr>
      <vt:lpstr>楷体_GB2312</vt:lpstr>
      <vt:lpstr>新宋体</vt:lpstr>
      <vt:lpstr>华文中宋</vt:lpstr>
      <vt:lpstr>华文新魏</vt:lpstr>
      <vt:lpstr>方正姚体</vt:lpstr>
      <vt:lpstr>华文行楷</vt:lpstr>
      <vt:lpstr>Office 主题</vt:lpstr>
      <vt:lpstr>1_Office 主题</vt:lpstr>
      <vt:lpstr>2_Office 主题</vt:lpstr>
      <vt:lpstr>3_Office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视角一   家乡美 （他们的出生地有什么共同点，说明了什么？）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135</cp:revision>
  <dcterms:created xsi:type="dcterms:W3CDTF">2018-09-12T13:23:00Z</dcterms:created>
  <dcterms:modified xsi:type="dcterms:W3CDTF">2020-09-09T02:33:13Z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