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handoutMasterIdLst>
    <p:handoutMasterId r:id="rId61"/>
  </p:handoutMasterIdLst>
  <p:sldIdLst>
    <p:sldId id="811" r:id="rId6"/>
    <p:sldId id="817" r:id="rId8"/>
    <p:sldId id="1076" r:id="rId9"/>
    <p:sldId id="1047" r:id="rId10"/>
    <p:sldId id="1194" r:id="rId11"/>
    <p:sldId id="820" r:id="rId12"/>
    <p:sldId id="1052" r:id="rId13"/>
    <p:sldId id="1195" r:id="rId14"/>
    <p:sldId id="1053" r:id="rId15"/>
    <p:sldId id="1056" r:id="rId16"/>
    <p:sldId id="1055" r:id="rId17"/>
    <p:sldId id="999" r:id="rId18"/>
    <p:sldId id="1046" r:id="rId19"/>
    <p:sldId id="1057" r:id="rId20"/>
    <p:sldId id="1153" r:id="rId21"/>
    <p:sldId id="1154" r:id="rId22"/>
    <p:sldId id="1155" r:id="rId23"/>
    <p:sldId id="1156" r:id="rId24"/>
    <p:sldId id="1073" r:id="rId25"/>
    <p:sldId id="1090" r:id="rId26"/>
    <p:sldId id="1048" r:id="rId27"/>
    <p:sldId id="1074" r:id="rId28"/>
    <p:sldId id="1127" r:id="rId29"/>
    <p:sldId id="1128" r:id="rId30"/>
    <p:sldId id="1129" r:id="rId31"/>
    <p:sldId id="1130" r:id="rId32"/>
    <p:sldId id="1131" r:id="rId33"/>
    <p:sldId id="1245" r:id="rId34"/>
    <p:sldId id="1132" r:id="rId35"/>
    <p:sldId id="1133" r:id="rId36"/>
    <p:sldId id="1134" r:id="rId37"/>
    <p:sldId id="1135" r:id="rId38"/>
    <p:sldId id="1136" r:id="rId39"/>
    <p:sldId id="1068" r:id="rId40"/>
    <p:sldId id="1070" r:id="rId41"/>
    <p:sldId id="1137" r:id="rId42"/>
    <p:sldId id="1162" r:id="rId43"/>
    <p:sldId id="1163" r:id="rId44"/>
    <p:sldId id="1138" r:id="rId45"/>
    <p:sldId id="1049" r:id="rId46"/>
    <p:sldId id="1142" r:id="rId47"/>
    <p:sldId id="1143" r:id="rId48"/>
    <p:sldId id="1144" r:id="rId49"/>
    <p:sldId id="1145" r:id="rId50"/>
    <p:sldId id="1146" r:id="rId51"/>
    <p:sldId id="1147" r:id="rId52"/>
    <p:sldId id="1148" r:id="rId53"/>
    <p:sldId id="1158" r:id="rId54"/>
    <p:sldId id="1159" r:id="rId55"/>
    <p:sldId id="1160" r:id="rId56"/>
    <p:sldId id="1161" r:id="rId57"/>
    <p:sldId id="1149" r:id="rId58"/>
    <p:sldId id="1150" r:id="rId59"/>
    <p:sldId id="1151" r:id="rId6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F5F5F"/>
    <a:srgbClr val="808080"/>
    <a:srgbClr val="CC3300"/>
    <a:srgbClr val="FF9900"/>
    <a:srgbClr val="FF0000"/>
    <a:srgbClr val="3366FF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>
              <a:buNone/>
            </a:pPr>
            <a:fld id="{9A0DB2DC-4C9A-4742-B13C-FB6460FD3503}" type="slidenum">
              <a:rPr lang="en-US" altLang="zh-CN" sz="12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Rectangle 4"/>
          <p:cNvSpPr>
            <a:spLocks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zh-CN" sz="12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z="12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49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3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7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17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1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6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41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5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0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0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5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69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Rot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2" descr="ppt背景1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270000" y="25400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方正小标宋简体" pitchFamily="65" charset="-122"/>
          <a:ea typeface="宋体" panose="02010600030101010101" pitchFamily="2" charset="-122"/>
        </a:defRPr>
      </a:lvl9pPr>
    </p:titleStyle>
    <p:bodyStyle>
      <a:lvl1pPr indent="6223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184275" indent="-28575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59258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chemeClr val="tx1"/>
        </a:buClr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2000250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408555" indent="-228600" algn="just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Click="0" advTm="5000"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微软雅黑" panose="020B0503020204020204" pitchFamily="34" charset="-12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2" Type="http://schemas.openxmlformats.org/officeDocument/2006/relationships/image" Target="D:/&#37011;&#20445;&#27815;/&#35838;&#20214;/&#21516;&#27493;&#35838;&#20214;/&#21517;&#24072;&#20154;&#25945;&#24517;&#20462;1&#21382;&#21490;/&#26216;&#35835;&#21320;&#35829;.TIF" TargetMode="Externa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7.png"/><Relationship Id="rId2" Type="http://schemas.openxmlformats.org/officeDocument/2006/relationships/image" Target="D:/&#37011;&#20445;&#27815;/&#35838;&#20214;/&#21516;&#27493;&#35838;&#20214;/&#21517;&#24072;&#20154;&#25945;&#24517;&#20462;1&#21382;&#21490;/&#35838;&#22530;&#23567;&#32467;.TIF" TargetMode="Externa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2.bin"/><Relationship Id="rId2" Type="http://schemas.openxmlformats.org/officeDocument/2006/relationships/image" Target="D:/&#37011;&#20445;&#27815;/&#35838;&#20214;/&#21516;&#27493;&#35838;&#20214;/&#21517;&#24072;&#20154;&#25945;&#24517;&#20462;1&#21382;&#21490;/&#25945;&#26448;&#35299;&#24785;.TIF" TargetMode="Externa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4.bin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6.bin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8.bin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2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3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4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6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7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49.bin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0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2.bin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6.xml"/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5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6.bin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7.bin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8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9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2225" name="Picture 2" descr="YL2历史第二单元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23913"/>
            <a:ext cx="9144000" cy="3325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8609" name="Object 2"/>
          <p:cNvGraphicFramePr>
            <a:graphicFrameLocks noChangeAspect="1"/>
          </p:cNvGraphicFramePr>
          <p:nvPr/>
        </p:nvGraphicFramePr>
        <p:xfrm>
          <a:off x="239713" y="763746"/>
          <a:ext cx="8489950" cy="524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658225" imgH="5353050" progId="Word.Document.8">
                  <p:embed/>
                </p:oleObj>
              </mc:Choice>
              <mc:Fallback>
                <p:oleObj name="" r:id="rId1" imgW="8658225" imgH="535305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713" y="763746"/>
                        <a:ext cx="8489950" cy="5243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/>
          <p:nvPr/>
        </p:nvSpPr>
        <p:spPr>
          <a:xfrm>
            <a:off x="6394450" y="2397125"/>
            <a:ext cx="2095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自强”“求富”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1603375" y="4770438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安庆内军械所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5" name="Rectangle 5"/>
          <p:cNvSpPr/>
          <p:nvPr/>
        </p:nvSpPr>
        <p:spPr>
          <a:xfrm>
            <a:off x="6326505" y="533717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近代工业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0657" name="Object 2"/>
          <p:cNvGraphicFramePr>
            <a:graphicFrameLocks noChangeAspect="1"/>
          </p:cNvGraphicFramePr>
          <p:nvPr/>
        </p:nvGraphicFramePr>
        <p:xfrm>
          <a:off x="244475" y="1050449"/>
          <a:ext cx="8655050" cy="475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58225" imgH="4762500" progId="Word.Document.8">
                  <p:embed/>
                </p:oleObj>
              </mc:Choice>
              <mc:Fallback>
                <p:oleObj name="" r:id="rId1" imgW="8658225" imgH="47625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050449"/>
                        <a:ext cx="8655050" cy="4758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3"/>
          <p:cNvSpPr/>
          <p:nvPr/>
        </p:nvSpPr>
        <p:spPr>
          <a:xfrm>
            <a:off x="5340668" y="961073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江南制造总局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5227955" y="2151380"/>
            <a:ext cx="1790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寓强于富”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33" name="Rectangle 5"/>
          <p:cNvSpPr/>
          <p:nvPr/>
        </p:nvSpPr>
        <p:spPr>
          <a:xfrm>
            <a:off x="3348355" y="330390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开平煤矿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2705" name="Object 2"/>
          <p:cNvGraphicFramePr>
            <a:graphicFrameLocks noChangeAspect="1"/>
          </p:cNvGraphicFramePr>
          <p:nvPr/>
        </p:nvGraphicFramePr>
        <p:xfrm>
          <a:off x="244475" y="1941830"/>
          <a:ext cx="8655050" cy="29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658225" imgH="2981325" progId="Word.Document.8">
                  <p:embed/>
                </p:oleObj>
              </mc:Choice>
              <mc:Fallback>
                <p:oleObj name="" r:id="rId1" imgW="8658225" imgH="298132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941830"/>
                        <a:ext cx="8655050" cy="297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/>
          <p:cNvSpPr/>
          <p:nvPr/>
        </p:nvSpPr>
        <p:spPr>
          <a:xfrm>
            <a:off x="2635250" y="4180205"/>
            <a:ext cx="179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早期现代化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4753" name="Object 2"/>
          <p:cNvGraphicFramePr>
            <a:graphicFrameLocks noChangeAspect="1"/>
          </p:cNvGraphicFramePr>
          <p:nvPr/>
        </p:nvGraphicFramePr>
        <p:xfrm>
          <a:off x="250825" y="952500"/>
          <a:ext cx="8642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645525" imgH="4956175" progId="Word.Document.8">
                  <p:embed/>
                </p:oleObj>
              </mc:Choice>
              <mc:Fallback>
                <p:oleObj name="" r:id="rId1" imgW="8645525" imgH="495617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952500"/>
                        <a:ext cx="8642350" cy="495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6801" name="Object 2"/>
          <p:cNvGraphicFramePr>
            <a:graphicFrameLocks noChangeAspect="1"/>
          </p:cNvGraphicFramePr>
          <p:nvPr/>
        </p:nvGraphicFramePr>
        <p:xfrm>
          <a:off x="244475" y="1327944"/>
          <a:ext cx="865505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658225" imgH="4162425" progId="Word.Document.8">
                  <p:embed/>
                </p:oleObj>
              </mc:Choice>
              <mc:Fallback>
                <p:oleObj name="" r:id="rId1" imgW="8658225" imgH="416242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327944"/>
                        <a:ext cx="8655050" cy="415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/>
          <p:cNvSpPr/>
          <p:nvPr/>
        </p:nvSpPr>
        <p:spPr>
          <a:xfrm>
            <a:off x="3308668" y="2405380"/>
            <a:ext cx="1177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2276158" y="2981643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外资企业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5186045" y="4131310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继昌隆缫丝厂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78849" name="Object 2"/>
          <p:cNvGraphicFramePr>
            <a:graphicFrameLocks noChangeAspect="1"/>
          </p:cNvGraphicFramePr>
          <p:nvPr/>
        </p:nvGraphicFramePr>
        <p:xfrm>
          <a:off x="239713" y="796449"/>
          <a:ext cx="8582025" cy="522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658225" imgH="5286375" progId="Word.Document.8">
                  <p:embed/>
                </p:oleObj>
              </mc:Choice>
              <mc:Fallback>
                <p:oleObj name="" r:id="rId1" imgW="8658225" imgH="5286375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713" y="796449"/>
                        <a:ext cx="8582025" cy="5228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/>
          <p:nvPr/>
        </p:nvSpPr>
        <p:spPr>
          <a:xfrm>
            <a:off x="2195195" y="1224280"/>
            <a:ext cx="179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甲午战争后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1250950" y="2432685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清政府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25" name="Rectangle 5"/>
          <p:cNvSpPr/>
          <p:nvPr/>
        </p:nvSpPr>
        <p:spPr>
          <a:xfrm>
            <a:off x="2814638" y="3048318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实业救国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26" name="Rectangle 6"/>
          <p:cNvSpPr/>
          <p:nvPr/>
        </p:nvSpPr>
        <p:spPr>
          <a:xfrm>
            <a:off x="2660968" y="419163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收回利权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5" grpId="0"/>
      <p:bldP spid="307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0897" name="Object 2"/>
          <p:cNvGraphicFramePr>
            <a:graphicFrameLocks noChangeAspect="1"/>
          </p:cNvGraphicFramePr>
          <p:nvPr/>
        </p:nvGraphicFramePr>
        <p:xfrm>
          <a:off x="244475" y="1349217"/>
          <a:ext cx="8655050" cy="415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8658225" imgH="4162425" progId="Word.Document.8">
                  <p:embed/>
                </p:oleObj>
              </mc:Choice>
              <mc:Fallback>
                <p:oleObj name="" r:id="rId1" imgW="8658225" imgH="4162425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349217"/>
                        <a:ext cx="8655050" cy="4158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3"/>
          <p:cNvSpPr/>
          <p:nvPr/>
        </p:nvSpPr>
        <p:spPr>
          <a:xfrm>
            <a:off x="4228783" y="354869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技术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772" name="Rectangle 4"/>
          <p:cNvSpPr/>
          <p:nvPr/>
        </p:nvSpPr>
        <p:spPr>
          <a:xfrm>
            <a:off x="4057650" y="4802505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外国资本主义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2945" name="Object 2"/>
          <p:cNvGraphicFramePr>
            <a:graphicFrameLocks noChangeAspect="1"/>
          </p:cNvGraphicFramePr>
          <p:nvPr/>
        </p:nvGraphicFramePr>
        <p:xfrm>
          <a:off x="250825" y="1354138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54138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4993" name="Object 2"/>
          <p:cNvGraphicFramePr>
            <a:graphicFrameLocks noChangeAspect="1"/>
          </p:cNvGraphicFramePr>
          <p:nvPr/>
        </p:nvGraphicFramePr>
        <p:xfrm>
          <a:off x="250825" y="1354138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54138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87041" name="Picture 2" descr="D:\邓保沧\课件\同步课件\名师人教必修1历史\晨读午诵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987675" y="1438275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7042" name="Object 3"/>
          <p:cNvGraphicFramePr>
            <a:graphicFrameLocks noChangeAspect="1"/>
          </p:cNvGraphicFramePr>
          <p:nvPr/>
        </p:nvGraphicFramePr>
        <p:xfrm>
          <a:off x="250825" y="22764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8645525" imgH="2967355" progId="Word.Document.8">
                  <p:embed/>
                </p:oleObj>
              </mc:Choice>
              <mc:Fallback>
                <p:oleObj name="" r:id="rId3" imgW="8645525" imgH="296735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2764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-1836737" y="1700213"/>
          <a:ext cx="1728787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41700" imgH="3416300" progId="Photoshop.Image.8">
                  <p:embed/>
                </p:oleObj>
              </mc:Choice>
              <mc:Fallback>
                <p:oleObj name="" r:id="rId1" imgW="3441700" imgH="3416300" progId="Photoshop.Imag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836737" y="1700213"/>
                        <a:ext cx="1728787" cy="171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8"/>
          <p:cNvSpPr txBox="1"/>
          <p:nvPr/>
        </p:nvSpPr>
        <p:spPr>
          <a:xfrm>
            <a:off x="0" y="2276475"/>
            <a:ext cx="9144000" cy="1692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第</a:t>
            </a:r>
            <a:r>
              <a:rPr lang="en-US" altLang="zh-CN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zh-CN" altLang="en-US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　近代中国社会经</a:t>
            </a:r>
            <a:endParaRPr lang="zh-CN" altLang="en-US" sz="35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5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济结构的变动</a:t>
            </a:r>
            <a:endParaRPr lang="zh-CN" altLang="en-US" sz="35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9089" name="Object 2"/>
          <p:cNvGraphicFramePr>
            <a:graphicFrameLocks noChangeAspect="1"/>
          </p:cNvGraphicFramePr>
          <p:nvPr/>
        </p:nvGraphicFramePr>
        <p:xfrm>
          <a:off x="250825" y="1354138"/>
          <a:ext cx="86423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54138"/>
                        <a:ext cx="8642350" cy="415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10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/>
          <p:nvPr/>
        </p:nvSpPr>
        <p:spPr>
          <a:xfrm>
            <a:off x="5545138" y="3644900"/>
            <a:ext cx="3598862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探究　突破　升华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12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eaLnBrk="0" hangingPunct="0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课上互动　重难探究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43013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3185" name="Object 2"/>
          <p:cNvGraphicFramePr>
            <a:graphicFrameLocks noChangeAspect="1"/>
          </p:cNvGraphicFramePr>
          <p:nvPr/>
        </p:nvGraphicFramePr>
        <p:xfrm>
          <a:off x="250825" y="947738"/>
          <a:ext cx="8642350" cy="521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8645525" imgH="5220970" progId="Word.Document.8">
                  <p:embed/>
                </p:oleObj>
              </mc:Choice>
              <mc:Fallback>
                <p:oleObj name="" r:id="rId1" imgW="8645525" imgH="5220970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947738"/>
                        <a:ext cx="8642350" cy="5218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5233" name="Object 2"/>
          <p:cNvGraphicFramePr>
            <a:graphicFrameLocks noChangeAspect="1"/>
          </p:cNvGraphicFramePr>
          <p:nvPr/>
        </p:nvGraphicFramePr>
        <p:xfrm>
          <a:off x="250825" y="1811338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811338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50825" y="361156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61156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7281" name="Object 2"/>
          <p:cNvGraphicFramePr>
            <a:graphicFrameLocks noChangeAspect="1"/>
          </p:cNvGraphicFramePr>
          <p:nvPr/>
        </p:nvGraphicFramePr>
        <p:xfrm>
          <a:off x="250825" y="11334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1334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99329" name="Object 2"/>
          <p:cNvGraphicFramePr>
            <a:graphicFrameLocks noChangeAspect="1"/>
          </p:cNvGraphicFramePr>
          <p:nvPr/>
        </p:nvGraphicFramePr>
        <p:xfrm>
          <a:off x="250825" y="1844675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844675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50825" y="357346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57346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01377" name="Object 2"/>
          <p:cNvGraphicFramePr>
            <a:graphicFrameLocks noChangeAspect="1"/>
          </p:cNvGraphicFramePr>
          <p:nvPr/>
        </p:nvGraphicFramePr>
        <p:xfrm>
          <a:off x="250825" y="828675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28675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03425" name="Object 2"/>
          <p:cNvGraphicFramePr>
            <a:graphicFrameLocks noChangeAspect="1"/>
          </p:cNvGraphicFramePr>
          <p:nvPr/>
        </p:nvGraphicFramePr>
        <p:xfrm>
          <a:off x="250825" y="900113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900113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9910" y="373380"/>
            <a:ext cx="3898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评价洋务运动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8155" y="833755"/>
            <a:ext cx="76136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局限性：失败，没有使中国真正富强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积极性：（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）引进了西方一些科技，培养了一批科技人才和技术工人。（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）客观上刺激了中国民族资本主义的发展，出现了中国第一批近代企业。（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）一定程度上抵制了外国的经济侵略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785" y="3006725"/>
            <a:ext cx="4503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评价民族资本主义的产生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6920" y="3444240"/>
            <a:ext cx="70326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）经济：它是一种新的经济因素，其产生和发展有利于社会的进步。（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）政治：推动民族资产阶级的产生和发展，为维新运动和民主革命运动提供社会基础，同时，还会伴随无产阶级的壮大，为新民主主义革命的到来和中共的成立准备条件。（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）思想：动摇了传统思想统治，为西方资产阶级思想文化传播提供社会条件。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05473" name="Object 2"/>
          <p:cNvGraphicFramePr>
            <a:graphicFrameLocks noChangeAspect="1"/>
          </p:cNvGraphicFramePr>
          <p:nvPr/>
        </p:nvGraphicFramePr>
        <p:xfrm>
          <a:off x="250825" y="1057275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57275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6321" name="Object 2"/>
          <p:cNvGraphicFramePr>
            <a:graphicFrameLocks noChangeAspect="1"/>
          </p:cNvGraphicFramePr>
          <p:nvPr/>
        </p:nvGraphicFramePr>
        <p:xfrm>
          <a:off x="179388" y="1060450"/>
          <a:ext cx="8785225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792210" imgH="4965065" progId="Word.Document.8">
                  <p:embed/>
                </p:oleObj>
              </mc:Choice>
              <mc:Fallback>
                <p:oleObj name="" r:id="rId1" imgW="8792210" imgH="496506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060450"/>
                        <a:ext cx="8785225" cy="496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07521" name="Object 2"/>
          <p:cNvGraphicFramePr>
            <a:graphicFrameLocks noChangeAspect="1"/>
          </p:cNvGraphicFramePr>
          <p:nvPr/>
        </p:nvGraphicFramePr>
        <p:xfrm>
          <a:off x="250825" y="1989138"/>
          <a:ext cx="8642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8645525" imgH="1783080" progId="Word.Document.8">
                  <p:embed/>
                </p:oleObj>
              </mc:Choice>
              <mc:Fallback>
                <p:oleObj name="" r:id="rId1" imgW="8645525" imgH="178308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89138"/>
                        <a:ext cx="864235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50825" y="3708400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708400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09569" name="Object 2"/>
          <p:cNvGraphicFramePr>
            <a:graphicFrameLocks noChangeAspect="1"/>
          </p:cNvGraphicFramePr>
          <p:nvPr/>
        </p:nvGraphicFramePr>
        <p:xfrm>
          <a:off x="250825" y="803275"/>
          <a:ext cx="8642350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03275"/>
                        <a:ext cx="8642350" cy="415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50825" y="4906963"/>
          <a:ext cx="86423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906963"/>
                        <a:ext cx="8642350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1617" name="Object 2"/>
          <p:cNvGraphicFramePr>
            <a:graphicFrameLocks noChangeAspect="1"/>
          </p:cNvGraphicFramePr>
          <p:nvPr/>
        </p:nvGraphicFramePr>
        <p:xfrm>
          <a:off x="250825" y="1651000"/>
          <a:ext cx="8642350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51000"/>
                        <a:ext cx="8642350" cy="355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3665" name="Object 2"/>
          <p:cNvGraphicFramePr>
            <a:graphicFrameLocks noChangeAspect="1"/>
          </p:cNvGraphicFramePr>
          <p:nvPr/>
        </p:nvGraphicFramePr>
        <p:xfrm>
          <a:off x="250825" y="1671638"/>
          <a:ext cx="864235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8645525" imgH="3561715" progId="Word.Document.8">
                  <p:embed/>
                </p:oleObj>
              </mc:Choice>
              <mc:Fallback>
                <p:oleObj name="" r:id="rId1" imgW="8645525" imgH="3561715" progId="Word.Document.8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71638"/>
                        <a:ext cx="8642350" cy="355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15713" name="Picture 2" descr="D:\邓保沧\课件\同步课件\名师人教必修1历史\课堂小结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843213" y="1484313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4" name="Rectangle 3"/>
          <p:cNvSpPr/>
          <p:nvPr/>
        </p:nvSpPr>
        <p:spPr>
          <a:xfrm>
            <a:off x="0" y="3841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5715" name="Picture 4" descr="LY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484438"/>
            <a:ext cx="6607175" cy="288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17761" name="Picture 2" descr="D:\邓保沧\课件\同步课件\名师人教必修1历史\教材解惑.T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2986088" y="836613"/>
            <a:ext cx="3457575" cy="523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7762" name="Object 3"/>
          <p:cNvGraphicFramePr>
            <a:graphicFrameLocks noChangeAspect="1"/>
          </p:cNvGraphicFramePr>
          <p:nvPr/>
        </p:nvGraphicFramePr>
        <p:xfrm>
          <a:off x="250825" y="1450975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1450975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250825" y="2568575"/>
          <a:ext cx="864235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8645525" imgH="3602990" progId="Word.Document.8">
                  <p:embed/>
                </p:oleObj>
              </mc:Choice>
              <mc:Fallback>
                <p:oleObj name="" r:id="rId5" imgW="8645525" imgH="3602990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2568575"/>
                        <a:ext cx="8642350" cy="359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9809" name="Object 2"/>
          <p:cNvGraphicFramePr>
            <a:graphicFrameLocks noChangeAspect="1"/>
          </p:cNvGraphicFramePr>
          <p:nvPr/>
        </p:nvGraphicFramePr>
        <p:xfrm>
          <a:off x="250825" y="692150"/>
          <a:ext cx="86423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8645525" imgH="1033145" progId="Word.Document.8">
                  <p:embed/>
                </p:oleObj>
              </mc:Choice>
              <mc:Fallback>
                <p:oleObj name="" r:id="rId1" imgW="8645525" imgH="1033145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692150"/>
                        <a:ext cx="8642350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50825" y="1628775"/>
          <a:ext cx="864235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8645525" imgH="4631690" progId="Word.Document.8">
                  <p:embed/>
                </p:oleObj>
              </mc:Choice>
              <mc:Fallback>
                <p:oleObj name="" r:id="rId3" imgW="8645525" imgH="4631690" progId="Word.Document.8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1628775"/>
                        <a:ext cx="8642350" cy="462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21857" name="Object 2"/>
          <p:cNvGraphicFramePr>
            <a:graphicFrameLocks noChangeAspect="1"/>
          </p:cNvGraphicFramePr>
          <p:nvPr/>
        </p:nvGraphicFramePr>
        <p:xfrm>
          <a:off x="250825" y="1844675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8645525" imgH="1188720" progId="Word.Document.8">
                  <p:embed/>
                </p:oleObj>
              </mc:Choice>
              <mc:Fallback>
                <p:oleObj name="" r:id="rId1" imgW="8645525" imgH="1188720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844675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50825" y="2997200"/>
          <a:ext cx="86423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8645525" imgH="1188720" progId="Word.Document.8">
                  <p:embed/>
                </p:oleObj>
              </mc:Choice>
              <mc:Fallback>
                <p:oleObj name="" r:id="rId3" imgW="8645525" imgH="1188720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997200"/>
                        <a:ext cx="864235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23905" name="Object 2"/>
          <p:cNvGraphicFramePr>
            <a:graphicFrameLocks noChangeAspect="1"/>
          </p:cNvGraphicFramePr>
          <p:nvPr/>
        </p:nvGraphicFramePr>
        <p:xfrm>
          <a:off x="250825" y="1557338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8645525" imgH="598805" progId="Word.Document.8">
                  <p:embed/>
                </p:oleObj>
              </mc:Choice>
              <mc:Fallback>
                <p:oleObj name="" r:id="rId1" imgW="8645525" imgH="598805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557338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50825" y="2205038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8645525" imgH="2967355" progId="Word.Document.8">
                  <p:embed/>
                </p:oleObj>
              </mc:Choice>
              <mc:Fallback>
                <p:oleObj name="" r:id="rId3" imgW="8645525" imgH="2967355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205038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25953" name="Object 2"/>
          <p:cNvGraphicFramePr>
            <a:graphicFrameLocks noChangeAspect="1"/>
          </p:cNvGraphicFramePr>
          <p:nvPr/>
        </p:nvGraphicFramePr>
        <p:xfrm>
          <a:off x="250825" y="1557338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8645525" imgH="598805" progId="Word.Document.8">
                  <p:embed/>
                </p:oleObj>
              </mc:Choice>
              <mc:Fallback>
                <p:oleObj name="" r:id="rId1" imgW="8645525" imgH="598805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557338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250825" y="2120900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8645525" imgH="2967355" progId="Word.Document.8">
                  <p:embed/>
                </p:oleObj>
              </mc:Choice>
              <mc:Fallback>
                <p:oleObj name="" r:id="rId3" imgW="8645525" imgH="2967355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120900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0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/>
          <p:nvPr/>
        </p:nvSpPr>
        <p:spPr>
          <a:xfrm>
            <a:off x="5511800" y="3644900"/>
            <a:ext cx="363220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梳理　点拨　巧记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292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eaLnBrk="0" hangingPunct="0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课前自主　基础梳理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2293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9874" name="AutoShape 2"/>
          <p:cNvSpPr/>
          <p:nvPr/>
        </p:nvSpPr>
        <p:spPr>
          <a:xfrm>
            <a:off x="1211263" y="2349500"/>
            <a:ext cx="6697662" cy="19431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/>
          <p:nvPr/>
        </p:nvSpPr>
        <p:spPr>
          <a:xfrm>
            <a:off x="5581650" y="3644900"/>
            <a:ext cx="356235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对点　反馈　巩固  </a:t>
            </a:r>
            <a:endParaRPr lang="zh-CN" alt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9876" name="Rectangle 4"/>
          <p:cNvSpPr/>
          <p:nvPr/>
        </p:nvSpPr>
        <p:spPr>
          <a:xfrm>
            <a:off x="3175000" y="2779713"/>
            <a:ext cx="4565650" cy="5492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 eaLnBrk="0" hangingPunct="0"/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对点检测　当堂反馈</a:t>
            </a:r>
            <a:endParaRPr lang="zh-CN" alt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79877" name="Picture 5" descr="4273899_150010822000_2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238" y="2433638"/>
            <a:ext cx="2233612" cy="167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0049" name="Object 2"/>
          <p:cNvGraphicFramePr>
            <a:graphicFrameLocks noChangeAspect="1"/>
          </p:cNvGraphicFramePr>
          <p:nvPr/>
        </p:nvGraphicFramePr>
        <p:xfrm>
          <a:off x="250825" y="836613"/>
          <a:ext cx="86423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8645525" imgH="2002790" progId="Word.Document.8">
                  <p:embed/>
                </p:oleObj>
              </mc:Choice>
              <mc:Fallback>
                <p:oleObj name="" r:id="rId1" imgW="8645525" imgH="2002790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36613"/>
                        <a:ext cx="864235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Group 3"/>
          <p:cNvGraphicFramePr>
            <a:graphicFrameLocks noGrp="1"/>
          </p:cNvGraphicFramePr>
          <p:nvPr/>
        </p:nvGraphicFramePr>
        <p:xfrm>
          <a:off x="900113" y="2811463"/>
          <a:ext cx="7777163" cy="3365500"/>
        </p:xfrm>
        <a:graphic>
          <a:graphicData uri="http://schemas.openxmlformats.org/drawingml/2006/table">
            <a:tbl>
              <a:tblPr/>
              <a:tblGrid>
                <a:gridCol w="2195512"/>
                <a:gridCol w="1527175"/>
                <a:gridCol w="2525713"/>
                <a:gridCol w="1528762"/>
              </a:tblGrid>
              <a:tr h="274638">
                <a:tc>
                  <a:txBody>
                    <a:bodyPr/>
                    <a:lstStyle>
                      <a:lvl1pPr marL="622300"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898525"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63980"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71650"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9955"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7155"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4355"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51555"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8755"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22300" marR="0" lvl="0" indent="0" algn="just" defTabSz="914400" rtl="0" eaLnBrk="1" fontAlgn="base" latinLnBrk="0" hangingPunct="1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1851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世纪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年代初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世纪初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土地税和贡粮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盐税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旧关税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新关税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厘金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其他收入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just">
                        <a:lnSpc>
                          <a:spcPct val="145000"/>
                        </a:lnSpc>
                        <a:spcBef>
                          <a:spcPct val="20000"/>
                        </a:spcBef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algn="just" fontAlgn="base">
                        <a:lnSpc>
                          <a:spcPct val="1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314700" algn="l"/>
                        </a:tabLst>
                        <a:defRPr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4700" algn="l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2097" name="Object 2"/>
          <p:cNvGraphicFramePr>
            <a:graphicFrameLocks noChangeAspect="1"/>
          </p:cNvGraphicFramePr>
          <p:nvPr/>
        </p:nvGraphicFramePr>
        <p:xfrm>
          <a:off x="250825" y="22431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2431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4145" name="Object 2"/>
          <p:cNvGraphicFramePr>
            <a:graphicFrameLocks noChangeAspect="1"/>
          </p:cNvGraphicFramePr>
          <p:nvPr/>
        </p:nvGraphicFramePr>
        <p:xfrm>
          <a:off x="250825" y="18446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8446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250825" y="4822825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822825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6193" name="Object 2"/>
          <p:cNvGraphicFramePr>
            <a:graphicFrameLocks noChangeAspect="1"/>
          </p:cNvGraphicFramePr>
          <p:nvPr/>
        </p:nvGraphicFramePr>
        <p:xfrm>
          <a:off x="246063" y="966788"/>
          <a:ext cx="8383587" cy="512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8691245" imgH="5340350" progId="Word.Document.8">
                  <p:embed/>
                </p:oleObj>
              </mc:Choice>
              <mc:Fallback>
                <p:oleObj name="" r:id="rId1" imgW="8691245" imgH="5340350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063" y="966788"/>
                        <a:ext cx="8383587" cy="5126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8241" name="Object 2"/>
          <p:cNvGraphicFramePr>
            <a:graphicFrameLocks noChangeAspect="1"/>
          </p:cNvGraphicFramePr>
          <p:nvPr/>
        </p:nvGraphicFramePr>
        <p:xfrm>
          <a:off x="250825" y="1916113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16113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250825" y="4838700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838700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40289" name="Object 2"/>
          <p:cNvGraphicFramePr>
            <a:graphicFrameLocks noChangeAspect="1"/>
          </p:cNvGraphicFramePr>
          <p:nvPr/>
        </p:nvGraphicFramePr>
        <p:xfrm>
          <a:off x="250825" y="828675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828675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42337" name="Object 2"/>
          <p:cNvGraphicFramePr>
            <a:graphicFrameLocks noChangeAspect="1"/>
          </p:cNvGraphicFramePr>
          <p:nvPr/>
        </p:nvGraphicFramePr>
        <p:xfrm>
          <a:off x="250825" y="1341438"/>
          <a:ext cx="8642350" cy="411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8645525" imgH="4114800" progId="Word.Document.8">
                  <p:embed/>
                </p:oleObj>
              </mc:Choice>
              <mc:Fallback>
                <p:oleObj name="" r:id="rId1" imgW="8645525" imgH="4114800" progId="Word.Document.8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341438"/>
                        <a:ext cx="8642350" cy="411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50825" y="5484813"/>
          <a:ext cx="8642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5484813"/>
                        <a:ext cx="86423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44385" name="Object 2"/>
          <p:cNvGraphicFramePr>
            <a:graphicFrameLocks noChangeAspect="1"/>
          </p:cNvGraphicFramePr>
          <p:nvPr/>
        </p:nvGraphicFramePr>
        <p:xfrm>
          <a:off x="250825" y="1062038"/>
          <a:ext cx="86423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8645525" imgH="4750435" progId="Word.Document.8">
                  <p:embed/>
                </p:oleObj>
              </mc:Choice>
              <mc:Fallback>
                <p:oleObj name="" r:id="rId1" imgW="8645525" imgH="4750435" progId="Word.Document.8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062038"/>
                        <a:ext cx="8642350" cy="474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46433" name="Object 2"/>
          <p:cNvGraphicFramePr>
            <a:graphicFrameLocks noChangeAspect="1"/>
          </p:cNvGraphicFramePr>
          <p:nvPr/>
        </p:nvGraphicFramePr>
        <p:xfrm>
          <a:off x="250825" y="1196975"/>
          <a:ext cx="8642350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8645525" imgH="4156075" progId="Word.Document.8">
                  <p:embed/>
                </p:oleObj>
              </mc:Choice>
              <mc:Fallback>
                <p:oleObj name="" r:id="rId1" imgW="8645525" imgH="4156075" progId="Word.Document.8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196975"/>
                        <a:ext cx="8642350" cy="415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250825" y="5359400"/>
          <a:ext cx="8642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8645525" imgH="598805" progId="Word.Document.8">
                  <p:embed/>
                </p:oleObj>
              </mc:Choice>
              <mc:Fallback>
                <p:oleObj name="" r:id="rId3" imgW="8645525" imgH="598805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5359400"/>
                        <a:ext cx="86423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框 1"/>
          <p:cNvSpPr txBox="1"/>
          <p:nvPr/>
        </p:nvSpPr>
        <p:spPr>
          <a:xfrm>
            <a:off x="685800" y="555625"/>
            <a:ext cx="7858125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近代化：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传统的农业文明向近代的工业文明转变的过程。表现：经济：生产机械化 政治：政治民主化 社会生活：人口老龄化 城市化进程加快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48481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50529" name="Object 2"/>
          <p:cNvGraphicFramePr>
            <a:graphicFrameLocks noChangeAspect="1"/>
          </p:cNvGraphicFramePr>
          <p:nvPr/>
        </p:nvGraphicFramePr>
        <p:xfrm>
          <a:off x="250825" y="900113"/>
          <a:ext cx="8642350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8645525" imgH="5340350" progId="Word.Document.8">
                  <p:embed/>
                </p:oleObj>
              </mc:Choice>
              <mc:Fallback>
                <p:oleObj name="" r:id="rId1" imgW="8645525" imgH="5340350" progId="Word.Document.8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900113"/>
                        <a:ext cx="8642350" cy="533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52577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54625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56673" name="Object 2"/>
          <p:cNvGraphicFramePr>
            <a:graphicFrameLocks noChangeAspect="1"/>
          </p:cNvGraphicFramePr>
          <p:nvPr/>
        </p:nvGraphicFramePr>
        <p:xfrm>
          <a:off x="250825" y="1179513"/>
          <a:ext cx="864235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8645525" imgH="4631690" progId="Word.Document.8">
                  <p:embed/>
                </p:oleObj>
              </mc:Choice>
              <mc:Fallback>
                <p:oleObj name="" r:id="rId1" imgW="8645525" imgH="4631690" progId="Word.Document.8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179513"/>
                        <a:ext cx="8642350" cy="462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1441" name="Object 2"/>
          <p:cNvGraphicFramePr>
            <a:graphicFrameLocks noChangeAspect="1"/>
          </p:cNvGraphicFramePr>
          <p:nvPr/>
        </p:nvGraphicFramePr>
        <p:xfrm>
          <a:off x="250825" y="2243138"/>
          <a:ext cx="86423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645525" imgH="2377440" progId="Word.Document.8">
                  <p:embed/>
                </p:oleObj>
              </mc:Choice>
              <mc:Fallback>
                <p:oleObj name="" r:id="rId1" imgW="8645525" imgH="237744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2243138"/>
                        <a:ext cx="864235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/>
          <p:nvPr/>
        </p:nvSpPr>
        <p:spPr>
          <a:xfrm>
            <a:off x="1285875" y="270827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鸦片战争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0" name="Rectangle 4"/>
          <p:cNvSpPr/>
          <p:nvPr/>
        </p:nvSpPr>
        <p:spPr>
          <a:xfrm>
            <a:off x="2411413" y="3357563"/>
            <a:ext cx="1792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家庭手工业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6156325" y="390842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耕织结合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3489" name="Object 2"/>
          <p:cNvGraphicFramePr>
            <a:graphicFrameLocks noChangeAspect="1"/>
          </p:cNvGraphicFramePr>
          <p:nvPr/>
        </p:nvGraphicFramePr>
        <p:xfrm>
          <a:off x="239713" y="477838"/>
          <a:ext cx="8489950" cy="581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658225" imgH="5934075" progId="Word.Document.8">
                  <p:embed/>
                </p:oleObj>
              </mc:Choice>
              <mc:Fallback>
                <p:oleObj name="" r:id="rId1" imgW="8658225" imgH="593407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713" y="477838"/>
                        <a:ext cx="8489950" cy="581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/>
          <p:nvPr/>
        </p:nvSpPr>
        <p:spPr>
          <a:xfrm>
            <a:off x="2219325" y="984250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外国商品经济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8" name="Rectangle 4"/>
          <p:cNvSpPr/>
          <p:nvPr/>
        </p:nvSpPr>
        <p:spPr>
          <a:xfrm>
            <a:off x="3844925" y="2671763"/>
            <a:ext cx="209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资本主义体系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9" name="Rectangle 5"/>
          <p:cNvSpPr/>
          <p:nvPr/>
        </p:nvSpPr>
        <p:spPr>
          <a:xfrm>
            <a:off x="450850" y="327977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商品市场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90" name="Rectangle 6"/>
          <p:cNvSpPr/>
          <p:nvPr/>
        </p:nvSpPr>
        <p:spPr>
          <a:xfrm>
            <a:off x="4829175" y="3856038"/>
            <a:ext cx="873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买办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文本框 1"/>
          <p:cNvSpPr txBox="1"/>
          <p:nvPr/>
        </p:nvSpPr>
        <p:spPr>
          <a:xfrm>
            <a:off x="438150" y="388938"/>
            <a:ext cx="8266113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讲解：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外国的经济侵略，破坏了中国传统的耕织结合、家庭为单位的经济结构，使家庭手工业开始破产，农民开始背井离乡，小农经济开始瓦解。近代的中国也就随之出现了劳动力市场和商品市场。中国被迫卷入资本主义世界市场，融入了商品经济的大潮，兴起了工业文明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文本框 2"/>
          <p:cNvSpPr txBox="1"/>
          <p:nvPr/>
        </p:nvSpPr>
        <p:spPr>
          <a:xfrm>
            <a:off x="469900" y="2052638"/>
            <a:ext cx="8147050" cy="1938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如何看待经济结构的变化？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、它是对中国的经济掠夺，农民、手工业者破产，处境悲惨。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、冲击了旧的经济结构，传播了新的生产技术和生产方式，促进了商品经济的发展，有利于中国资本主义的产生。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6561" name="Object 2"/>
          <p:cNvGraphicFramePr>
            <a:graphicFrameLocks noChangeAspect="1"/>
          </p:cNvGraphicFramePr>
          <p:nvPr/>
        </p:nvGraphicFramePr>
        <p:xfrm>
          <a:off x="250825" y="1946275"/>
          <a:ext cx="86423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645525" imgH="2967355" progId="Word.Document.8">
                  <p:embed/>
                </p:oleObj>
              </mc:Choice>
              <mc:Fallback>
                <p:oleObj name="" r:id="rId1" imgW="8645525" imgH="296735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946275"/>
                        <a:ext cx="8642350" cy="296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theme/theme1.xml><?xml version="1.0" encoding="utf-8"?>
<a:theme xmlns:a="http://schemas.openxmlformats.org/drawingml/2006/main" name="2_美好家庭family">
  <a:themeElements>
    <a:clrScheme name="2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2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2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美好家庭family">
  <a:themeElements>
    <a:clrScheme name="1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1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美好家庭family">
  <a:themeElements>
    <a:clrScheme name="3_美好家庭family 4">
      <a:dk1>
        <a:srgbClr val="000000"/>
      </a:dk1>
      <a:lt1>
        <a:srgbClr val="FFFFFF"/>
      </a:lt1>
      <a:dk2>
        <a:srgbClr val="FF99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000000"/>
      </a:accent4>
      <a:accent5>
        <a:srgbClr val="AFD7B8"/>
      </a:accent5>
      <a:accent6>
        <a:srgbClr val="1292D3"/>
      </a:accent6>
      <a:hlink>
        <a:srgbClr val="7F70D8"/>
      </a:hlink>
      <a:folHlink>
        <a:srgbClr val="A1A18B"/>
      </a:folHlink>
    </a:clrScheme>
    <a:fontScheme name="3_美好家庭family">
      <a:majorFont>
        <a:latin typeface="方正小标宋简体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3_美好家庭family 1">
        <a:dk1>
          <a:srgbClr val="0033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2A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2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CC242"/>
        </a:accent1>
        <a:accent2>
          <a:srgbClr val="388FDE"/>
        </a:accent2>
        <a:accent3>
          <a:srgbClr val="FFFFFF"/>
        </a:accent3>
        <a:accent4>
          <a:srgbClr val="272817"/>
        </a:accent4>
        <a:accent5>
          <a:srgbClr val="EBDDB0"/>
        </a:accent5>
        <a:accent6>
          <a:srgbClr val="3281C9"/>
        </a:accent6>
        <a:hlink>
          <a:srgbClr val="57BB7D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3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68B3D8"/>
        </a:accent1>
        <a:accent2>
          <a:srgbClr val="EC8D4C"/>
        </a:accent2>
        <a:accent3>
          <a:srgbClr val="FFFFFF"/>
        </a:accent3>
        <a:accent4>
          <a:srgbClr val="000000"/>
        </a:accent4>
        <a:accent5>
          <a:srgbClr val="B9D6E9"/>
        </a:accent5>
        <a:accent6>
          <a:srgbClr val="D67F44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美好家庭family 4">
        <a:dk1>
          <a:srgbClr val="000000"/>
        </a:dk1>
        <a:lt1>
          <a:srgbClr val="FFFFFF"/>
        </a:lt1>
        <a:dk2>
          <a:srgbClr val="FF99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000000"/>
        </a:accent4>
        <a:accent5>
          <a:srgbClr val="AFD7B8"/>
        </a:accent5>
        <a:accent6>
          <a:srgbClr val="1292D3"/>
        </a:accent6>
        <a:hlink>
          <a:srgbClr val="7F70D8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演示</Application>
  <PresentationFormat/>
  <Paragraphs>132</Paragraphs>
  <Slides>54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59</vt:i4>
      </vt:variant>
      <vt:variant>
        <vt:lpstr>幻灯片标题</vt:lpstr>
      </vt:variant>
      <vt:variant>
        <vt:i4>54</vt:i4>
      </vt:variant>
    </vt:vector>
  </HeadingPairs>
  <TitlesOfParts>
    <vt:vector size="131" baseType="lpstr">
      <vt:lpstr>Arial</vt:lpstr>
      <vt:lpstr>宋体</vt:lpstr>
      <vt:lpstr>Wingdings</vt:lpstr>
      <vt:lpstr>Times New Roman</vt:lpstr>
      <vt:lpstr>方正小标宋简体</vt:lpstr>
      <vt:lpstr>Arial Unicode MS</vt:lpstr>
      <vt:lpstr>微软雅黑</vt:lpstr>
      <vt:lpstr>黑体</vt:lpstr>
      <vt:lpstr>楷体_GB2312</vt:lpstr>
      <vt:lpstr>新宋体</vt:lpstr>
      <vt:lpstr>方正仿宋_GBK</vt:lpstr>
      <vt:lpstr>仿宋_GB2312</vt:lpstr>
      <vt:lpstr>仿宋</vt:lpstr>
      <vt:lpstr>等线</vt:lpstr>
      <vt:lpstr>2_美好家庭family</vt:lpstr>
      <vt:lpstr>1_美好家庭family</vt:lpstr>
      <vt:lpstr>3_美好家庭family</vt:lpstr>
      <vt:lpstr>1_Office 主题​​</vt:lpstr>
      <vt:lpstr>Photoshop.Image.8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test</cp:lastModifiedBy>
  <cp:revision>1304</cp:revision>
  <dcterms:created xsi:type="dcterms:W3CDTF">2018-10-07T03:58:36Z</dcterms:created>
  <dcterms:modified xsi:type="dcterms:W3CDTF">2020-04-13T10:52:06Z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