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  <p:sldMasterId id="2147483700" r:id="rId6"/>
  </p:sldMasterIdLst>
  <p:notesMasterIdLst>
    <p:notesMasterId r:id="rId8"/>
  </p:notesMasterIdLst>
  <p:sldIdLst>
    <p:sldId id="419" r:id="rId7"/>
    <p:sldId id="420" r:id="rId9"/>
    <p:sldId id="421" r:id="rId10"/>
    <p:sldId id="431" r:id="rId11"/>
    <p:sldId id="432" r:id="rId12"/>
    <p:sldId id="433" r:id="rId13"/>
    <p:sldId id="434" r:id="rId14"/>
    <p:sldId id="430" r:id="rId15"/>
    <p:sldId id="438" r:id="rId16"/>
    <p:sldId id="435" r:id="rId17"/>
    <p:sldId id="414" r:id="rId18"/>
    <p:sldId id="449" r:id="rId19"/>
    <p:sldId id="413" r:id="rId20"/>
    <p:sldId id="412" r:id="rId21"/>
    <p:sldId id="437" r:id="rId22"/>
    <p:sldId id="451" r:id="rId23"/>
    <p:sldId id="453" r:id="rId24"/>
    <p:sldId id="454" r:id="rId25"/>
    <p:sldId id="452" r:id="rId26"/>
    <p:sldId id="415" r:id="rId27"/>
    <p:sldId id="440" r:id="rId28"/>
    <p:sldId id="416" r:id="rId29"/>
    <p:sldId id="44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  <p:cmAuthor id="0" name="王子涵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C32E4-2D70-4F33-B037-C4E43AE91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C32E4-2D70-4F33-B037-C4E43AE91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8E1455-ED41-4986-ABE9-A31B86DCD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cs"/>
              </a:rPr>
              <a:t>只要不是礼、御、书、数、射、乐这六种技艺之内，不是孔子传下来的学问的，都把它们断绝了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cs"/>
              </a:rPr>
              <a:t>不要叫他们发展，不要让它们与六艺和儒学共同发展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8E1455-ED41-4986-ABE9-A31B86DCD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8E1455-ED41-4986-ABE9-A31B86DCD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特殊字体：叶根友行书繁，汉仪星宇体简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52C324E0-1CFD-49C1-AC0F-BC848D8741D0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b="2686"/>
          <a:stretch>
            <a:fillRect/>
          </a:stretch>
        </p:blipFill>
        <p:spPr>
          <a:xfrm>
            <a:off x="0" y="-1"/>
            <a:ext cx="1402863" cy="1191491"/>
          </a:xfrm>
          <a:prstGeom prst="rect">
            <a:avLst/>
          </a:prstGeom>
        </p:spPr>
      </p:pic>
      <p:sp>
        <p:nvSpPr>
          <p:cNvPr id="8" name="任意多边形 7"/>
          <p:cNvSpPr/>
          <p:nvPr userDrawn="1"/>
        </p:nvSpPr>
        <p:spPr>
          <a:xfrm>
            <a:off x="0" y="0"/>
            <a:ext cx="12192001" cy="1191491"/>
          </a:xfrm>
          <a:custGeom>
            <a:avLst/>
            <a:gdLst>
              <a:gd name="connsiteX0" fmla="*/ 1694069 w 12192001"/>
              <a:gd name="connsiteY0" fmla="*/ 0 h 918367"/>
              <a:gd name="connsiteX1" fmla="*/ 4128656 w 12192001"/>
              <a:gd name="connsiteY1" fmla="*/ 0 h 918367"/>
              <a:gd name="connsiteX2" fmla="*/ 4822166 w 12192001"/>
              <a:gd name="connsiteY2" fmla="*/ 0 h 918367"/>
              <a:gd name="connsiteX3" fmla="*/ 12192001 w 12192001"/>
              <a:gd name="connsiteY3" fmla="*/ 0 h 918367"/>
              <a:gd name="connsiteX4" fmla="*/ 12192001 w 12192001"/>
              <a:gd name="connsiteY4" fmla="*/ 918367 h 918367"/>
              <a:gd name="connsiteX5" fmla="*/ 4822166 w 12192001"/>
              <a:gd name="connsiteY5" fmla="*/ 918367 h 918367"/>
              <a:gd name="connsiteX6" fmla="*/ 4128656 w 12192001"/>
              <a:gd name="connsiteY6" fmla="*/ 918367 h 918367"/>
              <a:gd name="connsiteX7" fmla="*/ 1840604 w 12192001"/>
              <a:gd name="connsiteY7" fmla="*/ 918367 h 918367"/>
              <a:gd name="connsiteX8" fmla="*/ 1694069 w 12192001"/>
              <a:gd name="connsiteY8" fmla="*/ 918367 h 918367"/>
              <a:gd name="connsiteX9" fmla="*/ 0 w 12192001"/>
              <a:gd name="connsiteY9" fmla="*/ 918367 h 918367"/>
              <a:gd name="connsiteX10" fmla="*/ 0 w 12192001"/>
              <a:gd name="connsiteY10" fmla="*/ 821795 h 918367"/>
              <a:gd name="connsiteX11" fmla="*/ 1306848 w 12192001"/>
              <a:gd name="connsiteY11" fmla="*/ 821795 h 918367"/>
              <a:gd name="connsiteX12" fmla="*/ 1358721 w 12192001"/>
              <a:gd name="connsiteY12" fmla="*/ 804252 h 918367"/>
              <a:gd name="connsiteX13" fmla="*/ 1440812 w 12192001"/>
              <a:gd name="connsiteY13" fmla="*/ 702894 h 918367"/>
              <a:gd name="connsiteX14" fmla="*/ 1445903 w 12192001"/>
              <a:gd name="connsiteY14" fmla="*/ 663831 h 918367"/>
              <a:gd name="connsiteX15" fmla="*/ 1444119 w 12192001"/>
              <a:gd name="connsiteY15" fmla="*/ 651223 h 918367"/>
              <a:gd name="connsiteX16" fmla="*/ 1444119 w 12192001"/>
              <a:gd name="connsiteY16" fmla="*/ 583754 h 918367"/>
              <a:gd name="connsiteX17" fmla="*/ 1444119 w 12192001"/>
              <a:gd name="connsiteY17" fmla="*/ 267144 h 918367"/>
              <a:gd name="connsiteX18" fmla="*/ 1694069 w 12192001"/>
              <a:gd name="connsiteY18" fmla="*/ 0 h 91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918367">
                <a:moveTo>
                  <a:pt x="1694069" y="0"/>
                </a:moveTo>
                <a:lnTo>
                  <a:pt x="4128656" y="0"/>
                </a:lnTo>
                <a:lnTo>
                  <a:pt x="4822166" y="0"/>
                </a:lnTo>
                <a:lnTo>
                  <a:pt x="12192001" y="0"/>
                </a:lnTo>
                <a:lnTo>
                  <a:pt x="12192001" y="918367"/>
                </a:lnTo>
                <a:lnTo>
                  <a:pt x="4822166" y="918367"/>
                </a:lnTo>
                <a:lnTo>
                  <a:pt x="4128656" y="918367"/>
                </a:lnTo>
                <a:lnTo>
                  <a:pt x="1840604" y="918367"/>
                </a:lnTo>
                <a:lnTo>
                  <a:pt x="1694069" y="918367"/>
                </a:lnTo>
                <a:lnTo>
                  <a:pt x="0" y="918367"/>
                </a:lnTo>
                <a:lnTo>
                  <a:pt x="0" y="821795"/>
                </a:lnTo>
                <a:lnTo>
                  <a:pt x="1306848" y="821795"/>
                </a:lnTo>
                <a:lnTo>
                  <a:pt x="1358721" y="804252"/>
                </a:lnTo>
                <a:cubicBezTo>
                  <a:pt x="1409553" y="779357"/>
                  <a:pt x="1431748" y="742608"/>
                  <a:pt x="1440812" y="702894"/>
                </a:cubicBezTo>
                <a:lnTo>
                  <a:pt x="1445903" y="663831"/>
                </a:lnTo>
                <a:lnTo>
                  <a:pt x="1444119" y="651223"/>
                </a:lnTo>
                <a:lnTo>
                  <a:pt x="1444119" y="583754"/>
                </a:lnTo>
                <a:lnTo>
                  <a:pt x="1444119" y="267144"/>
                </a:lnTo>
                <a:cubicBezTo>
                  <a:pt x="1444119" y="119604"/>
                  <a:pt x="1556025" y="0"/>
                  <a:pt x="16940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677890"/>
            <a:ext cx="12192000" cy="1801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任意多边形 2049"/>
          <p:cNvSpPr/>
          <p:nvPr/>
        </p:nvSpPr>
        <p:spPr>
          <a:xfrm>
            <a:off x="6347884" y="20638"/>
            <a:ext cx="5918200" cy="4038600"/>
          </a:xfrm>
          <a:custGeom>
            <a:avLst/>
            <a:gdLst/>
            <a:ahLst/>
            <a:cxnLst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1" name="组合 2050"/>
          <p:cNvGrpSpPr/>
          <p:nvPr/>
        </p:nvGrpSpPr>
        <p:grpSpPr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2052" name="任意多边形 2051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任意多边形 2052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任意多边形 2053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任意多边形 2054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任意多边形 2055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2056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任意多边形 2057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任意多边形 2058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2059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2060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2061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2062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2063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65" name="组合 2064"/>
          <p:cNvGrpSpPr/>
          <p:nvPr/>
        </p:nvGrpSpPr>
        <p:grpSpPr>
          <a:xfrm>
            <a:off x="738717" y="36513"/>
            <a:ext cx="10521949" cy="6821487"/>
            <a:chOff x="349" y="23"/>
            <a:chExt cx="4971" cy="4297"/>
          </a:xfrm>
        </p:grpSpPr>
        <p:sp>
          <p:nvSpPr>
            <p:cNvPr id="2066" name="矩形 2065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任意多边形 2066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任意多边形 2067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任意多边形 2068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任意多边形 2069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任意多边形 2070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任意多边形 2071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任意多边形 2072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任意多边形 2073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任意多边形 2074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任意多边形 2075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矩形 2076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矩形 2077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任意多边形 2078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任意多边形 2079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任意多边形 2080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任意多边形 2081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任意多边形 2082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任意多边形 2083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任意多边形 2084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2085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2086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2087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矩形 2088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矩形 2089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2090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任意多边形 2091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任意多边形 2092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任意多边形 2093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任意多边形 2094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6" name="任意多边形 2095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7" name="任意多边形 2096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任意多边形 2097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任意多边形 2098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任意多边形 2099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矩形 2100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矩形 2101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任意多边形 2102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任意多边形 2103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任意多边形 2104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任意多边形 2105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任意多边形 2106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8" name="任意多边形 2107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9" name="任意多边形 2108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任意多边形 2109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任意多边形 2110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任意多边形 2111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矩形 2112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矩形 2113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任意多边形 2114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任意多边形 2115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任意多边形 2116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任意多边形 2117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任意多边形 2118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0" name="任意多边形 2119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1" name="任意多边形 2120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任意多边形 2121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任意多边形 2122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任意多边形 2123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矩形 2124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矩形 2125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任意多边形 2126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任意多边形 2127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任意多边形 2128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任意多边形 2129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任意多边形 2130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2" name="任意多边形 2131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3" name="任意多边形 2132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任意多边形 2133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任意多边形 2134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任意多边形 2135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矩形 2136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矩形 2137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任意多边形 2138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任意多边形 2139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任意多边形 2140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任意多边形 2141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任意多边形 2142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4" name="任意多边形 2143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5" name="任意多边形 2144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任意多边形 2145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任意多边形 2146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任意多边形 2147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矩形 2148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矩形 2149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任意多边形 2150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任意多边形 2151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任意多边形 2152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任意多边形 2153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任意多边形 2154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" name="任意多边形 2155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" name="任意多边形 2156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任意多边形 2157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任意多边形 2158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任意多边形 2159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矩形 2160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矩形 2161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3" name="任意多边形 2162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任意多边形 2163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任意多边形 2164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任意多边形 2165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任意多边形 2166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8" name="任意多边形 2167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9" name="任意多边形 2168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" name="任意多边形 2169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" name="任意多边形 2170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" name="任意多边形 2171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3" name="矩形 2172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4" name="矩形 2173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5" name="任意多边形 2174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6" name="任意多边形 2175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7" name="任意多边形 2176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8" name="任意多边形 2177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9" name="任意多边形 2178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0" name="任意多边形 2179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1" name="任意多边形 2180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2" name="任意多边形 2181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3" name="任意多边形 2182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4" name="任意多边形 2183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5" name="矩形 2184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6" name="矩形 2185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7" name="任意多边形 2186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8" name="任意多边形 2187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9" name="任意多边形 2188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0" name="任意多边形 2189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" name="任意多边形 2190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2" name="任意多边形 2191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3" name="任意多边形 2192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4" name="任意多边形 2193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5" name="任意多边形 2194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6" name="任意多边形 2195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7" name="矩形 2196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8" name="矩形 2197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9" name="任意多边形 2198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0" name="任意多边形 2199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" name="任意多边形 2200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2" name="任意多边形 2201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3" name="任意多边形 2202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4" name="任意多边形 2203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5" name="任意多边形 2204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6" name="任意多边形 2205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7" name="任意多边形 2206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8" name="任意多边形 2207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9" name="矩形 2208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0" name="任意多边形 2209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211" name="标题 2210"/>
          <p:cNvSpPr>
            <a:spLocks noGrp="1" noRot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12" name="日期占位符 2211"/>
          <p:cNvSpPr>
            <a:spLocks noGrp="1"/>
          </p:cNvSpPr>
          <p:nvPr>
            <p:ph type="dt" sz="half" idx="2"/>
          </p:nvPr>
        </p:nvSpPr>
        <p:spPr>
          <a:xfrm>
            <a:off x="402167" y="6248400"/>
            <a:ext cx="3052233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3" name="页脚占位符 2212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14" name="灯片编号占位符 2213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3052233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5" name="副标题 2214"/>
          <p:cNvSpPr>
            <a:spLocks noGrp="1" noRot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/>
            </a:lvl3pPr>
            <a:lvl4pPr marL="1371600" lvl="3" indent="0" algn="ctr"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Tx/>
              <a:buFont typeface="Wingdings 2" panose="05020102010507070707" pitchFamily="18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2216" name="组合 2215"/>
          <p:cNvGrpSpPr/>
          <p:nvPr/>
        </p:nvGrpSpPr>
        <p:grpSpPr>
          <a:xfrm>
            <a:off x="203200" y="4724400"/>
            <a:ext cx="2247900" cy="1557338"/>
            <a:chOff x="96" y="2784"/>
            <a:chExt cx="1062" cy="981"/>
          </a:xfrm>
        </p:grpSpPr>
        <p:sp>
          <p:nvSpPr>
            <p:cNvPr id="2217" name="任意多边形 2216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8" name="任意多边形 2217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9" name="任意多边形 2218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0" name="任意多边形 2219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1" name="任意多边形 2220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2" name="任意多边形 2221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3" name="任意多边形 2222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4" name="任意多边形 2223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5" name="任意多边形 2224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6" name="任意多边形 2225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7" name="任意多边形 2226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8" name="任意多边形 2227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9" name="任意多边形 2228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2688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7112" y="1600200"/>
            <a:ext cx="532688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1" y="0"/>
            <a:ext cx="12192001" cy="1191491"/>
          </a:xfrm>
          <a:custGeom>
            <a:avLst/>
            <a:gdLst>
              <a:gd name="connsiteX0" fmla="*/ 1694069 w 12192001"/>
              <a:gd name="connsiteY0" fmla="*/ 0 h 918367"/>
              <a:gd name="connsiteX1" fmla="*/ 4128656 w 12192001"/>
              <a:gd name="connsiteY1" fmla="*/ 0 h 918367"/>
              <a:gd name="connsiteX2" fmla="*/ 4822166 w 12192001"/>
              <a:gd name="connsiteY2" fmla="*/ 0 h 918367"/>
              <a:gd name="connsiteX3" fmla="*/ 12192001 w 12192001"/>
              <a:gd name="connsiteY3" fmla="*/ 0 h 918367"/>
              <a:gd name="connsiteX4" fmla="*/ 12192001 w 12192001"/>
              <a:gd name="connsiteY4" fmla="*/ 918367 h 918367"/>
              <a:gd name="connsiteX5" fmla="*/ 4822166 w 12192001"/>
              <a:gd name="connsiteY5" fmla="*/ 918367 h 918367"/>
              <a:gd name="connsiteX6" fmla="*/ 4128656 w 12192001"/>
              <a:gd name="connsiteY6" fmla="*/ 918367 h 918367"/>
              <a:gd name="connsiteX7" fmla="*/ 1840604 w 12192001"/>
              <a:gd name="connsiteY7" fmla="*/ 918367 h 918367"/>
              <a:gd name="connsiteX8" fmla="*/ 1694069 w 12192001"/>
              <a:gd name="connsiteY8" fmla="*/ 918367 h 918367"/>
              <a:gd name="connsiteX9" fmla="*/ 0 w 12192001"/>
              <a:gd name="connsiteY9" fmla="*/ 918367 h 918367"/>
              <a:gd name="connsiteX10" fmla="*/ 0 w 12192001"/>
              <a:gd name="connsiteY10" fmla="*/ 821795 h 918367"/>
              <a:gd name="connsiteX11" fmla="*/ 1306848 w 12192001"/>
              <a:gd name="connsiteY11" fmla="*/ 821795 h 918367"/>
              <a:gd name="connsiteX12" fmla="*/ 1358721 w 12192001"/>
              <a:gd name="connsiteY12" fmla="*/ 804252 h 918367"/>
              <a:gd name="connsiteX13" fmla="*/ 1440812 w 12192001"/>
              <a:gd name="connsiteY13" fmla="*/ 702894 h 918367"/>
              <a:gd name="connsiteX14" fmla="*/ 1445903 w 12192001"/>
              <a:gd name="connsiteY14" fmla="*/ 663831 h 918367"/>
              <a:gd name="connsiteX15" fmla="*/ 1444119 w 12192001"/>
              <a:gd name="connsiteY15" fmla="*/ 651223 h 918367"/>
              <a:gd name="connsiteX16" fmla="*/ 1444119 w 12192001"/>
              <a:gd name="connsiteY16" fmla="*/ 583754 h 918367"/>
              <a:gd name="connsiteX17" fmla="*/ 1444119 w 12192001"/>
              <a:gd name="connsiteY17" fmla="*/ 267144 h 918367"/>
              <a:gd name="connsiteX18" fmla="*/ 1694069 w 12192001"/>
              <a:gd name="connsiteY18" fmla="*/ 0 h 91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918367">
                <a:moveTo>
                  <a:pt x="1694069" y="0"/>
                </a:moveTo>
                <a:lnTo>
                  <a:pt x="4128656" y="0"/>
                </a:lnTo>
                <a:lnTo>
                  <a:pt x="4822166" y="0"/>
                </a:lnTo>
                <a:lnTo>
                  <a:pt x="12192001" y="0"/>
                </a:lnTo>
                <a:lnTo>
                  <a:pt x="12192001" y="918367"/>
                </a:lnTo>
                <a:lnTo>
                  <a:pt x="4822166" y="918367"/>
                </a:lnTo>
                <a:lnTo>
                  <a:pt x="4128656" y="918367"/>
                </a:lnTo>
                <a:lnTo>
                  <a:pt x="1840604" y="918367"/>
                </a:lnTo>
                <a:lnTo>
                  <a:pt x="1694069" y="918367"/>
                </a:lnTo>
                <a:lnTo>
                  <a:pt x="0" y="918367"/>
                </a:lnTo>
                <a:lnTo>
                  <a:pt x="0" y="821795"/>
                </a:lnTo>
                <a:lnTo>
                  <a:pt x="1306848" y="821795"/>
                </a:lnTo>
                <a:lnTo>
                  <a:pt x="1358721" y="804252"/>
                </a:lnTo>
                <a:cubicBezTo>
                  <a:pt x="1409553" y="779357"/>
                  <a:pt x="1431748" y="742608"/>
                  <a:pt x="1440812" y="702894"/>
                </a:cubicBezTo>
                <a:lnTo>
                  <a:pt x="1445903" y="663831"/>
                </a:lnTo>
                <a:lnTo>
                  <a:pt x="1444119" y="651223"/>
                </a:lnTo>
                <a:lnTo>
                  <a:pt x="1444119" y="583754"/>
                </a:lnTo>
                <a:lnTo>
                  <a:pt x="1444119" y="267144"/>
                </a:lnTo>
                <a:cubicBezTo>
                  <a:pt x="1444119" y="119604"/>
                  <a:pt x="1556025" y="0"/>
                  <a:pt x="16940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677890"/>
            <a:ext cx="12192000" cy="1801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画, 标志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" y="0"/>
            <a:ext cx="1056914" cy="1039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4" y="228600"/>
            <a:ext cx="284691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3" y="228600"/>
            <a:ext cx="8375712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7933" y="228600"/>
            <a:ext cx="11387667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7662E-FCDF-4D8A-9856-C3059A7D4F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4BCD-55A4-4BF0-A547-667D883545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6D11B-9981-4524-987D-F8040C12B8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21B4F-F10F-4190-BB76-D40AABB6B2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98918-4FAF-4176-B9AB-9E6E78E5CF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5EA-9563-4C76-8643-C2E6588DB1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E0AE4-8BB2-480B-B07F-8479E742F3A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F7F20-29B2-469C-B048-EB464D2D2F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625AA-038B-47D4-9B36-99F510295E1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A0C09-06B2-41C7-B13D-FFCE7F7EF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30E9-7A38-4B2A-B972-B33CE15D25E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A105-ED7D-49F7-AF3E-33EF18A751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AA48-BE5A-4936-8DF9-809188F09D5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562AB-405D-46C8-8366-8FB594B3F1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0341-CE78-4931-BA70-C7D0C22840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1062B-029D-4203-8391-F6E9E8C1F5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53808-47C0-47B6-B6AB-0EB47C8FFE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EE6E-DD97-49FD-A8BB-5892B32613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1C613-7062-46E4-B6FB-4DB8FDD2FA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EA840-CDFC-4138-BB65-7AD36B6BC4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26B4-9752-4665-94B0-F08BB7DE33A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463B7-BC63-463D-B513-5CCA67E50C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838200" y="4076700"/>
            <a:ext cx="10515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7884-FA12-47DF-AE11-9F19422679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9A61-8785-4D5B-A49C-569942EAF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027" name="矩形 1026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任意多边形 1027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任意多边形 1028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任意多边形 1029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任意多边形 1030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任意多边形 1031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任意多边形 1032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任意多边形 1033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任意多边形 1034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任意多边形 1035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" name="任意多边形 1036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9" name="矩形 1038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0" name="任意多边形 1039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任意多边形 1040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任意多边形 1041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任意多边形 1042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任意多边形 1043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任意多边形 1044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任意多边形 1045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任意多边形 1046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任意多边形 1047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任意多边形 1048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任意多边形 1051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3" name="任意多边形 1052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4" name="任意多边形 1053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" name="任意多边形 1054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055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056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057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058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059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060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矩形 1061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矩形 1062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063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064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065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066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067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9" name="任意多边形 1068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0" name="任意多边形 1069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1" name="任意多边形 1070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2" name="任意多边形 1071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" name="任意多边形 1072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" name="矩形 1074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" name="任意多边形 1075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7" name="任意多边形 1076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8" name="任意多边形 1077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9" name="任意多边形 1078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0" name="任意多边形 1079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1" name="任意多边形 1080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2" name="任意多边形 1081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3" name="任意多边形 1082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4" name="任意多边形 1083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" name="任意多边形 1084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8" name="任意多边形 1087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9" name="任意多边形 1088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0" name="任意多边形 1089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1" name="任意多边形 1090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2" name="任意多边形 1091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3" name="任意多边形 1092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4" name="任意多边形 1093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" name="任意多边形 1094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" name="任意多边形 1095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7" name="任意多边形 1096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8" name="矩形 1097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9" name="矩形 1098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0" name="任意多边形 1099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1" name="任意多边形 1100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2" name="任意多边形 1101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3" name="任意多边形 1102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4" name="任意多边形 1103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5" name="任意多边形 1104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" name="任意多边形 1105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" name="任意多边形 1106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8" name="任意多边形 1107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9" name="任意多边形 1108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0" name="矩形 1109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1" name="矩形 1110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2" name="任意多边形 1111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3" name="任意多边形 1112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4" name="任意多边形 1113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5" name="任意多边形 1114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" name="任意多边形 1115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" name="任意多边形 1116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8" name="任意多边形 1117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9" name="任意多边形 1118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0" name="任意多边形 1119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1" name="任意多边形 1120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3" name="矩形 1122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4" name="任意多边形 1123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5" name="任意多边形 1124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" name="任意多边形 1125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" name="任意多边形 1126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" name="任意多边形 1127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" name="任意多边形 1128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" name="任意多边形 1129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" name="任意多边形 1130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" name="任意多边形 1131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" name="任意多边形 1132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" name="任意多边形 1135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" name="任意多边形 1136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" name="任意多边形 1137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" name="任意多边形 1138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" name="任意多边形 1139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1" name="任意多边形 1140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2" name="任意多边形 1141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3" name="任意多边形 1142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4" name="任意多边形 1143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5" name="任意多边形 1144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8" name="任意多边形 1147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9" name="任意多边形 1148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0" name="任意多边形 1149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1" name="任意多边形 1150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2" name="任意多边形 1151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3" name="任意多边形 1152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4" name="任意多边形 1153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5" name="任意多边形 1154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6" name="任意多边形 1155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" name="任意多边形 1156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0" name="任意多边形 1159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1" name="任意多边形 1160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2" name="任意多边形 1161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3" name="任意多边形 1162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4" name="任意多边形 1163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5" name="任意多边形 1164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6" name="任意多边形 1165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7" name="任意多边形 1166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8" name="任意多边形 1167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9" name="任意多边形 1168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0" name="矩形 1169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1" name="任意多边形 1170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72" name="组合 1171"/>
          <p:cNvGrpSpPr/>
          <p:nvPr/>
        </p:nvGrpSpPr>
        <p:grpSpPr>
          <a:xfrm>
            <a:off x="1422400" y="3444875"/>
            <a:ext cx="711200" cy="492125"/>
            <a:chOff x="96" y="2784"/>
            <a:chExt cx="1062" cy="981"/>
          </a:xfrm>
        </p:grpSpPr>
        <p:sp>
          <p:nvSpPr>
            <p:cNvPr id="1173" name="任意多边形 1172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4" name="任意多边形 1173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5" name="任意多边形 1174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6" name="任意多边形 1175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" name="任意多边形 1176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8" name="任意多边形 1177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9" name="任意多边形 1178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0" name="任意多边形 1179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1" name="任意多边形 1180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2" name="任意多边形 1181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3" name="任意多边形 1182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4" name="任意多边形 1183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5" name="任意多边形 1184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86" name="组合 1185"/>
          <p:cNvGrpSpPr/>
          <p:nvPr/>
        </p:nvGrpSpPr>
        <p:grpSpPr>
          <a:xfrm>
            <a:off x="1422400" y="4552950"/>
            <a:ext cx="711200" cy="492125"/>
            <a:chOff x="96" y="2784"/>
            <a:chExt cx="1062" cy="981"/>
          </a:xfrm>
        </p:grpSpPr>
        <p:sp>
          <p:nvSpPr>
            <p:cNvPr id="1187" name="任意多边形 1186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" name="任意多边形 1187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9" name="任意多边形 1188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0" name="任意多边形 1189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1" name="任意多边形 1190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2" name="任意多边形 1191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3" name="任意多边形 1192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4" name="任意多边形 1193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5" name="任意多边形 1194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6" name="任意多边形 1195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7" name="任意多边形 1196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" name="任意多边形 1197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9" name="任意多边形 1198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00" name="组合 1199"/>
          <p:cNvGrpSpPr/>
          <p:nvPr/>
        </p:nvGrpSpPr>
        <p:grpSpPr>
          <a:xfrm>
            <a:off x="1422400" y="5562600"/>
            <a:ext cx="711200" cy="492125"/>
            <a:chOff x="96" y="2784"/>
            <a:chExt cx="1062" cy="981"/>
          </a:xfrm>
        </p:grpSpPr>
        <p:sp>
          <p:nvSpPr>
            <p:cNvPr id="1201" name="任意多边形 120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2" name="任意多边形 120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3" name="任意多边形 120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4" name="任意多边形 120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5" name="任意多边形 120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6" name="任意多边形 120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7" name="任意多边形 120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8" name="任意多边形 120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9" name="任意多边形 120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0" name="任意多边形 120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1" name="任意多边形 121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2" name="任意多边形 121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3" name="任意多边形 121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14" name="组合 1213"/>
          <p:cNvGrpSpPr/>
          <p:nvPr/>
        </p:nvGrpSpPr>
        <p:grpSpPr>
          <a:xfrm>
            <a:off x="508000" y="3962400"/>
            <a:ext cx="711200" cy="492125"/>
            <a:chOff x="96" y="2784"/>
            <a:chExt cx="1062" cy="981"/>
          </a:xfrm>
        </p:grpSpPr>
        <p:sp>
          <p:nvSpPr>
            <p:cNvPr id="1215" name="任意多边形 1214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6" name="任意多边形 1215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7" name="任意多边形 1216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" name="任意多边形 1217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" name="任意多边形 1218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0" name="任意多边形 1219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1" name="任意多边形 1220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2" name="任意多边形 1221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3" name="任意多边形 1222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4" name="任意多边形 1223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5" name="任意多边形 1224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6" name="任意多边形 1225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7" name="任意多边形 1226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28" name="组合 1227"/>
          <p:cNvGrpSpPr/>
          <p:nvPr/>
        </p:nvGrpSpPr>
        <p:grpSpPr>
          <a:xfrm>
            <a:off x="508000" y="5070475"/>
            <a:ext cx="711200" cy="492125"/>
            <a:chOff x="96" y="2784"/>
            <a:chExt cx="1062" cy="981"/>
          </a:xfrm>
        </p:grpSpPr>
        <p:sp>
          <p:nvSpPr>
            <p:cNvPr id="1229" name="任意多边形 1228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" name="任意多边形 1229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" name="任意多边形 1230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" name="任意多边形 1231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" name="任意多边形 1232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" name="任意多边形 1233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" name="任意多边形 1234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" name="任意多边形 1235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" name="任意多边形 1236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" name="任意多边形 1237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" name="任意多边形 1238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" name="任意多边形 1239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" name="任意多边形 1240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42" name="组合 1241"/>
          <p:cNvGrpSpPr/>
          <p:nvPr/>
        </p:nvGrpSpPr>
        <p:grpSpPr>
          <a:xfrm>
            <a:off x="508000" y="6121400"/>
            <a:ext cx="711200" cy="492125"/>
            <a:chOff x="96" y="2784"/>
            <a:chExt cx="1062" cy="981"/>
          </a:xfrm>
        </p:grpSpPr>
        <p:sp>
          <p:nvSpPr>
            <p:cNvPr id="1243" name="任意多边形 1242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" name="任意多边形 1243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" name="任意多边形 1244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6" name="任意多边形 1245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7" name="任意多边形 1246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8" name="任意多边形 1247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" name="任意多边形 1248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0" name="任意多边形 1249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1" name="任意多边形 1250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2" name="任意多边形 1251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3" name="任意多边形 1252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4" name="任意多边形 1253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5" name="任意多边形 1254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56" name="组合 1255"/>
          <p:cNvGrpSpPr/>
          <p:nvPr/>
        </p:nvGrpSpPr>
        <p:grpSpPr>
          <a:xfrm>
            <a:off x="9245600" y="-7937"/>
            <a:ext cx="3090333" cy="2063750"/>
            <a:chOff x="4080" y="-5"/>
            <a:chExt cx="1748" cy="1556"/>
          </a:xfrm>
        </p:grpSpPr>
        <p:sp>
          <p:nvSpPr>
            <p:cNvPr id="1257" name="任意多边形 1256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58" name="组合 1257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259" name="任意多边形 1258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0" name="任意多边形 1259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1" name="任意多边形 1260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2" name="任意多边形 1261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3" name="任意多边形 1262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4" name="任意多边形 1263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5" name="任意多边形 1264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6" name="任意多边形 1265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7" name="任意多边形 1266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8" name="任意多边形 1267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9" name="任意多边形 1268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70" name="任意多边形 1269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71" name="任意多边形 1270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272" name="标题 1271"/>
          <p:cNvSpPr>
            <a:spLocks noGrp="1" noRot="1"/>
          </p:cNvSpPr>
          <p:nvPr>
            <p:ph type="title"/>
          </p:nvPr>
        </p:nvSpPr>
        <p:spPr>
          <a:xfrm>
            <a:off x="397933" y="228600"/>
            <a:ext cx="1138766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73" name="文本占位符 1272"/>
          <p:cNvSpPr>
            <a:spLocks noGrp="1" noRot="1"/>
          </p:cNvSpPr>
          <p:nvPr>
            <p:ph type="body" idx="1"/>
          </p:nvPr>
        </p:nvSpPr>
        <p:spPr>
          <a:xfrm>
            <a:off x="812800" y="1600200"/>
            <a:ext cx="108712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74" name="日期占位符 1273"/>
          <p:cNvSpPr>
            <a:spLocks noGrp="1"/>
          </p:cNvSpPr>
          <p:nvPr>
            <p:ph type="dt" sz="half" idx="2"/>
          </p:nvPr>
        </p:nvSpPr>
        <p:spPr>
          <a:xfrm>
            <a:off x="397933" y="6245225"/>
            <a:ext cx="305223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5" name="页脚占位符 1274"/>
          <p:cNvSpPr>
            <a:spLocks noGrp="1"/>
          </p:cNvSpPr>
          <p:nvPr>
            <p:ph type="ftr" sz="quarter" idx="3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76" name="灯片编号占位符 1275"/>
          <p:cNvSpPr>
            <a:spLocks noGrp="1"/>
          </p:cNvSpPr>
          <p:nvPr>
            <p:ph type="sldNum" sz="quarter" idx="4"/>
          </p:nvPr>
        </p:nvSpPr>
        <p:spPr>
          <a:xfrm>
            <a:off x="8733367" y="6245225"/>
            <a:ext cx="305223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34D653-6EC4-430F-BA6F-2813BC9A4EC2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9D0475-FD42-4B46-83C9-5B3C5149F2C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04" y="1040884"/>
            <a:ext cx="514691" cy="2790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12" y="615652"/>
            <a:ext cx="229441" cy="1984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44" y="830047"/>
            <a:ext cx="328658" cy="210837"/>
          </a:xfrm>
          <a:prstGeom prst="rect">
            <a:avLst/>
          </a:prstGeom>
        </p:spPr>
      </p:pic>
      <p:pic>
        <p:nvPicPr>
          <p:cNvPr id="4" name="图片 3" descr="图片包含 游戏机, 文字, 书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6" y="935465"/>
            <a:ext cx="4443466" cy="43272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7"/>
          <a:stretch>
            <a:fillRect/>
          </a:stretch>
        </p:blipFill>
        <p:spPr>
          <a:xfrm>
            <a:off x="5937095" y="88923"/>
            <a:ext cx="4799847" cy="2224723"/>
          </a:xfrm>
          <a:prstGeom prst="rect">
            <a:avLst/>
          </a:prstGeom>
          <a:noFill/>
        </p:spPr>
      </p:pic>
      <p:cxnSp>
        <p:nvCxnSpPr>
          <p:cNvPr id="23" name="直接连接符 22"/>
          <p:cNvCxnSpPr/>
          <p:nvPr/>
        </p:nvCxnSpPr>
        <p:spPr>
          <a:xfrm flipH="1">
            <a:off x="5087865" y="2464508"/>
            <a:ext cx="58943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943832" y="3742649"/>
            <a:ext cx="6857364" cy="991583"/>
            <a:chOff x="3071664" y="1256878"/>
            <a:chExt cx="5116407" cy="658706"/>
          </a:xfrm>
        </p:grpSpPr>
        <p:sp>
          <p:nvSpPr>
            <p:cNvPr id="26" name="圆角矩形 16"/>
            <p:cNvSpPr/>
            <p:nvPr/>
          </p:nvSpPr>
          <p:spPr>
            <a:xfrm>
              <a:off x="3071664" y="1256878"/>
              <a:ext cx="5116407" cy="658706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C00000"/>
              </a:solidFill>
            </a:ln>
            <a:effectLst>
              <a:outerShdw blurRad="279400" dist="266700" dir="7800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C000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endParaRPr>
            </a:p>
          </p:txBody>
        </p:sp>
        <p:sp>
          <p:nvSpPr>
            <p:cNvPr id="33" name="TextBox 64"/>
            <p:cNvSpPr txBox="1"/>
            <p:nvPr/>
          </p:nvSpPr>
          <p:spPr>
            <a:xfrm>
              <a:off x="3255387" y="1371466"/>
              <a:ext cx="4726521" cy="42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lvl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b="1" dirty="0">
                  <a:solidFill>
                    <a:srgbClr val="C00000"/>
                  </a:solidFill>
                  <a:cs typeface="+mn-ea"/>
                  <a:sym typeface="+mn-lt"/>
                </a:rPr>
                <a:t>第</a:t>
              </a:r>
              <a:r>
                <a:rPr lang="en-US" altLang="zh-CN" sz="4000" b="1" dirty="0">
                  <a:solidFill>
                    <a:srgbClr val="C00000"/>
                  </a:solidFill>
                  <a:cs typeface="+mn-ea"/>
                  <a:sym typeface="+mn-lt"/>
                </a:rPr>
                <a:t>3</a:t>
              </a:r>
              <a:r>
                <a:rPr lang="zh-CN" altLang="en-US" sz="4000" b="1" dirty="0">
                  <a:solidFill>
                    <a:srgbClr val="C00000"/>
                  </a:solidFill>
                  <a:cs typeface="+mn-ea"/>
                  <a:sym typeface="+mn-lt"/>
                </a:rPr>
                <a:t>课：汉代的思想大一统</a:t>
              </a:r>
              <a:endParaRPr lang="zh-CN" altLang="en-US" sz="40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22649" y="2943685"/>
            <a:ext cx="2021118" cy="432072"/>
            <a:chOff x="2955012" y="2752111"/>
            <a:chExt cx="2021118" cy="432072"/>
          </a:xfrm>
        </p:grpSpPr>
        <p:sp>
          <p:nvSpPr>
            <p:cNvPr id="35" name="圆角矩形 16"/>
            <p:cNvSpPr/>
            <p:nvPr/>
          </p:nvSpPr>
          <p:spPr>
            <a:xfrm>
              <a:off x="2955012" y="2752111"/>
              <a:ext cx="2021118" cy="432072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17"/>
            <p:cNvSpPr/>
            <p:nvPr/>
          </p:nvSpPr>
          <p:spPr>
            <a:xfrm>
              <a:off x="2970805" y="2766009"/>
              <a:ext cx="1051030" cy="40427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154235" y="2957583"/>
            <a:ext cx="1051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岳麓版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05265" y="2939519"/>
            <a:ext cx="970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必修三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143767" y="3375757"/>
            <a:ext cx="18875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79703" y="2922672"/>
            <a:ext cx="143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第一单元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38094" y="6087850"/>
            <a:ext cx="31941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吕锦霞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23447" y="5471731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（汉   董仲舒像）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74171" y="339997"/>
            <a:ext cx="4049486" cy="827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" y="1529080"/>
            <a:ext cx="2818130" cy="386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2519" y="1938435"/>
            <a:ext cx="708297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董仲舒（前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179—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），广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川（今河北景县）人，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西汉哲学家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和政治家。汉武帝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朝举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贤良文学之士，董仲舒进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“天人三策”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建议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罢黜百家，独尊儒术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为武帝所采纳。代表作有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春秋繁露》</a:t>
            </a:r>
            <a:r>
              <a:rPr lang="zh-CN" altLang="en-US" sz="3200" b="1" dirty="0">
                <a:latin typeface="+mn-ea"/>
                <a:ea typeface="+mn-ea"/>
              </a:rPr>
              <a:t>等。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2882" y="1938379"/>
            <a:ext cx="7300686" cy="21228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1.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思想来源：</a:t>
            </a:r>
            <a:endParaRPr lang="zh-CN" alt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汉代儒学依据</a:t>
            </a:r>
            <a:r>
              <a:rPr lang="en-US" altLang="zh-CN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公羊春秋</a:t>
            </a:r>
            <a:r>
              <a:rPr lang="en-US" altLang="zh-CN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，融合</a:t>
            </a:r>
            <a:r>
              <a:rPr lang="zh-CN" altLang="en-US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阴阳家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黄老之学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en-US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法家思想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而形成的新思想</a:t>
            </a:r>
            <a:endParaRPr lang="zh-CN" alt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9610" y="461645"/>
            <a:ext cx="43821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二</a:t>
            </a:r>
            <a:r>
              <a:rPr lang="en-US" altLang="zh-CN" sz="32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.</a:t>
            </a:r>
            <a:r>
              <a:rPr lang="zh-CN" altLang="en-US" sz="32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罢黜百家，独尊儒术</a:t>
            </a:r>
            <a:endParaRPr lang="zh-CN" altLang="en-US" sz="320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" y="360045"/>
            <a:ext cx="11690985" cy="4498975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材料一：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春秋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大一统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者，天地之常经，古今之通谊也。今师异道，人异论，百家殊方，指意不同，是以上亡以持一统；法制数变，下不知所守。臣愚以为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诸不在六艺之科孔子之术者，皆绝其道，勿使并进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。邪辟之说灭息，然后统纪可一而法度可明，民知所从矣。</a:t>
            </a:r>
            <a:endParaRPr lang="zh-CN" altLang="en-US" sz="2800" b="1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材料二：“天子受命于天，天下受命于天子”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屈民而伸君，屈君而伸天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国家将有失道之败，而天乃出灾害以遣告之，不知自省，又出怪异以警惧之，尚不知变，而伤败乃至。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endParaRPr kumimoji="1" lang="zh-CN" altLang="en-US" sz="2800" b="1" dirty="0">
              <a:solidFill>
                <a:srgbClr val="00663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材料三：  董仲舒认为道源于天。“天不变，道亦不变。” </a:t>
            </a:r>
            <a:endParaRPr lang="zh-CN" altLang="en-US" sz="2800" b="1" dirty="0" smtClean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“天道”就是“三纲五常”（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三纲：君为臣纲，父为子纲，夫为妻纲；五常：仁、义、礼、智、信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）。君臣、父子、夫妻之间 ，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尊卑秩序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是永恒不变的 。 </a:t>
            </a:r>
            <a:endParaRPr lang="zh-CN" altLang="en-US" sz="2800" b="1" dirty="0" smtClean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3236583" y="359950"/>
            <a:ext cx="1433888" cy="51905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大一统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燕尾形箭头 21"/>
          <p:cNvSpPr>
            <a:spLocks noChangeArrowheads="1"/>
          </p:cNvSpPr>
          <p:nvPr/>
        </p:nvSpPr>
        <p:spPr bwMode="auto">
          <a:xfrm>
            <a:off x="4670297" y="393337"/>
            <a:ext cx="979488" cy="485775"/>
          </a:xfrm>
          <a:prstGeom prst="notchedRightArrow">
            <a:avLst>
              <a:gd name="adj1" fmla="val 50000"/>
              <a:gd name="adj2" fmla="val 49998"/>
            </a:avLst>
          </a:prstGeom>
          <a:solidFill>
            <a:srgbClr val="FF3300"/>
          </a:solidFill>
          <a:ln w="25400" algn="ctr">
            <a:solidFill>
              <a:srgbClr val="89A4A7"/>
            </a:solidFill>
            <a:miter lim="800000"/>
          </a:ln>
        </p:spPr>
        <p:txBody>
          <a:bodyPr anchor="ctr"/>
          <a:lstStyle>
            <a:lvl1pPr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sz="1800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5649933" y="360310"/>
            <a:ext cx="2438400" cy="5191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加强中央集权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3348973" y="1262336"/>
            <a:ext cx="1887717" cy="66491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尊崇儒学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2903556" y="2601662"/>
            <a:ext cx="2151090" cy="100642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天人感应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君权神授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2904110" y="4859181"/>
            <a:ext cx="2151090" cy="79618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三纲五常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6263343" y="2734205"/>
            <a:ext cx="2583053" cy="95313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加强君主专制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;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抑制暴政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32" name="燕尾形箭头 22"/>
          <p:cNvSpPr>
            <a:spLocks noChangeArrowheads="1"/>
          </p:cNvSpPr>
          <p:nvPr/>
        </p:nvSpPr>
        <p:spPr bwMode="auto">
          <a:xfrm>
            <a:off x="5338984" y="1318974"/>
            <a:ext cx="977900" cy="484188"/>
          </a:xfrm>
          <a:prstGeom prst="notchedRightArrow">
            <a:avLst>
              <a:gd name="adj1" fmla="val 50000"/>
              <a:gd name="adj2" fmla="val 49996"/>
            </a:avLst>
          </a:prstGeom>
          <a:solidFill>
            <a:srgbClr val="FF3300"/>
          </a:solidFill>
          <a:ln w="25400" algn="ctr">
            <a:solidFill>
              <a:srgbClr val="89A4A7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燕尾形箭头 22"/>
          <p:cNvSpPr>
            <a:spLocks noChangeArrowheads="1"/>
          </p:cNvSpPr>
          <p:nvPr/>
        </p:nvSpPr>
        <p:spPr bwMode="auto">
          <a:xfrm>
            <a:off x="5055038" y="5014604"/>
            <a:ext cx="977900" cy="484188"/>
          </a:xfrm>
          <a:prstGeom prst="notchedRightArrow">
            <a:avLst>
              <a:gd name="adj1" fmla="val 50000"/>
              <a:gd name="adj2" fmla="val 49996"/>
            </a:avLst>
          </a:prstGeom>
          <a:solidFill>
            <a:srgbClr val="FF3300"/>
          </a:solidFill>
          <a:ln w="25400" algn="ctr">
            <a:solidFill>
              <a:srgbClr val="89A4A7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464285" y="1294970"/>
            <a:ext cx="1777959" cy="5232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思想统一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6133834" y="5014292"/>
            <a:ext cx="2438400" cy="5232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稳定社会秩序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30" name="燕尾形箭头 22"/>
          <p:cNvSpPr>
            <a:spLocks noChangeArrowheads="1"/>
          </p:cNvSpPr>
          <p:nvPr/>
        </p:nvSpPr>
        <p:spPr bwMode="auto">
          <a:xfrm>
            <a:off x="5055233" y="2773566"/>
            <a:ext cx="977900" cy="484187"/>
          </a:xfrm>
          <a:prstGeom prst="notchedRightArrow">
            <a:avLst>
              <a:gd name="adj1" fmla="val 50000"/>
              <a:gd name="adj2" fmla="val 49996"/>
            </a:avLst>
          </a:prstGeom>
          <a:solidFill>
            <a:srgbClr val="FF3300"/>
          </a:solidFill>
          <a:ln w="25400" algn="ctr">
            <a:solidFill>
              <a:srgbClr val="89A4A7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8846820" y="688975"/>
            <a:ext cx="548005" cy="4641215"/>
          </a:xfrm>
          <a:prstGeom prst="rightBrace">
            <a:avLst/>
          </a:prstGeom>
          <a:ln w="53975">
            <a:solidFill>
              <a:srgbClr val="FF33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50095" y="1204595"/>
            <a:ext cx="1044575" cy="2987675"/>
          </a:xfrm>
          <a:prstGeom prst="rect">
            <a:avLst/>
          </a:prstGeom>
          <a:solidFill>
            <a:srgbClr val="C00000"/>
          </a:solidFill>
        </p:spPr>
        <p:txBody>
          <a:bodyPr vert="eaVert"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以思想架构来维护政治统一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8" grpId="0" bldLvl="0" animBg="1"/>
      <p:bldP spid="31" grpId="0" bldLvl="0" animBg="1"/>
      <p:bldP spid="24" grpId="0" bldLvl="0" animBg="1"/>
      <p:bldP spid="26" grpId="0" bldLvl="0" animBg="1"/>
      <p:bldP spid="27" grpId="0" bldLvl="0" animBg="1"/>
      <p:bldP spid="29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0" grpId="0" bldLvl="0" animBg="1"/>
      <p:bldP spid="2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>
            <a:off x="738664" y="1479480"/>
            <a:ext cx="442864" cy="4412274"/>
          </a:xfrm>
          <a:prstGeom prst="leftBrac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3386" y="272909"/>
            <a:ext cx="734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教学过程：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新课讲授（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35min)    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“穷则变”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805039"/>
            <a:ext cx="738664" cy="226509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理清概念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6010" y="1296035"/>
            <a:ext cx="63646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“儒学”与“儒术”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“罢黜”</a:t>
            </a:r>
            <a:r>
              <a:rPr lang="zh-CN" altLang="en-US" sz="4000" b="1" dirty="0">
                <a:solidFill>
                  <a:srgbClr val="FF0000"/>
                </a:solidFill>
              </a:rPr>
              <a:t>≠</a:t>
            </a:r>
            <a:r>
              <a:rPr lang="zh-CN" altLang="en-US" sz="3600" b="1" dirty="0"/>
              <a:t>“禁绝”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“独尊”与“尊崇”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81528" y="2225052"/>
            <a:ext cx="129772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理论形态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52232" y="2239758"/>
            <a:ext cx="129772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统治方术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1330" y="3703512"/>
            <a:ext cx="304614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将其排除在官方学术体系之外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2509368" y="2247111"/>
            <a:ext cx="442864" cy="385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47688" y="5331066"/>
            <a:ext cx="1009957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唯一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82841" y="5320097"/>
            <a:ext cx="144065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突出地位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2419759" y="5396358"/>
            <a:ext cx="442864" cy="385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33520" y="4691032"/>
            <a:ext cx="11594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视频播放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3242" y="334455"/>
            <a:ext cx="52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“罢黜”百家，尊崇儒术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71565" y="1919605"/>
            <a:ext cx="489331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黑体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黑体" panose="02010609060101010101" pitchFamily="49" charset="-122"/>
              </a:rPr>
              <a:t>特点：</a:t>
            </a:r>
            <a:endParaRPr lang="zh-CN" altLang="en-US" sz="3600" b="1" dirty="0" smtClean="0">
              <a:solidFill>
                <a:srgbClr val="0000CC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黑体" panose="02010609060101010101" pitchFamily="49" charset="-122"/>
            </a:endParaRPr>
          </a:p>
          <a:p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糅合百家，外儒内法，具有神学色彩。</a:t>
            </a:r>
            <a:endParaRPr lang="zh-CN" alt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7868" y="1905060"/>
            <a:ext cx="613410" cy="3047901"/>
          </a:xfrm>
          <a:prstGeom prst="rect">
            <a:avLst/>
          </a:prstGeom>
          <a:solidFill>
            <a:srgbClr val="C00000"/>
          </a:solidFill>
        </p:spPr>
        <p:txBody>
          <a:bodyPr vert="eaVert"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汉武帝的尊儒措施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5494" y="1806000"/>
            <a:ext cx="533887" cy="3816860"/>
          </a:xfrm>
          <a:prstGeom prst="leftBrac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35797" y="1638656"/>
            <a:ext cx="524785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①启用儒者参与国家大政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②兴办太学，用儒家经典教育青年子弟，考试合格者可授予官职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③命令全国各郡设立学校，初步建立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地方教育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设置“五经博士”办太学，学习经学成为入仕的正式途径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946046" y="1801698"/>
            <a:ext cx="692135" cy="383337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81185" y="1905056"/>
            <a:ext cx="613410" cy="3849890"/>
          </a:xfrm>
          <a:prstGeom prst="rect">
            <a:avLst/>
          </a:prstGeom>
          <a:solidFill>
            <a:schemeClr val="accent2"/>
          </a:solidFill>
        </p:spPr>
        <p:txBody>
          <a:bodyPr vert="eaVert" wrap="square" rtlCol="0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儒学独尊地位正式确立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8526118" y="3444313"/>
            <a:ext cx="615553" cy="5383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52278" y="1616300"/>
            <a:ext cx="613410" cy="4584038"/>
          </a:xfrm>
          <a:prstGeom prst="rect">
            <a:avLst/>
          </a:prstGeom>
          <a:solidFill>
            <a:srgbClr val="C00000"/>
          </a:solidFill>
        </p:spPr>
        <p:txBody>
          <a:bodyPr vert="eaVert"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完成“大一统”的思想架构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45" y="228600"/>
            <a:ext cx="11387455" cy="654050"/>
          </a:xfrm>
        </p:spPr>
        <p:txBody>
          <a:bodyPr/>
          <a:p>
            <a:r>
              <a:rPr lang="zh-CN" altLang="en-US" b="1" dirty="0">
                <a:sym typeface="+mn-ea"/>
              </a:rPr>
              <a:t>儒学成为正统思想的影响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8305" y="882610"/>
            <a:ext cx="7251272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积极：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①政治：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②思想：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③教育：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④民族：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消极：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2175" y="1346200"/>
            <a:ext cx="96234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/>
              <a:t>加强中央集权，巩固了国家统一；有利于抑制暴政。</a:t>
            </a:r>
            <a:endParaRPr lang="zh-CN" altLang="en-US" sz="3200" b="1"/>
          </a:p>
          <a:p>
            <a:pPr>
              <a:lnSpc>
                <a:spcPct val="150000"/>
              </a:lnSpc>
            </a:pPr>
            <a:r>
              <a:rPr lang="zh-CN" altLang="en-US" sz="3200" b="1"/>
              <a:t>确立儒学的主流地位</a:t>
            </a:r>
            <a:endParaRPr lang="zh-CN" altLang="en-US" sz="3200" b="1"/>
          </a:p>
          <a:p>
            <a:pPr>
              <a:lnSpc>
                <a:spcPct val="150000"/>
              </a:lnSpc>
            </a:pPr>
            <a:r>
              <a:rPr lang="zh-CN" altLang="en-US" sz="3200" b="1"/>
              <a:t>推动了教育的发展</a:t>
            </a:r>
            <a:endParaRPr lang="zh-CN" altLang="en-US" sz="3200" b="1"/>
          </a:p>
          <a:p>
            <a:pPr>
              <a:lnSpc>
                <a:spcPct val="100000"/>
              </a:lnSpc>
            </a:pPr>
            <a:endParaRPr lang="zh-CN" altLang="en-US" sz="2400" b="1"/>
          </a:p>
          <a:p>
            <a:pPr>
              <a:lnSpc>
                <a:spcPct val="100000"/>
              </a:lnSpc>
            </a:pPr>
            <a:r>
              <a:rPr lang="zh-CN" altLang="en-US" sz="2400" b="1"/>
              <a:t>推动中华民族共同心理的形成，为大一统多民族国家奠定了思想基础。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</a:t>
            </a:r>
            <a:r>
              <a:rPr lang="zh-CN" altLang="en-US" sz="3200" b="1"/>
              <a:t>本质上是文化专制，遏制学术思想自由发展；</a:t>
            </a:r>
            <a:endParaRPr lang="zh-CN" altLang="en-US" sz="3200" b="1"/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</a:t>
            </a:r>
            <a:r>
              <a:rPr lang="zh-CN" altLang="en-US" sz="3200" b="1"/>
              <a:t>一定程度上阻碍科技进步；</a:t>
            </a:r>
            <a:endParaRPr lang="zh-CN" altLang="en-US" sz="3200" b="1"/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lang="zh-CN" altLang="en-US" sz="3200" b="1"/>
              <a:t>神权色彩，导致两汉迷信思想泛滥。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75"/>
            <a:ext cx="55276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229" y="407140"/>
            <a:ext cx="60960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汉代新儒学和先秦儒学异同</a:t>
            </a:r>
            <a:endParaRPr lang="zh-CN" altLang="en-US" sz="3200" b="1" dirty="0">
              <a:solidFill>
                <a:srgbClr val="8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41955" y="1242060"/>
          <a:ext cx="8581390" cy="52393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8175"/>
                <a:gridCol w="2478405"/>
                <a:gridCol w="4194810"/>
              </a:tblGrid>
              <a:tr h="10788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先秦儒学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董仲舒新儒学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1007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思想来源</a:t>
                      </a:r>
                      <a:endParaRPr lang="zh-CN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00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/>
                </a:tc>
              </a:tr>
              <a:tr h="1859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主张</a:t>
                      </a:r>
                      <a:endParaRPr lang="zh-CN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94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/>
                        <a:t>地位</a:t>
                      </a:r>
                      <a:endParaRPr lang="zh-CN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8319" y="2317478"/>
            <a:ext cx="362857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6600"/>
              </a:buClr>
            </a:pPr>
            <a:r>
              <a:rPr lang="zh-CN" altLang="en-US" sz="28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儒学、阴阳家、黄老之学、法家</a:t>
            </a:r>
            <a:endParaRPr lang="zh-CN" altLang="en-US" sz="2800" b="1" dirty="0">
              <a:solidFill>
                <a:srgbClr val="8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8410" y="3715385"/>
            <a:ext cx="347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800000"/>
                </a:solidFill>
                <a:latin typeface="Arial" panose="020B0604020202020204" pitchFamily="34" charset="0"/>
              </a:rPr>
              <a:t>大一统、天人感应、君权神授、三纲五常</a:t>
            </a:r>
            <a:endParaRPr lang="zh-CN" altLang="en-US" sz="2800" b="1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9125" y="5096815"/>
            <a:ext cx="4281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800000"/>
                </a:solidFill>
                <a:latin typeface="Arial" panose="020B0604020202020204" pitchFamily="34" charset="0"/>
              </a:rPr>
              <a:t>适应了加强中央集权的需要，</a:t>
            </a:r>
            <a:r>
              <a:rPr lang="zh-CN" altLang="en-US" sz="2800" b="1" dirty="0" smtClean="0">
                <a:solidFill>
                  <a:srgbClr val="800000"/>
                </a:solidFill>
                <a:latin typeface="Arial" panose="020B0604020202020204" pitchFamily="34" charset="0"/>
              </a:rPr>
              <a:t>受到统治者</a:t>
            </a:r>
            <a:r>
              <a:rPr lang="zh-CN" altLang="en-US" sz="2800" b="1" dirty="0">
                <a:solidFill>
                  <a:srgbClr val="800000"/>
                </a:solidFill>
                <a:latin typeface="Arial" panose="020B0604020202020204" pitchFamily="34" charset="0"/>
              </a:rPr>
              <a:t>重视，成为社会的正统思想</a:t>
            </a:r>
            <a:endParaRPr lang="zh-CN" altLang="en-US" sz="2800" b="1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316" y="124182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kumimoji="1"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同：</a:t>
            </a:r>
            <a:endParaRPr kumimoji="1"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135" y="1995805"/>
            <a:ext cx="2411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defRPr/>
            </a:pPr>
            <a:r>
              <a:rPr kumimoji="1" lang="zh-CN" alt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都主张统治者实施“仁政”</a:t>
            </a:r>
            <a:endParaRPr kumimoji="1" lang="zh-CN" altLang="en-US" sz="28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106045" y="1874520"/>
            <a:ext cx="2835910" cy="1840865"/>
          </a:xfrm>
          <a:prstGeom prst="frame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3780" y="3390265"/>
            <a:ext cx="25050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仁、礼、为政以德；仁政、民贵君轻、礼法并施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……</a:t>
            </a:r>
            <a:endParaRPr lang="en-US" altLang="zh-CN" sz="28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16195" y="5636260"/>
            <a:ext cx="196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不受重视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V="1">
            <a:off x="4842510" y="2317750"/>
            <a:ext cx="2505075" cy="954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890" y="533400"/>
            <a:ext cx="10617835" cy="5790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1《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史记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高祖本纪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》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载：“高祖，沛丰邑中阳里人，姓刘氏，字季。父曰太公，母曰刘媪。其先刘媪尝息大泽之陂，梦与神遇。是时雷电晦冥，太公往视，则见蛟龙于其上。已而有身，遂产高祖。”上述材料反映作者的思想倾向是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404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．天人合一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．敬天法祖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404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．君权神授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．天人感应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404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（2019·北京高考·13）《诗》《书》等原是孔子编订的私学教材，至汉代，位列官方史书《汉书》的《艺文志》第一大部类“六艺略”。导致这一变化的主要原因是(　　)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404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A．诸子“百家争鸣”             B．始皇帝焚书坑儒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404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C．汉武帝独尊儒术               D．司马迁撰《史记》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9" y="5395690"/>
            <a:ext cx="2133252" cy="1462310"/>
          </a:xfrm>
          <a:prstGeom prst="rect">
            <a:avLst/>
          </a:prstGeom>
        </p:spPr>
      </p:pic>
      <p:sp>
        <p:nvSpPr>
          <p:cNvPr id="13322" name="矩形 13321"/>
          <p:cNvSpPr/>
          <p:nvPr/>
        </p:nvSpPr>
        <p:spPr>
          <a:xfrm rot="180000">
            <a:off x="8776335" y="909003"/>
            <a:ext cx="1708150" cy="207486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216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3600" b="1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216000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69400" y="4756150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173355"/>
            <a:ext cx="6144260" cy="60007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p>
            <a:pPr marL="266700" indent="-266700"/>
            <a:r>
              <a:rPr lang="en-US" altLang="zh-CN" sz="2400" b="1">
                <a:ea typeface="宋体" panose="02010600030101010101" pitchFamily="2" charset="-122"/>
              </a:rPr>
              <a:t>3</a:t>
            </a:r>
            <a:r>
              <a:rPr lang="zh-CN" sz="2400" b="1">
                <a:ea typeface="宋体" panose="02010600030101010101" pitchFamily="2" charset="-122"/>
              </a:rPr>
              <a:t>西汉初期，道家学说兼采阴阳、儒、墨、名、法各家学说的精髓；后来董仲舒的儒家学说也吸收阴阳五行、法、道等各种思想。促成当时学术思想上呈现这种特征的主要因素是</a:t>
            </a:r>
            <a:r>
              <a:rPr lang="en-US" sz="2400" b="1">
                <a:latin typeface="Times New Roman" panose="02020603050405020304" pitchFamily="18" charset="0"/>
                <a:ea typeface="楷体" panose="02010609060101010101" charset="-122"/>
              </a:rPr>
              <a:t>(</a:t>
            </a:r>
            <a:r>
              <a:rPr lang="zh-CN" sz="2400" b="1">
                <a:ea typeface="楷体" panose="02010609060101010101" charset="-122"/>
              </a:rPr>
              <a:t>　　</a:t>
            </a:r>
            <a:r>
              <a:rPr lang="en-US" sz="2400" b="1"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  <a:r>
              <a:rPr lang="en-US" sz="2400" b="1">
                <a:latin typeface="宋体" panose="02010600030101010101" pitchFamily="2" charset="-122"/>
              </a:rPr>
              <a:t>A</a:t>
            </a:r>
            <a:r>
              <a:rPr lang="zh-CN" sz="2400" b="1">
                <a:ea typeface="宋体" panose="02010600030101010101" pitchFamily="2" charset="-122"/>
              </a:rPr>
              <a:t>．王国势力强大 </a:t>
            </a:r>
            <a:r>
              <a:rPr lang="en-US" sz="2400" b="1">
                <a:latin typeface="Times New Roman" panose="02020603050405020304" pitchFamily="18" charset="0"/>
              </a:rPr>
              <a:t>B</a:t>
            </a:r>
            <a:r>
              <a:rPr lang="zh-CN" sz="2400" b="1">
                <a:ea typeface="宋体" panose="02010600030101010101" pitchFamily="2" charset="-122"/>
              </a:rPr>
              <a:t>．百家争鸣局面的延续</a:t>
            </a:r>
            <a:r>
              <a:rPr lang="en-US" sz="2400" b="1">
                <a:latin typeface="宋体" panose="02010600030101010101" pitchFamily="2" charset="-122"/>
              </a:rPr>
              <a:t>C</a:t>
            </a:r>
            <a:r>
              <a:rPr lang="zh-CN" sz="2400" b="1">
                <a:ea typeface="宋体" panose="02010600030101010101" pitchFamily="2" charset="-122"/>
              </a:rPr>
              <a:t>．现实统治需要 </a:t>
            </a:r>
            <a:r>
              <a:rPr lang="en-US" sz="2400" b="1">
                <a:latin typeface="Times New Roman" panose="02020603050405020304" pitchFamily="18" charset="0"/>
              </a:rPr>
              <a:t>D</a:t>
            </a:r>
            <a:r>
              <a:rPr lang="zh-CN" sz="2400" b="1">
                <a:ea typeface="宋体" panose="02010600030101010101" pitchFamily="2" charset="-122"/>
              </a:rPr>
              <a:t>．兼收并蓄的文化政策</a:t>
            </a:r>
            <a:endParaRPr lang="zh-CN" sz="2400" b="1">
              <a:ea typeface="宋体" panose="02010600030101010101" pitchFamily="2" charset="-122"/>
            </a:endParaRPr>
          </a:p>
          <a:p>
            <a:pPr marL="266700" indent="-266700"/>
            <a:endParaRPr lang="zh-CN" altLang="en-US" sz="2400" b="1"/>
          </a:p>
          <a:p>
            <a:pPr marL="266700" indent="-266700"/>
            <a:r>
              <a:rPr lang="en-US" altLang="zh-CN" sz="2400" b="1"/>
              <a:t>4</a:t>
            </a:r>
            <a:r>
              <a:rPr lang="zh-CN" altLang="en-US" sz="2400" b="1"/>
              <a:t>（2019·新课标全国Ⅲ卷高考·25）在今新疆和甘肃地区保存的佛教早期造像很多衣衫单薄，甚至裸身，面部表情生动；时代较晚的洛阳龙门石窟中，造像大都表情庄严，服饰亦趋整齐。引起这一变化的主要因素是(　　)</a:t>
            </a:r>
            <a:endParaRPr lang="zh-CN" altLang="en-US" sz="2400" b="1"/>
          </a:p>
          <a:p>
            <a:pPr marL="266700" indent="-266700"/>
            <a:r>
              <a:rPr lang="zh-CN" altLang="en-US" sz="2400" b="1"/>
              <a:t>    A．经济发展水平             B．绘画技术进步</a:t>
            </a:r>
            <a:endParaRPr lang="zh-CN" altLang="en-US" sz="2400" b="1"/>
          </a:p>
          <a:p>
            <a:pPr marL="266700" indent="-266700"/>
            <a:r>
              <a:rPr lang="zh-CN" altLang="en-US" sz="2400" b="1"/>
              <a:t>    C．政治权力干预            D．儒家思想影响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130550" y="1087755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0550" y="4756150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4260" y="173355"/>
            <a:ext cx="5638165" cy="63696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200025" indent="-200025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17.11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·</a:t>
            </a:r>
            <a:r>
              <a:rPr 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浙江高考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·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sz="2400" b="1">
                <a:ea typeface="宋体" panose="02010600030101010101" pitchFamily="2" charset="-122"/>
              </a:rPr>
              <a:t>汉武帝时期，设立中央官学，培养《五经》博士，“自此以来，公聊大夫士吏彬彬多文学之士矣”。中央官学的建立</a:t>
            </a:r>
            <a:r>
              <a:rPr lang="en-US" sz="2400" b="1">
                <a:latin typeface="Times New Roman" panose="02020603050405020304" pitchFamily="18" charset="0"/>
                <a:ea typeface="楷体" panose="02010609060101010101" charset="-122"/>
              </a:rPr>
              <a:t>(</a:t>
            </a:r>
            <a:r>
              <a:rPr lang="zh-CN" sz="2400" b="1">
                <a:ea typeface="楷体" panose="02010609060101010101" charset="-122"/>
              </a:rPr>
              <a:t>　　</a:t>
            </a:r>
            <a:r>
              <a:rPr lang="en-US" sz="2400" b="1"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  <a:r>
              <a:rPr lang="en-US" sz="2400" b="1">
                <a:latin typeface="宋体" panose="02010600030101010101" pitchFamily="2" charset="-122"/>
              </a:rPr>
              <a:t>A</a:t>
            </a:r>
            <a:r>
              <a:rPr lang="zh-CN" sz="2400" b="1">
                <a:ea typeface="宋体" panose="02010600030101010101" pitchFamily="2" charset="-122"/>
              </a:rPr>
              <a:t>．推动了儒家思想正统地位的确立      </a:t>
            </a:r>
            <a:r>
              <a:rPr lang="en-US" sz="2400" b="1">
                <a:latin typeface="Times New Roman" panose="02020603050405020304" pitchFamily="18" charset="0"/>
              </a:rPr>
              <a:t>B</a:t>
            </a:r>
            <a:r>
              <a:rPr lang="zh-CN" sz="2400" b="1">
                <a:ea typeface="宋体" panose="02010600030101010101" pitchFamily="2" charset="-122"/>
              </a:rPr>
              <a:t>．结束了大富豪子嗣垄断官位的局面</a:t>
            </a:r>
            <a:r>
              <a:rPr lang="en-US" sz="2400" b="1">
                <a:latin typeface="宋体" panose="02010600030101010101" pitchFamily="2" charset="-122"/>
              </a:rPr>
              <a:t>C</a:t>
            </a:r>
            <a:r>
              <a:rPr lang="zh-CN" sz="2400" b="1">
                <a:ea typeface="宋体" panose="02010600030101010101" pitchFamily="2" charset="-122"/>
              </a:rPr>
              <a:t>．有利于学生思想创新和个性发展      </a:t>
            </a:r>
            <a:r>
              <a:rPr lang="en-US" sz="2400" b="1">
                <a:latin typeface="Times New Roman" panose="02020603050405020304" pitchFamily="18" charset="0"/>
              </a:rPr>
              <a:t>D</a:t>
            </a:r>
            <a:r>
              <a:rPr lang="zh-CN" sz="2400" b="1">
                <a:ea typeface="宋体" panose="02010600030101010101" pitchFamily="2" charset="-122"/>
              </a:rPr>
              <a:t>．促进了百家争鸣局面的进一步发展</a:t>
            </a:r>
            <a:endParaRPr lang="zh-CN" sz="2400" b="1">
              <a:ea typeface="宋体" panose="02010600030101010101" pitchFamily="2" charset="-122"/>
            </a:endParaRPr>
          </a:p>
          <a:p>
            <a:pPr marL="200025" indent="-200025"/>
            <a:r>
              <a:rPr lang="en-US" altLang="zh-CN" sz="2400" b="1"/>
              <a:t>6</a:t>
            </a:r>
            <a:r>
              <a:rPr lang="zh-CN" altLang="en-US" sz="2400" b="1"/>
              <a:t>（2016·新课标全国Ⅰ卷高考·24）孔子是儒家学派创始人，汉代崇尚儒学，尊《尚书》等五部书为经典，记录孔子言论的《论语》却不在“五经”之中。对此合理的解释是(　　)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A．“五经”为阐发孔子儒学思想而作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B．汉代儒学背离了孔子的儒学思想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C．儒学思想植根于久远的历史传统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D．儒学传统由于秦始皇焚书而断绝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9598025" y="1337310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1300" y="4756150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4935" y="118745"/>
            <a:ext cx="5655310" cy="63696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p>
            <a:pPr marL="200025" indent="-200025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201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4·</a:t>
            </a:r>
            <a:r>
              <a:rPr 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全国新课标卷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Ⅱ</a:t>
            </a:r>
            <a:r>
              <a:rPr 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高考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·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sz="2400" b="1">
                <a:ea typeface="宋体" panose="02010600030101010101" pitchFamily="2" charset="-122"/>
              </a:rPr>
              <a:t>秦朝法律规定，私拿养子财物以偷盗罪论处，私拿亲子财物无罪；西晋时规定，私拿养子财物同样无罪。这一变化表明，西晋时</a:t>
            </a:r>
            <a:r>
              <a:rPr lang="en-US" sz="2400" b="1">
                <a:latin typeface="宋体" panose="02010600030101010101" pitchFamily="2" charset="-122"/>
              </a:rPr>
              <a:t>A</a:t>
            </a:r>
            <a:r>
              <a:rPr lang="zh-CN" sz="2400" b="1">
                <a:ea typeface="宋体" panose="02010600030101010101" pitchFamily="2" charset="-122"/>
              </a:rPr>
              <a:t>．养子亲子权利相同                 </a:t>
            </a:r>
            <a:endParaRPr lang="zh-CN" sz="2400" b="1">
              <a:ea typeface="宋体" panose="02010600030101010101" pitchFamily="2" charset="-122"/>
            </a:endParaRPr>
          </a:p>
          <a:p>
            <a:pPr marL="200025" indent="-200025"/>
            <a:r>
              <a:rPr lang="en-US" sz="2400" b="1">
                <a:latin typeface="Times New Roman" panose="02020603050405020304" pitchFamily="18" charset="0"/>
              </a:rPr>
              <a:t>B</a:t>
            </a:r>
            <a:r>
              <a:rPr lang="zh-CN" sz="2400" b="1">
                <a:ea typeface="宋体" panose="02010600030101010101" pitchFamily="2" charset="-122"/>
              </a:rPr>
              <a:t>．血缘亲情逐渐淡化</a:t>
            </a:r>
            <a:r>
              <a:rPr lang="en-US" sz="2400" b="1">
                <a:latin typeface="宋体" panose="02010600030101010101" pitchFamily="2" charset="-122"/>
              </a:rPr>
              <a:t>C</a:t>
            </a:r>
            <a:r>
              <a:rPr lang="zh-CN" sz="2400" b="1">
                <a:ea typeface="宋体" panose="02010600030101010101" pitchFamily="2" charset="-122"/>
              </a:rPr>
              <a:t>．宗族利益受到保护                 </a:t>
            </a:r>
            <a:endParaRPr lang="zh-CN" sz="2400" b="1">
              <a:ea typeface="宋体" panose="02010600030101010101" pitchFamily="2" charset="-122"/>
            </a:endParaRPr>
          </a:p>
          <a:p>
            <a:pPr marL="200025" indent="-200025"/>
            <a:r>
              <a:rPr lang="en-US" sz="2400" b="1">
                <a:latin typeface="Times New Roman" panose="02020603050405020304" pitchFamily="18" charset="0"/>
              </a:rPr>
              <a:t>D</a:t>
            </a:r>
            <a:r>
              <a:rPr lang="zh-CN" sz="2400" b="1">
                <a:ea typeface="宋体" panose="02010600030101010101" pitchFamily="2" charset="-122"/>
              </a:rPr>
              <a:t>．儒家伦理得到强化</a:t>
            </a:r>
            <a:endParaRPr lang="zh-CN" sz="2400" b="1">
              <a:ea typeface="宋体" panose="02010600030101010101" pitchFamily="2" charset="-122"/>
            </a:endParaRPr>
          </a:p>
          <a:p>
            <a:pPr marL="200025" indent="-200025"/>
            <a:r>
              <a:rPr lang="en-US" altLang="zh-CN" sz="2400" b="1"/>
              <a:t>8</a:t>
            </a:r>
            <a:r>
              <a:rPr lang="zh-CN" altLang="en-US" sz="2400" b="1"/>
              <a:t>（2014·江苏高考·1）在对天、君、民关系的认识上，原始儒学以孟子为例，主张民贵君轻，董仲舒主张“屈民以伸君，屈君以伸天”。材料表明，董仲舒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A．继承了原始儒学的全部宗旨         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B．背离了原始儒学的民本思想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C．背离了原始儒学的仁爱思想        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 D．摒弃了原始儒学的德治主张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130550" y="1087755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0" y="4428490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4390" y="118745"/>
            <a:ext cx="6277610" cy="56311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200025" indent="-200025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201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4·</a:t>
            </a:r>
            <a:r>
              <a:rPr 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海南高考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·2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sz="2400" b="1">
                <a:ea typeface="宋体" panose="02010600030101010101" pitchFamily="2" charset="-122"/>
              </a:rPr>
              <a:t>“礼之所去，刑之所取，失礼则入刑，相为表里者也”。东汉时的这一说法反映出当时</a:t>
            </a:r>
            <a:r>
              <a:rPr lang="en-US" sz="2400" b="1">
                <a:latin typeface="Times New Roman" panose="02020603050405020304" pitchFamily="18" charset="0"/>
              </a:rPr>
              <a:t>(</a:t>
            </a:r>
            <a:r>
              <a:rPr lang="zh-CN" sz="2400" b="1">
                <a:ea typeface="宋体" panose="02010600030101010101" pitchFamily="2" charset="-122"/>
              </a:rPr>
              <a:t>　　</a:t>
            </a:r>
            <a:r>
              <a:rPr lang="en-US" sz="2400" b="1">
                <a:latin typeface="Times New Roman" panose="02020603050405020304" pitchFamily="18" charset="0"/>
              </a:rPr>
              <a:t>)</a:t>
            </a:r>
            <a:r>
              <a:rPr lang="en-US" sz="2400" b="1">
                <a:latin typeface="宋体" panose="02010600030101010101" pitchFamily="2" charset="-122"/>
              </a:rPr>
              <a:t>A</a:t>
            </a:r>
            <a:r>
              <a:rPr lang="zh-CN" sz="2400" b="1">
                <a:ea typeface="宋体" panose="02010600030101010101" pitchFamily="2" charset="-122"/>
              </a:rPr>
              <a:t>．礼制观念淡化      </a:t>
            </a:r>
            <a:r>
              <a:rPr lang="en-US" sz="2400" b="1">
                <a:latin typeface="Times New Roman" panose="02020603050405020304" pitchFamily="18" charset="0"/>
              </a:rPr>
              <a:t>B</a:t>
            </a:r>
            <a:r>
              <a:rPr lang="zh-CN" sz="2400" b="1">
                <a:ea typeface="宋体" panose="02010600030101010101" pitchFamily="2" charset="-122"/>
              </a:rPr>
              <a:t>．儒法两家结合加深</a:t>
            </a:r>
            <a:r>
              <a:rPr lang="en-US" sz="2400" b="1">
                <a:latin typeface="宋体" panose="02010600030101010101" pitchFamily="2" charset="-122"/>
              </a:rPr>
              <a:t>C</a:t>
            </a:r>
            <a:r>
              <a:rPr lang="zh-CN" sz="2400" b="1">
                <a:ea typeface="宋体" panose="02010600030101010101" pitchFamily="2" charset="-122"/>
              </a:rPr>
              <a:t>．崇尚法家思想       </a:t>
            </a:r>
            <a:r>
              <a:rPr lang="en-US" sz="2400" b="1">
                <a:latin typeface="Times New Roman" panose="02020603050405020304" pitchFamily="18" charset="0"/>
              </a:rPr>
              <a:t>D</a:t>
            </a:r>
            <a:r>
              <a:rPr lang="zh-CN" sz="2400" b="1">
                <a:ea typeface="宋体" panose="02010600030101010101" pitchFamily="2" charset="-122"/>
              </a:rPr>
              <a:t>．儒学独尊地位动摇</a:t>
            </a:r>
            <a:endParaRPr lang="zh-CN" sz="2400" b="1">
              <a:ea typeface="宋体" panose="02010600030101010101" pitchFamily="2" charset="-122"/>
            </a:endParaRPr>
          </a:p>
          <a:p>
            <a:pPr marL="200025" indent="-200025"/>
            <a:endParaRPr lang="zh-CN" altLang="en-US" sz="2400" b="1"/>
          </a:p>
          <a:p>
            <a:pPr marL="200025" indent="-200025"/>
            <a:r>
              <a:rPr lang="en-US" altLang="zh-CN" sz="2400" b="1"/>
              <a:t>10</a:t>
            </a:r>
            <a:r>
              <a:rPr lang="zh-CN" altLang="en-US" sz="2400" b="1"/>
              <a:t>（2014·全国新课标卷Ⅰ高考·24）中国古代，“天”被尊为最高神。秦汉以后，以“天子”自居的皇帝举行祭天大典，表明自己“承天”而“子民”，官员、百姓则祭拜自己的祖先。这反映了秦汉以后(　　)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A．君主专制缘于宗教权威             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B．政治统治借助于人伦秩序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C．皇权至上促成祖先崇拜             </a:t>
            </a:r>
            <a:endParaRPr lang="zh-CN" altLang="en-US" sz="2400" b="1"/>
          </a:p>
          <a:p>
            <a:pPr marL="200025" indent="-200025"/>
            <a:r>
              <a:rPr lang="zh-CN" altLang="en-US" sz="2400" b="1"/>
              <a:t>D．祭天活动强化了宗法制度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0039350" y="690880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39350" y="4119245"/>
            <a:ext cx="181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993775"/>
            <a:ext cx="358521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580" y="629793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74110" y="1444625"/>
            <a:ext cx="8644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背诵内容：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、汉初发展的指导思想是？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、实行黄老政治的原因是？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课件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、黄老之学的内容、主张（课件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p5)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、独尊儒学的原因（课件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p11)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汉武帝尊儒的措施（课件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p19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董仲舒新儒学（课件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p21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075" y="2210578"/>
            <a:ext cx="2203872" cy="2203872"/>
          </a:xfrm>
          <a:prstGeom prst="rect">
            <a:avLst/>
          </a:prstGeom>
          <a:noFill/>
          <a:ln w="15240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C0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课程标准</a:t>
            </a:r>
            <a:endParaRPr lang="zh-CN" altLang="en-US" sz="6000" b="1" dirty="0">
              <a:solidFill>
                <a:srgbClr val="C00000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5872" y="395926"/>
            <a:ext cx="660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月最新版高中历史新课程标准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262" y="2126963"/>
            <a:ext cx="7626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通过秦朝的统一业绩和汉朝削藩、开疆拓土、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尊崇儒术等举措，认识大一统国家的建立及巩固在中国历史上的意义。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下 4"/>
          <p:cNvSpPr/>
          <p:nvPr/>
        </p:nvSpPr>
        <p:spPr>
          <a:xfrm rot="10800000">
            <a:off x="4657618" y="3108888"/>
            <a:ext cx="448638" cy="9705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03332" y="4134147"/>
            <a:ext cx="95721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64400" r="30469"/>
          <a:stretch>
            <a:fillRect/>
          </a:stretch>
        </p:blipFill>
        <p:spPr>
          <a:xfrm>
            <a:off x="5587837" y="3672637"/>
            <a:ext cx="6452450" cy="157130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43591" y="5511113"/>
            <a:ext cx="203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科学性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pic>
        <p:nvPicPr>
          <p:cNvPr id="8" name="图形 7" descr="轻微弯曲的箭头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86" y="4252020"/>
            <a:ext cx="3019562" cy="1204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1600200" y="1060450"/>
            <a:ext cx="90678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en-US" altLang="zh-CN" sz="3200" b="1" dirty="0">
                <a:latin typeface="Arial" panose="020B0604020202020204" pitchFamily="34" charset="0"/>
                <a:ea typeface="隶书" panose="02010509060101010101" pitchFamily="49" charset="-122"/>
              </a:rPr>
              <a:t>       </a:t>
            </a:r>
            <a:r>
              <a:rPr lang="zh-CN" altLang="en-US" sz="3200" b="1" dirty="0">
                <a:latin typeface="Arial" panose="020B0604020202020204" pitchFamily="34" charset="0"/>
                <a:ea typeface="隶书" panose="02010509060101010101" pitchFamily="49" charset="-122"/>
              </a:rPr>
              <a:t>有人认为，就其实质而言，西汉的“罢黜百家，独尊儒术”与秦朝的“焚书坑儒”是相同的。</a:t>
            </a:r>
            <a:endParaRPr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隶书" panose="02010509060101010101" pitchFamily="49" charset="-122"/>
              </a:rPr>
              <a:t>       你认为上述观点是否有道理？结合秦汉史实指出依据。</a:t>
            </a:r>
            <a:endParaRPr lang="zh-CN" altLang="en-US" sz="3200" b="1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1600200" y="374650"/>
            <a:ext cx="5486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b="1" dirty="0">
                <a:latin typeface="Arial" panose="020B0604020202020204" pitchFamily="34" charset="0"/>
                <a:ea typeface="华文新魏" pitchFamily="2" charset="-122"/>
              </a:rPr>
              <a:t>△</a:t>
            </a:r>
            <a:r>
              <a:rPr lang="zh-CN" altLang="en-US" sz="4000" b="1" dirty="0">
                <a:latin typeface="Arial" panose="020B0604020202020204" pitchFamily="34" charset="0"/>
                <a:ea typeface="华文新魏" pitchFamily="2" charset="-122"/>
              </a:rPr>
              <a:t>深入探究：</a:t>
            </a:r>
            <a:endParaRPr lang="zh-CN" altLang="en-US" sz="4000" b="1">
              <a:latin typeface="Arial" panose="020B0604020202020204" pitchFamily="34" charset="0"/>
              <a:ea typeface="华文新魏" pitchFamily="2" charset="-122"/>
            </a:endParaRPr>
          </a:p>
        </p:txBody>
      </p:sp>
      <p:sp>
        <p:nvSpPr>
          <p:cNvPr id="12292" name="矩形 12291"/>
          <p:cNvSpPr/>
          <p:nvPr/>
        </p:nvSpPr>
        <p:spPr>
          <a:xfrm>
            <a:off x="1600200" y="3581400"/>
            <a:ext cx="9067800" cy="1419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5000"/>
              </a:lnSpc>
            </a:pP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有道理 。虽然二者确立的统治思想不同 ，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但都是为了加强中央集权和文化专制。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36" y="931862"/>
            <a:ext cx="3535363" cy="592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WordArt 13"/>
          <p:cNvSpPr>
            <a:spLocks noTextEdit="1"/>
          </p:cNvSpPr>
          <p:nvPr/>
        </p:nvSpPr>
        <p:spPr>
          <a:xfrm>
            <a:off x="3987800" y="0"/>
            <a:ext cx="17526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3600" b="1" dirty="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zh-CN" altLang="en-US" sz="3600" b="1" dirty="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955" y="1409413"/>
            <a:ext cx="2988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charset="-122"/>
              </a:rPr>
              <a:t>汉初   经济残破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7662" y="140711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charset="-122"/>
              </a:rPr>
              <a:t>黄老思想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4782" y="1420105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休养生息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2811" y="252433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适应并促进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9491" y="3525598"/>
            <a:ext cx="2047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不甘无为淘汰黄老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5675" y="341787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charset="-122"/>
              </a:rPr>
              <a:t>罢黜百家，独尊儒术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5677" y="3430527"/>
            <a:ext cx="3284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charset="-122"/>
              </a:rPr>
              <a:t>武帝时  国力渐强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4865341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利集权、专制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29309" y="598141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charset="-122"/>
              </a:rPr>
              <a:t>巩固大一统国家的发展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677" y="1409413"/>
            <a:ext cx="3284874" cy="6313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148114" y="2150784"/>
            <a:ext cx="0" cy="10683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5678" y="3430527"/>
            <a:ext cx="3284874" cy="7350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4463261" y="522396"/>
            <a:ext cx="1407647" cy="4383315"/>
          </a:xfrm>
          <a:prstGeom prst="notched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2" y="1409413"/>
            <a:ext cx="332263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6335675" y="3430527"/>
            <a:ext cx="4088642" cy="584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630732" y="2040786"/>
            <a:ext cx="0" cy="1178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43" y="4547644"/>
            <a:ext cx="5836267" cy="122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42" y="5981413"/>
            <a:ext cx="453057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36776" y="5694848"/>
            <a:ext cx="4862811" cy="576000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wrap="square" anchor="ctr">
            <a:noAutofit/>
          </a:bodyPr>
          <a:lstStyle/>
          <a:p>
            <a:pPr marL="480060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运用故事导入，激发学生学习兴趣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76646" y="843923"/>
            <a:ext cx="3048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53386" y="272909"/>
            <a:ext cx="516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教学过程：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新课导入（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" y="1490254"/>
            <a:ext cx="4783213" cy="321372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797485" y="1517815"/>
            <a:ext cx="581633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（董仲舒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少治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春秋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孝景时为博士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下帏讲诵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弟子传以久次相授业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或莫见其面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盖</a:t>
            </a: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三年不窥园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其精如此。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－选自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汉书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董仲舒传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97485" y="4186023"/>
            <a:ext cx="5517822" cy="230832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西汉时期，董仲舒年少时读书非常刻苦，经常是夜以继日地读书，他的书房紧靠着姹紫嫣红的花园，他三年没有进过花园，甚至连一眼都没瞧过。后来他被征为博士，公开聚众讲学，弟子遍布四方。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0" y="4960746"/>
            <a:ext cx="1366047" cy="76533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设计意图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7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594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81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81" tmFilter="0, 0; 0.125,0.2665; 0.25,0.4; 0.375,0.465; 0.5,0.5;  0.625,0.535; 0.75,0.6; 0.875,0.7335; 1,1">
                                              <p:stCondLst>
                                                <p:cond delay="58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90" tmFilter="0, 0; 0.125,0.2665; 0.25,0.4; 0.375,0.465; 0.5,0.5;  0.625,0.535; 0.75,0.6; 0.875,0.7335; 1,1">
                                              <p:stCondLst>
                                                <p:cond delay="115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44" tmFilter="0, 0; 0.125,0.2665; 0.25,0.4; 0.375,0.465; 0.5,0.5;  0.625,0.535; 0.75,0.6; 0.875,0.7335; 1,1">
                                              <p:stCondLst>
                                                <p:cond delay="14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8" dur="23">
                                              <p:stCondLst>
                                                <p:cond delay="5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9" dur="145" decel="50000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" dur="23">
                                              <p:stCondLst>
                                                <p:cond delay="114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1" dur="145" decel="50000">
                                              <p:stCondLst>
                                                <p:cond delay="117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2" dur="23">
                                              <p:stCondLst>
                                                <p:cond delay="143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3" dur="145" decel="50000">
                                              <p:stCondLst>
                                                <p:cond delay="145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23">
                                              <p:stCondLst>
                                                <p:cond delay="158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" dur="145" decel="50000">
                                              <p:stCondLst>
                                                <p:cond delay="160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ldLvl="0" animBg="1"/>
          <p:bldP spid="23" grpId="0" bldLvl="0" animBg="1"/>
          <p:bldP spid="2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7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594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81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81" tmFilter="0, 0; 0.125,0.2665; 0.25,0.4; 0.375,0.465; 0.5,0.5;  0.625,0.535; 0.75,0.6; 0.875,0.7335; 1,1">
                                              <p:stCondLst>
                                                <p:cond delay="58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90" tmFilter="0, 0; 0.125,0.2665; 0.25,0.4; 0.375,0.465; 0.5,0.5;  0.625,0.535; 0.75,0.6; 0.875,0.7335; 1,1">
                                              <p:stCondLst>
                                                <p:cond delay="115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44" tmFilter="0, 0; 0.125,0.2665; 0.25,0.4; 0.375,0.465; 0.5,0.5;  0.625,0.535; 0.75,0.6; 0.875,0.7335; 1,1">
                                              <p:stCondLst>
                                                <p:cond delay="14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8" dur="23">
                                              <p:stCondLst>
                                                <p:cond delay="5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9" dur="145" decel="50000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" dur="23">
                                              <p:stCondLst>
                                                <p:cond delay="114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1" dur="145" decel="50000">
                                              <p:stCondLst>
                                                <p:cond delay="117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2" dur="23">
                                              <p:stCondLst>
                                                <p:cond delay="143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3" dur="145" decel="50000">
                                              <p:stCondLst>
                                                <p:cond delay="145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23">
                                              <p:stCondLst>
                                                <p:cond delay="158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" dur="145" decel="50000">
                                              <p:stCondLst>
                                                <p:cond delay="160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ldLvl="0" animBg="1"/>
          <p:bldP spid="23" grpId="0" bldLvl="0" animBg="1"/>
          <p:bldP spid="26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/>
          <p:nvPr/>
        </p:nvSpPr>
        <p:spPr>
          <a:xfrm>
            <a:off x="1703388" y="1874838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应运而生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4065588" y="1874838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初步发展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94" name="Rectangle 18"/>
          <p:cNvSpPr/>
          <p:nvPr/>
        </p:nvSpPr>
        <p:spPr>
          <a:xfrm>
            <a:off x="1703388" y="1341438"/>
            <a:ext cx="1676400" cy="521970"/>
          </a:xfrm>
          <a:prstGeom prst="rect">
            <a:avLst/>
          </a:prstGeom>
          <a:noFill/>
          <a:ln w="12700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春秋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810" name="AutoShape 34"/>
          <p:cNvSpPr/>
          <p:nvPr/>
        </p:nvSpPr>
        <p:spPr>
          <a:xfrm>
            <a:off x="3455988" y="1722438"/>
            <a:ext cx="533400" cy="304800"/>
          </a:xfrm>
          <a:prstGeom prst="rightArrow">
            <a:avLst>
              <a:gd name="adj1" fmla="val 50000"/>
              <a:gd name="adj2" fmla="val 687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5813" name="Text Box 37"/>
          <p:cNvSpPr txBox="1"/>
          <p:nvPr/>
        </p:nvSpPr>
        <p:spPr>
          <a:xfrm>
            <a:off x="8759825" y="1844675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814" name="Text Box 38"/>
          <p:cNvSpPr txBox="1"/>
          <p:nvPr/>
        </p:nvSpPr>
        <p:spPr>
          <a:xfrm>
            <a:off x="6427788" y="1874838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遭到打击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815" name="Text Box 39"/>
          <p:cNvSpPr txBox="1"/>
          <p:nvPr/>
        </p:nvSpPr>
        <p:spPr>
          <a:xfrm>
            <a:off x="8789988" y="1341438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西汉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816" name="Text Box 40"/>
          <p:cNvSpPr txBox="1"/>
          <p:nvPr/>
        </p:nvSpPr>
        <p:spPr>
          <a:xfrm>
            <a:off x="6427788" y="1341438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秦朝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817" name="Text Box 41"/>
          <p:cNvSpPr txBox="1"/>
          <p:nvPr/>
        </p:nvSpPr>
        <p:spPr>
          <a:xfrm>
            <a:off x="4065588" y="1341438"/>
            <a:ext cx="1676400" cy="521970"/>
          </a:xfrm>
          <a:prstGeom prst="rect">
            <a:avLst/>
          </a:prstGeom>
          <a:noFill/>
          <a:ln w="15875" cap="flat" cmpd="sng">
            <a:solidFill>
              <a:srgbClr val="333333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战国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825" name="AutoShape 49"/>
          <p:cNvSpPr/>
          <p:nvPr/>
        </p:nvSpPr>
        <p:spPr>
          <a:xfrm>
            <a:off x="5818188" y="1722438"/>
            <a:ext cx="533400" cy="304800"/>
          </a:xfrm>
          <a:prstGeom prst="rightArrow">
            <a:avLst>
              <a:gd name="adj1" fmla="val 50000"/>
              <a:gd name="adj2" fmla="val 6881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5826" name="AutoShape 50"/>
          <p:cNvSpPr/>
          <p:nvPr/>
        </p:nvSpPr>
        <p:spPr>
          <a:xfrm>
            <a:off x="8180388" y="1722438"/>
            <a:ext cx="533400" cy="304800"/>
          </a:xfrm>
          <a:prstGeom prst="rightArrow">
            <a:avLst>
              <a:gd name="adj1" fmla="val 50000"/>
              <a:gd name="adj2" fmla="val 6881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5133" name="Oval 13" descr="孔子"/>
          <p:cNvSpPr/>
          <p:nvPr/>
        </p:nvSpPr>
        <p:spPr>
          <a:xfrm>
            <a:off x="1524000" y="3068638"/>
            <a:ext cx="2160588" cy="309562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14" descr="孟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636838"/>
            <a:ext cx="1358900" cy="208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15" descr="荀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5084763"/>
            <a:ext cx="1346200" cy="158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6" name="Oval 16" descr="秦始皇"/>
          <p:cNvSpPr/>
          <p:nvPr/>
        </p:nvSpPr>
        <p:spPr>
          <a:xfrm>
            <a:off x="6024563" y="3068638"/>
            <a:ext cx="2160587" cy="309562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7" name="Oval 17" descr="汉武帝"/>
          <p:cNvSpPr/>
          <p:nvPr/>
        </p:nvSpPr>
        <p:spPr>
          <a:xfrm>
            <a:off x="8507413" y="3141663"/>
            <a:ext cx="2160587" cy="309562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8" name="WordArt 18"/>
          <p:cNvSpPr>
            <a:spLocks noTextEdit="1"/>
          </p:cNvSpPr>
          <p:nvPr/>
        </p:nvSpPr>
        <p:spPr>
          <a:xfrm>
            <a:off x="2862580" y="463550"/>
            <a:ext cx="5519420" cy="70231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回顾：儒家思想的发展历程</a:t>
            </a:r>
            <a:endParaRPr lang="zh-CN" altLang="en-US" sz="4000" b="1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58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ldLvl="0" animBg="1"/>
      <p:bldP spid="75780" grpId="0" bldLvl="0" animBg="1"/>
      <p:bldP spid="75794" grpId="0" bldLvl="0" animBg="1"/>
      <p:bldP spid="75810" grpId="0" bldLvl="0" animBg="1"/>
      <p:bldP spid="75813" grpId="0" animBg="1" build="allAtOnce"/>
      <p:bldP spid="75814" grpId="0" bldLvl="0" animBg="1"/>
      <p:bldP spid="75815" grpId="0" bldLvl="0" animBg="1"/>
      <p:bldP spid="75816" grpId="0" bldLvl="0" animBg="1"/>
      <p:bldP spid="75817" grpId="0" bldLvl="0" animBg="1"/>
      <p:bldP spid="75825" grpId="0" bldLvl="0" animBg="1"/>
      <p:bldP spid="75826" grpId="0" bldLvl="0" animBg="1"/>
      <p:bldP spid="5133" grpId="0" bldLvl="0" animBg="1"/>
      <p:bldP spid="5136" grpId="0" bldLvl="0" animBg="1"/>
      <p:bldP spid="513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760" y="49784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一</a:t>
            </a:r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·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西汉初的黄老之学</a:t>
            </a:r>
            <a:endParaRPr lang="zh-CN" altLang="en-US" sz="32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198880"/>
            <a:ext cx="1604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1.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背景</a:t>
            </a:r>
            <a:endParaRPr lang="zh-CN" altLang="en-US" sz="32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105" y="2068830"/>
            <a:ext cx="10529570" cy="181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材料一：汉初，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接秦之敝，诸侯并起，民失作业而大饥谨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。凡米石五千，人相食，死者过半。…天下既定，民亡盖藏，自天子不能具醇驷，而将相或乘牛车。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            ——《汉书·食货志》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3105" y="4257675"/>
            <a:ext cx="10624820" cy="181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材料二：（陆贾）：“居马上得之，宁可以马上治之乎？且汤武逆取而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以顺守之，文武并用，长久之术也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向使（假如）秦已并天下，行仁义，法先圣，陛下安得而有之？ ”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          ——《史记·陆贾列传》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682240" y="3137535"/>
            <a:ext cx="801624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）西汉初年，经济凋敝，国家百废待兴</a:t>
            </a:r>
            <a:endParaRPr lang="zh-CN" altLang="en-US" sz="320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1770" y="4996180"/>
            <a:ext cx="7917180" cy="1076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）西汉统治者接受秦朝灭亡的教训，实行休养生息的政策</a:t>
            </a:r>
            <a:endParaRPr lang="zh-CN" altLang="en-US" sz="320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34510" y="1198880"/>
            <a:ext cx="5262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经济基础决定上层建筑</a:t>
            </a:r>
            <a:endParaRPr lang="zh-CN" altLang="en-US" sz="4000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黄帝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9970" y="1166495"/>
            <a:ext cx="3025140" cy="2649855"/>
          </a:xfrm>
          <a:prstGeom prst="rect">
            <a:avLst/>
          </a:prstGeom>
          <a:noFill/>
          <a:ln w="38100">
            <a:solidFill>
              <a:srgbClr val="FF330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75779" name="Picture 3" descr="老子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46975" y="1224915"/>
            <a:ext cx="3193415" cy="2649220"/>
          </a:xfrm>
          <a:prstGeom prst="rect">
            <a:avLst/>
          </a:prstGeom>
          <a:noFill/>
          <a:ln w="38100">
            <a:solidFill>
              <a:srgbClr val="FF330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75781" name="Rectangle 5"/>
          <p:cNvSpPr>
            <a:spLocks noGrp="1"/>
          </p:cNvSpPr>
          <p:nvPr/>
        </p:nvSpPr>
        <p:spPr>
          <a:xfrm>
            <a:off x="4282440" y="2024380"/>
            <a:ext cx="3037205" cy="758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600" b="1" dirty="0">
                <a:solidFill>
                  <a:schemeClr val="tx1"/>
                </a:solidFill>
                <a:ea typeface="黑体" panose="02010609060101010101" pitchFamily="49" charset="-122"/>
              </a:rPr>
              <a:t>黄 老 之 学</a:t>
            </a:r>
            <a:endParaRPr lang="zh-CN" altLang="en-US" sz="46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199" name="Rectangle 7"/>
          <p:cNvSpPr/>
          <p:nvPr/>
        </p:nvSpPr>
        <p:spPr>
          <a:xfrm>
            <a:off x="777240" y="2783205"/>
            <a:ext cx="3505200" cy="523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“黄”：黄帝的学说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7319645" y="2782888"/>
            <a:ext cx="3733800" cy="523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“老”：老子的学说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970" y="450850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2.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内容</a:t>
            </a:r>
            <a:endParaRPr lang="zh-CN" altLang="en-US" sz="32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38705" y="4316095"/>
            <a:ext cx="3819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治身（养生）、治国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3750" y="4926330"/>
            <a:ext cx="8989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“无为而无不为”、“待时而动”、“因时制宜”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是一种“积极无为”的哲学观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4254500"/>
            <a:ext cx="140208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内容：</a:t>
            </a:r>
            <a:endParaRPr lang="zh-CN" altLang="en-US" sz="3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主张：</a:t>
            </a:r>
            <a:endParaRPr lang="zh-CN" altLang="en-US" sz="32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757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8199" grpId="0" bldLvl="0" animBg="1"/>
      <p:bldP spid="8196" grpId="0" bldLvl="0" animBg="1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6600" y="659765"/>
            <a:ext cx="13379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3.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影响</a:t>
            </a:r>
            <a:endParaRPr lang="zh-CN" altLang="en-US" sz="32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710" y="3883025"/>
            <a:ext cx="9719945" cy="15125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1.恢复和发展了经济，使西汉初年社会迅速恢复元气，出现了文景之治的繁荣景象。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2.为汉武帝时期国家的强盛奠定了良好的基础。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9" y="5395690"/>
            <a:ext cx="2133252" cy="1462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600" y="1473835"/>
            <a:ext cx="10557510" cy="181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材料三：至武帝之初七十年间，国家亡事，非遇水旱，则民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人给家足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，都鄙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廪庾尽满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府库余财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。京师之钱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累百巨万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，贯朽而不可校。太仓之粟陈陈相因，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充溢露积于外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，腐败不可食。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         ——《后汉书·食货志》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255" y="1441450"/>
            <a:ext cx="4557395" cy="362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4663440" y="1841500"/>
            <a:ext cx="6418580" cy="239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</a:t>
            </a:r>
            <a:endParaRPr lang="zh-CN" altLang="en-US" sz="36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黄老政治的实施对汉初社会发展起到了重要的作用，为什么汉武帝时，黄老之学会被新儒学所取代呢？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69623" y="2274837"/>
            <a:ext cx="3863888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……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京师之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钱巨万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，贯朽而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不可校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；太仓之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粟陈陈相因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充溢露积于外，至腐败不可食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。” 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endParaRPr lang="en-US" altLang="zh-CN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－－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史记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平准书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86605" y="1626235"/>
            <a:ext cx="74434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/>
              <a:t>“</a:t>
            </a:r>
            <a:r>
              <a:rPr lang="zh-CN" altLang="en-US" sz="2400" b="1" dirty="0"/>
              <a:t>古者诸侯不过百里，强弱之形易制。</a:t>
            </a:r>
            <a:r>
              <a:rPr lang="zh-CN" altLang="en-US" sz="2400" b="1" dirty="0">
                <a:solidFill>
                  <a:srgbClr val="FF0000"/>
                </a:solidFill>
              </a:rPr>
              <a:t>今诸侯或连城数十，地方千里，缓则骄奢易为淫乱，急则阻其强而合从以逆京师。</a:t>
            </a:r>
            <a:r>
              <a:rPr lang="zh-CN" altLang="en-US" sz="2400" b="1" dirty="0"/>
              <a:t>今以法割削之，则逆节萌起，前日晁错是也。”         </a:t>
            </a:r>
            <a:r>
              <a:rPr lang="en-US" altLang="zh-CN" sz="2400" b="1" dirty="0"/>
              <a:t>——《</a:t>
            </a:r>
            <a:r>
              <a:rPr lang="zh-CN" altLang="en-US" sz="2400" b="1" dirty="0"/>
              <a:t>史记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平津侯主父列传</a:t>
            </a:r>
            <a:r>
              <a:rPr lang="en-US" altLang="zh-CN" sz="2400" b="1" dirty="0"/>
              <a:t>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“当此之时，</a:t>
            </a:r>
            <a:r>
              <a:rPr lang="zh-CN" altLang="en-US" sz="2400" b="1" dirty="0">
                <a:solidFill>
                  <a:srgbClr val="FF0000"/>
                </a:solidFill>
              </a:rPr>
              <a:t>网疏而民富，役财骄横，或至兼并；豪党之徒，以武断于乡曲。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      </a:t>
            </a:r>
            <a:r>
              <a:rPr lang="en-US" altLang="zh-CN" sz="2400" b="1" dirty="0"/>
              <a:t>——《</a:t>
            </a:r>
            <a:r>
              <a:rPr lang="zh-CN" altLang="en-US" sz="2400" b="1" dirty="0"/>
              <a:t>史记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平准书</a:t>
            </a:r>
            <a:r>
              <a:rPr lang="en-US" altLang="zh-CN" sz="2400" b="1" dirty="0"/>
              <a:t>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“军臣单于立四岁，</a:t>
            </a:r>
            <a:r>
              <a:rPr lang="zh-CN" altLang="en-US" sz="2400" b="1" dirty="0">
                <a:solidFill>
                  <a:srgbClr val="FF0000"/>
                </a:solidFill>
              </a:rPr>
              <a:t>匈奴复绝和亲，大入上郡、云中各三万骑，所杀略甚众而去</a:t>
            </a:r>
            <a:r>
              <a:rPr lang="en-US" altLang="zh-CN" sz="2400" b="1" dirty="0"/>
              <a:t>……</a:t>
            </a:r>
            <a:r>
              <a:rPr lang="zh-CN" altLang="en-US" sz="2400" b="1" dirty="0">
                <a:solidFill>
                  <a:srgbClr val="FF0000"/>
                </a:solidFill>
              </a:rPr>
              <a:t>匈奴绝和亲，攻当路塞，往往入盗于汉边，不可胜数</a:t>
            </a:r>
            <a:r>
              <a:rPr lang="zh-CN" altLang="en-US" sz="2400" b="1" dirty="0"/>
              <a:t>。” </a:t>
            </a:r>
            <a:endParaRPr lang="en-US" altLang="zh-CN" sz="2400" b="1" dirty="0"/>
          </a:p>
          <a:p>
            <a:pPr algn="r"/>
            <a:r>
              <a:rPr lang="en-US" altLang="zh-CN" sz="2400" b="1" dirty="0"/>
              <a:t>——《</a:t>
            </a:r>
            <a:r>
              <a:rPr lang="zh-CN" altLang="en-US" sz="2400" b="1" dirty="0"/>
              <a:t>史记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匈奴列传</a:t>
            </a:r>
            <a:r>
              <a:rPr lang="en-US" altLang="zh-CN" sz="2400" b="1" dirty="0"/>
              <a:t>》</a:t>
            </a:r>
            <a:endParaRPr lang="zh-CN" altLang="en-US" sz="2400" b="1" dirty="0"/>
          </a:p>
        </p:txBody>
      </p:sp>
      <p:sp>
        <p:nvSpPr>
          <p:cNvPr id="4" name="虚尾箭头 3"/>
          <p:cNvSpPr/>
          <p:nvPr/>
        </p:nvSpPr>
        <p:spPr>
          <a:xfrm>
            <a:off x="2567305" y="537210"/>
            <a:ext cx="1822450" cy="925830"/>
          </a:xfrm>
          <a:prstGeom prst="striped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096001" y="2274837"/>
            <a:ext cx="4413972" cy="5847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bg1"/>
                </a:solidFill>
                <a:ea typeface="楷体_GB2312" pitchFamily="49" charset="-122"/>
              </a:rPr>
              <a:t>  诸侯坐大，威胁中央</a:t>
            </a:r>
            <a:endParaRPr lang="zh-CN" altLang="en-US" sz="32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139227" y="3736117"/>
            <a:ext cx="4011639" cy="5847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bg1"/>
                </a:solidFill>
                <a:ea typeface="楷体_GB2312" pitchFamily="49" charset="-122"/>
              </a:rPr>
              <a:t>土地兼并，豪强纷起</a:t>
            </a:r>
            <a:endParaRPr lang="zh-CN" altLang="en-US" sz="32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283687" y="5133535"/>
            <a:ext cx="4038600" cy="5794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>
            <a:spAutoFit/>
          </a:bodyPr>
          <a:lstStyle>
            <a:lvl1pPr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bg1"/>
                </a:solidFill>
                <a:ea typeface="楷体_GB2312" pitchFamily="49" charset="-122"/>
              </a:rPr>
              <a:t>匈奴威胁，边患不止</a:t>
            </a:r>
            <a:endParaRPr lang="zh-CN" altLang="en-US" sz="32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5722" y="2163921"/>
            <a:ext cx="2888239" cy="2663639"/>
          </a:xfrm>
          <a:prstGeom prst="rect">
            <a:avLst/>
          </a:prstGeom>
          <a:solidFill>
            <a:srgbClr val="C00000"/>
          </a:solidFill>
          <a:ln w="15240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变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5357" y="2452800"/>
            <a:ext cx="2106644" cy="1867947"/>
          </a:xfrm>
          <a:prstGeom prst="rect">
            <a:avLst/>
          </a:prstGeom>
          <a:solidFill>
            <a:srgbClr val="C00000"/>
          </a:solidFill>
          <a:ln w="15240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元气恢复国库充盈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585" y="647065"/>
            <a:ext cx="2654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文景之治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9755" y="647065"/>
            <a:ext cx="7510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汉武帝：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大一统，加强中央集权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4975" y="1764665"/>
            <a:ext cx="0" cy="40347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20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3216275" y="2349500"/>
            <a:ext cx="57594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b="1" dirty="0">
              <a:latin typeface="Arial" panose="020B0604020202020204" pitchFamily="34" charset="0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1524000" y="1052513"/>
            <a:ext cx="8748713" cy="427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“无为而治” </a:t>
            </a:r>
            <a:r>
              <a:rPr lang="zh-CN" altLang="en-US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不能适应中央集权的需要。</a:t>
            </a:r>
            <a:endParaRPr lang="zh-CN" altLang="en-US" sz="3200" b="1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匈奴南下侵汉；诸侯“自为法令，拟于天子”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七国之乱）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）儒学的自我调节符合中央集权的要求</a:t>
            </a:r>
            <a:r>
              <a:rPr lang="en-US" altLang="zh-CN" sz="3200" b="1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吸收大一统的思想。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）汉的强大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使其统治者不满足于“无为”，推崇 “有为”而治。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1847850" y="333375"/>
            <a:ext cx="62642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新儒学取代黄老之学的原因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{576087fb-6698-4d80-85a9-ae34d321d5cc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DF8FF"/>
        </a:accent5>
        <a:accent6>
          <a:srgbClr val="E5CAB0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2F2F2"/>
        </a:accent3>
        <a:accent4>
          <a:srgbClr val="4B4B25"/>
        </a:accent4>
        <a:accent5>
          <a:srgbClr val="E2F4FF"/>
        </a:accent5>
        <a:accent6>
          <a:srgbClr val="9FBCB2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3"/>
        </a:accent4>
        <a:accent5>
          <a:srgbClr val="FFE9E9"/>
        </a:accent5>
        <a:accent6>
          <a:srgbClr val="C6C6C6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AF1EE"/>
        </a:accent3>
        <a:accent4>
          <a:srgbClr val="000000"/>
        </a:accent4>
        <a:accent5>
          <a:srgbClr val="FFFFFF"/>
        </a:accent5>
        <a:accent6>
          <a:srgbClr val="97B99E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EFFFFF"/>
        </a:accent3>
        <a:accent4>
          <a:srgbClr val="52527B"/>
        </a:accent4>
        <a:accent5>
          <a:srgbClr val="F2F2F2"/>
        </a:accent5>
        <a:accent6>
          <a:srgbClr val="E5CAB0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9"/>
        </a:accent3>
        <a:accent4>
          <a:srgbClr val="AF0057"/>
        </a:accent4>
        <a:accent5>
          <a:srgbClr val="FFFFE2"/>
        </a:accent5>
        <a:accent6>
          <a:srgbClr val="E5E5E5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99"/>
        </a:dk1>
        <a:lt1>
          <a:srgbClr val="800000"/>
        </a:lt1>
        <a:dk2>
          <a:srgbClr val="FFFFFF"/>
        </a:dk2>
        <a:lt2>
          <a:srgbClr val="B60000"/>
        </a:lt2>
        <a:accent1>
          <a:srgbClr val="9888A4"/>
        </a:accent1>
        <a:accent2>
          <a:srgbClr val="A9335D"/>
        </a:accent2>
        <a:accent3>
          <a:srgbClr val="C1AAAA"/>
        </a:accent3>
        <a:accent4>
          <a:srgbClr val="DCDC83"/>
        </a:accent4>
        <a:accent5>
          <a:srgbClr val="CAC4CF"/>
        </a:accent5>
        <a:accent6>
          <a:srgbClr val="972D53"/>
        </a:accent6>
        <a:hlink>
          <a:srgbClr val="CCEC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C1C1C"/>
        </a:lt1>
        <a:dk2>
          <a:srgbClr val="FFFF66"/>
        </a:dk2>
        <a:lt2>
          <a:srgbClr val="808080"/>
        </a:lt2>
        <a:accent1>
          <a:srgbClr val="9898BA"/>
        </a:accent1>
        <a:accent2>
          <a:srgbClr val="777777"/>
        </a:accent2>
        <a:accent3>
          <a:srgbClr val="AAAAAA"/>
        </a:accent3>
        <a:accent4>
          <a:srgbClr val="DCDCDC"/>
        </a:accent4>
        <a:accent5>
          <a:srgbClr val="CACAD9"/>
        </a:accent5>
        <a:accent6>
          <a:srgbClr val="6A6A6A"/>
        </a:accent6>
        <a:hlink>
          <a:srgbClr val="CCFF99"/>
        </a:hlink>
        <a:folHlink>
          <a:srgbClr val="E43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4248</Words>
  <Application>WPS 演示</Application>
  <PresentationFormat>宽屏</PresentationFormat>
  <Paragraphs>349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56" baseType="lpstr">
      <vt:lpstr>Arial</vt:lpstr>
      <vt:lpstr>宋体</vt:lpstr>
      <vt:lpstr>Wingdings</vt:lpstr>
      <vt:lpstr>Wingdings 2</vt:lpstr>
      <vt:lpstr>Calibri</vt:lpstr>
      <vt:lpstr>Calibri</vt:lpstr>
      <vt:lpstr>Calibri Light</vt:lpstr>
      <vt:lpstr>方正美黑简体</vt:lpstr>
      <vt:lpstr>微软雅黑</vt:lpstr>
      <vt:lpstr>微软雅黑</vt:lpstr>
      <vt:lpstr>Times New Roman</vt:lpstr>
      <vt:lpstr>黑体</vt:lpstr>
      <vt:lpstr>华文行楷</vt:lpstr>
      <vt:lpstr>Arial Narrow</vt:lpstr>
      <vt:lpstr>Garamond</vt:lpstr>
      <vt:lpstr>楷体</vt:lpstr>
      <vt:lpstr>楷体_GB2312</vt:lpstr>
      <vt:lpstr>新宋体</vt:lpstr>
      <vt:lpstr>Verdana</vt:lpstr>
      <vt:lpstr>隶书</vt:lpstr>
      <vt:lpstr>华文新魏</vt:lpstr>
      <vt:lpstr>华文中宋</vt:lpstr>
      <vt:lpstr>等线</vt:lpstr>
      <vt:lpstr>Arial Unicode MS</vt:lpstr>
      <vt:lpstr>等线 Light</vt:lpstr>
      <vt:lpstr>华文楷体</vt:lpstr>
      <vt:lpstr>华文宋体</vt:lpstr>
      <vt:lpstr>仿宋</vt:lpstr>
      <vt:lpstr>1_Office 主题​​</vt:lpstr>
      <vt:lpstr>吉祥如意</vt:lpstr>
      <vt:lpstr>Office Theme</vt:lpstr>
      <vt:lpstr>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儒学成为正统思想的影响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154</cp:revision>
  <dcterms:created xsi:type="dcterms:W3CDTF">2019-06-19T02:08:00Z</dcterms:created>
  <dcterms:modified xsi:type="dcterms:W3CDTF">2020-09-04T02:26:34Z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