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4" r:id="rId4"/>
    <p:sldMasterId id="2147483688" r:id="rId5"/>
  </p:sldMasterIdLst>
  <p:notesMasterIdLst>
    <p:notesMasterId r:id="rId10"/>
  </p:notesMasterIdLst>
  <p:sldIdLst>
    <p:sldId id="257" r:id="rId6"/>
    <p:sldId id="292" r:id="rId7"/>
    <p:sldId id="570" r:id="rId8"/>
    <p:sldId id="481" r:id="rId9"/>
    <p:sldId id="391" r:id="rId11"/>
    <p:sldId id="394" r:id="rId12"/>
    <p:sldId id="485" r:id="rId13"/>
    <p:sldId id="345" r:id="rId14"/>
    <p:sldId id="399" r:id="rId15"/>
    <p:sldId id="404" r:id="rId16"/>
    <p:sldId id="405" r:id="rId17"/>
    <p:sldId id="436" r:id="rId18"/>
    <p:sldId id="489" r:id="rId19"/>
    <p:sldId id="490" r:id="rId20"/>
    <p:sldId id="437" r:id="rId21"/>
    <p:sldId id="438" r:id="rId22"/>
    <p:sldId id="439" r:id="rId23"/>
    <p:sldId id="441" r:id="rId24"/>
    <p:sldId id="569" r:id="rId25"/>
    <p:sldId id="442" r:id="rId26"/>
    <p:sldId id="598" r:id="rId27"/>
    <p:sldId id="599" r:id="rId28"/>
    <p:sldId id="600" r:id="rId29"/>
    <p:sldId id="601" r:id="rId30"/>
    <p:sldId id="602" r:id="rId31"/>
    <p:sldId id="604" r:id="rId32"/>
    <p:sldId id="603" r:id="rId3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b="1"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b="1"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b="1"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b="1"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b="1"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b="1"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b="1"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b="1"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b="1"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ws" initials="z" lastIdx="78649753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1D41D5"/>
    <a:srgbClr val="FFFF00"/>
    <a:srgbClr val="000066"/>
    <a:srgbClr val="00FF00"/>
    <a:srgbClr val="FF9900"/>
    <a:srgbClr val="A50021"/>
    <a:srgbClr val="0066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34"/>
  </p:normalViewPr>
  <p:slideViewPr>
    <p:cSldViewPr showGuides="1">
      <p:cViewPr>
        <p:scale>
          <a:sx n="75" d="100"/>
          <a:sy n="75" d="100"/>
        </p:scale>
        <p:origin x="-1236" y="90"/>
      </p:cViewPr>
      <p:guideLst>
        <p:guide orient="horz" pos="2167"/>
        <p:guide pos="283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p:nvPr>
            <p:ph type="sldImg"/>
          </p:nvPr>
        </p:nvSpPr>
        <p:spPr>
          <a:ln>
            <a:solidFill>
              <a:srgbClr val="000000"/>
            </a:solidFill>
          </a:ln>
        </p:spPr>
      </p:sp>
      <p:sp>
        <p:nvSpPr>
          <p:cNvPr id="4915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noTextEdit="1"/>
          </p:cNvSpPr>
          <p:nvPr>
            <p:ph type="sldImg"/>
          </p:nvPr>
        </p:nvSpPr>
        <p:spPr>
          <a:ln>
            <a:solidFill>
              <a:srgbClr val="000000"/>
            </a:solidFill>
          </a:ln>
        </p:spPr>
      </p:sp>
      <p:sp>
        <p:nvSpPr>
          <p:cNvPr id="59394" name="备注占位符 2"/>
          <p:cNvSpPr>
            <a:spLocks noGrp="1"/>
          </p:cNvSpPr>
          <p:nvPr>
            <p:ph type="body"/>
          </p:nvPr>
        </p:nvSpPr>
        <p:spPr>
          <a:noFill/>
          <a:ln>
            <a:noFill/>
          </a:ln>
        </p:spPr>
        <p:txBody>
          <a:bodyPr wrap="square" lIns="91440" tIns="45720" rIns="91440" bIns="45720" anchor="t"/>
          <a:p>
            <a:pPr lvl="0"/>
            <a:r>
              <a:rPr lang="zh-CN" altLang="en-US" b="1" dirty="0">
                <a:solidFill>
                  <a:srgbClr val="0070C0"/>
                </a:solidFill>
              </a:rPr>
              <a:t>那时候，天下滔滔，多是泥古而顽梗之人。</a:t>
            </a:r>
            <a:r>
              <a:rPr lang="en-US" altLang="zh-CN" b="1">
                <a:solidFill>
                  <a:srgbClr val="0070C0"/>
                </a:solidFill>
              </a:rPr>
              <a:t>……</a:t>
            </a:r>
            <a:r>
              <a:rPr lang="zh-CN" altLang="en-US" b="1" dirty="0">
                <a:solidFill>
                  <a:srgbClr val="0070C0"/>
                </a:solidFill>
              </a:rPr>
              <a:t>如果没有‘中体’作为前提，‘西用’无所依托，他在中国是进不了门，落不了户的。</a:t>
            </a:r>
            <a:endParaRPr lang="zh-CN" altLang="en-US" dirty="0"/>
          </a:p>
        </p:txBody>
      </p:sp>
      <p:sp>
        <p:nvSpPr>
          <p:cNvPr id="5939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buChar char="•"/>
            </a:pPr>
            <a:fld id="{9A0DB2DC-4C9A-4742-B13C-FB6460FD3503}" type="slidenum">
              <a:rPr lang="en-US" altLang="zh-CN" sz="1200" dirty="0">
                <a:latin typeface="Calibri" panose="020F0502020204030204" pitchFamily="34" charset="0"/>
              </a:rPr>
            </a:fld>
            <a:endParaRPr lang="en-US" altLang="zh-CN"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幻灯片图像占位符 1"/>
          <p:cNvSpPr>
            <a:spLocks noGrp="1" noRot="1" noChangeAspect="1"/>
          </p:cNvSpPr>
          <p:nvPr>
            <p:ph type="sldImg"/>
          </p:nvPr>
        </p:nvSpPr>
        <p:spPr>
          <a:xfrm>
            <a:off x="481013" y="1279525"/>
            <a:ext cx="6140450" cy="3454400"/>
          </a:xfrm>
          <a:ln>
            <a:solidFill>
              <a:srgbClr val="000000"/>
            </a:solidFill>
          </a:ln>
        </p:spPr>
      </p:sp>
      <p:sp>
        <p:nvSpPr>
          <p:cNvPr id="76802" name="备注占位符 2"/>
          <p:cNvSpPr>
            <a:spLocks noGrp="1"/>
          </p:cNvSpPr>
          <p:nvPr>
            <p:ph type="body"/>
          </p:nvPr>
        </p:nvSpPr>
        <p:spPr>
          <a:noFill/>
          <a:ln>
            <a:noFill/>
          </a:ln>
        </p:spPr>
        <p:txBody>
          <a:bodyPr lIns="91440" tIns="45720" rIns="91440" bIns="45720" anchor="t"/>
          <a:p>
            <a:pPr lvl="0"/>
            <a:endParaRPr lang="zh-CN" altLang="en-US" dirty="0"/>
          </a:p>
        </p:txBody>
      </p:sp>
      <p:sp>
        <p:nvSpPr>
          <p:cNvPr id="76803"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fld id="{9A0DB2DC-4C9A-4742-B13C-FB6460FD3503}" type="slidenum">
              <a:rPr lang="zh-CN" altLang="en-US" sz="1300">
                <a:latin typeface="Calibri" panose="020F0502020204030204" pitchFamily="34" charset="0"/>
                <a:ea typeface="宋体" panose="02010600030101010101" pitchFamily="2" charset="-122"/>
              </a:rPr>
            </a:fld>
            <a:endParaRPr lang="zh-CN" altLang="en-US" sz="13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atin typeface="Arial" panose="020B0604020202020204" pitchFamily="34" charset="0"/>
                <a:cs typeface="+mn-ea"/>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atin typeface="Arial" panose="020B0604020202020204" pitchFamily="34" charset="0"/>
                <a:cs typeface="+mn-ea"/>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atin typeface="Arial" panose="020B0604020202020204" pitchFamily="34" charset="0"/>
                <a:cs typeface="+mn-ea"/>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13" name="Rectangle 12"/>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en-US" sz="1800" b="1"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en-US" strike="noStrike" noProof="1"/>
          </a:p>
        </p:txBody>
      </p:sp>
      <p:sp>
        <p:nvSpPr>
          <p:cNvPr id="2" name="Title 1"/>
          <p:cNvSpPr>
            <a:spLocks noGrp="1"/>
          </p:cNvSpPr>
          <p:nvPr>
            <p:ph type="ctrTitle"/>
          </p:nvPr>
        </p:nvSpPr>
        <p:spPr>
          <a:xfrm>
            <a:off x="817581" y="3132290"/>
            <a:ext cx="7175351" cy="1793167"/>
          </a:xfrm>
          <a:effectLst/>
        </p:spPr>
        <p:txBody>
          <a:bodyPr/>
          <a:lstStyle>
            <a:lvl1pPr marL="640080" indent="-457200" algn="l">
              <a:defRPr sz="5400"/>
            </a:lvl1pPr>
          </a:lstStyle>
          <a:p>
            <a:pPr fontAlgn="base"/>
            <a:r>
              <a:rPr lang="zh-CN" altLang="en-US" strike="noStrike" noProof="1" smtClean="0"/>
              <a:t>单击此处编辑母版标题样式</a:t>
            </a:r>
            <a:endParaRPr lang="en-US" strike="noStrike" noProof="1"/>
          </a:p>
        </p:txBody>
      </p:sp>
      <p:sp>
        <p:nvSpPr>
          <p:cNvPr id="15"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6"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7" name="Slide Number Placeholder 5"/>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Tree>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10" name="Content Placeholder 9"/>
          <p:cNvSpPr>
            <a:spLocks noGrp="1"/>
          </p:cNvSpPr>
          <p:nvPr>
            <p:ph sz="quarter" idx="13"/>
          </p:nvPr>
        </p:nvSpPr>
        <p:spPr>
          <a:xfrm>
            <a:off x="1143000" y="731520"/>
            <a:ext cx="6400800" cy="347472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2" name="日期占位符 1"/>
          <p:cNvSpPr>
            <a:spLocks noGrp="1"/>
          </p:cNvSpPr>
          <p:nvPr>
            <p:ph type="dt" sz="half" idx="14"/>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5"/>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6"/>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1"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13" name="Rectangle 8"/>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en-US" sz="1800" b="1"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4"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2022438" y="4607511"/>
            <a:ext cx="5970494" cy="835460"/>
          </a:xfrm>
        </p:spPr>
        <p:txBody>
          <a:bodyPr/>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5"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6"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7" name="Slide Number Placeholder 5"/>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Tree>
  </p:cSld>
  <p:clrMapOvr>
    <a:masterClrMapping/>
  </p:clrMapOvr>
  <p:transition>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9" name="Content Placeholder 8"/>
          <p:cNvSpPr>
            <a:spLocks noGrp="1"/>
          </p:cNvSpPr>
          <p:nvPr>
            <p:ph sz="quarter" idx="13"/>
          </p:nvPr>
        </p:nvSpPr>
        <p:spPr>
          <a:xfrm>
            <a:off x="1142999" y="731519"/>
            <a:ext cx="3346704" cy="347472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1" name="Content Placeholder 10"/>
          <p:cNvSpPr>
            <a:spLocks noGrp="1"/>
          </p:cNvSpPr>
          <p:nvPr>
            <p:ph sz="quarter" idx="14"/>
          </p:nvPr>
        </p:nvSpPr>
        <p:spPr>
          <a:xfrm>
            <a:off x="4645152" y="731520"/>
            <a:ext cx="3346704" cy="347472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2" name="日期占位符 1"/>
          <p:cNvSpPr>
            <a:spLocks noGrp="1"/>
          </p:cNvSpPr>
          <p:nvPr>
            <p:ph type="dt" sz="half" idx="15"/>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6"/>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7"/>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0" name="Title 9"/>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lstStyle>
            <a:lvl1pPr marL="228600" indent="-228600" algn="l">
              <a:defRPr sz="2800" b="1">
                <a:effectLst/>
              </a:defRPr>
            </a:lvl1p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atin typeface="Arial" panose="020B0604020202020204" pitchFamily="34" charset="0"/>
                <a:cs typeface="+mn-ea"/>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pull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13" name="Rectangle 9"/>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en-US" sz="1800" b="1"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4"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vert="horz" wrap="square" lIns="91440" tIns="45720" rIns="91440" bIns="45720" numCol="1" rtlCol="0" anchor="t" anchorCtr="0" compatLnSpc="1">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0" fontAlgn="base" latinLnBrk="0" hangingPunct="0">
              <a:lnSpc>
                <a:spcPct val="100000"/>
              </a:lnSpc>
              <a:spcBef>
                <a:spcPct val="20000"/>
              </a:spcBef>
              <a:spcAft>
                <a:spcPts val="300"/>
              </a:spcAft>
              <a:buClr>
                <a:srgbClr val="C3260C"/>
              </a:buClr>
              <a:buSzPct val="130000"/>
              <a:buFont typeface="Georgia" panose="02040502050405020303" pitchFamily="18" charset="0"/>
              <a:buNone/>
              <a:defRPr/>
            </a:pPr>
            <a:r>
              <a:rPr kumimoji="0" lang="zh-CN" altLang="en-US" sz="2000" b="0" i="0" u="none" strike="noStrike" kern="1200" cap="none" spc="0" normalizeH="0" baseline="0" noProof="0" smtClean="0">
                <a:ln>
                  <a:noFill/>
                </a:ln>
                <a:solidFill>
                  <a:srgbClr val="404040"/>
                </a:solidFill>
                <a:effectLst/>
                <a:uLnTx/>
                <a:uFillTx/>
                <a:latin typeface="+mn-lt"/>
                <a:ea typeface="+mn-ea"/>
                <a:cs typeface="+mn-cs"/>
              </a:rPr>
              <a:t>单击图标添加图片</a:t>
            </a:r>
            <a:endParaRPr kumimoji="0" lang="en-US" sz="20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anose="02040502050405020303"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 name="Title 1"/>
          <p:cNvSpPr>
            <a:spLocks noGrp="1"/>
          </p:cNvSpPr>
          <p:nvPr>
            <p:ph type="title"/>
          </p:nvPr>
        </p:nvSpPr>
        <p:spPr>
          <a:xfrm>
            <a:off x="727268" y="4464421"/>
            <a:ext cx="6383538" cy="1143000"/>
          </a:xfrm>
        </p:spPr>
        <p:txBody>
          <a:bodyPr anchor="b"/>
          <a:lstStyle>
            <a:lvl1pPr algn="l">
              <a:defRPr sz="4600" b="1"/>
            </a:lvl1pPr>
          </a:lstStyle>
          <a:p>
            <a:pPr fontAlgn="base"/>
            <a:r>
              <a:rPr lang="zh-CN" altLang="en-US" strike="noStrike" noProof="1" smtClean="0"/>
              <a:t>单击此处编辑母版标题样式</a:t>
            </a:r>
            <a:endParaRPr lang="en-US" strike="noStrike" noProof="1"/>
          </a:p>
        </p:txBody>
      </p:sp>
      <p:sp>
        <p:nvSpPr>
          <p:cNvPr id="15" name="Date Placeholder 4"/>
          <p:cNvSpPr>
            <a:spLocks noGrp="1"/>
          </p:cNvSpPr>
          <p:nvPr>
            <p:ph type="dt" sz="half" idx="12"/>
          </p:nvPr>
        </p:nvSpPr>
        <p:spPr>
          <a:xfrm>
            <a:off x="6172200" y="6172200"/>
            <a:ext cx="25146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6" name="Footer Placeholder 5"/>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7" name="Slide Number Placeholder 6"/>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Tree>
  </p:cSld>
  <p:clrMapOvr>
    <a:masterClrMapping/>
  </p:clrMapOvr>
  <p:transition>
    <p:pull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1905000" y="731519"/>
            <a:ext cx="6400800" cy="347472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3324113" y="731519"/>
            <a:ext cx="4829287" cy="4894729"/>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AndTx">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457200" y="1600200"/>
            <a:ext cx="4038600" cy="2185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57200" y="3938588"/>
            <a:ext cx="4038600" cy="2187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half" idx="3"/>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1" name="Rectangle 2"/>
          <p:cNvSpPr>
            <a:spLocks noGrp="1" noChangeArrowheads="1"/>
          </p:cNvSpPr>
          <p:nvPr>
            <p:ph type="dt" sz="half" idx="12"/>
          </p:nvPr>
        </p:nvSpPr>
        <p:spPr>
          <a:xfrm>
            <a:off x="6172200" y="6172200"/>
            <a:ext cx="25146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zh-CN"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2" name="Rectangle 3"/>
          <p:cNvSpPr>
            <a:spLocks noGrp="1" noChangeArrowheads="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
        <p:nvSpPr>
          <p:cNvPr id="13" name="Rectangle 14"/>
          <p:cNvSpPr>
            <a:spLocks noGrp="1" noChangeArrowheads="1"/>
          </p:cNvSpPr>
          <p:nvPr>
            <p:ph type="ftr" sz="quarter" idx="13"/>
          </p:nvPr>
        </p:nvSpPr>
        <p:spPr>
          <a:xfrm>
            <a:off x="457200" y="6172200"/>
            <a:ext cx="335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zh-CN"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pull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4"/>
            <a:ext cx="7886700" cy="58118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13" name="Rectangle 12"/>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en-US" sz="1800" b="1"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en-US" strike="noStrike" noProof="1"/>
          </a:p>
        </p:txBody>
      </p:sp>
      <p:sp>
        <p:nvSpPr>
          <p:cNvPr id="2" name="Title 1"/>
          <p:cNvSpPr>
            <a:spLocks noGrp="1"/>
          </p:cNvSpPr>
          <p:nvPr>
            <p:ph type="ctrTitle"/>
          </p:nvPr>
        </p:nvSpPr>
        <p:spPr>
          <a:xfrm>
            <a:off x="817581" y="3132290"/>
            <a:ext cx="7175351" cy="1793167"/>
          </a:xfrm>
          <a:effectLst/>
        </p:spPr>
        <p:txBody>
          <a:bodyPr/>
          <a:lstStyle>
            <a:lvl1pPr marL="640080" indent="-457200" algn="l">
              <a:defRPr sz="5400"/>
            </a:lvl1pPr>
          </a:lstStyle>
          <a:p>
            <a:pPr fontAlgn="base"/>
            <a:r>
              <a:rPr lang="zh-CN" altLang="en-US" strike="noStrike" noProof="1" smtClean="0"/>
              <a:t>单击此处编辑母版标题样式</a:t>
            </a:r>
            <a:endParaRPr lang="en-US" strike="noStrike" noProof="1"/>
          </a:p>
        </p:txBody>
      </p:sp>
      <p:sp>
        <p:nvSpPr>
          <p:cNvPr id="15"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6"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7" name="Slide Number Placeholder 5"/>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Tree>
  </p:cSld>
  <p:clrMapOvr>
    <a:masterClrMapping/>
  </p:clrMapOvr>
  <p:transition>
    <p:pull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10" name="Content Placeholder 9"/>
          <p:cNvSpPr>
            <a:spLocks noGrp="1"/>
          </p:cNvSpPr>
          <p:nvPr>
            <p:ph sz="quarter" idx="13"/>
          </p:nvPr>
        </p:nvSpPr>
        <p:spPr>
          <a:xfrm>
            <a:off x="1143000" y="731520"/>
            <a:ext cx="6400800" cy="347472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2" name="日期占位符 1"/>
          <p:cNvSpPr>
            <a:spLocks noGrp="1"/>
          </p:cNvSpPr>
          <p:nvPr>
            <p:ph type="dt" sz="half" idx="14"/>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5"/>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6"/>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1"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13" name="Rectangle 8"/>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en-US" sz="1800" b="1"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4"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2022438" y="4607511"/>
            <a:ext cx="5970494" cy="835460"/>
          </a:xfrm>
        </p:spPr>
        <p:txBody>
          <a:bodyPr/>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5"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6"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7" name="Slide Number Placeholder 5"/>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Tree>
  </p:cSld>
  <p:clrMapOvr>
    <a:masterClrMapping/>
  </p:clrMapOvr>
  <p:transition>
    <p:pull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9" name="Content Placeholder 8"/>
          <p:cNvSpPr>
            <a:spLocks noGrp="1"/>
          </p:cNvSpPr>
          <p:nvPr>
            <p:ph sz="quarter" idx="13"/>
          </p:nvPr>
        </p:nvSpPr>
        <p:spPr>
          <a:xfrm>
            <a:off x="1142999" y="731519"/>
            <a:ext cx="3346704" cy="347472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1" name="Content Placeholder 10"/>
          <p:cNvSpPr>
            <a:spLocks noGrp="1"/>
          </p:cNvSpPr>
          <p:nvPr>
            <p:ph sz="quarter" idx="14"/>
          </p:nvPr>
        </p:nvSpPr>
        <p:spPr>
          <a:xfrm>
            <a:off x="4645152" y="731520"/>
            <a:ext cx="3346704" cy="347472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2" name="日期占位符 1"/>
          <p:cNvSpPr>
            <a:spLocks noGrp="1"/>
          </p:cNvSpPr>
          <p:nvPr>
            <p:ph type="dt" sz="half" idx="15"/>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6"/>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7"/>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0" name="Title 9"/>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atin typeface="Arial" panose="020B0604020202020204" pitchFamily="34" charset="0"/>
                <a:cs typeface="+mn-ea"/>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pull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lstStyle>
            <a:lvl1pPr marL="228600" indent="-228600" algn="l">
              <a:defRPr sz="2800" b="1">
                <a:effectLst/>
              </a:defRPr>
            </a:lvl1p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13" name="Rectangle 9"/>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en-US" sz="1800" b="1"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4"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vert="horz" wrap="square" lIns="91440" tIns="45720" rIns="91440" bIns="45720" numCol="1" rtlCol="0" anchor="t" anchorCtr="0" compatLnSpc="1">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0" fontAlgn="base" latinLnBrk="0" hangingPunct="0">
              <a:lnSpc>
                <a:spcPct val="100000"/>
              </a:lnSpc>
              <a:spcBef>
                <a:spcPct val="20000"/>
              </a:spcBef>
              <a:spcAft>
                <a:spcPts val="300"/>
              </a:spcAft>
              <a:buClr>
                <a:srgbClr val="C3260C"/>
              </a:buClr>
              <a:buSzPct val="130000"/>
              <a:buFont typeface="Georgia" panose="02040502050405020303" pitchFamily="18" charset="0"/>
              <a:buNone/>
              <a:defRPr/>
            </a:pPr>
            <a:r>
              <a:rPr kumimoji="0" lang="zh-CN" altLang="en-US" sz="2000" b="0" i="0" u="none" strike="noStrike" kern="1200" cap="none" spc="0" normalizeH="0" baseline="0" noProof="0" smtClean="0">
                <a:ln>
                  <a:noFill/>
                </a:ln>
                <a:solidFill>
                  <a:srgbClr val="404040"/>
                </a:solidFill>
                <a:effectLst/>
                <a:uLnTx/>
                <a:uFillTx/>
                <a:latin typeface="+mn-lt"/>
                <a:ea typeface="+mn-ea"/>
                <a:cs typeface="+mn-cs"/>
              </a:rPr>
              <a:t>单击图标添加图片</a:t>
            </a:r>
            <a:endParaRPr kumimoji="0" lang="en-US" sz="20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anose="02040502050405020303"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 name="Title 1"/>
          <p:cNvSpPr>
            <a:spLocks noGrp="1"/>
          </p:cNvSpPr>
          <p:nvPr>
            <p:ph type="title"/>
          </p:nvPr>
        </p:nvSpPr>
        <p:spPr>
          <a:xfrm>
            <a:off x="727268" y="4464421"/>
            <a:ext cx="6383538" cy="1143000"/>
          </a:xfrm>
        </p:spPr>
        <p:txBody>
          <a:bodyPr anchor="b"/>
          <a:lstStyle>
            <a:lvl1pPr algn="l">
              <a:defRPr sz="4600" b="1"/>
            </a:lvl1pPr>
          </a:lstStyle>
          <a:p>
            <a:pPr fontAlgn="base"/>
            <a:r>
              <a:rPr lang="zh-CN" altLang="en-US" strike="noStrike" noProof="1" smtClean="0"/>
              <a:t>单击此处编辑母版标题样式</a:t>
            </a:r>
            <a:endParaRPr lang="en-US" strike="noStrike" noProof="1"/>
          </a:p>
        </p:txBody>
      </p:sp>
      <p:sp>
        <p:nvSpPr>
          <p:cNvPr id="15" name="Date Placeholder 4"/>
          <p:cNvSpPr>
            <a:spLocks noGrp="1"/>
          </p:cNvSpPr>
          <p:nvPr>
            <p:ph type="dt" sz="half" idx="12"/>
          </p:nvPr>
        </p:nvSpPr>
        <p:spPr>
          <a:xfrm>
            <a:off x="6172200" y="6172200"/>
            <a:ext cx="25146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6" name="Footer Placeholder 5"/>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7" name="Slide Number Placeholder 6"/>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Tree>
  </p:cSld>
  <p:clrMapOvr>
    <a:masterClrMapping/>
  </p:clrMapOvr>
  <p:transition>
    <p:pull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1905000" y="731519"/>
            <a:ext cx="6400800" cy="347472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3324113" y="731519"/>
            <a:ext cx="4829287" cy="4894729"/>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AndTx">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457200" y="1600200"/>
            <a:ext cx="4038600" cy="2185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57200" y="3938588"/>
            <a:ext cx="4038600" cy="2187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half" idx="3"/>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1" name="Rectangle 2"/>
          <p:cNvSpPr>
            <a:spLocks noGrp="1" noChangeArrowheads="1"/>
          </p:cNvSpPr>
          <p:nvPr>
            <p:ph type="dt" sz="half" idx="12"/>
          </p:nvPr>
        </p:nvSpPr>
        <p:spPr>
          <a:xfrm>
            <a:off x="6172200" y="6172200"/>
            <a:ext cx="25146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zh-CN"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2" name="Rectangle 3"/>
          <p:cNvSpPr>
            <a:spLocks noGrp="1" noChangeArrowheads="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
        <p:nvSpPr>
          <p:cNvPr id="13" name="Rectangle 14"/>
          <p:cNvSpPr>
            <a:spLocks noGrp="1" noChangeArrowheads="1"/>
          </p:cNvSpPr>
          <p:nvPr>
            <p:ph type="ftr" sz="quarter" idx="13"/>
          </p:nvPr>
        </p:nvSpPr>
        <p:spPr>
          <a:xfrm>
            <a:off x="457200" y="6172200"/>
            <a:ext cx="335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zh-CN"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pull dir="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4"/>
            <a:ext cx="7886700" cy="58118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13" name="Rectangle 12"/>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en-US" sz="1800" b="1"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en-US" strike="noStrike" noProof="1"/>
          </a:p>
        </p:txBody>
      </p:sp>
      <p:sp>
        <p:nvSpPr>
          <p:cNvPr id="2" name="Title 1"/>
          <p:cNvSpPr>
            <a:spLocks noGrp="1"/>
          </p:cNvSpPr>
          <p:nvPr>
            <p:ph type="ctrTitle"/>
          </p:nvPr>
        </p:nvSpPr>
        <p:spPr>
          <a:xfrm>
            <a:off x="817581" y="3132290"/>
            <a:ext cx="7175351" cy="1793167"/>
          </a:xfrm>
          <a:effectLst/>
        </p:spPr>
        <p:txBody>
          <a:bodyPr/>
          <a:lstStyle>
            <a:lvl1pPr marL="640080" indent="-457200" algn="l">
              <a:defRPr sz="5400"/>
            </a:lvl1pPr>
          </a:lstStyle>
          <a:p>
            <a:pPr fontAlgn="base"/>
            <a:r>
              <a:rPr lang="zh-CN" altLang="en-US" strike="noStrike" noProof="1" smtClean="0"/>
              <a:t>单击此处编辑母版标题样式</a:t>
            </a:r>
            <a:endParaRPr lang="en-US" strike="noStrike" noProof="1"/>
          </a:p>
        </p:txBody>
      </p:sp>
      <p:sp>
        <p:nvSpPr>
          <p:cNvPr id="15"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6"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7" name="Slide Number Placeholder 5"/>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Tree>
  </p:cSld>
  <p:clrMapOvr>
    <a:masterClrMapping/>
  </p:clrMapOvr>
  <p:transition>
    <p:pull dir="d"/>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10" name="Content Placeholder 9"/>
          <p:cNvSpPr>
            <a:spLocks noGrp="1"/>
          </p:cNvSpPr>
          <p:nvPr>
            <p:ph sz="quarter" idx="13"/>
          </p:nvPr>
        </p:nvSpPr>
        <p:spPr>
          <a:xfrm>
            <a:off x="1143000" y="731520"/>
            <a:ext cx="6400800" cy="347472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2" name="日期占位符 1"/>
          <p:cNvSpPr>
            <a:spLocks noGrp="1"/>
          </p:cNvSpPr>
          <p:nvPr>
            <p:ph type="dt" sz="half" idx="14"/>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5"/>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6"/>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atin typeface="Arial" panose="020B0604020202020204" pitchFamily="34" charset="0"/>
                <a:cs typeface="+mn-ea"/>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pull dir="d"/>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1"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13" name="Rectangle 8"/>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en-US" sz="1800" b="1"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4"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2022438" y="4607511"/>
            <a:ext cx="5970494" cy="835460"/>
          </a:xfrm>
        </p:spPr>
        <p:txBody>
          <a:bodyPr/>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5"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6"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7" name="Slide Number Placeholder 5"/>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Tree>
  </p:cSld>
  <p:clrMapOvr>
    <a:masterClrMapping/>
  </p:clrMapOvr>
  <p:transition>
    <p:pull dir="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9" name="Content Placeholder 8"/>
          <p:cNvSpPr>
            <a:spLocks noGrp="1"/>
          </p:cNvSpPr>
          <p:nvPr>
            <p:ph sz="quarter" idx="13"/>
          </p:nvPr>
        </p:nvSpPr>
        <p:spPr>
          <a:xfrm>
            <a:off x="1142999" y="731519"/>
            <a:ext cx="3346704" cy="347472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1" name="Content Placeholder 10"/>
          <p:cNvSpPr>
            <a:spLocks noGrp="1"/>
          </p:cNvSpPr>
          <p:nvPr>
            <p:ph sz="quarter" idx="14"/>
          </p:nvPr>
        </p:nvSpPr>
        <p:spPr>
          <a:xfrm>
            <a:off x="4645152" y="731520"/>
            <a:ext cx="3346704" cy="347472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2" name="日期占位符 1"/>
          <p:cNvSpPr>
            <a:spLocks noGrp="1"/>
          </p:cNvSpPr>
          <p:nvPr>
            <p:ph type="dt" sz="half" idx="15"/>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6"/>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7"/>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0" name="Title 9"/>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lstStyle>
            <a:lvl1pPr marL="228600" indent="-228600" algn="l">
              <a:defRPr sz="2800" b="1">
                <a:effectLst/>
              </a:defRPr>
            </a:lvl1p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13" name="Rectangle 9"/>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en-US" sz="1800" b="1"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4"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vert="horz" wrap="square" lIns="91440" tIns="45720" rIns="91440" bIns="45720" numCol="1" rtlCol="0" anchor="t" anchorCtr="0" compatLnSpc="1">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0" fontAlgn="base" latinLnBrk="0" hangingPunct="0">
              <a:lnSpc>
                <a:spcPct val="100000"/>
              </a:lnSpc>
              <a:spcBef>
                <a:spcPct val="20000"/>
              </a:spcBef>
              <a:spcAft>
                <a:spcPts val="300"/>
              </a:spcAft>
              <a:buClr>
                <a:srgbClr val="C3260C"/>
              </a:buClr>
              <a:buSzPct val="130000"/>
              <a:buFont typeface="Georgia" panose="02040502050405020303" pitchFamily="18" charset="0"/>
              <a:buNone/>
              <a:defRPr/>
            </a:pPr>
            <a:r>
              <a:rPr kumimoji="0" lang="zh-CN" altLang="en-US" sz="2000" b="0" i="0" u="none" strike="noStrike" kern="1200" cap="none" spc="0" normalizeH="0" baseline="0" noProof="0" smtClean="0">
                <a:ln>
                  <a:noFill/>
                </a:ln>
                <a:solidFill>
                  <a:srgbClr val="404040"/>
                </a:solidFill>
                <a:effectLst/>
                <a:uLnTx/>
                <a:uFillTx/>
                <a:latin typeface="+mn-lt"/>
                <a:ea typeface="+mn-ea"/>
                <a:cs typeface="+mn-cs"/>
              </a:rPr>
              <a:t>单击图标添加图片</a:t>
            </a:r>
            <a:endParaRPr kumimoji="0" lang="en-US" sz="20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anose="02040502050405020303"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 name="Title 1"/>
          <p:cNvSpPr>
            <a:spLocks noGrp="1"/>
          </p:cNvSpPr>
          <p:nvPr>
            <p:ph type="title"/>
          </p:nvPr>
        </p:nvSpPr>
        <p:spPr>
          <a:xfrm>
            <a:off x="727268" y="4464421"/>
            <a:ext cx="6383538" cy="1143000"/>
          </a:xfrm>
        </p:spPr>
        <p:txBody>
          <a:bodyPr anchor="b"/>
          <a:lstStyle>
            <a:lvl1pPr algn="l">
              <a:defRPr sz="4600" b="1"/>
            </a:lvl1pPr>
          </a:lstStyle>
          <a:p>
            <a:pPr fontAlgn="base"/>
            <a:r>
              <a:rPr lang="zh-CN" altLang="en-US" strike="noStrike" noProof="1" smtClean="0"/>
              <a:t>单击此处编辑母版标题样式</a:t>
            </a:r>
            <a:endParaRPr lang="en-US" strike="noStrike" noProof="1"/>
          </a:p>
        </p:txBody>
      </p:sp>
      <p:sp>
        <p:nvSpPr>
          <p:cNvPr id="15" name="Date Placeholder 4"/>
          <p:cNvSpPr>
            <a:spLocks noGrp="1"/>
          </p:cNvSpPr>
          <p:nvPr>
            <p:ph type="dt" sz="half" idx="12"/>
          </p:nvPr>
        </p:nvSpPr>
        <p:spPr>
          <a:xfrm>
            <a:off x="6172200" y="6172200"/>
            <a:ext cx="25146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6" name="Footer Placeholder 5"/>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7" name="Slide Number Placeholder 6"/>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Tree>
  </p:cSld>
  <p:clrMapOvr>
    <a:masterClrMapping/>
  </p:clrMapOvr>
  <p:transition>
    <p:pull dir="d"/>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1905000" y="731519"/>
            <a:ext cx="6400800" cy="347472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3324113" y="731519"/>
            <a:ext cx="4829287" cy="4894729"/>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AndTx">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457200" y="1600200"/>
            <a:ext cx="4038600" cy="2185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57200" y="3938588"/>
            <a:ext cx="4038600" cy="2187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half" idx="3"/>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1" name="Rectangle 2"/>
          <p:cNvSpPr>
            <a:spLocks noGrp="1" noChangeArrowheads="1"/>
          </p:cNvSpPr>
          <p:nvPr>
            <p:ph type="dt" sz="half" idx="12"/>
          </p:nvPr>
        </p:nvSpPr>
        <p:spPr>
          <a:xfrm>
            <a:off x="6172200" y="6172200"/>
            <a:ext cx="25146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zh-CN"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12" name="Rectangle 3"/>
          <p:cNvSpPr>
            <a:spLocks noGrp="1" noChangeArrowheads="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
        <p:nvSpPr>
          <p:cNvPr id="13" name="Rectangle 14"/>
          <p:cNvSpPr>
            <a:spLocks noGrp="1" noChangeArrowheads="1"/>
          </p:cNvSpPr>
          <p:nvPr>
            <p:ph type="ftr" sz="quarter" idx="13"/>
          </p:nvPr>
        </p:nvSpPr>
        <p:spPr>
          <a:xfrm>
            <a:off x="457200" y="6172200"/>
            <a:ext cx="335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zh-CN"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atin typeface="Arial" panose="020B0604020202020204" pitchFamily="34" charset="0"/>
                <a:cs typeface="+mn-ea"/>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8" name="页脚占位符 4"/>
          <p:cNvSpPr>
            <a:spLocks noGrp="1"/>
          </p:cNvSpPr>
          <p:nvPr>
            <p:ph type="ftr" sz="quarter" idx="1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5"/>
          <p:cNvSpPr>
            <a:spLocks noGrp="1"/>
          </p:cNvSpPr>
          <p:nvPr>
            <p:ph type="sldNum" sz="quarter" idx="1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pull dir="d"/>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4"/>
            <a:ext cx="7886700" cy="58118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atin typeface="Arial" panose="020B0604020202020204" pitchFamily="34" charset="0"/>
                <a:cs typeface="+mn-ea"/>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atin typeface="Arial" panose="020B0604020202020204" pitchFamily="34" charset="0"/>
                <a:cs typeface="+mn-ea"/>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atin typeface="Arial" panose="020B0604020202020204" pitchFamily="34" charset="0"/>
                <a:cs typeface="+mn-ea"/>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7" name="日期占位符 3"/>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atin typeface="Arial" panose="020B0604020202020204" pitchFamily="34" charset="0"/>
                <a:cs typeface="+mn-ea"/>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ea"/>
            </a:endParaRPr>
          </a:p>
        </p:txBody>
      </p:sp>
      <p:sp>
        <p:nvSpPr>
          <p:cNvPr id="8"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4" Type="http://schemas.openxmlformats.org/officeDocument/2006/relationships/theme" Target="../theme/theme4.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anchor="t"/>
          <a:p>
            <a:pPr lvl="0"/>
            <a:r>
              <a:rPr lang="en-US" altLang="en-US" dirty="0"/>
              <a:t>单击此处编辑母版文本样式</a:t>
            </a:r>
            <a:endParaRPr lang="en-US" altLang="en-US" dirty="0"/>
          </a:p>
          <a:p>
            <a:pPr lvl="1" indent="-171450"/>
            <a:r>
              <a:rPr lang="en-US" altLang="en-US" dirty="0"/>
              <a:t>第二级</a:t>
            </a:r>
            <a:endParaRPr lang="en-US" altLang="en-US" dirty="0"/>
          </a:p>
          <a:p>
            <a:pPr lvl="2" indent="-171450"/>
            <a:r>
              <a:rPr lang="en-US" altLang="en-US" dirty="0"/>
              <a:t>第三级</a:t>
            </a:r>
            <a:endParaRPr lang="en-US" altLang="en-US" dirty="0"/>
          </a:p>
          <a:p>
            <a:pPr lvl="3" indent="-171450"/>
            <a:r>
              <a:rPr lang="en-US" altLang="en-US" dirty="0"/>
              <a:t>第四级</a:t>
            </a:r>
            <a:endParaRPr lang="en-US" altLang="en-US" dirty="0"/>
          </a:p>
          <a:p>
            <a:pPr lvl="4" indent="-171450"/>
            <a:r>
              <a:rPr lang="en-US" altLang="en-US" dirty="0"/>
              <a:t>第五级</a:t>
            </a:r>
            <a:endParaRPr lang="en-US"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noProof="1">
                <a:solidFill>
                  <a:schemeClr val="tx1">
                    <a:tint val="75000"/>
                  </a:schemeClr>
                </a:solidFill>
                <a:latin typeface="Calibri" panose="020F0502020204030204" pitchFamily="34" charset="0"/>
                <a:cs typeface="+mn-cs"/>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noProof="1">
                <a:solidFill>
                  <a:schemeClr val="tx1">
                    <a:tint val="75000"/>
                  </a:schemeClr>
                </a:solidFill>
              </a:defRPr>
            </a:lvl1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900" b="1"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900">
                <a:solidFill>
                  <a:srgbClr val="898989"/>
                </a:solidFill>
                <a:latin typeface="Arial" panose="020B0604020202020204" pitchFamily="34" charset="0"/>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d"/>
  </p:transition>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Ref idx="1002">
        <a:schemeClr val="bg2"/>
      </p:bgRef>
    </p:bg>
    <p:spTree>
      <p:nvGrpSpPr>
        <p:cNvPr id="1" name=""/>
        <p:cNvGrpSpPr/>
        <p:nvPr/>
      </p:nvGrpSpPr>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Rectangle 8"/>
          <p:cNvSpPr/>
          <p:nvPr/>
        </p:nvSpPr>
        <p:spPr>
          <a:xfrm>
            <a:off x="0" y="3768725"/>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en-US" sz="1800" b="1"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1793875" y="4371975"/>
            <a:ext cx="6511925" cy="1143000"/>
          </a:xfrm>
          <a:prstGeom prst="rect">
            <a:avLst/>
          </a:prstGeom>
          <a:effectLst/>
        </p:spPr>
        <p:txBody>
          <a:bodyPr vert="horz" lIns="91440" tIns="45720" rIns="91440" bIns="45720" rtlCol="0" anchor="t" anchorCtr="0">
            <a:noAutofit/>
          </a:bodyPr>
          <a:lstStyle/>
          <a:p>
            <a:pPr fontAlgn="base"/>
            <a:r>
              <a:rPr lang="zh-CN" altLang="en-US" strike="noStrike" noProof="1" smtClean="0"/>
              <a:t>单击此处编辑母版标题样式</a:t>
            </a:r>
            <a:endParaRPr lang="en-US" strike="noStrike" noProof="1"/>
          </a:p>
        </p:txBody>
      </p:sp>
      <p:sp>
        <p:nvSpPr>
          <p:cNvPr id="2055" name="Text Placeholder 2"/>
          <p:cNvSpPr>
            <a:spLocks noGrp="1"/>
          </p:cNvSpPr>
          <p:nvPr>
            <p:ph type="body"/>
          </p:nvPr>
        </p:nvSpPr>
        <p:spPr>
          <a:xfrm>
            <a:off x="1143000" y="731838"/>
            <a:ext cx="6400800" cy="3475037"/>
          </a:xfrm>
          <a:prstGeom prst="rect">
            <a:avLst/>
          </a:prstGeom>
          <a:noFill/>
          <a:ln w="9525">
            <a:noFill/>
          </a:ln>
        </p:spPr>
        <p:txBody>
          <a:bodyPr anchor="t"/>
          <a:p>
            <a:pPr lvl="0" indent="-182245"/>
            <a:r>
              <a:rPr lang="zh-CN" altLang="en-US" dirty="0"/>
              <a:t>单击此处编辑母版文本样式</a:t>
            </a:r>
            <a:endParaRPr lang="zh-CN" altLang="en-US" dirty="0"/>
          </a:p>
          <a:p>
            <a:pPr lvl="1" indent="-182880"/>
            <a:r>
              <a:rPr lang="zh-CN" altLang="en-US" dirty="0"/>
              <a:t>第二级</a:t>
            </a:r>
            <a:endParaRPr lang="zh-CN" altLang="en-US" dirty="0"/>
          </a:p>
          <a:p>
            <a:pPr lvl="2" indent="-182245"/>
            <a:r>
              <a:rPr lang="zh-CN" altLang="en-US" dirty="0"/>
              <a:t>第三级</a:t>
            </a:r>
            <a:endParaRPr lang="zh-CN" altLang="en-US" dirty="0"/>
          </a:p>
          <a:p>
            <a:pPr lvl="3" indent="-182880"/>
            <a:r>
              <a:rPr lang="zh-CN" altLang="en-US" dirty="0"/>
              <a:t>第四级</a:t>
            </a:r>
            <a:endParaRPr lang="zh-CN" altLang="en-US" dirty="0"/>
          </a:p>
          <a:p>
            <a:pPr lvl="4" indent="-182880"/>
            <a:r>
              <a:rPr lang="zh-CN" altLang="en-US" dirty="0"/>
              <a:t>第五级</a:t>
            </a:r>
            <a:endParaRPr lang="en-US" altLang="zh-CN"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lstStyle>
            <a:lvl1pPr algn="ctr">
              <a:defRPr sz="1200">
                <a:solidFill>
                  <a:srgbClr val="7F7F7F"/>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pull dir="d"/>
  </p:transition>
  <p:hf sldNum="0" hdr="0" ftr="0" dt="0"/>
  <p:txStyles>
    <p:title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itchFamily="2" charset="-122"/>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itchFamily="2" charset="-122"/>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itchFamily="2" charset="-122"/>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sz="2400"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vl6pPr marL="166433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8pPr>
      <a:lvl9pPr marL="258762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Ref idx="1002">
        <a:schemeClr val="bg2"/>
      </p:bgRef>
    </p:bg>
    <p:spTree>
      <p:nvGrpSpPr>
        <p:cNvPr id="1" name=""/>
        <p:cNvGrpSpPr/>
        <p:nvPr/>
      </p:nvGrpSpPr>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Rectangle 8"/>
          <p:cNvSpPr/>
          <p:nvPr/>
        </p:nvSpPr>
        <p:spPr>
          <a:xfrm>
            <a:off x="0" y="3768725"/>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en-US" sz="1800" b="1"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1793875" y="4371975"/>
            <a:ext cx="6511925" cy="1143000"/>
          </a:xfrm>
          <a:prstGeom prst="rect">
            <a:avLst/>
          </a:prstGeom>
          <a:effectLst/>
        </p:spPr>
        <p:txBody>
          <a:bodyPr vert="horz" lIns="91440" tIns="45720" rIns="91440" bIns="45720" rtlCol="0" anchor="t" anchorCtr="0">
            <a:noAutofit/>
          </a:bodyPr>
          <a:lstStyle/>
          <a:p>
            <a:pPr fontAlgn="base"/>
            <a:r>
              <a:rPr lang="zh-CN" altLang="en-US" strike="noStrike" noProof="1" smtClean="0"/>
              <a:t>单击此处编辑母版标题样式</a:t>
            </a:r>
            <a:endParaRPr lang="en-US" strike="noStrike" noProof="1"/>
          </a:p>
        </p:txBody>
      </p:sp>
      <p:sp>
        <p:nvSpPr>
          <p:cNvPr id="4103" name="Text Placeholder 2"/>
          <p:cNvSpPr>
            <a:spLocks noGrp="1"/>
          </p:cNvSpPr>
          <p:nvPr>
            <p:ph type="body"/>
          </p:nvPr>
        </p:nvSpPr>
        <p:spPr>
          <a:xfrm>
            <a:off x="1143000" y="731838"/>
            <a:ext cx="6400800" cy="3475037"/>
          </a:xfrm>
          <a:prstGeom prst="rect">
            <a:avLst/>
          </a:prstGeom>
          <a:noFill/>
          <a:ln w="9525">
            <a:noFill/>
          </a:ln>
        </p:spPr>
        <p:txBody>
          <a:bodyPr anchor="t"/>
          <a:p>
            <a:pPr lvl="0" indent="-182245"/>
            <a:r>
              <a:rPr lang="zh-CN" altLang="en-US" dirty="0"/>
              <a:t>单击此处编辑母版文本样式</a:t>
            </a:r>
            <a:endParaRPr lang="zh-CN" altLang="en-US" dirty="0"/>
          </a:p>
          <a:p>
            <a:pPr lvl="1" indent="-182880"/>
            <a:r>
              <a:rPr lang="zh-CN" altLang="en-US" dirty="0"/>
              <a:t>第二级</a:t>
            </a:r>
            <a:endParaRPr lang="zh-CN" altLang="en-US" dirty="0"/>
          </a:p>
          <a:p>
            <a:pPr lvl="2" indent="-182245"/>
            <a:r>
              <a:rPr lang="zh-CN" altLang="en-US" dirty="0"/>
              <a:t>第三级</a:t>
            </a:r>
            <a:endParaRPr lang="zh-CN" altLang="en-US" dirty="0"/>
          </a:p>
          <a:p>
            <a:pPr lvl="3" indent="-182880"/>
            <a:r>
              <a:rPr lang="zh-CN" altLang="en-US" dirty="0"/>
              <a:t>第四级</a:t>
            </a:r>
            <a:endParaRPr lang="zh-CN" altLang="en-US" dirty="0"/>
          </a:p>
          <a:p>
            <a:pPr lvl="4" indent="-182880"/>
            <a:r>
              <a:rPr lang="zh-CN" altLang="en-US" dirty="0"/>
              <a:t>第五级</a:t>
            </a:r>
            <a:endParaRPr lang="en-US" altLang="zh-CN"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lstStyle>
            <a:lvl1pPr algn="ctr">
              <a:defRPr sz="1200">
                <a:solidFill>
                  <a:srgbClr val="7F7F7F"/>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p:pull dir="d"/>
  </p:transition>
  <p:hf sldNum="0" hdr="0" ftr="0" dt="0"/>
  <p:txStyles>
    <p:title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itchFamily="2" charset="-122"/>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itchFamily="2" charset="-122"/>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itchFamily="2" charset="-122"/>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sz="2400"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vl6pPr marL="166433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8pPr>
      <a:lvl9pPr marL="258762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Ref idx="1002">
        <a:schemeClr val="bg2"/>
      </p:bgRef>
    </p:bg>
    <p:spTree>
      <p:nvGrpSpPr>
        <p:cNvPr id="1" name=""/>
        <p:cNvGrpSpPr/>
        <p:nvPr/>
      </p:nvGrpSpPr>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Rectangle 8"/>
          <p:cNvSpPr/>
          <p:nvPr/>
        </p:nvSpPr>
        <p:spPr>
          <a:xfrm>
            <a:off x="0" y="3768725"/>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altLang="en-US" sz="1800" b="1"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1793875" y="4371975"/>
            <a:ext cx="6511925" cy="1143000"/>
          </a:xfrm>
          <a:prstGeom prst="rect">
            <a:avLst/>
          </a:prstGeom>
          <a:effectLst/>
        </p:spPr>
        <p:txBody>
          <a:bodyPr vert="horz" lIns="91440" tIns="45720" rIns="91440" bIns="45720" rtlCol="0" anchor="t" anchorCtr="0">
            <a:noAutofit/>
          </a:bodyPr>
          <a:lstStyle/>
          <a:p>
            <a:pPr fontAlgn="base"/>
            <a:r>
              <a:rPr lang="zh-CN" altLang="en-US" strike="noStrike" noProof="1" smtClean="0"/>
              <a:t>单击此处编辑母版标题样式</a:t>
            </a:r>
            <a:endParaRPr lang="en-US" strike="noStrike" noProof="1"/>
          </a:p>
        </p:txBody>
      </p:sp>
      <p:sp>
        <p:nvSpPr>
          <p:cNvPr id="6151" name="Text Placeholder 2"/>
          <p:cNvSpPr>
            <a:spLocks noGrp="1"/>
          </p:cNvSpPr>
          <p:nvPr>
            <p:ph type="body"/>
          </p:nvPr>
        </p:nvSpPr>
        <p:spPr>
          <a:xfrm>
            <a:off x="1143000" y="731838"/>
            <a:ext cx="6400800" cy="3475037"/>
          </a:xfrm>
          <a:prstGeom prst="rect">
            <a:avLst/>
          </a:prstGeom>
          <a:noFill/>
          <a:ln w="9525">
            <a:noFill/>
          </a:ln>
        </p:spPr>
        <p:txBody>
          <a:bodyPr anchor="t"/>
          <a:p>
            <a:pPr lvl="0" indent="-182245"/>
            <a:r>
              <a:rPr lang="zh-CN" altLang="en-US" dirty="0"/>
              <a:t>单击此处编辑母版文本样式</a:t>
            </a:r>
            <a:endParaRPr lang="zh-CN" altLang="en-US" dirty="0"/>
          </a:p>
          <a:p>
            <a:pPr lvl="1" indent="-182880"/>
            <a:r>
              <a:rPr lang="zh-CN" altLang="en-US" dirty="0"/>
              <a:t>第二级</a:t>
            </a:r>
            <a:endParaRPr lang="zh-CN" altLang="en-US" dirty="0"/>
          </a:p>
          <a:p>
            <a:pPr lvl="2" indent="-182245"/>
            <a:r>
              <a:rPr lang="zh-CN" altLang="en-US" dirty="0"/>
              <a:t>第三级</a:t>
            </a:r>
            <a:endParaRPr lang="zh-CN" altLang="en-US" dirty="0"/>
          </a:p>
          <a:p>
            <a:pPr lvl="3" indent="-182880"/>
            <a:r>
              <a:rPr lang="zh-CN" altLang="en-US" dirty="0"/>
              <a:t>第四级</a:t>
            </a:r>
            <a:endParaRPr lang="zh-CN" altLang="en-US" dirty="0"/>
          </a:p>
          <a:p>
            <a:pPr lvl="4" indent="-182880"/>
            <a:r>
              <a:rPr lang="zh-CN" altLang="en-US" dirty="0"/>
              <a:t>第五级</a:t>
            </a:r>
            <a:endParaRPr lang="en-US" altLang="zh-CN"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1100" b="1" i="0" u="none" strike="noStrike" kern="1200" cap="none" spc="0" normalizeH="0" baseline="0" noProof="0">
              <a:ln>
                <a:noFill/>
              </a:ln>
              <a:solidFill>
                <a:schemeClr val="tx1">
                  <a:lumMod val="50000"/>
                  <a:lumOff val="50000"/>
                </a:schemeClr>
              </a:solidFill>
              <a:effectLst/>
              <a:uLnTx/>
              <a:uFillTx/>
              <a:latin typeface="Calibri" panose="020F050202020403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wrap="square" lIns="91440" tIns="45720" rIns="91440" bIns="45720" numCol="1" anchor="ctr" anchorCtr="0" compatLnSpc="1"/>
          <a:lstStyle>
            <a:lvl1pPr algn="ctr">
              <a:defRPr sz="1200">
                <a:solidFill>
                  <a:srgbClr val="7F7F7F"/>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ransition>
    <p:pull dir="d"/>
  </p:transition>
  <p:hf sldNum="0" hdr="0" ftr="0" dt="0"/>
  <p:txStyles>
    <p:title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itchFamily="2" charset="-122"/>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itchFamily="2" charset="-122"/>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itchFamily="2" charset="-122"/>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sz="2400"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vl6pPr marL="166433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8pPr>
      <a:lvl9pPr marL="258762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tags" Target="../tags/tag2.xml"/><Relationship Id="rId2" Type="http://schemas.openxmlformats.org/officeDocument/2006/relationships/image" Target="../media/image16.jpe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31.xml"/><Relationship Id="rId5" Type="http://schemas.openxmlformats.org/officeDocument/2006/relationships/image" Target="../media/image22.jpeg"/><Relationship Id="rId4" Type="http://schemas.openxmlformats.org/officeDocument/2006/relationships/image" Target="../media/image21.pn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8.xml"/><Relationship Id="rId4" Type="http://schemas.openxmlformats.org/officeDocument/2006/relationships/image" Target="../media/image24.png"/><Relationship Id="rId3" Type="http://schemas.openxmlformats.org/officeDocument/2006/relationships/oleObject" Target="../embeddings/oleObject2.bin"/><Relationship Id="rId2" Type="http://schemas.openxmlformats.org/officeDocument/2006/relationships/image" Target="../media/image23.png"/><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NULL" TargetMode="External"/><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6.png"/><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tags" Target="../tags/tag7.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9" Type="http://schemas.openxmlformats.org/officeDocument/2006/relationships/image" Target="../media/image9.jpeg"/><Relationship Id="rId8" Type="http://schemas.openxmlformats.org/officeDocument/2006/relationships/image" Target="../media/image8.jpeg"/><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3" Type="http://schemas.openxmlformats.org/officeDocument/2006/relationships/slideLayout" Target="../slideLayouts/slideLayout44.xml"/><Relationship Id="rId12" Type="http://schemas.microsoft.com/office/2007/relationships/hdphoto" Target="../media/image12.wdp"/><Relationship Id="rId11" Type="http://schemas.openxmlformats.org/officeDocument/2006/relationships/image" Target="../media/image11.png"/><Relationship Id="rId10" Type="http://schemas.openxmlformats.org/officeDocument/2006/relationships/image" Target="../media/image10.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image" Target="../media/image14.jpeg"/><Relationship Id="rId3" Type="http://schemas.openxmlformats.org/officeDocument/2006/relationships/hyperlink" Target="http://image.haosou.com/v?q=%E5%BA%B7%E6%9C%89%E4%B8%BA%E7%9A%84%E5%9B%BE%E7%89%87&amp;src=360pic_normal&amp;fromurl=http%3A%2F%2Ftupian.hudong.com%2F100924%2F7.html%3Fprd%3Dzututhumbs" TargetMode="External"/><Relationship Id="rId2" Type="http://schemas.openxmlformats.org/officeDocument/2006/relationships/image" Target="../media/image13.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4" name="Text Box 8"/>
          <p:cNvSpPr txBox="1">
            <a:spLocks noChangeArrowheads="1"/>
          </p:cNvSpPr>
          <p:nvPr/>
        </p:nvSpPr>
        <p:spPr bwMode="auto">
          <a:xfrm>
            <a:off x="11113" y="2757488"/>
            <a:ext cx="9102725" cy="3322638"/>
          </a:xfrm>
          <a:prstGeom prst="rect">
            <a:avLst/>
          </a:prstGeom>
          <a:ln>
            <a:solidFill>
              <a:srgbClr val="800000"/>
            </a:solidFill>
          </a:ln>
        </p:spPr>
        <p:style>
          <a:lnRef idx="2">
            <a:schemeClr val="accent3"/>
          </a:lnRef>
          <a:fillRef idx="1">
            <a:schemeClr val="lt1"/>
          </a:fillRef>
          <a:effectRef idx="0">
            <a:schemeClr val="accent3"/>
          </a:effectRef>
          <a:fontRef idx="minor">
            <a:schemeClr val="dk1"/>
          </a:fontRef>
        </p:style>
        <p: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r>
              <a:rPr kumimoji="0" lang="zh-CN" altLang="en-US" sz="32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课标要求：</a:t>
            </a:r>
            <a:endParaRPr kumimoji="1" lang="zh-CN" altLang="en-US" sz="3200" b="1" i="0" u="none" strike="noStrike" kern="1200" cap="none" spc="0" normalizeH="0" baseline="0" noProof="0" dirty="0">
              <a:ln>
                <a:noFill/>
              </a:ln>
              <a:solidFill>
                <a:srgbClr val="0000CC"/>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了解鸦片战争后中国人学习西方、寻求变革的思想历程；</a:t>
            </a:r>
            <a:endPar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理解维新变法思想在近代中国社会进程中所起的作用。</a:t>
            </a:r>
            <a:endPar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61826" name="矩形 461825"/>
          <p:cNvSpPr/>
          <p:nvPr/>
        </p:nvSpPr>
        <p:spPr>
          <a:xfrm>
            <a:off x="1485265" y="551180"/>
            <a:ext cx="5866765" cy="1644015"/>
          </a:xfrm>
          <a:prstGeom prst="rect">
            <a:avLst/>
          </a:prstGeom>
        </p:spPr>
        <p:txBody>
          <a:bodyPr wrap="none" fromWordArt="1">
            <a:prstTxWarp prst="textPlain">
              <a:avLst>
                <a:gd name="adj" fmla="val 50000"/>
              </a:avLst>
            </a:prstTxWarp>
            <a:normAutofit fontScale="70000"/>
          </a:bodyPr>
          <a:p>
            <a:pPr algn="ctr" fontAlgn="base"/>
            <a:r>
              <a:rPr lang="zh-CN" altLang="en-US" sz="6000" b="1" strike="noStrike" noProof="1">
                <a:gradFill rotWithShape="1">
                  <a:gsLst>
                    <a:gs pos="0">
                      <a:srgbClr val="FF3399">
                        <a:alpha val="100000"/>
                      </a:srgbClr>
                    </a:gs>
                    <a:gs pos="25000">
                      <a:srgbClr val="FF6633">
                        <a:alpha val="100000"/>
                      </a:srgbClr>
                    </a:gs>
                    <a:gs pos="50000">
                      <a:srgbClr val="FFFF00">
                        <a:alpha val="100000"/>
                      </a:srgbClr>
                    </a:gs>
                    <a:gs pos="75000">
                      <a:srgbClr val="01A78F">
                        <a:alpha val="100000"/>
                      </a:srgbClr>
                    </a:gs>
                    <a:gs pos="100000">
                      <a:srgbClr val="3366FF">
                        <a:alpha val="100000"/>
                      </a:srgbClr>
                    </a:gs>
                  </a:gsLst>
                  <a:lin ang="5400000" scaled="1"/>
                  <a:tileRect/>
                </a:gradFill>
                <a:effectLst>
                  <a:outerShdw dist="35921" dir="2699999" algn="ctr" rotWithShape="0">
                    <a:srgbClr val="990000"/>
                  </a:outerShdw>
                </a:effectLst>
                <a:latin typeface="华文新魏" pitchFamily="2" charset="-122"/>
                <a:ea typeface="华文新魏" pitchFamily="2" charset="-122"/>
                <a:cs typeface="+mn-cs"/>
              </a:rPr>
              <a:t>第20课</a:t>
            </a:r>
            <a:endParaRPr lang="zh-CN" altLang="en-US" sz="6000" b="1" strike="noStrike" noProof="1">
              <a:gradFill rotWithShape="1">
                <a:gsLst>
                  <a:gs pos="0">
                    <a:srgbClr val="FF3399">
                      <a:alpha val="100000"/>
                    </a:srgbClr>
                  </a:gs>
                  <a:gs pos="25000">
                    <a:srgbClr val="FF6633">
                      <a:alpha val="100000"/>
                    </a:srgbClr>
                  </a:gs>
                  <a:gs pos="50000">
                    <a:srgbClr val="FFFF00">
                      <a:alpha val="100000"/>
                    </a:srgbClr>
                  </a:gs>
                  <a:gs pos="75000">
                    <a:srgbClr val="01A78F">
                      <a:alpha val="100000"/>
                    </a:srgbClr>
                  </a:gs>
                  <a:gs pos="100000">
                    <a:srgbClr val="3366FF">
                      <a:alpha val="100000"/>
                    </a:srgbClr>
                  </a:gs>
                </a:gsLst>
                <a:lin ang="5400000" scaled="1"/>
                <a:tileRect/>
              </a:gradFill>
              <a:effectLst>
                <a:outerShdw dist="35921" dir="2699999" algn="ctr" rotWithShape="0">
                  <a:srgbClr val="990000"/>
                </a:outerShdw>
              </a:effectLst>
              <a:latin typeface="华文新魏" pitchFamily="2" charset="-122"/>
              <a:ea typeface="华文新魏" pitchFamily="2" charset="-122"/>
            </a:endParaRPr>
          </a:p>
          <a:p>
            <a:pPr algn="ctr" fontAlgn="base"/>
            <a:r>
              <a:rPr lang="zh-CN" altLang="en-US" sz="6000" b="1" strike="noStrike" noProof="1">
                <a:gradFill rotWithShape="1">
                  <a:gsLst>
                    <a:gs pos="0">
                      <a:srgbClr val="FF3399">
                        <a:alpha val="100000"/>
                      </a:srgbClr>
                    </a:gs>
                    <a:gs pos="25000">
                      <a:srgbClr val="FF6633">
                        <a:alpha val="100000"/>
                      </a:srgbClr>
                    </a:gs>
                    <a:gs pos="50000">
                      <a:srgbClr val="FFFF00">
                        <a:alpha val="100000"/>
                      </a:srgbClr>
                    </a:gs>
                    <a:gs pos="75000">
                      <a:srgbClr val="01A78F">
                        <a:alpha val="100000"/>
                      </a:srgbClr>
                    </a:gs>
                    <a:gs pos="100000">
                      <a:srgbClr val="3366FF">
                        <a:alpha val="100000"/>
                      </a:srgbClr>
                    </a:gs>
                  </a:gsLst>
                  <a:lin ang="5400000" scaled="1"/>
                  <a:tileRect/>
                </a:gradFill>
                <a:effectLst>
                  <a:outerShdw dist="35921" dir="2699999" algn="ctr" rotWithShape="0">
                    <a:srgbClr val="990000"/>
                  </a:outerShdw>
                </a:effectLst>
                <a:latin typeface="华文新魏" pitchFamily="2" charset="-122"/>
                <a:ea typeface="华文新魏" pitchFamily="2" charset="-122"/>
                <a:cs typeface="+mn-cs"/>
              </a:rPr>
              <a:t>西学东渐</a:t>
            </a:r>
            <a:endParaRPr lang="zh-CN" altLang="en-US" sz="6000" b="1" strike="noStrike" noProof="1">
              <a:gradFill rotWithShape="1">
                <a:gsLst>
                  <a:gs pos="0">
                    <a:srgbClr val="FF3399">
                      <a:alpha val="100000"/>
                    </a:srgbClr>
                  </a:gs>
                  <a:gs pos="25000">
                    <a:srgbClr val="FF6633">
                      <a:alpha val="100000"/>
                    </a:srgbClr>
                  </a:gs>
                  <a:gs pos="50000">
                    <a:srgbClr val="FFFF00">
                      <a:alpha val="100000"/>
                    </a:srgbClr>
                  </a:gs>
                  <a:gs pos="75000">
                    <a:srgbClr val="01A78F">
                      <a:alpha val="100000"/>
                    </a:srgbClr>
                  </a:gs>
                  <a:gs pos="100000">
                    <a:srgbClr val="3366FF">
                      <a:alpha val="100000"/>
                    </a:srgbClr>
                  </a:gs>
                </a:gsLst>
                <a:lin ang="5400000" scaled="1"/>
                <a:tileRect/>
              </a:gradFill>
              <a:effectLst>
                <a:outerShdw dist="35921" dir="2699999" algn="ctr" rotWithShape="0">
                  <a:srgbClr val="990000"/>
                </a:outerShdw>
              </a:effectLst>
              <a:latin typeface="华文新魏" pitchFamily="2" charset="-122"/>
              <a:ea typeface="华文新魏" pitchFamily="2" charset="-122"/>
            </a:endParaRPr>
          </a:p>
        </p:txBody>
      </p:sp>
      <p:sp>
        <p:nvSpPr>
          <p:cNvPr id="7179" name="直接连接符 7178"/>
          <p:cNvSpPr/>
          <p:nvPr/>
        </p:nvSpPr>
        <p:spPr>
          <a:xfrm>
            <a:off x="4618038" y="3975100"/>
            <a:ext cx="3203575" cy="1588"/>
          </a:xfrm>
          <a:prstGeom prst="line">
            <a:avLst/>
          </a:prstGeom>
          <a:ln w="57150" cap="flat" cmpd="sng">
            <a:solidFill>
              <a:srgbClr val="FF0000"/>
            </a:solidFill>
            <a:prstDash val="solid"/>
            <a:round/>
            <a:headEnd type="none" w="med" len="med"/>
            <a:tailEnd type="none" w="med" len="med"/>
          </a:ln>
        </p:spPr>
      </p:sp>
      <p:sp>
        <p:nvSpPr>
          <p:cNvPr id="2" name="直接连接符 1"/>
          <p:cNvSpPr/>
          <p:nvPr/>
        </p:nvSpPr>
        <p:spPr>
          <a:xfrm>
            <a:off x="1279525" y="4968875"/>
            <a:ext cx="2309813" cy="1588"/>
          </a:xfrm>
          <a:prstGeom prst="line">
            <a:avLst/>
          </a:prstGeom>
          <a:ln w="57150" cap="flat" cmpd="sng">
            <a:solidFill>
              <a:srgbClr val="FF0000"/>
            </a:solidFill>
            <a:prstDash val="solid"/>
            <a:round/>
            <a:headEnd type="none" w="med" len="med"/>
            <a:tailEnd type="none" w="med" len="med"/>
          </a:ln>
        </p:spPr>
      </p:sp>
      <p:sp>
        <p:nvSpPr>
          <p:cNvPr id="3" name="直接连接符 2"/>
          <p:cNvSpPr/>
          <p:nvPr/>
        </p:nvSpPr>
        <p:spPr>
          <a:xfrm>
            <a:off x="550863" y="4416425"/>
            <a:ext cx="728662" cy="4763"/>
          </a:xfrm>
          <a:prstGeom prst="line">
            <a:avLst/>
          </a:prstGeom>
          <a:ln w="57150" cap="flat" cmpd="sng">
            <a:solidFill>
              <a:srgbClr val="FF0000"/>
            </a:solidFill>
            <a:prstDash val="solid"/>
            <a:round/>
            <a:headEnd type="none" w="med" len="med"/>
            <a:tailEnd type="none" w="med" len="med"/>
          </a:ln>
        </p:spPr>
      </p:sp>
      <p:sp>
        <p:nvSpPr>
          <p:cNvPr id="4" name="直接连接符 3"/>
          <p:cNvSpPr/>
          <p:nvPr/>
        </p:nvSpPr>
        <p:spPr>
          <a:xfrm>
            <a:off x="163513" y="5480050"/>
            <a:ext cx="728662" cy="4763"/>
          </a:xfrm>
          <a:prstGeom prst="line">
            <a:avLst/>
          </a:prstGeom>
          <a:ln w="57150" cap="flat" cmpd="sng">
            <a:solidFill>
              <a:srgbClr val="FF0000"/>
            </a:solidFill>
            <a:prstDash val="solid"/>
            <a:round/>
            <a:headEnd type="none" w="med" len="med"/>
            <a:tailEnd type="none" w="med" len="med"/>
          </a:ln>
        </p:spPr>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9"/>
                                        </p:tgtEl>
                                        <p:attrNameLst>
                                          <p:attrName>style.visibility</p:attrName>
                                        </p:attrNameLst>
                                      </p:cBhvr>
                                      <p:to>
                                        <p:strVal val="visible"/>
                                      </p:to>
                                    </p:set>
                                    <p:anim calcmode="lin" valueType="num">
                                      <p:cBhvr additive="base">
                                        <p:cTn id="7" dur="500" fill="hold"/>
                                        <p:tgtEl>
                                          <p:spTgt spid="7179"/>
                                        </p:tgtEl>
                                        <p:attrNameLst>
                                          <p:attrName>ppt_x</p:attrName>
                                        </p:attrNameLst>
                                      </p:cBhvr>
                                      <p:tavLst>
                                        <p:tav tm="0">
                                          <p:val>
                                            <p:strVal val="#ppt_x"/>
                                          </p:val>
                                        </p:tav>
                                        <p:tav tm="100000">
                                          <p:val>
                                            <p:strVal val="#ppt_x"/>
                                          </p:val>
                                        </p:tav>
                                      </p:tavLst>
                                    </p:anim>
                                    <p:anim calcmode="lin" valueType="num">
                                      <p:cBhvr additive="base">
                                        <p:cTn id="8"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p:txBody>
          <a:bodyPr/>
          <a:p>
            <a:pPr fontAlgn="base"/>
            <a:endParaRPr lang="zh-CN" altLang="en-US" strike="noStrike" noProof="1"/>
          </a:p>
        </p:txBody>
      </p:sp>
      <p:sp>
        <p:nvSpPr>
          <p:cNvPr id="65538" name="TextBox 40"/>
          <p:cNvSpPr txBox="1"/>
          <p:nvPr>
            <p:custDataLst>
              <p:tags r:id="rId1"/>
            </p:custDataLst>
          </p:nvPr>
        </p:nvSpPr>
        <p:spPr>
          <a:xfrm>
            <a:off x="246063" y="768350"/>
            <a:ext cx="2041525" cy="461645"/>
          </a:xfrm>
          <a:prstGeom prst="rect">
            <a:avLst/>
          </a:prstGeom>
          <a:noFill/>
          <a:ln w="9525">
            <a:noFill/>
          </a:ln>
        </p:spPr>
        <p:txBody>
          <a:bodyPr wrap="square" lIns="0" tIns="0" rIns="0" bIns="0" anchor="t">
            <a:spAutoFit/>
          </a:bodyPr>
          <a:p>
            <a:pPr>
              <a:spcBef>
                <a:spcPct val="0"/>
              </a:spcBef>
              <a:buFont typeface="Arial" panose="020B0604020202020204" pitchFamily="34" charset="0"/>
              <a:buNone/>
            </a:pPr>
            <a:r>
              <a:rPr lang="zh-CN" altLang="en-US" sz="3000" dirty="0">
                <a:latin typeface="华文新魏" pitchFamily="2" charset="-122"/>
                <a:ea typeface="华文新魏" pitchFamily="2" charset="-122"/>
              </a:rPr>
              <a:t>代表人物</a:t>
            </a:r>
            <a:endParaRPr lang="en-US" altLang="zh-CN" sz="3000" dirty="0">
              <a:latin typeface="华文新魏" pitchFamily="2" charset="-122"/>
              <a:ea typeface="华文新魏" pitchFamily="2" charset="-122"/>
            </a:endParaRPr>
          </a:p>
        </p:txBody>
      </p:sp>
      <p:sp>
        <p:nvSpPr>
          <p:cNvPr id="65539" name="文本框 137222"/>
          <p:cNvSpPr txBox="1"/>
          <p:nvPr/>
        </p:nvSpPr>
        <p:spPr>
          <a:xfrm>
            <a:off x="246063" y="1504950"/>
            <a:ext cx="2200275" cy="506413"/>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2700" dirty="0">
                <a:latin typeface="方正姚体" pitchFamily="2" charset="-122"/>
                <a:ea typeface="方正姚体" pitchFamily="2" charset="-122"/>
              </a:rPr>
              <a:t>（</a:t>
            </a:r>
            <a:r>
              <a:rPr lang="en-US" altLang="zh-CN" sz="2700" dirty="0">
                <a:latin typeface="方正姚体" pitchFamily="2" charset="-122"/>
                <a:ea typeface="方正姚体" pitchFamily="2" charset="-122"/>
              </a:rPr>
              <a:t>1</a:t>
            </a:r>
            <a:r>
              <a:rPr lang="zh-CN" altLang="en-US" sz="2700" dirty="0">
                <a:latin typeface="方正姚体" pitchFamily="2" charset="-122"/>
                <a:ea typeface="方正姚体" pitchFamily="2" charset="-122"/>
              </a:rPr>
              <a:t>）康有为</a:t>
            </a:r>
            <a:endParaRPr lang="zh-CN" altLang="en-US" sz="2700" dirty="0">
              <a:latin typeface="方正姚体" pitchFamily="2" charset="-122"/>
              <a:ea typeface="方正姚体" pitchFamily="2" charset="-122"/>
            </a:endParaRPr>
          </a:p>
        </p:txBody>
      </p:sp>
      <p:pic>
        <p:nvPicPr>
          <p:cNvPr id="65540" name="图片 3"/>
          <p:cNvPicPr>
            <a:picLocks noChangeAspect="1"/>
          </p:cNvPicPr>
          <p:nvPr/>
        </p:nvPicPr>
        <p:blipFill>
          <a:blip r:embed="rId2"/>
          <a:stretch>
            <a:fillRect/>
          </a:stretch>
        </p:blipFill>
        <p:spPr>
          <a:xfrm>
            <a:off x="246063" y="2317750"/>
            <a:ext cx="2363787" cy="3197225"/>
          </a:xfrm>
          <a:prstGeom prst="rect">
            <a:avLst/>
          </a:prstGeom>
          <a:noFill/>
          <a:ln w="9525">
            <a:noFill/>
          </a:ln>
        </p:spPr>
      </p:pic>
      <p:sp>
        <p:nvSpPr>
          <p:cNvPr id="5" name="文本框 137222"/>
          <p:cNvSpPr txBox="1"/>
          <p:nvPr/>
        </p:nvSpPr>
        <p:spPr>
          <a:xfrm>
            <a:off x="2740025" y="768350"/>
            <a:ext cx="1989138" cy="506413"/>
          </a:xfrm>
          <a:prstGeom prst="rect">
            <a:avLst/>
          </a:prstGeom>
          <a:noFill/>
          <a:ln w="9525">
            <a:noFill/>
          </a:ln>
        </p:spPr>
        <p:txBody>
          <a:bodyPr wrap="square" anchor="t">
            <a:spAutoFit/>
          </a:bodyPr>
          <a:p>
            <a:pPr>
              <a:spcBef>
                <a:spcPct val="50000"/>
              </a:spcBef>
              <a:buFont typeface="Arial" panose="020B0604020202020204" pitchFamily="34" charset="0"/>
              <a:buNone/>
            </a:pPr>
            <a:r>
              <a:rPr lang="en-US" altLang="zh-CN" sz="2700" dirty="0">
                <a:solidFill>
                  <a:srgbClr val="000099"/>
                </a:solidFill>
                <a:latin typeface="方正姚体" pitchFamily="2" charset="-122"/>
                <a:ea typeface="方正姚体" pitchFamily="2" charset="-122"/>
              </a:rPr>
              <a:t>A.</a:t>
            </a:r>
            <a:r>
              <a:rPr lang="zh-CN" altLang="en-US" sz="2700" dirty="0">
                <a:solidFill>
                  <a:srgbClr val="000099"/>
                </a:solidFill>
                <a:latin typeface="方正姚体" pitchFamily="2" charset="-122"/>
                <a:ea typeface="方正姚体" pitchFamily="2" charset="-122"/>
              </a:rPr>
              <a:t>贡献：</a:t>
            </a:r>
            <a:endParaRPr lang="zh-CN" altLang="en-US" sz="2700" dirty="0">
              <a:solidFill>
                <a:srgbClr val="000099"/>
              </a:solidFill>
              <a:latin typeface="方正姚体" pitchFamily="2" charset="-122"/>
              <a:ea typeface="方正姚体" pitchFamily="2" charset="-122"/>
            </a:endParaRPr>
          </a:p>
        </p:txBody>
      </p:sp>
      <p:sp>
        <p:nvSpPr>
          <p:cNvPr id="6" name="TextBox 40"/>
          <p:cNvSpPr txBox="1"/>
          <p:nvPr>
            <p:custDataLst>
              <p:tags r:id="rId3"/>
            </p:custDataLst>
          </p:nvPr>
        </p:nvSpPr>
        <p:spPr>
          <a:xfrm>
            <a:off x="2740025" y="1503363"/>
            <a:ext cx="6370638" cy="923925"/>
          </a:xfrm>
          <a:prstGeom prst="rect">
            <a:avLst/>
          </a:prstGeom>
          <a:noFill/>
          <a:ln w="9525">
            <a:noFill/>
          </a:ln>
        </p:spPr>
        <p:txBody>
          <a:bodyPr wrap="square" lIns="0" tIns="0" rIns="0" bIns="0" anchor="t">
            <a:spAutoFit/>
          </a:bodyPr>
          <a:p>
            <a:pPr>
              <a:spcBef>
                <a:spcPct val="0"/>
              </a:spcBef>
              <a:buFont typeface="Arial" panose="020B0604020202020204" pitchFamily="34" charset="0"/>
              <a:buNone/>
            </a:pPr>
            <a:r>
              <a:rPr lang="zh-CN" altLang="en-US" sz="3000" dirty="0">
                <a:latin typeface="华文新魏" pitchFamily="2" charset="-122"/>
                <a:ea typeface="华文新魏" pitchFamily="2" charset="-122"/>
              </a:rPr>
              <a:t>开设万木草堂</a:t>
            </a:r>
            <a:endParaRPr lang="en-US" altLang="zh-CN" sz="3000" dirty="0">
              <a:latin typeface="华文新魏" pitchFamily="2" charset="-122"/>
              <a:ea typeface="华文新魏" pitchFamily="2" charset="-122"/>
            </a:endParaRPr>
          </a:p>
          <a:p>
            <a:pPr>
              <a:spcBef>
                <a:spcPct val="0"/>
              </a:spcBef>
              <a:buFont typeface="Arial" panose="020B0604020202020204" pitchFamily="34" charset="0"/>
              <a:buNone/>
            </a:pPr>
            <a:r>
              <a:rPr lang="zh-CN" altLang="en-US" sz="3000" dirty="0">
                <a:latin typeface="华文新魏" pitchFamily="2" charset="-122"/>
                <a:ea typeface="华文新魏" pitchFamily="2" charset="-122"/>
              </a:rPr>
              <a:t>撰写</a:t>
            </a:r>
            <a:r>
              <a:rPr lang="en-US" altLang="zh-CN" sz="3000" dirty="0">
                <a:latin typeface="华文新魏" pitchFamily="2" charset="-122"/>
                <a:ea typeface="华文新魏" pitchFamily="2" charset="-122"/>
              </a:rPr>
              <a:t>《</a:t>
            </a:r>
            <a:r>
              <a:rPr lang="zh-CN" altLang="en-US" sz="3000" dirty="0">
                <a:latin typeface="华文新魏" pitchFamily="2" charset="-122"/>
                <a:ea typeface="华文新魏" pitchFamily="2" charset="-122"/>
              </a:rPr>
              <a:t>新学伪经考</a:t>
            </a:r>
            <a:r>
              <a:rPr lang="en-US" altLang="zh-CN" sz="3000" dirty="0">
                <a:latin typeface="华文新魏" pitchFamily="2" charset="-122"/>
                <a:ea typeface="华文新魏" pitchFamily="2" charset="-122"/>
              </a:rPr>
              <a:t>》</a:t>
            </a:r>
            <a:r>
              <a:rPr lang="zh-CN" altLang="en-US" sz="3000" dirty="0">
                <a:latin typeface="华文新魏" pitchFamily="2" charset="-122"/>
                <a:ea typeface="华文新魏" pitchFamily="2" charset="-122"/>
              </a:rPr>
              <a:t>、</a:t>
            </a:r>
            <a:r>
              <a:rPr lang="en-US" altLang="zh-CN" sz="3000" dirty="0">
                <a:latin typeface="华文新魏" pitchFamily="2" charset="-122"/>
                <a:ea typeface="华文新魏" pitchFamily="2" charset="-122"/>
              </a:rPr>
              <a:t>《</a:t>
            </a:r>
            <a:r>
              <a:rPr lang="zh-CN" altLang="en-US" sz="3000" dirty="0">
                <a:latin typeface="华文新魏" pitchFamily="2" charset="-122"/>
                <a:ea typeface="华文新魏" pitchFamily="2" charset="-122"/>
              </a:rPr>
              <a:t>孔子改制考</a:t>
            </a:r>
            <a:r>
              <a:rPr lang="en-US" altLang="zh-CN" sz="3000" dirty="0">
                <a:latin typeface="华文新魏" pitchFamily="2" charset="-122"/>
                <a:ea typeface="华文新魏" pitchFamily="2" charset="-122"/>
              </a:rPr>
              <a:t>》</a:t>
            </a:r>
            <a:endParaRPr lang="en-US" altLang="zh-CN" sz="3000" dirty="0">
              <a:latin typeface="华文新魏" pitchFamily="2" charset="-122"/>
              <a:ea typeface="华文新魏" pitchFamily="2" charset="-122"/>
            </a:endParaRPr>
          </a:p>
        </p:txBody>
      </p:sp>
      <p:pic>
        <p:nvPicPr>
          <p:cNvPr id="7" name="图片 6"/>
          <p:cNvPicPr>
            <a:picLocks noChangeAspect="1"/>
          </p:cNvPicPr>
          <p:nvPr/>
        </p:nvPicPr>
        <p:blipFill>
          <a:blip r:embed="rId4"/>
          <a:stretch>
            <a:fillRect/>
          </a:stretch>
        </p:blipFill>
        <p:spPr>
          <a:xfrm>
            <a:off x="3043238" y="2427288"/>
            <a:ext cx="2317750" cy="3019425"/>
          </a:xfrm>
          <a:prstGeom prst="rect">
            <a:avLst/>
          </a:prstGeom>
          <a:noFill/>
          <a:ln w="9525">
            <a:noFill/>
          </a:ln>
        </p:spPr>
      </p:pic>
      <p:pic>
        <p:nvPicPr>
          <p:cNvPr id="65544" name="图片 5"/>
          <p:cNvPicPr>
            <a:picLocks noChangeAspect="1"/>
          </p:cNvPicPr>
          <p:nvPr/>
        </p:nvPicPr>
        <p:blipFill>
          <a:blip r:embed="rId5"/>
          <a:stretch>
            <a:fillRect/>
          </a:stretch>
        </p:blipFill>
        <p:spPr>
          <a:xfrm>
            <a:off x="5489575" y="2428875"/>
            <a:ext cx="3016250" cy="3086100"/>
          </a:xfrm>
          <a:prstGeom prst="rect">
            <a:avLst/>
          </a:prstGeom>
          <a:noFill/>
          <a:ln w="9525">
            <a:noFill/>
          </a:ln>
        </p:spPr>
      </p:pic>
      <p:sp>
        <p:nvSpPr>
          <p:cNvPr id="4" name="文本框 137222"/>
          <p:cNvSpPr txBox="1"/>
          <p:nvPr/>
        </p:nvSpPr>
        <p:spPr>
          <a:xfrm>
            <a:off x="1162050" y="5743575"/>
            <a:ext cx="5470525" cy="506413"/>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2700" dirty="0">
                <a:solidFill>
                  <a:srgbClr val="C00000"/>
                </a:solidFill>
                <a:latin typeface="方正姚体" pitchFamily="2" charset="-122"/>
                <a:ea typeface="方正姚体" pitchFamily="2" charset="-122"/>
              </a:rPr>
              <a:t>“大飓风”“火山大喷火”</a:t>
            </a:r>
            <a:endParaRPr lang="zh-CN" altLang="en-US" sz="2700" dirty="0">
              <a:solidFill>
                <a:srgbClr val="C00000"/>
              </a:solidFill>
              <a:latin typeface="方正姚体" pitchFamily="2" charset="-122"/>
              <a:ea typeface="方正姚体" pitchFamily="2" charset="-122"/>
            </a:endParaRPr>
          </a:p>
        </p:txBody>
      </p:sp>
      <p:sp>
        <p:nvSpPr>
          <p:cNvPr id="2" name="文本框 1"/>
          <p:cNvSpPr txBox="1"/>
          <p:nvPr/>
        </p:nvSpPr>
        <p:spPr>
          <a:xfrm>
            <a:off x="160020" y="61595"/>
            <a:ext cx="2214880" cy="706755"/>
          </a:xfrm>
          <a:prstGeom prst="rect">
            <a:avLst/>
          </a:prstGeom>
          <a:noFill/>
        </p:spPr>
        <p:txBody>
          <a:bodyPr wrap="none" rtlCol="0" anchor="t">
            <a:spAutoFit/>
          </a:bodyPr>
          <a:p>
            <a:pPr>
              <a:buNone/>
            </a:pPr>
            <a:r>
              <a:rPr lang="zh-CN" altLang="zh-CN" sz="4000" dirty="0">
                <a:solidFill>
                  <a:srgbClr val="FF0000"/>
                </a:solidFill>
                <a:latin typeface="Garamond" panose="02020404030301010803" pitchFamily="18" charset="0"/>
                <a:ea typeface="华文行楷" pitchFamily="2" charset="-122"/>
                <a:sym typeface="+mn-ea"/>
              </a:rPr>
              <a:t>维新思想</a:t>
            </a:r>
            <a:endParaRPr lang="zh-CN" altLang="en-US" sz="40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000000"/>
                                          </p:val>
                                        </p:tav>
                                        <p:tav tm="100000">
                                          <p:val>
                                            <p:strVal val="#ppt_w"/>
                                          </p:val>
                                        </p:tav>
                                      </p:tavLst>
                                    </p:anim>
                                    <p:anim calcmode="lin" valueType="num">
                                      <p:cBhvr>
                                        <p:cTn id="23" dur="500" fill="hold"/>
                                        <p:tgtEl>
                                          <p:spTgt spid="4"/>
                                        </p:tgtEl>
                                        <p:attrNameLst>
                                          <p:attrName>ppt_h</p:attrName>
                                        </p:attrNameLst>
                                      </p:cBhvr>
                                      <p:tavLst>
                                        <p:tav tm="0">
                                          <p:val>
                                            <p:fltVal val="0.000000"/>
                                          </p:val>
                                        </p:tav>
                                        <p:tav tm="100000">
                                          <p:val>
                                            <p:strVal val="#ppt_h"/>
                                          </p:val>
                                        </p:tav>
                                      </p:tavLst>
                                    </p:anim>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37222"/>
          <p:cNvSpPr txBox="1"/>
          <p:nvPr/>
        </p:nvSpPr>
        <p:spPr>
          <a:xfrm>
            <a:off x="296863" y="1205548"/>
            <a:ext cx="1989137" cy="506730"/>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2700" dirty="0">
                <a:solidFill>
                  <a:srgbClr val="FF0000"/>
                </a:solidFill>
                <a:latin typeface="方正姚体" pitchFamily="2" charset="-122"/>
                <a:ea typeface="方正姚体" pitchFamily="2" charset="-122"/>
              </a:rPr>
              <a:t>特点：</a:t>
            </a:r>
            <a:endParaRPr lang="zh-CN" altLang="en-US" sz="2700" dirty="0">
              <a:solidFill>
                <a:srgbClr val="FF0000"/>
              </a:solidFill>
              <a:latin typeface="方正姚体" pitchFamily="2" charset="-122"/>
              <a:ea typeface="方正姚体" pitchFamily="2" charset="-122"/>
            </a:endParaRPr>
          </a:p>
        </p:txBody>
      </p:sp>
      <p:sp>
        <p:nvSpPr>
          <p:cNvPr id="7" name="Text Box 4"/>
          <p:cNvSpPr txBox="1">
            <a:spLocks noChangeArrowheads="1"/>
          </p:cNvSpPr>
          <p:nvPr/>
        </p:nvSpPr>
        <p:spPr bwMode="auto">
          <a:xfrm>
            <a:off x="296863" y="1866900"/>
            <a:ext cx="8609013" cy="1568450"/>
          </a:xfrm>
          <a:prstGeom prst="rect">
            <a:avLst/>
          </a:prstGeom>
          <a:noFill/>
          <a:ln w="381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noProof="1" dirty="0" smtClean="0">
                <a:latin typeface="华文楷体" charset="-122"/>
                <a:ea typeface="华文楷体" charset="-122"/>
                <a:cs typeface="华文楷体" charset="-122"/>
              </a:rPr>
              <a:t>马克思</a:t>
            </a:r>
            <a:r>
              <a:rPr lang="zh-CN" altLang="en-US" sz="2400" noProof="1" dirty="0">
                <a:latin typeface="华文楷体" charset="-122"/>
                <a:ea typeface="华文楷体" charset="-122"/>
                <a:cs typeface="华文楷体" charset="-122"/>
              </a:rPr>
              <a:t>指出：“他们战战兢兢地</a:t>
            </a:r>
            <a:r>
              <a:rPr lang="zh-CN" altLang="en-US" sz="2400" noProof="1" dirty="0">
                <a:solidFill>
                  <a:srgbClr val="C00000"/>
                </a:solidFill>
                <a:latin typeface="华文楷体" charset="-122"/>
                <a:ea typeface="华文楷体" charset="-122"/>
                <a:cs typeface="华文楷体" charset="-122"/>
              </a:rPr>
              <a:t>请出亡灵</a:t>
            </a:r>
            <a:r>
              <a:rPr lang="zh-CN" altLang="en-US" sz="2400" noProof="1" dirty="0">
                <a:latin typeface="华文楷体" charset="-122"/>
                <a:ea typeface="华文楷体" charset="-122"/>
                <a:cs typeface="华文楷体" charset="-122"/>
              </a:rPr>
              <a:t>来给他们以帮助，</a:t>
            </a:r>
            <a:r>
              <a:rPr lang="zh-CN" altLang="en-US" sz="2400" noProof="1" dirty="0">
                <a:solidFill>
                  <a:srgbClr val="C00000"/>
                </a:solidFill>
                <a:latin typeface="华文楷体" charset="-122"/>
                <a:ea typeface="华文楷体" charset="-122"/>
                <a:cs typeface="华文楷体" charset="-122"/>
              </a:rPr>
              <a:t>借</a:t>
            </a:r>
            <a:r>
              <a:rPr lang="zh-CN" altLang="en-US" sz="2400" noProof="1" dirty="0">
                <a:latin typeface="华文楷体" charset="-122"/>
                <a:ea typeface="华文楷体" charset="-122"/>
                <a:cs typeface="华文楷体" charset="-122"/>
              </a:rPr>
              <a:t>他们的名字、口号、衣服，以便穿着这种久受崇敬的服装，用这种</a:t>
            </a:r>
            <a:r>
              <a:rPr lang="zh-CN" altLang="en-US" sz="2400" noProof="1" dirty="0">
                <a:solidFill>
                  <a:srgbClr val="C00000"/>
                </a:solidFill>
                <a:latin typeface="华文楷体" charset="-122"/>
                <a:ea typeface="华文楷体" charset="-122"/>
                <a:cs typeface="华文楷体" charset="-122"/>
              </a:rPr>
              <a:t>借用</a:t>
            </a:r>
            <a:r>
              <a:rPr lang="zh-CN" altLang="en-US" sz="2400" noProof="1" dirty="0">
                <a:latin typeface="华文楷体" charset="-122"/>
                <a:ea typeface="华文楷体" charset="-122"/>
                <a:cs typeface="华文楷体" charset="-122"/>
              </a:rPr>
              <a:t>的语言，演出历史的新场面。</a:t>
            </a:r>
            <a:r>
              <a:rPr lang="zh-CN" altLang="en-US" sz="2400" noProof="1" dirty="0" smtClean="0">
                <a:latin typeface="华文楷体" charset="-122"/>
                <a:ea typeface="华文楷体" charset="-122"/>
                <a:cs typeface="华文楷体" charset="-122"/>
              </a:rPr>
              <a:t>” </a:t>
            </a:r>
            <a:r>
              <a:rPr lang="zh-CN" altLang="en-US" sz="2400" noProof="1" dirty="0" smtClean="0">
                <a:solidFill>
                  <a:srgbClr val="C00000"/>
                </a:solidFill>
                <a:latin typeface="华文楷体" charset="-122"/>
                <a:ea typeface="华文楷体" charset="-122"/>
                <a:cs typeface="华文楷体" charset="-122"/>
              </a:rPr>
              <a:t>如</a:t>
            </a:r>
            <a:r>
              <a:rPr lang="zh-CN" altLang="en-US" sz="2400" noProof="1" dirty="0" smtClean="0">
                <a:solidFill>
                  <a:srgbClr val="C00000"/>
                </a:solidFill>
                <a:effectLst>
                  <a:outerShdw blurRad="38100" dist="38100" dir="2700000" algn="tl">
                    <a:srgbClr val="C0C0C0"/>
                  </a:outerShdw>
                </a:effectLst>
                <a:latin typeface="华文楷体" charset="-122"/>
                <a:ea typeface="华文楷体" charset="-122"/>
                <a:cs typeface="华文楷体" charset="-122"/>
              </a:rPr>
              <a:t>何</a:t>
            </a:r>
            <a:r>
              <a:rPr lang="zh-CN" altLang="en-US" sz="2400" noProof="1" dirty="0">
                <a:solidFill>
                  <a:srgbClr val="C00000"/>
                </a:solidFill>
                <a:effectLst>
                  <a:outerShdw blurRad="38100" dist="38100" dir="2700000" algn="tl">
                    <a:srgbClr val="C0C0C0"/>
                  </a:outerShdw>
                </a:effectLst>
                <a:latin typeface="华文楷体" charset="-122"/>
                <a:ea typeface="华文楷体" charset="-122"/>
                <a:cs typeface="华文楷体" charset="-122"/>
              </a:rPr>
              <a:t>理解康有为的这种做法？ </a:t>
            </a:r>
            <a:endParaRPr lang="zh-CN" altLang="en-US" sz="2400" noProof="1" dirty="0">
              <a:solidFill>
                <a:srgbClr val="C00000"/>
              </a:solidFill>
              <a:effectLst>
                <a:outerShdw blurRad="38100" dist="38100" dir="2700000" algn="tl">
                  <a:srgbClr val="C0C0C0"/>
                </a:outerShdw>
              </a:effectLst>
              <a:latin typeface="华文楷体" charset="-122"/>
              <a:ea typeface="华文楷体" charset="-122"/>
              <a:cs typeface="华文楷体" charset="-122"/>
            </a:endParaRPr>
          </a:p>
        </p:txBody>
      </p:sp>
      <p:sp>
        <p:nvSpPr>
          <p:cNvPr id="9" name="Rectangle 2"/>
          <p:cNvSpPr/>
          <p:nvPr/>
        </p:nvSpPr>
        <p:spPr>
          <a:xfrm>
            <a:off x="393700" y="4235450"/>
            <a:ext cx="8512175" cy="2033588"/>
          </a:xfrm>
          <a:prstGeom prst="rect">
            <a:avLst/>
          </a:prstGeom>
          <a:noFill/>
          <a:ln w="9525">
            <a:noFill/>
          </a:ln>
        </p:spPr>
        <p:txBody>
          <a:bodyPr anchor="t"/>
          <a:p>
            <a:pPr>
              <a:lnSpc>
                <a:spcPct val="140000"/>
              </a:lnSpc>
              <a:buClr>
                <a:schemeClr val="tx1"/>
              </a:buClr>
              <a:buSzPct val="75000"/>
              <a:buNone/>
            </a:pPr>
            <a:r>
              <a:rPr lang="en-US" altLang="zh-CN" sz="2400" dirty="0">
                <a:solidFill>
                  <a:srgbClr val="1D41D5"/>
                </a:solidFill>
                <a:latin typeface="宋体" panose="02010600030101010101" pitchFamily="2" charset="-122"/>
                <a:ea typeface="宋体" panose="02010600030101010101" pitchFamily="2" charset="-122"/>
              </a:rPr>
              <a:t>1.</a:t>
            </a:r>
            <a:r>
              <a:rPr lang="zh-CN" altLang="en-US" sz="2400" dirty="0">
                <a:solidFill>
                  <a:srgbClr val="1D41D5"/>
                </a:solidFill>
                <a:latin typeface="宋体" panose="02010600030101010101" pitchFamily="2" charset="-122"/>
                <a:ea typeface="宋体" panose="02010600030101010101" pitchFamily="2" charset="-122"/>
              </a:rPr>
              <a:t>借孔子之名减少变法阻力。</a:t>
            </a:r>
            <a:endParaRPr lang="en-US" altLang="zh-CN" sz="2400" dirty="0">
              <a:solidFill>
                <a:srgbClr val="1D41D5"/>
              </a:solidFill>
              <a:latin typeface="宋体" panose="02010600030101010101" pitchFamily="2" charset="-122"/>
              <a:ea typeface="宋体" panose="02010600030101010101" pitchFamily="2" charset="-122"/>
            </a:endParaRPr>
          </a:p>
          <a:p>
            <a:pPr>
              <a:lnSpc>
                <a:spcPct val="140000"/>
              </a:lnSpc>
              <a:buClr>
                <a:schemeClr val="tx1"/>
              </a:buClr>
              <a:buSzPct val="75000"/>
              <a:buNone/>
            </a:pPr>
            <a:r>
              <a:rPr lang="en-US" altLang="zh-CN" sz="2400" dirty="0">
                <a:solidFill>
                  <a:srgbClr val="1D41D5"/>
                </a:solidFill>
                <a:latin typeface="宋体" panose="02010600030101010101" pitchFamily="2" charset="-122"/>
                <a:ea typeface="宋体" panose="02010600030101010101" pitchFamily="2" charset="-122"/>
              </a:rPr>
              <a:t>2.</a:t>
            </a:r>
            <a:r>
              <a:rPr lang="zh-CN" altLang="en-US" sz="2400" dirty="0">
                <a:solidFill>
                  <a:srgbClr val="1D41D5"/>
                </a:solidFill>
                <a:latin typeface="宋体" panose="02010600030101010101" pitchFamily="2" charset="-122"/>
                <a:ea typeface="宋体" panose="02010600030101010101" pitchFamily="2" charset="-122"/>
              </a:rPr>
              <a:t>民族资本主义经济发展不充分，民族资产阶级力量弱小。</a:t>
            </a:r>
            <a:endParaRPr lang="en-US" altLang="zh-CN" sz="2400" dirty="0">
              <a:solidFill>
                <a:srgbClr val="1D41D5"/>
              </a:solidFill>
              <a:latin typeface="宋体" panose="02010600030101010101" pitchFamily="2" charset="-122"/>
              <a:ea typeface="宋体" panose="02010600030101010101" pitchFamily="2" charset="-122"/>
            </a:endParaRPr>
          </a:p>
          <a:p>
            <a:pPr>
              <a:lnSpc>
                <a:spcPct val="140000"/>
              </a:lnSpc>
              <a:buClr>
                <a:schemeClr val="tx1"/>
              </a:buClr>
              <a:buSzPct val="75000"/>
              <a:buNone/>
            </a:pPr>
            <a:r>
              <a:rPr lang="en-US" altLang="zh-CN" sz="2400" dirty="0">
                <a:solidFill>
                  <a:srgbClr val="1D41D5"/>
                </a:solidFill>
                <a:latin typeface="宋体" panose="02010600030101010101" pitchFamily="2" charset="-122"/>
                <a:ea typeface="宋体" panose="02010600030101010101" pitchFamily="2" charset="-122"/>
              </a:rPr>
              <a:t>3.</a:t>
            </a:r>
            <a:r>
              <a:rPr lang="zh-CN" altLang="en-US" sz="2400" dirty="0">
                <a:solidFill>
                  <a:srgbClr val="1D41D5"/>
                </a:solidFill>
                <a:latin typeface="宋体" panose="02010600030101010101" pitchFamily="2" charset="-122"/>
                <a:ea typeface="宋体" panose="02010600030101010101" pitchFamily="2" charset="-122"/>
              </a:rPr>
              <a:t>封建顽固势力强大。</a:t>
            </a:r>
            <a:endParaRPr lang="zh-CN" altLang="en-US" sz="2400" dirty="0">
              <a:solidFill>
                <a:srgbClr val="1D41D5"/>
              </a:solidFill>
              <a:latin typeface="宋体" panose="02010600030101010101" pitchFamily="2" charset="-122"/>
              <a:ea typeface="宋体" panose="02010600030101010101" pitchFamily="2" charset="-122"/>
            </a:endParaRPr>
          </a:p>
        </p:txBody>
      </p:sp>
      <p:sp>
        <p:nvSpPr>
          <p:cNvPr id="10" name="文本框 137222"/>
          <p:cNvSpPr txBox="1"/>
          <p:nvPr/>
        </p:nvSpPr>
        <p:spPr>
          <a:xfrm>
            <a:off x="4579938" y="3176588"/>
            <a:ext cx="1744662" cy="506412"/>
          </a:xfrm>
          <a:prstGeom prst="rect">
            <a:avLst/>
          </a:prstGeom>
          <a:solidFill>
            <a:srgbClr val="FFFF00"/>
          </a:solidFill>
          <a:ln w="57150" cap="flat" cmpd="sng">
            <a:solidFill>
              <a:schemeClr val="tx1"/>
            </a:solidFill>
            <a:prstDash val="solid"/>
            <a:round/>
            <a:headEnd type="none" w="med" len="med"/>
            <a:tailEnd type="none" w="med" len="med"/>
          </a:ln>
        </p:spPr>
        <p:txBody>
          <a:bodyPr wrap="square" anchor="t">
            <a:spAutoFit/>
          </a:bodyPr>
          <a:p>
            <a:pPr>
              <a:spcBef>
                <a:spcPct val="50000"/>
              </a:spcBef>
              <a:buFont typeface="Arial" panose="020B0604020202020204" pitchFamily="34" charset="0"/>
              <a:buNone/>
            </a:pPr>
            <a:r>
              <a:rPr lang="zh-CN" altLang="en-US" sz="2700" dirty="0">
                <a:solidFill>
                  <a:srgbClr val="0540C3"/>
                </a:solidFill>
                <a:latin typeface="方正姚体" pitchFamily="2" charset="-122"/>
                <a:ea typeface="方正姚体" pitchFamily="2" charset="-122"/>
              </a:rPr>
              <a:t>托古改制</a:t>
            </a:r>
            <a:endParaRPr lang="zh-CN" altLang="en-US" sz="2700" dirty="0">
              <a:solidFill>
                <a:srgbClr val="0540C3"/>
              </a:solidFill>
              <a:latin typeface="方正姚体" pitchFamily="2" charset="-122"/>
              <a:ea typeface="方正姚体" pitchFamily="2" charset="-122"/>
            </a:endParaRPr>
          </a:p>
        </p:txBody>
      </p:sp>
      <p:pic>
        <p:nvPicPr>
          <p:cNvPr id="65540" name="图片 3"/>
          <p:cNvPicPr>
            <a:picLocks noChangeAspect="1"/>
          </p:cNvPicPr>
          <p:nvPr/>
        </p:nvPicPr>
        <p:blipFill>
          <a:blip r:embed="rId1"/>
          <a:stretch>
            <a:fillRect/>
          </a:stretch>
        </p:blipFill>
        <p:spPr>
          <a:xfrm>
            <a:off x="8018145" y="109220"/>
            <a:ext cx="1009015" cy="136525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000000"/>
                                          </p:val>
                                        </p:tav>
                                        <p:tav tm="100000">
                                          <p:val>
                                            <p:strVal val="#ppt_w"/>
                                          </p:val>
                                        </p:tav>
                                      </p:tavLst>
                                    </p:anim>
                                    <p:anim calcmode="lin" valueType="num">
                                      <p:cBhvr>
                                        <p:cTn id="18" dur="500" fill="hold"/>
                                        <p:tgtEl>
                                          <p:spTgt spid="10"/>
                                        </p:tgtEl>
                                        <p:attrNameLst>
                                          <p:attrName>ppt_h</p:attrName>
                                        </p:attrNameLst>
                                      </p:cBhvr>
                                      <p:tavLst>
                                        <p:tav tm="0">
                                          <p:val>
                                            <p:fltVal val="0.00000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9">
                                            <p:txEl>
                                              <p:charRg st="0" end="15"/>
                                            </p:txEl>
                                          </p:spTgt>
                                        </p:tgtEl>
                                        <p:attrNameLst>
                                          <p:attrName>style.visibility</p:attrName>
                                        </p:attrNameLst>
                                      </p:cBhvr>
                                      <p:to>
                                        <p:strVal val="visible"/>
                                      </p:to>
                                    </p:set>
                                    <p:animEffect transition="in" filter="box(in)">
                                      <p:cBhvr>
                                        <p:cTn id="24" dur="500"/>
                                        <p:tgtEl>
                                          <p:spTgt spid="9">
                                            <p:txEl>
                                              <p:charRg st="0" end="1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9">
                                            <p:txEl>
                                              <p:charRg st="15" end="49"/>
                                            </p:txEl>
                                          </p:spTgt>
                                        </p:tgtEl>
                                        <p:attrNameLst>
                                          <p:attrName>style.visibility</p:attrName>
                                        </p:attrNameLst>
                                      </p:cBhvr>
                                      <p:to>
                                        <p:strVal val="visible"/>
                                      </p:to>
                                    </p:set>
                                    <p:animEffect transition="in" filter="box(in)">
                                      <p:cBhvr>
                                        <p:cTn id="29" dur="500"/>
                                        <p:tgtEl>
                                          <p:spTgt spid="9">
                                            <p:txEl>
                                              <p:charRg st="15" end="4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9">
                                            <p:txEl>
                                              <p:charRg st="49" end="70"/>
                                            </p:txEl>
                                          </p:spTgt>
                                        </p:tgtEl>
                                        <p:attrNameLst>
                                          <p:attrName>style.visibility</p:attrName>
                                        </p:attrNameLst>
                                      </p:cBhvr>
                                      <p:to>
                                        <p:strVal val="visible"/>
                                      </p:to>
                                    </p:set>
                                    <p:animEffect transition="in" filter="box(in)">
                                      <p:cBhvr>
                                        <p:cTn id="34" dur="500"/>
                                        <p:tgtEl>
                                          <p:spTgt spid="9">
                                            <p:txEl>
                                              <p:charRg st="49"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ldLvl="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8066" name="表格 88065"/>
          <p:cNvGraphicFramePr/>
          <p:nvPr>
            <p:custDataLst>
              <p:tags r:id="rId1"/>
            </p:custDataLst>
          </p:nvPr>
        </p:nvGraphicFramePr>
        <p:xfrm>
          <a:off x="254000" y="188913"/>
          <a:ext cx="8723630" cy="6492875"/>
        </p:xfrm>
        <a:graphic>
          <a:graphicData uri="http://schemas.openxmlformats.org/drawingml/2006/table">
            <a:tbl>
              <a:tblPr/>
              <a:tblGrid>
                <a:gridCol w="2107565"/>
                <a:gridCol w="1891665"/>
                <a:gridCol w="2542540"/>
                <a:gridCol w="2181860"/>
              </a:tblGrid>
              <a:tr h="57785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r>
                        <a:rPr lang="zh-CN" altLang="en-US" sz="2000" b="1" dirty="0"/>
                        <a:t>维新派代表人物</a:t>
                      </a:r>
                      <a:endParaRPr lang="zh-CN" altLang="en-US" sz="2000" b="1"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2000" b="1" dirty="0"/>
                        <a:t>代表论著</a:t>
                      </a: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r>
                        <a:rPr lang="zh-CN" altLang="en-US" sz="2000" b="1" dirty="0"/>
                        <a:t>重要活动及主张</a:t>
                      </a:r>
                      <a:endParaRPr lang="zh-CN" altLang="en-US" sz="20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r>
                        <a:rPr lang="zh-CN" altLang="en-US" sz="2000" b="1" dirty="0"/>
                        <a:t>地位及影响</a:t>
                      </a:r>
                      <a:endParaRPr lang="zh-CN" altLang="en-US" sz="20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44208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zh-CN" altLang="zh-CN" sz="2400" b="1"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en-US" altLang="zh-CN" sz="2400" b="1"/>
                    </a:p>
                    <a:p>
                      <a:pPr marL="0" lvl="0" indent="0">
                        <a:lnSpc>
                          <a:spcPct val="130000"/>
                        </a:lnSpc>
                        <a:spcBef>
                          <a:spcPct val="0"/>
                        </a:spcBef>
                        <a:buNone/>
                      </a:pP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zh-CN" altLang="zh-CN"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zh-CN" altLang="zh-CN"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51638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zh-CN" altLang="zh-CN" sz="2400" b="1"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en-US" altLang="zh-CN" sz="2400" b="1"/>
                    </a:p>
                    <a:p>
                      <a:pPr marL="0" lvl="0" indent="0">
                        <a:lnSpc>
                          <a:spcPct val="130000"/>
                        </a:lnSpc>
                        <a:spcBef>
                          <a:spcPct val="0"/>
                        </a:spcBef>
                        <a:buNone/>
                      </a:pP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zh-CN" altLang="zh-CN"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zh-CN" altLang="zh-CN"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3690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zh-CN" altLang="zh-CN" sz="2400" b="1"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en-US" altLang="zh-CN" sz="2400" b="1"/>
                    </a:p>
                    <a:p>
                      <a:pPr marL="0" lvl="0" indent="0">
                        <a:lnSpc>
                          <a:spcPct val="130000"/>
                        </a:lnSpc>
                        <a:spcBef>
                          <a:spcPct val="0"/>
                        </a:spcBef>
                        <a:buNone/>
                      </a:pP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zh-CN" altLang="zh-CN"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zh-CN" altLang="zh-CN"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5875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zh-CN" altLang="zh-CN" sz="2400" b="1"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en-US" altLang="zh-CN" sz="2400" b="1"/>
                    </a:p>
                    <a:p>
                      <a:pPr marL="0" lvl="0" indent="0">
                        <a:lnSpc>
                          <a:spcPct val="130000"/>
                        </a:lnSpc>
                        <a:spcBef>
                          <a:spcPct val="0"/>
                        </a:spcBef>
                        <a:buNone/>
                      </a:pP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zh-CN" altLang="zh-CN"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nSpc>
                          <a:spcPct val="130000"/>
                        </a:lnSpc>
                        <a:spcBef>
                          <a:spcPct val="0"/>
                        </a:spcBef>
                        <a:buNone/>
                      </a:pPr>
                      <a:endParaRPr lang="zh-CN" altLang="zh-CN"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7617" name="Rectangle 35"/>
          <p:cNvSpPr/>
          <p:nvPr/>
        </p:nvSpPr>
        <p:spPr>
          <a:xfrm>
            <a:off x="1763713" y="2276475"/>
            <a:ext cx="504825" cy="1384300"/>
          </a:xfrm>
          <a:prstGeom prst="rect">
            <a:avLst/>
          </a:prstGeom>
          <a:noFill/>
          <a:ln w="9525">
            <a:noFill/>
          </a:ln>
        </p:spPr>
        <p:txBody>
          <a:bodyPr anchor="t">
            <a:spAutoFit/>
          </a:bodyPr>
          <a:p>
            <a:pPr>
              <a:buNone/>
            </a:pPr>
            <a:r>
              <a:rPr lang="zh-CN" altLang="en-US" sz="2800" dirty="0">
                <a:latin typeface="宋体" panose="02010600030101010101" pitchFamily="2" charset="-122"/>
                <a:ea typeface="宋体" panose="02010600030101010101" pitchFamily="2" charset="-122"/>
              </a:rPr>
              <a:t>梁启超</a:t>
            </a:r>
            <a:endParaRPr lang="zh-CN" altLang="en-US" sz="2800" dirty="0">
              <a:latin typeface="宋体" panose="02010600030101010101" pitchFamily="2" charset="-122"/>
              <a:ea typeface="宋体" panose="02010600030101010101" pitchFamily="2" charset="-122"/>
            </a:endParaRPr>
          </a:p>
        </p:txBody>
      </p:sp>
      <p:sp>
        <p:nvSpPr>
          <p:cNvPr id="67618" name="Rectangle 36"/>
          <p:cNvSpPr/>
          <p:nvPr/>
        </p:nvSpPr>
        <p:spPr>
          <a:xfrm>
            <a:off x="1763713" y="3716338"/>
            <a:ext cx="503237" cy="1384300"/>
          </a:xfrm>
          <a:prstGeom prst="rect">
            <a:avLst/>
          </a:prstGeom>
          <a:noFill/>
          <a:ln w="9525">
            <a:noFill/>
          </a:ln>
        </p:spPr>
        <p:txBody>
          <a:bodyPr anchor="t">
            <a:spAutoFit/>
          </a:bodyPr>
          <a:p>
            <a:pPr>
              <a:buNone/>
            </a:pPr>
            <a:r>
              <a:rPr lang="zh-CN" altLang="en-US" sz="2800" dirty="0">
                <a:latin typeface="宋体" panose="02010600030101010101" pitchFamily="2" charset="-122"/>
                <a:ea typeface="宋体" panose="02010600030101010101" pitchFamily="2" charset="-122"/>
              </a:rPr>
              <a:t>谭嗣同</a:t>
            </a:r>
            <a:endParaRPr lang="zh-CN" altLang="en-US" sz="2800" dirty="0">
              <a:latin typeface="宋体" panose="02010600030101010101" pitchFamily="2" charset="-122"/>
              <a:ea typeface="宋体" panose="02010600030101010101" pitchFamily="2" charset="-122"/>
            </a:endParaRPr>
          </a:p>
        </p:txBody>
      </p:sp>
      <p:sp>
        <p:nvSpPr>
          <p:cNvPr id="67619" name="Rectangle 37"/>
          <p:cNvSpPr/>
          <p:nvPr/>
        </p:nvSpPr>
        <p:spPr>
          <a:xfrm>
            <a:off x="1835150" y="5229225"/>
            <a:ext cx="792163" cy="952500"/>
          </a:xfrm>
          <a:prstGeom prst="rect">
            <a:avLst/>
          </a:prstGeom>
          <a:noFill/>
          <a:ln w="9525">
            <a:noFill/>
          </a:ln>
        </p:spPr>
        <p:txBody>
          <a:bodyPr anchor="t">
            <a:spAutoFit/>
          </a:bodyPr>
          <a:p>
            <a:pPr>
              <a:buNone/>
            </a:pPr>
            <a:r>
              <a:rPr lang="zh-CN" altLang="en-US" sz="2800" dirty="0">
                <a:latin typeface="宋体" panose="02010600030101010101" pitchFamily="2" charset="-122"/>
                <a:ea typeface="宋体" panose="02010600030101010101" pitchFamily="2" charset="-122"/>
              </a:rPr>
              <a:t>严复 </a:t>
            </a:r>
            <a:endParaRPr lang="zh-CN" altLang="en-US" sz="2800" dirty="0">
              <a:latin typeface="宋体" panose="02010600030101010101" pitchFamily="2" charset="-122"/>
              <a:ea typeface="宋体" panose="02010600030101010101" pitchFamily="2" charset="-122"/>
            </a:endParaRPr>
          </a:p>
        </p:txBody>
      </p:sp>
      <p:sp>
        <p:nvSpPr>
          <p:cNvPr id="67620" name="Rectangle 38"/>
          <p:cNvSpPr/>
          <p:nvPr/>
        </p:nvSpPr>
        <p:spPr>
          <a:xfrm>
            <a:off x="4356100" y="765175"/>
            <a:ext cx="2447925" cy="701675"/>
          </a:xfrm>
          <a:prstGeom prst="rect">
            <a:avLst/>
          </a:prstGeom>
          <a:noFill/>
          <a:ln w="9525">
            <a:noFill/>
          </a:ln>
        </p:spPr>
        <p:txBody>
          <a:bodyPr anchor="t">
            <a:spAutoFit/>
          </a:bodyPr>
          <a:p>
            <a:r>
              <a:rPr lang="zh-CN" altLang="en-US" sz="2000" dirty="0">
                <a:latin typeface="Arial" panose="020B0604020202020204" pitchFamily="34" charset="0"/>
                <a:ea typeface="宋体" panose="02010600030101010101" pitchFamily="2" charset="-122"/>
              </a:rPr>
              <a:t>开办学堂、研究维新理论、著书立说</a:t>
            </a:r>
            <a:endParaRPr lang="zh-CN" altLang="en-US" sz="2000" dirty="0">
              <a:latin typeface="Arial" panose="020B0604020202020204" pitchFamily="34" charset="0"/>
              <a:ea typeface="宋体" panose="02010600030101010101" pitchFamily="2" charset="-122"/>
            </a:endParaRPr>
          </a:p>
        </p:txBody>
      </p:sp>
      <p:sp>
        <p:nvSpPr>
          <p:cNvPr id="2" name="Rectangle 39"/>
          <p:cNvSpPr/>
          <p:nvPr/>
        </p:nvSpPr>
        <p:spPr>
          <a:xfrm>
            <a:off x="4092575" y="2287588"/>
            <a:ext cx="3154363" cy="1347787"/>
          </a:xfrm>
          <a:prstGeom prst="rect">
            <a:avLst/>
          </a:prstGeom>
          <a:noFill/>
          <a:ln w="9525">
            <a:noFill/>
          </a:ln>
        </p:spPr>
        <p:txBody>
          <a:bodyPr wrap="square" anchor="t">
            <a:spAutoFit/>
          </a:bodyPr>
          <a:p>
            <a:r>
              <a:rPr lang="zh-CN" altLang="zh-CN" sz="2400" dirty="0">
                <a:latin typeface="Arial" panose="020B0604020202020204" pitchFamily="34" charset="0"/>
                <a:ea typeface="宋体" panose="02010600030101010101" pitchFamily="2" charset="-122"/>
              </a:rPr>
              <a:t>①民权思想</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②君主立宪的必然性</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③变革教育（科举</a:t>
            </a:r>
            <a:r>
              <a:rPr lang="zh-CN" altLang="zh-CN" sz="2000" dirty="0">
                <a:latin typeface="Arial" panose="020B0604020202020204" pitchFamily="34" charset="0"/>
                <a:ea typeface="宋体" panose="02010600030101010101" pitchFamily="2" charset="-122"/>
              </a:rPr>
              <a:t>）</a:t>
            </a:r>
            <a:endParaRPr lang="en-US" altLang="zh-CN" sz="2000" dirty="0">
              <a:latin typeface="Arial" panose="020B0604020202020204" pitchFamily="34" charset="0"/>
              <a:ea typeface="宋体" panose="02010600030101010101" pitchFamily="2" charset="-122"/>
            </a:endParaRPr>
          </a:p>
        </p:txBody>
      </p:sp>
      <p:sp>
        <p:nvSpPr>
          <p:cNvPr id="62502" name="Rectangle 40"/>
          <p:cNvSpPr/>
          <p:nvPr/>
        </p:nvSpPr>
        <p:spPr>
          <a:xfrm>
            <a:off x="4356100" y="3860800"/>
            <a:ext cx="2447925" cy="1198563"/>
          </a:xfrm>
          <a:prstGeom prst="rect">
            <a:avLst/>
          </a:prstGeom>
          <a:noFill/>
          <a:ln w="9525">
            <a:noFill/>
          </a:ln>
        </p:spPr>
        <p:txBody>
          <a:bodyPr wrap="square" anchor="t">
            <a:spAutoFit/>
          </a:bodyPr>
          <a:p>
            <a:r>
              <a:rPr lang="zh-CN" altLang="en-US" sz="2400" dirty="0">
                <a:latin typeface="Arial" panose="020B0604020202020204" pitchFamily="34" charset="0"/>
                <a:ea typeface="宋体" panose="02010600030101010101" pitchFamily="2" charset="-122"/>
              </a:rPr>
              <a:t>批判专制君权、宗法等级制度，倡导男女平等</a:t>
            </a:r>
            <a:endParaRPr lang="zh-CN" altLang="en-US" sz="2400" dirty="0">
              <a:latin typeface="Arial" panose="020B0604020202020204" pitchFamily="34" charset="0"/>
              <a:ea typeface="宋体" panose="02010600030101010101" pitchFamily="2" charset="-122"/>
            </a:endParaRPr>
          </a:p>
        </p:txBody>
      </p:sp>
      <p:sp>
        <p:nvSpPr>
          <p:cNvPr id="62505" name="Rectangle 41"/>
          <p:cNvSpPr/>
          <p:nvPr/>
        </p:nvSpPr>
        <p:spPr>
          <a:xfrm>
            <a:off x="4308475" y="5229225"/>
            <a:ext cx="2424113" cy="830263"/>
          </a:xfrm>
          <a:prstGeom prst="rect">
            <a:avLst/>
          </a:prstGeom>
          <a:noFill/>
          <a:ln w="9525">
            <a:noFill/>
          </a:ln>
        </p:spPr>
        <p:txBody>
          <a:bodyPr wrap="square" anchor="t">
            <a:spAutoFit/>
          </a:bodyPr>
          <a:p>
            <a:pPr>
              <a:buNone/>
            </a:pPr>
            <a:r>
              <a:rPr lang="zh-CN" altLang="en-US" sz="2400" dirty="0">
                <a:latin typeface="Arial" panose="020B0604020202020204" pitchFamily="34" charset="0"/>
                <a:ea typeface="宋体" panose="02010600030101010101" pitchFamily="2" charset="-122"/>
              </a:rPr>
              <a:t>用</a:t>
            </a:r>
            <a:r>
              <a:rPr lang="zh-CN" altLang="en-US" sz="2400" dirty="0">
                <a:solidFill>
                  <a:srgbClr val="FF0000"/>
                </a:solidFill>
                <a:latin typeface="Arial" panose="020B0604020202020204" pitchFamily="34" charset="0"/>
                <a:ea typeface="宋体" panose="02010600030101010101" pitchFamily="2" charset="-122"/>
              </a:rPr>
              <a:t>进化论</a:t>
            </a:r>
            <a:r>
              <a:rPr lang="zh-CN" altLang="en-US" sz="2400" dirty="0">
                <a:latin typeface="Arial" panose="020B0604020202020204" pitchFamily="34" charset="0"/>
                <a:ea typeface="宋体" panose="02010600030101010101" pitchFamily="2" charset="-122"/>
              </a:rPr>
              <a:t>阐明维新变法</a:t>
            </a:r>
            <a:endParaRPr lang="zh-CN" altLang="en-US" sz="2400">
              <a:latin typeface="Arial" panose="020B0604020202020204" pitchFamily="34" charset="0"/>
              <a:ea typeface="宋体" panose="02010600030101010101" pitchFamily="2" charset="-122"/>
            </a:endParaRPr>
          </a:p>
        </p:txBody>
      </p:sp>
      <p:sp>
        <p:nvSpPr>
          <p:cNvPr id="67624" name="Rectangle 42"/>
          <p:cNvSpPr/>
          <p:nvPr/>
        </p:nvSpPr>
        <p:spPr>
          <a:xfrm>
            <a:off x="2339975" y="981075"/>
            <a:ext cx="2447925" cy="701675"/>
          </a:xfrm>
          <a:prstGeom prst="rect">
            <a:avLst/>
          </a:prstGeom>
          <a:noFill/>
          <a:ln w="9525">
            <a:noFill/>
          </a:ln>
        </p:spPr>
        <p:txBody>
          <a:bodyPr anchor="t">
            <a:spAutoFit/>
          </a:bodyPr>
          <a:p>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新学伪经考</a:t>
            </a:r>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孔子改制考</a:t>
            </a:r>
            <a:r>
              <a:rPr lang="en-US" altLang="zh-CN" sz="2000">
                <a:latin typeface="Arial" panose="020B0604020202020204" pitchFamily="34" charset="0"/>
                <a:ea typeface="宋体" panose="02010600030101010101" pitchFamily="2" charset="-122"/>
              </a:rPr>
              <a:t>》</a:t>
            </a:r>
            <a:endParaRPr lang="en-US" altLang="zh-CN" sz="2000">
              <a:latin typeface="Arial" panose="020B0604020202020204" pitchFamily="34" charset="0"/>
              <a:ea typeface="宋体" panose="02010600030101010101" pitchFamily="2" charset="-122"/>
            </a:endParaRPr>
          </a:p>
        </p:txBody>
      </p:sp>
      <p:sp>
        <p:nvSpPr>
          <p:cNvPr id="67625" name="Rectangle 43"/>
          <p:cNvSpPr/>
          <p:nvPr/>
        </p:nvSpPr>
        <p:spPr>
          <a:xfrm>
            <a:off x="2411413" y="2349500"/>
            <a:ext cx="2087562" cy="396875"/>
          </a:xfrm>
          <a:prstGeom prst="rect">
            <a:avLst/>
          </a:prstGeom>
          <a:noFill/>
          <a:ln w="9525">
            <a:noFill/>
          </a:ln>
        </p:spPr>
        <p:txBody>
          <a:bodyPr anchor="t">
            <a:spAutoFit/>
          </a:bodyPr>
          <a:p>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变法通议</a:t>
            </a:r>
            <a:r>
              <a:rPr lang="en-US" altLang="zh-CN" sz="2000">
                <a:latin typeface="Arial" panose="020B0604020202020204" pitchFamily="34" charset="0"/>
                <a:ea typeface="宋体" panose="02010600030101010101" pitchFamily="2" charset="-122"/>
              </a:rPr>
              <a:t>》</a:t>
            </a:r>
            <a:endParaRPr lang="en-US" altLang="zh-CN" sz="2000">
              <a:latin typeface="Arial" panose="020B0604020202020204" pitchFamily="34" charset="0"/>
              <a:ea typeface="宋体" panose="02010600030101010101" pitchFamily="2" charset="-122"/>
            </a:endParaRPr>
          </a:p>
        </p:txBody>
      </p:sp>
      <p:sp>
        <p:nvSpPr>
          <p:cNvPr id="67626" name="Rectangle 44"/>
          <p:cNvSpPr/>
          <p:nvPr/>
        </p:nvSpPr>
        <p:spPr>
          <a:xfrm>
            <a:off x="2700338" y="3933825"/>
            <a:ext cx="1511300" cy="396875"/>
          </a:xfrm>
          <a:prstGeom prst="rect">
            <a:avLst/>
          </a:prstGeom>
          <a:noFill/>
          <a:ln w="9525">
            <a:noFill/>
          </a:ln>
        </p:spPr>
        <p:txBody>
          <a:bodyPr anchor="t">
            <a:spAutoFit/>
          </a:bodyPr>
          <a:p>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仁学</a:t>
            </a:r>
            <a:r>
              <a:rPr lang="en-US" altLang="zh-CN" sz="2000">
                <a:latin typeface="Arial" panose="020B0604020202020204" pitchFamily="34" charset="0"/>
                <a:ea typeface="宋体" panose="02010600030101010101" pitchFamily="2" charset="-122"/>
              </a:rPr>
              <a:t>》</a:t>
            </a:r>
            <a:endParaRPr lang="en-US" altLang="zh-CN" sz="2000">
              <a:latin typeface="Arial" panose="020B0604020202020204" pitchFamily="34" charset="0"/>
              <a:ea typeface="宋体" panose="02010600030101010101" pitchFamily="2" charset="-122"/>
            </a:endParaRPr>
          </a:p>
        </p:txBody>
      </p:sp>
      <p:sp>
        <p:nvSpPr>
          <p:cNvPr id="62509" name="Rectangle 45"/>
          <p:cNvSpPr/>
          <p:nvPr/>
        </p:nvSpPr>
        <p:spPr>
          <a:xfrm>
            <a:off x="2554288" y="5229225"/>
            <a:ext cx="1944687" cy="396875"/>
          </a:xfrm>
          <a:prstGeom prst="rect">
            <a:avLst/>
          </a:prstGeom>
          <a:noFill/>
          <a:ln w="9525">
            <a:noFill/>
          </a:ln>
        </p:spPr>
        <p:txBody>
          <a:bodyPr anchor="t">
            <a:spAutoFit/>
          </a:bodyPr>
          <a:p>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天演论</a:t>
            </a:r>
            <a:r>
              <a:rPr lang="en-US" altLang="zh-CN" sz="2000">
                <a:latin typeface="Arial" panose="020B0604020202020204" pitchFamily="34" charset="0"/>
                <a:ea typeface="宋体" panose="02010600030101010101" pitchFamily="2" charset="-122"/>
              </a:rPr>
              <a:t>》</a:t>
            </a:r>
            <a:endParaRPr lang="en-US" altLang="zh-CN" sz="2000">
              <a:latin typeface="Arial" panose="020B0604020202020204" pitchFamily="34" charset="0"/>
              <a:ea typeface="宋体" panose="02010600030101010101" pitchFamily="2" charset="-122"/>
            </a:endParaRPr>
          </a:p>
        </p:txBody>
      </p:sp>
      <p:sp>
        <p:nvSpPr>
          <p:cNvPr id="67628" name="Rectangle 46"/>
          <p:cNvSpPr/>
          <p:nvPr/>
        </p:nvSpPr>
        <p:spPr>
          <a:xfrm>
            <a:off x="7019925" y="981075"/>
            <a:ext cx="1800225" cy="762000"/>
          </a:xfrm>
          <a:prstGeom prst="rect">
            <a:avLst/>
          </a:prstGeom>
          <a:noFill/>
          <a:ln w="9525">
            <a:noFill/>
          </a:ln>
        </p:spPr>
        <p:txBody>
          <a:bodyPr anchor="t">
            <a:spAutoFit/>
          </a:bodyPr>
          <a:p>
            <a:r>
              <a:rPr lang="zh-CN" altLang="en-US" sz="2200" dirty="0">
                <a:latin typeface="Arial" panose="020B0604020202020204" pitchFamily="34" charset="0"/>
                <a:ea typeface="宋体" panose="02010600030101010101" pitchFamily="2" charset="-122"/>
              </a:rPr>
              <a:t>为维</a:t>
            </a:r>
            <a:r>
              <a:rPr lang="zh-CN" altLang="en-US" sz="2200" dirty="0">
                <a:latin typeface="宋体" panose="02010600030101010101" pitchFamily="2" charset="-122"/>
                <a:ea typeface="宋体" panose="02010600030101010101" pitchFamily="2" charset="-122"/>
              </a:rPr>
              <a:t>新</a:t>
            </a:r>
            <a:r>
              <a:rPr lang="zh-CN" altLang="en-US" sz="2200" dirty="0">
                <a:latin typeface="Arial" panose="020B0604020202020204" pitchFamily="34" charset="0"/>
                <a:ea typeface="宋体" panose="02010600030101010101" pitchFamily="2" charset="-122"/>
              </a:rPr>
              <a:t>提供了理论依据</a:t>
            </a:r>
            <a:endParaRPr lang="zh-CN" altLang="en-US" sz="2200" dirty="0">
              <a:latin typeface="Arial" panose="020B0604020202020204" pitchFamily="34" charset="0"/>
              <a:ea typeface="宋体" panose="02010600030101010101" pitchFamily="2" charset="-122"/>
            </a:endParaRPr>
          </a:p>
        </p:txBody>
      </p:sp>
      <p:sp>
        <p:nvSpPr>
          <p:cNvPr id="67629" name="Rectangle 47"/>
          <p:cNvSpPr/>
          <p:nvPr/>
        </p:nvSpPr>
        <p:spPr>
          <a:xfrm>
            <a:off x="6983413" y="2420938"/>
            <a:ext cx="2160587" cy="903287"/>
          </a:xfrm>
          <a:prstGeom prst="rect">
            <a:avLst/>
          </a:prstGeom>
          <a:noFill/>
          <a:ln w="9525">
            <a:noFill/>
          </a:ln>
        </p:spPr>
        <p:txBody>
          <a:bodyPr anchor="t">
            <a:spAutoFit/>
          </a:bodyPr>
          <a:p>
            <a:r>
              <a:rPr lang="zh-CN" altLang="en-US" sz="2400" dirty="0">
                <a:solidFill>
                  <a:srgbClr val="FF0000"/>
                </a:solidFill>
                <a:latin typeface="Arial" panose="020B0604020202020204" pitchFamily="34" charset="0"/>
                <a:ea typeface="宋体" panose="02010600030101010101" pitchFamily="2" charset="-122"/>
              </a:rPr>
              <a:t>维新变法的</a:t>
            </a:r>
            <a:endParaRPr lang="zh-CN" altLang="en-US" sz="2400" dirty="0">
              <a:solidFill>
                <a:srgbClr val="FF0000"/>
              </a:solidFill>
              <a:latin typeface="Arial" panose="020B0604020202020204" pitchFamily="34" charset="0"/>
              <a:ea typeface="宋体" panose="02010600030101010101" pitchFamily="2" charset="-122"/>
            </a:endParaRPr>
          </a:p>
          <a:p>
            <a:r>
              <a:rPr lang="zh-CN" altLang="en-US" sz="2400" dirty="0">
                <a:solidFill>
                  <a:srgbClr val="FF0000"/>
                </a:solidFill>
                <a:latin typeface="Arial" panose="020B0604020202020204" pitchFamily="34" charset="0"/>
                <a:ea typeface="宋体" panose="02010600030101010101" pitchFamily="2" charset="-122"/>
              </a:rPr>
              <a:t>宣传家</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67630" name="Rectangle 48"/>
          <p:cNvSpPr/>
          <p:nvPr/>
        </p:nvSpPr>
        <p:spPr>
          <a:xfrm>
            <a:off x="6881813" y="3933825"/>
            <a:ext cx="2082800" cy="830263"/>
          </a:xfrm>
          <a:prstGeom prst="rect">
            <a:avLst/>
          </a:prstGeom>
          <a:noFill/>
          <a:ln w="9525">
            <a:noFill/>
          </a:ln>
        </p:spPr>
        <p:txBody>
          <a:bodyPr wrap="square" anchor="t">
            <a:spAutoFit/>
          </a:bodyPr>
          <a:p>
            <a:r>
              <a:rPr lang="zh-CN" altLang="en-US" sz="2400" dirty="0">
                <a:solidFill>
                  <a:srgbClr val="FF0000"/>
                </a:solidFill>
                <a:latin typeface="Arial" panose="020B0604020202020204" pitchFamily="34" charset="0"/>
                <a:ea typeface="宋体" panose="02010600030101010101" pitchFamily="2" charset="-122"/>
              </a:rPr>
              <a:t>批判纲常礼教最为激烈</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62513" name="Rectangle 49"/>
          <p:cNvSpPr/>
          <p:nvPr/>
        </p:nvSpPr>
        <p:spPr>
          <a:xfrm>
            <a:off x="6732588" y="5300663"/>
            <a:ext cx="2232025" cy="1198562"/>
          </a:xfrm>
          <a:prstGeom prst="rect">
            <a:avLst/>
          </a:prstGeom>
          <a:noFill/>
          <a:ln w="9525">
            <a:noFill/>
          </a:ln>
        </p:spPr>
        <p:txBody>
          <a:bodyPr wrap="square" anchor="t">
            <a:spAutoFit/>
          </a:bodyPr>
          <a:p>
            <a:r>
              <a:rPr lang="zh-CN" altLang="en-US" sz="2400" dirty="0">
                <a:latin typeface="Arial" panose="020B0604020202020204" pitchFamily="34" charset="0"/>
                <a:ea typeface="宋体" panose="02010600030101010101" pitchFamily="2" charset="-122"/>
              </a:rPr>
              <a:t>系统介绍西方近代文化的第一人</a:t>
            </a:r>
            <a:endParaRPr lang="zh-CN" altLang="en-US" sz="2400" dirty="0">
              <a:latin typeface="Arial" panose="020B0604020202020204" pitchFamily="34" charset="0"/>
              <a:ea typeface="宋体" panose="02010600030101010101" pitchFamily="2" charset="-122"/>
            </a:endParaRPr>
          </a:p>
        </p:txBody>
      </p:sp>
      <p:pic>
        <p:nvPicPr>
          <p:cNvPr id="67632" name="图片 88112" descr="康有为"/>
          <p:cNvPicPr>
            <a:picLocks noChangeAspect="1"/>
          </p:cNvPicPr>
          <p:nvPr/>
        </p:nvPicPr>
        <p:blipFill>
          <a:blip r:embed="rId2"/>
          <a:stretch>
            <a:fillRect/>
          </a:stretch>
        </p:blipFill>
        <p:spPr>
          <a:xfrm>
            <a:off x="323850" y="765175"/>
            <a:ext cx="1439863" cy="1439863"/>
          </a:xfrm>
          <a:prstGeom prst="rect">
            <a:avLst/>
          </a:prstGeom>
          <a:noFill/>
          <a:ln w="9525">
            <a:noFill/>
          </a:ln>
        </p:spPr>
      </p:pic>
      <p:sp>
        <p:nvSpPr>
          <p:cNvPr id="67633" name="文本框 88113"/>
          <p:cNvSpPr txBox="1"/>
          <p:nvPr/>
        </p:nvSpPr>
        <p:spPr>
          <a:xfrm>
            <a:off x="1763713" y="836613"/>
            <a:ext cx="611187" cy="1144587"/>
          </a:xfrm>
          <a:prstGeom prst="rect">
            <a:avLst/>
          </a:prstGeom>
          <a:noFill/>
          <a:ln w="9525">
            <a:noFill/>
          </a:ln>
        </p:spPr>
        <p:txBody>
          <a:bodyPr vert="eaVert" wrap="none" anchor="t">
            <a:spAutoFit/>
          </a:bodyPr>
          <a:p>
            <a:r>
              <a:rPr lang="zh-CN" altLang="en-US" sz="2800" dirty="0">
                <a:latin typeface="宋体" panose="02010600030101010101" pitchFamily="2" charset="-122"/>
                <a:ea typeface="宋体" panose="02010600030101010101" pitchFamily="2" charset="-122"/>
              </a:rPr>
              <a:t>康有为</a:t>
            </a:r>
            <a:endParaRPr lang="zh-CN" altLang="en-US" sz="2800" dirty="0">
              <a:latin typeface="宋体" panose="02010600030101010101" pitchFamily="2" charset="-122"/>
              <a:ea typeface="宋体" panose="02010600030101010101" pitchFamily="2" charset="-122"/>
            </a:endParaRPr>
          </a:p>
        </p:txBody>
      </p:sp>
      <p:pic>
        <p:nvPicPr>
          <p:cNvPr id="67634" name="图片 88114" descr="梁启超"/>
          <p:cNvPicPr>
            <a:picLocks noChangeAspect="1"/>
          </p:cNvPicPr>
          <p:nvPr/>
        </p:nvPicPr>
        <p:blipFill>
          <a:blip r:embed="rId3"/>
          <a:stretch>
            <a:fillRect/>
          </a:stretch>
        </p:blipFill>
        <p:spPr>
          <a:xfrm>
            <a:off x="323850" y="2205038"/>
            <a:ext cx="1439863" cy="1511300"/>
          </a:xfrm>
          <a:prstGeom prst="rect">
            <a:avLst/>
          </a:prstGeom>
          <a:noFill/>
          <a:ln w="9525">
            <a:noFill/>
          </a:ln>
        </p:spPr>
      </p:pic>
      <p:pic>
        <p:nvPicPr>
          <p:cNvPr id="67635" name="图片 88115" descr="谭嗣同"/>
          <p:cNvPicPr>
            <a:picLocks noChangeAspect="1"/>
          </p:cNvPicPr>
          <p:nvPr/>
        </p:nvPicPr>
        <p:blipFill>
          <a:blip r:embed="rId4"/>
          <a:stretch>
            <a:fillRect/>
          </a:stretch>
        </p:blipFill>
        <p:spPr>
          <a:xfrm>
            <a:off x="323850" y="3716338"/>
            <a:ext cx="1439863" cy="1370012"/>
          </a:xfrm>
          <a:prstGeom prst="rect">
            <a:avLst/>
          </a:prstGeom>
          <a:noFill/>
          <a:ln w="9525">
            <a:noFill/>
          </a:ln>
        </p:spPr>
      </p:pic>
      <p:pic>
        <p:nvPicPr>
          <p:cNvPr id="67636" name="图片 88116" descr="严复"/>
          <p:cNvPicPr>
            <a:picLocks noChangeAspect="1"/>
          </p:cNvPicPr>
          <p:nvPr/>
        </p:nvPicPr>
        <p:blipFill>
          <a:blip r:embed="rId5"/>
          <a:stretch>
            <a:fillRect/>
          </a:stretch>
        </p:blipFill>
        <p:spPr>
          <a:xfrm>
            <a:off x="323850" y="5084763"/>
            <a:ext cx="1487488" cy="1628775"/>
          </a:xfrm>
          <a:prstGeom prst="rect">
            <a:avLst/>
          </a:prstGeom>
          <a:noFill/>
          <a:ln w="9525">
            <a:noFill/>
          </a:ln>
        </p:spPr>
      </p:pic>
      <p:sp>
        <p:nvSpPr>
          <p:cNvPr id="67637" name="文本框 88117"/>
          <p:cNvSpPr txBox="1"/>
          <p:nvPr/>
        </p:nvSpPr>
        <p:spPr>
          <a:xfrm>
            <a:off x="4356100" y="1484313"/>
            <a:ext cx="2447925" cy="768350"/>
          </a:xfrm>
          <a:prstGeom prst="rect">
            <a:avLst/>
          </a:prstGeom>
          <a:solidFill>
            <a:schemeClr val="bg1"/>
          </a:solidFill>
          <a:ln w="9525">
            <a:noFill/>
          </a:ln>
        </p:spPr>
        <p:txBody>
          <a:bodyPr wrap="square" anchor="t">
            <a:spAutoFit/>
          </a:bodyPr>
          <a:p>
            <a:r>
              <a:rPr lang="zh-CN" altLang="en-US" sz="2000" dirty="0">
                <a:solidFill>
                  <a:srgbClr val="FF0000"/>
                </a:solidFill>
                <a:latin typeface="Arial" panose="020B0604020202020204" pitchFamily="34" charset="0"/>
                <a:ea typeface="宋体" panose="02010600030101010101" pitchFamily="2" charset="-122"/>
              </a:rPr>
              <a:t>特点：</a:t>
            </a:r>
            <a:r>
              <a:rPr lang="zh-CN" altLang="en-US" sz="2000">
                <a:solidFill>
                  <a:srgbClr val="FF0000"/>
                </a:solidFill>
                <a:latin typeface="Calibri" panose="020F0502020204030204" pitchFamily="34" charset="0"/>
                <a:ea typeface="宋体" panose="02010600030101010101" pitchFamily="2" charset="-122"/>
              </a:rPr>
              <a:t>中</a:t>
            </a:r>
            <a:r>
              <a:rPr lang="en-US" altLang="zh-CN" sz="2000">
                <a:solidFill>
                  <a:srgbClr val="FF0000"/>
                </a:solidFill>
                <a:latin typeface="Calibri" panose="020F0502020204030204" pitchFamily="34" charset="0"/>
                <a:ea typeface="宋体" panose="02010600030101010101" pitchFamily="2" charset="-122"/>
              </a:rPr>
              <a:t>+</a:t>
            </a:r>
            <a:r>
              <a:rPr lang="zh-CN" altLang="en-US" sz="2000">
                <a:solidFill>
                  <a:srgbClr val="FF0000"/>
                </a:solidFill>
                <a:latin typeface="Calibri" panose="020F0502020204030204" pitchFamily="34" charset="0"/>
                <a:ea typeface="宋体" panose="02010600030101010101" pitchFamily="2" charset="-122"/>
              </a:rPr>
              <a:t>西</a:t>
            </a:r>
            <a:endParaRPr lang="zh-CN" altLang="en-US" sz="2000">
              <a:solidFill>
                <a:srgbClr val="FF0000"/>
              </a:solidFill>
              <a:latin typeface="Calibri" panose="020F0502020204030204" pitchFamily="34" charset="0"/>
              <a:ea typeface="宋体" panose="02010600030101010101" pitchFamily="2" charset="-122"/>
            </a:endParaRPr>
          </a:p>
          <a:p>
            <a:r>
              <a:rPr lang="zh-CN" altLang="en-US" sz="2000">
                <a:solidFill>
                  <a:srgbClr val="FF0000"/>
                </a:solidFill>
                <a:latin typeface="Calibri" panose="020F0502020204030204" pitchFamily="34" charset="0"/>
                <a:ea typeface="宋体" panose="02010600030101010101" pitchFamily="2" charset="-122"/>
              </a:rPr>
              <a:t>　　　移花接木？</a:t>
            </a:r>
            <a:endParaRPr lang="zh-CN" altLang="en-US" sz="2000">
              <a:solidFill>
                <a:srgbClr val="FF0000"/>
              </a:solidFill>
              <a:latin typeface="Calibri" panose="020F0502020204030204" pitchFamily="34" charset="0"/>
              <a:ea typeface="宋体" panose="02010600030101010101" pitchFamily="2" charset="-122"/>
            </a:endParaRPr>
          </a:p>
        </p:txBody>
      </p:sp>
      <p:sp>
        <p:nvSpPr>
          <p:cNvPr id="88119" name="文本框 88118"/>
          <p:cNvSpPr txBox="1"/>
          <p:nvPr/>
        </p:nvSpPr>
        <p:spPr>
          <a:xfrm>
            <a:off x="323850" y="2420938"/>
            <a:ext cx="8640763" cy="3545205"/>
          </a:xfrm>
          <a:prstGeom prst="rect">
            <a:avLst/>
          </a:prstGeom>
          <a:solidFill>
            <a:srgbClr val="FFFF00"/>
          </a:solidFill>
          <a:ln w="57150" cap="sq" cmpd="sng">
            <a:solidFill>
              <a:srgbClr val="FF00FF"/>
            </a:solidFill>
            <a:prstDash val="solid"/>
            <a:miter/>
            <a:headEnd type="none" w="sm" len="sm"/>
            <a:tailEnd type="none" w="sm" len="sm"/>
          </a:ln>
        </p:spPr>
        <p:txBody>
          <a:bodyPr wrap="square" lIns="0" tIns="0" rIns="0" bIns="0" anchor="t">
            <a:spAutoFit/>
          </a:bodyPr>
          <a:p>
            <a:pPr>
              <a:spcBef>
                <a:spcPct val="50000"/>
              </a:spcBef>
            </a:pPr>
            <a:r>
              <a:rPr lang="zh-CN" altLang="en-US" sz="3600" dirty="0">
                <a:solidFill>
                  <a:srgbClr val="FF0000"/>
                </a:solidFill>
                <a:latin typeface="Arial" panose="020B0604020202020204" pitchFamily="34" charset="0"/>
                <a:ea typeface="黑体" panose="02010609060101010101" pitchFamily="49" charset="-122"/>
              </a:rPr>
              <a:t>共同点</a:t>
            </a:r>
            <a:r>
              <a:rPr lang="en-US" altLang="zh-CN" sz="3600">
                <a:solidFill>
                  <a:srgbClr val="FF0000"/>
                </a:solidFill>
                <a:latin typeface="Arial" panose="020B0604020202020204" pitchFamily="34" charset="0"/>
                <a:ea typeface="黑体" panose="02010609060101010101" pitchFamily="49" charset="-122"/>
              </a:rPr>
              <a:t>:</a:t>
            </a:r>
            <a:endParaRPr lang="en-US" altLang="zh-CN" sz="3600">
              <a:solidFill>
                <a:srgbClr val="FF0000"/>
              </a:solidFill>
              <a:latin typeface="Arial" panose="020B0604020202020204" pitchFamily="34" charset="0"/>
              <a:ea typeface="黑体" panose="02010609060101010101" pitchFamily="49" charset="-122"/>
            </a:endParaRPr>
          </a:p>
          <a:p>
            <a:pPr>
              <a:lnSpc>
                <a:spcPct val="130000"/>
              </a:lnSpc>
              <a:spcBef>
                <a:spcPct val="50000"/>
              </a:spcBef>
            </a:pPr>
            <a:r>
              <a:rPr lang="zh-CN" altLang="en-US" sz="3600" dirty="0">
                <a:solidFill>
                  <a:srgbClr val="0000FF"/>
                </a:solidFill>
                <a:latin typeface="Times New Roman" panose="02020603050405020304" pitchFamily="18" charset="0"/>
                <a:ea typeface="华文中宋" pitchFamily="2" charset="-122"/>
              </a:rPr>
              <a:t>挽救民族危机</a:t>
            </a:r>
            <a:endParaRPr lang="zh-CN" altLang="en-US" sz="3600" dirty="0">
              <a:solidFill>
                <a:srgbClr val="0000FF"/>
              </a:solidFill>
              <a:latin typeface="Times New Roman" panose="02020603050405020304" pitchFamily="18" charset="0"/>
              <a:ea typeface="华文中宋" pitchFamily="2" charset="-122"/>
            </a:endParaRPr>
          </a:p>
          <a:p>
            <a:pPr>
              <a:lnSpc>
                <a:spcPct val="130000"/>
              </a:lnSpc>
              <a:spcBef>
                <a:spcPct val="50000"/>
              </a:spcBef>
            </a:pPr>
            <a:r>
              <a:rPr lang="zh-CN" altLang="en-US" sz="3600" dirty="0">
                <a:solidFill>
                  <a:srgbClr val="0000FF"/>
                </a:solidFill>
                <a:latin typeface="Times New Roman" panose="02020603050405020304" pitchFamily="18" charset="0"/>
                <a:ea typeface="华文中宋" pitchFamily="2" charset="-122"/>
              </a:rPr>
              <a:t>倡西学、兴民权、</a:t>
            </a:r>
            <a:endParaRPr lang="zh-CN" altLang="en-US" sz="3600" dirty="0">
              <a:solidFill>
                <a:srgbClr val="0000FF"/>
              </a:solidFill>
              <a:latin typeface="Times New Roman" panose="02020603050405020304" pitchFamily="18" charset="0"/>
              <a:ea typeface="华文中宋" pitchFamily="2" charset="-122"/>
            </a:endParaRPr>
          </a:p>
          <a:p>
            <a:pPr>
              <a:lnSpc>
                <a:spcPct val="130000"/>
              </a:lnSpc>
              <a:spcBef>
                <a:spcPct val="50000"/>
              </a:spcBef>
            </a:pPr>
            <a:r>
              <a:rPr lang="zh-CN" altLang="en-US" sz="3600" dirty="0">
                <a:solidFill>
                  <a:srgbClr val="0000FF"/>
                </a:solidFill>
                <a:latin typeface="Times New Roman" panose="02020603050405020304" pitchFamily="18" charset="0"/>
                <a:ea typeface="华文中宋" pitchFamily="2" charset="-122"/>
              </a:rPr>
              <a:t>实行君主立宪。</a:t>
            </a:r>
            <a:endParaRPr lang="zh-CN" altLang="en-US" sz="3600">
              <a:solidFill>
                <a:srgbClr val="0000FF"/>
              </a:solidFill>
              <a:latin typeface="Times New Roman" panose="02020603050405020304" pitchFamily="18" charset="0"/>
              <a:ea typeface="华文中宋" pitchFamily="2" charset="-122"/>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502"/>
                                        </p:tgtEl>
                                        <p:attrNameLst>
                                          <p:attrName>style.visibility</p:attrName>
                                        </p:attrNameLst>
                                      </p:cBhvr>
                                      <p:to>
                                        <p:strVal val="visible"/>
                                      </p:to>
                                    </p:set>
                                    <p:anim calcmode="lin" valueType="num">
                                      <p:cBhvr additive="base">
                                        <p:cTn id="13" dur="500" fill="hold"/>
                                        <p:tgtEl>
                                          <p:spTgt spid="62502"/>
                                        </p:tgtEl>
                                        <p:attrNameLst>
                                          <p:attrName>ppt_x</p:attrName>
                                        </p:attrNameLst>
                                      </p:cBhvr>
                                      <p:tavLst>
                                        <p:tav tm="0">
                                          <p:val>
                                            <p:strVal val="#ppt_x"/>
                                          </p:val>
                                        </p:tav>
                                        <p:tav tm="100000">
                                          <p:val>
                                            <p:strVal val="#ppt_x"/>
                                          </p:val>
                                        </p:tav>
                                      </p:tavLst>
                                    </p:anim>
                                    <p:anim calcmode="lin" valueType="num">
                                      <p:cBhvr additive="base">
                                        <p:cTn id="14" dur="500" fill="hold"/>
                                        <p:tgtEl>
                                          <p:spTgt spid="625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509">
                                            <p:txEl>
                                              <p:charRg st="0" end="6"/>
                                            </p:txEl>
                                          </p:spTgt>
                                        </p:tgtEl>
                                        <p:attrNameLst>
                                          <p:attrName>style.visibility</p:attrName>
                                        </p:attrNameLst>
                                      </p:cBhvr>
                                      <p:to>
                                        <p:strVal val="visible"/>
                                      </p:to>
                                    </p:set>
                                    <p:anim calcmode="lin" valueType="num">
                                      <p:cBhvr additive="base">
                                        <p:cTn id="19" dur="500" fill="hold"/>
                                        <p:tgtEl>
                                          <p:spTgt spid="62509">
                                            <p:txEl>
                                              <p:charRg st="0"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509">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62505"/>
                                        </p:tgtEl>
                                        <p:attrNameLst>
                                          <p:attrName>style.visibility</p:attrName>
                                        </p:attrNameLst>
                                      </p:cBhvr>
                                      <p:to>
                                        <p:strVal val="visible"/>
                                      </p:to>
                                    </p:set>
                                    <p:anim calcmode="lin" valueType="num">
                                      <p:cBhvr additive="base">
                                        <p:cTn id="25" dur="500" fill="hold"/>
                                        <p:tgtEl>
                                          <p:spTgt spid="62505"/>
                                        </p:tgtEl>
                                        <p:attrNameLst>
                                          <p:attrName>ppt_x</p:attrName>
                                        </p:attrNameLst>
                                      </p:cBhvr>
                                      <p:tavLst>
                                        <p:tav tm="0">
                                          <p:val>
                                            <p:strVal val="#ppt_x"/>
                                          </p:val>
                                        </p:tav>
                                        <p:tav tm="100000">
                                          <p:val>
                                            <p:strVal val="#ppt_x"/>
                                          </p:val>
                                        </p:tav>
                                      </p:tavLst>
                                    </p:anim>
                                    <p:anim calcmode="lin" valueType="num">
                                      <p:cBhvr additive="base">
                                        <p:cTn id="26" dur="500" fill="hold"/>
                                        <p:tgtEl>
                                          <p:spTgt spid="6250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62513"/>
                                        </p:tgtEl>
                                        <p:attrNameLst>
                                          <p:attrName>style.visibility</p:attrName>
                                        </p:attrNameLst>
                                      </p:cBhvr>
                                      <p:to>
                                        <p:strVal val="visible"/>
                                      </p:to>
                                    </p:set>
                                    <p:anim calcmode="lin" valueType="num">
                                      <p:cBhvr additive="base">
                                        <p:cTn id="31" dur="500" fill="hold"/>
                                        <p:tgtEl>
                                          <p:spTgt spid="62513"/>
                                        </p:tgtEl>
                                        <p:attrNameLst>
                                          <p:attrName>ppt_x</p:attrName>
                                        </p:attrNameLst>
                                      </p:cBhvr>
                                      <p:tavLst>
                                        <p:tav tm="0">
                                          <p:val>
                                            <p:strVal val="#ppt_x"/>
                                          </p:val>
                                        </p:tav>
                                        <p:tav tm="100000">
                                          <p:val>
                                            <p:strVal val="#ppt_x"/>
                                          </p:val>
                                        </p:tav>
                                      </p:tavLst>
                                    </p:anim>
                                    <p:anim calcmode="lin" valueType="num">
                                      <p:cBhvr additive="base">
                                        <p:cTn id="32" dur="500" fill="hold"/>
                                        <p:tgtEl>
                                          <p:spTgt spid="625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8119"/>
                                        </p:tgtEl>
                                        <p:attrNameLst>
                                          <p:attrName>style.visibility</p:attrName>
                                        </p:attrNameLst>
                                      </p:cBhvr>
                                      <p:to>
                                        <p:strVal val="visible"/>
                                      </p:to>
                                    </p:set>
                                    <p:animEffect transition="in" filter="box(in)">
                                      <p:cBhvr>
                                        <p:cTn id="37" dur="500"/>
                                        <p:tgtEl>
                                          <p:spTgt spid="88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19" grpId="0" bldLvl="0" animBg="1"/>
      <p:bldP spid="2" grpId="0"/>
      <p:bldP spid="62502" grpId="0"/>
      <p:bldP spid="62505" grpId="1"/>
      <p:bldP spid="6251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9633" name="图表 10"/>
          <p:cNvGraphicFramePr/>
          <p:nvPr/>
        </p:nvGraphicFramePr>
        <p:xfrm>
          <a:off x="4629150" y="841375"/>
          <a:ext cx="4189413" cy="3151188"/>
        </p:xfrm>
        <a:graphic>
          <a:graphicData uri="http://schemas.openxmlformats.org/presentationml/2006/ole">
            <mc:AlternateContent xmlns:mc="http://schemas.openxmlformats.org/markup-compatibility/2006">
              <mc:Choice xmlns:v="urn:schemas-microsoft-com:vml" Requires="v">
                <p:oleObj spid="_x0000_s3077" name="" r:id="rId1" imgW="4541520" imgH="3791585" progId="Excel.Chart.8">
                  <p:embed/>
                </p:oleObj>
              </mc:Choice>
              <mc:Fallback>
                <p:oleObj name="" r:id="rId1" imgW="4541520" imgH="3791585" progId="Excel.Chart.8">
                  <p:embed/>
                  <p:pic>
                    <p:nvPicPr>
                      <p:cNvPr id="0" name="图片 3076"/>
                      <p:cNvPicPr/>
                      <p:nvPr/>
                    </p:nvPicPr>
                    <p:blipFill>
                      <a:blip r:embed="rId2"/>
                      <a:stretch>
                        <a:fillRect/>
                      </a:stretch>
                    </p:blipFill>
                    <p:spPr>
                      <a:xfrm>
                        <a:off x="4629150" y="841375"/>
                        <a:ext cx="4189413" cy="3151188"/>
                      </a:xfrm>
                      <a:prstGeom prst="rect">
                        <a:avLst/>
                      </a:prstGeom>
                      <a:noFill/>
                      <a:ln w="38100">
                        <a:noFill/>
                        <a:miter/>
                      </a:ln>
                    </p:spPr>
                  </p:pic>
                </p:oleObj>
              </mc:Fallback>
            </mc:AlternateContent>
          </a:graphicData>
        </a:graphic>
      </p:graphicFrame>
      <p:graphicFrame>
        <p:nvGraphicFramePr>
          <p:cNvPr id="69634" name="图表 25"/>
          <p:cNvGraphicFramePr/>
          <p:nvPr/>
        </p:nvGraphicFramePr>
        <p:xfrm>
          <a:off x="307975" y="841375"/>
          <a:ext cx="4062413" cy="3151188"/>
        </p:xfrm>
        <a:graphic>
          <a:graphicData uri="http://schemas.openxmlformats.org/presentationml/2006/ole">
            <mc:AlternateContent xmlns:mc="http://schemas.openxmlformats.org/markup-compatibility/2006">
              <mc:Choice xmlns:v="urn:schemas-microsoft-com:vml" Requires="v">
                <p:oleObj spid="_x0000_s3078" name="" r:id="rId3" imgW="4248785" imgH="3437890" progId="Excel.Chart.8">
                  <p:embed/>
                </p:oleObj>
              </mc:Choice>
              <mc:Fallback>
                <p:oleObj name="" r:id="rId3" imgW="4248785" imgH="3437890" progId="Excel.Chart.8">
                  <p:embed/>
                  <p:pic>
                    <p:nvPicPr>
                      <p:cNvPr id="0" name="图片 3077"/>
                      <p:cNvPicPr/>
                      <p:nvPr/>
                    </p:nvPicPr>
                    <p:blipFill>
                      <a:blip r:embed="rId4"/>
                      <a:stretch>
                        <a:fillRect/>
                      </a:stretch>
                    </p:blipFill>
                    <p:spPr>
                      <a:xfrm>
                        <a:off x="307975" y="841375"/>
                        <a:ext cx="4062413" cy="3151188"/>
                      </a:xfrm>
                      <a:prstGeom prst="rect">
                        <a:avLst/>
                      </a:prstGeom>
                      <a:noFill/>
                      <a:ln w="38100">
                        <a:noFill/>
                        <a:miter/>
                      </a:ln>
                    </p:spPr>
                  </p:pic>
                </p:oleObj>
              </mc:Fallback>
            </mc:AlternateContent>
          </a:graphicData>
        </a:graphic>
      </p:graphicFrame>
      <p:sp>
        <p:nvSpPr>
          <p:cNvPr id="69635" name="矩形 26"/>
          <p:cNvSpPr/>
          <p:nvPr/>
        </p:nvSpPr>
        <p:spPr>
          <a:xfrm>
            <a:off x="1428750" y="4343400"/>
            <a:ext cx="5637213" cy="188913"/>
          </a:xfrm>
          <a:prstGeom prst="rect">
            <a:avLst/>
          </a:prstGeom>
          <a:noFill/>
          <a:ln w="9525">
            <a:noFill/>
          </a:ln>
        </p:spPr>
        <p:txBody>
          <a:bodyPr lIns="51435" tIns="25717" rIns="51435" bIns="25717" anchor="t">
            <a:spAutoFit/>
          </a:bodyPr>
          <a:p>
            <a:pPr>
              <a:buFont typeface="Arial" panose="020B0604020202020204" pitchFamily="34" charset="0"/>
            </a:pPr>
            <a:r>
              <a:rPr lang="zh-CN" altLang="zh-CN" sz="900" dirty="0">
                <a:latin typeface="黑体" panose="02010609060101010101" pitchFamily="49" charset="-122"/>
                <a:ea typeface="黑体" panose="02010609060101010101" pitchFamily="49" charset="-122"/>
              </a:rPr>
              <a:t>——</a:t>
            </a:r>
            <a:r>
              <a:rPr lang="zh-CN" altLang="en-US" sz="900" dirty="0">
                <a:latin typeface="黑体" panose="02010609060101010101" pitchFamily="49" charset="-122"/>
                <a:ea typeface="黑体" panose="02010609060101010101" pitchFamily="49" charset="-122"/>
              </a:rPr>
              <a:t>左图</a:t>
            </a:r>
            <a:r>
              <a:rPr lang="zh-CN" altLang="zh-CN" sz="900" dirty="0">
                <a:latin typeface="黑体" panose="02010609060101010101" pitchFamily="49" charset="-122"/>
                <a:ea typeface="黑体" panose="02010609060101010101" pitchFamily="49" charset="-122"/>
              </a:rPr>
              <a:t>数据来源：金观涛、刘青峰著《观念史研究》，法律出版社，</a:t>
            </a:r>
            <a:r>
              <a:rPr lang="en-US" altLang="zh-CN" sz="900" dirty="0">
                <a:latin typeface="黑体" panose="02010609060101010101" pitchFamily="49" charset="-122"/>
                <a:ea typeface="黑体" panose="02010609060101010101" pitchFamily="49" charset="-122"/>
              </a:rPr>
              <a:t>2009</a:t>
            </a:r>
            <a:r>
              <a:rPr lang="zh-CN" altLang="zh-CN" sz="900" dirty="0">
                <a:latin typeface="黑体" panose="02010609060101010101" pitchFamily="49" charset="-122"/>
                <a:ea typeface="黑体" panose="02010609060101010101" pitchFamily="49" charset="-122"/>
              </a:rPr>
              <a:t>年版，</a:t>
            </a:r>
            <a:r>
              <a:rPr lang="en-US" altLang="zh-CN" sz="900" dirty="0">
                <a:latin typeface="黑体" panose="02010609060101010101" pitchFamily="49" charset="-122"/>
                <a:ea typeface="黑体" panose="02010609060101010101" pitchFamily="49" charset="-122"/>
              </a:rPr>
              <a:t>382</a:t>
            </a:r>
            <a:r>
              <a:rPr lang="zh-CN" altLang="zh-CN" sz="900" dirty="0">
                <a:latin typeface="黑体" panose="02010609060101010101" pitchFamily="49" charset="-122"/>
                <a:ea typeface="黑体" panose="02010609060101010101" pitchFamily="49" charset="-122"/>
              </a:rPr>
              <a:t>页。</a:t>
            </a:r>
            <a:endParaRPr lang="zh-CN" altLang="zh-CN" sz="900" dirty="0">
              <a:latin typeface="黑体" panose="02010609060101010101" pitchFamily="49" charset="-122"/>
              <a:ea typeface="黑体" panose="02010609060101010101" pitchFamily="49" charset="-122"/>
            </a:endParaRPr>
          </a:p>
        </p:txBody>
      </p:sp>
      <p:sp>
        <p:nvSpPr>
          <p:cNvPr id="69636" name="TextBox 11"/>
          <p:cNvSpPr txBox="1"/>
          <p:nvPr/>
        </p:nvSpPr>
        <p:spPr>
          <a:xfrm>
            <a:off x="5092700" y="1682750"/>
            <a:ext cx="2109788" cy="65088"/>
          </a:xfrm>
          <a:prstGeom prst="rect">
            <a:avLst/>
          </a:prstGeom>
          <a:noFill/>
          <a:ln w="9525">
            <a:noFill/>
          </a:ln>
        </p:spPr>
        <p:txBody>
          <a:bodyPr lIns="51435" tIns="25717" rIns="51435" bIns="25717" anchor="t">
            <a:spAutoFit/>
          </a:bodyPr>
          <a:p>
            <a:pPr>
              <a:buFont typeface="Arial" panose="020B0604020202020204" pitchFamily="34" charset="0"/>
            </a:pPr>
            <a:r>
              <a:rPr lang="zh-CN" altLang="en-US" sz="100" dirty="0">
                <a:latin typeface="黑体" panose="02010609060101010101" pitchFamily="49" charset="-122"/>
                <a:ea typeface="黑体" panose="02010609060101010101" pitchFamily="49" charset="-122"/>
              </a:rPr>
              <a:t>清末知识分子政治性社团成立年份分布图（</a:t>
            </a:r>
            <a:r>
              <a:rPr lang="en-US" altLang="zh-CN" sz="100" dirty="0">
                <a:latin typeface="黑体" panose="02010609060101010101" pitchFamily="49" charset="-122"/>
                <a:ea typeface="黑体" panose="02010609060101010101" pitchFamily="49" charset="-122"/>
              </a:rPr>
              <a:t>1895—1898</a:t>
            </a:r>
            <a:r>
              <a:rPr lang="zh-CN" altLang="en-US" sz="100" dirty="0">
                <a:latin typeface="黑体" panose="02010609060101010101" pitchFamily="49" charset="-122"/>
                <a:ea typeface="黑体" panose="02010609060101010101" pitchFamily="49" charset="-122"/>
              </a:rPr>
              <a:t>年）</a:t>
            </a:r>
            <a:endParaRPr lang="zh-CN" altLang="en-US" sz="100" dirty="0">
              <a:latin typeface="黑体" panose="02010609060101010101" pitchFamily="49" charset="-122"/>
              <a:ea typeface="黑体" panose="02010609060101010101" pitchFamily="49" charset="-122"/>
            </a:endParaRPr>
          </a:p>
        </p:txBody>
      </p:sp>
      <p:sp>
        <p:nvSpPr>
          <p:cNvPr id="37893" name="TextBox 12"/>
          <p:cNvSpPr txBox="1"/>
          <p:nvPr/>
        </p:nvSpPr>
        <p:spPr>
          <a:xfrm>
            <a:off x="1428750" y="4560888"/>
            <a:ext cx="5570538" cy="177800"/>
          </a:xfrm>
          <a:prstGeom prst="rect">
            <a:avLst/>
          </a:prstGeom>
          <a:noFill/>
          <a:ln w="9525">
            <a:noFill/>
          </a:ln>
        </p:spPr>
        <p:txBody>
          <a:bodyPr lIns="51435" tIns="25717" rIns="51435" bIns="25717" anchor="t">
            <a:spAutoFit/>
          </a:bodyPr>
          <a:p>
            <a:pPr>
              <a:buFont typeface="Arial" panose="020B0604020202020204" pitchFamily="34" charset="0"/>
            </a:pPr>
            <a:r>
              <a:rPr lang="en-US" altLang="zh-CN" sz="825" noProof="1" dirty="0">
                <a:latin typeface="黑体" panose="02010609060101010101" pitchFamily="49" charset="-122"/>
                <a:ea typeface="黑体" panose="02010609060101010101" pitchFamily="49" charset="-122"/>
                <a:cs typeface="+mn-cs"/>
              </a:rPr>
              <a:t>——</a:t>
            </a:r>
            <a:r>
              <a:rPr lang="zh-CN" altLang="en-US" sz="825" noProof="1" dirty="0">
                <a:latin typeface="黑体" panose="02010609060101010101" pitchFamily="49" charset="-122"/>
                <a:ea typeface="黑体" panose="02010609060101010101" pitchFamily="49" charset="-122"/>
                <a:cs typeface="+mn-cs"/>
              </a:rPr>
              <a:t>右图据王尔敏：</a:t>
            </a:r>
            <a:r>
              <a:rPr lang="en-US" altLang="zh-CN" sz="825" noProof="1" dirty="0">
                <a:latin typeface="黑体" panose="02010609060101010101" pitchFamily="49" charset="-122"/>
                <a:ea typeface="黑体" panose="02010609060101010101" pitchFamily="49" charset="-122"/>
                <a:cs typeface="+mn-cs"/>
              </a:rPr>
              <a:t>《</a:t>
            </a:r>
            <a:r>
              <a:rPr lang="zh-CN" altLang="en-US" sz="825" noProof="1" dirty="0">
                <a:latin typeface="黑体" panose="02010609060101010101" pitchFamily="49" charset="-122"/>
                <a:ea typeface="黑体" panose="02010609060101010101" pitchFamily="49" charset="-122"/>
                <a:cs typeface="+mn-cs"/>
              </a:rPr>
              <a:t>清季学会汇表</a:t>
            </a:r>
            <a:r>
              <a:rPr lang="en-US" altLang="zh-CN" sz="825" noProof="1" dirty="0">
                <a:latin typeface="黑体" panose="02010609060101010101" pitchFamily="49" charset="-122"/>
                <a:ea typeface="黑体" panose="02010609060101010101" pitchFamily="49" charset="-122"/>
                <a:cs typeface="+mn-cs"/>
              </a:rPr>
              <a:t>》</a:t>
            </a:r>
            <a:r>
              <a:rPr lang="zh-CN" altLang="en-US" sz="825" noProof="1" dirty="0">
                <a:latin typeface="黑体" panose="02010609060101010101" pitchFamily="49" charset="-122"/>
                <a:ea typeface="黑体" panose="02010609060101010101" pitchFamily="49" charset="-122"/>
                <a:cs typeface="+mn-cs"/>
              </a:rPr>
              <a:t>，载于</a:t>
            </a:r>
            <a:r>
              <a:rPr lang="en-US" altLang="zh-CN" sz="825" noProof="1" dirty="0">
                <a:latin typeface="黑体" panose="02010609060101010101" pitchFamily="49" charset="-122"/>
                <a:ea typeface="黑体" panose="02010609060101010101" pitchFamily="49" charset="-122"/>
                <a:cs typeface="+mn-cs"/>
              </a:rPr>
              <a:t>《</a:t>
            </a:r>
            <a:r>
              <a:rPr lang="zh-CN" altLang="en-US" sz="825" noProof="1" dirty="0">
                <a:latin typeface="黑体" panose="02010609060101010101" pitchFamily="49" charset="-122"/>
                <a:ea typeface="黑体" panose="02010609060101010101" pitchFamily="49" charset="-122"/>
                <a:cs typeface="+mn-cs"/>
              </a:rPr>
              <a:t>晚清政治思想史论</a:t>
            </a:r>
            <a:r>
              <a:rPr lang="en-US" altLang="zh-CN" sz="825" noProof="1" dirty="0">
                <a:latin typeface="黑体" panose="02010609060101010101" pitchFamily="49" charset="-122"/>
                <a:ea typeface="黑体" panose="02010609060101010101" pitchFamily="49" charset="-122"/>
                <a:cs typeface="+mn-cs"/>
              </a:rPr>
              <a:t>》</a:t>
            </a:r>
            <a:r>
              <a:rPr lang="zh-CN" altLang="en-US" sz="825" noProof="1" dirty="0">
                <a:latin typeface="黑体" panose="02010609060101010101" pitchFamily="49" charset="-122"/>
                <a:ea typeface="黑体" panose="02010609060101010101" pitchFamily="49" charset="-122"/>
                <a:cs typeface="+mn-cs"/>
              </a:rPr>
              <a:t>，台北，台湾商务印书馆，页</a:t>
            </a:r>
            <a:r>
              <a:rPr lang="en-US" altLang="zh-CN" sz="825" noProof="1" dirty="0">
                <a:latin typeface="黑体" panose="02010609060101010101" pitchFamily="49" charset="-122"/>
                <a:ea typeface="黑体" panose="02010609060101010101" pitchFamily="49" charset="-122"/>
                <a:cs typeface="+mn-cs"/>
              </a:rPr>
              <a:t>134—65.</a:t>
            </a:r>
            <a:endParaRPr lang="zh-CN" altLang="en-US" sz="825" noProof="1" dirty="0">
              <a:latin typeface="黑体" panose="02010609060101010101" pitchFamily="49" charset="-122"/>
              <a:ea typeface="黑体" panose="02010609060101010101" pitchFamily="49" charset="-122"/>
            </a:endParaRPr>
          </a:p>
        </p:txBody>
      </p:sp>
      <p:sp>
        <p:nvSpPr>
          <p:cNvPr id="7" name="Text Box 6"/>
          <p:cNvSpPr txBox="1">
            <a:spLocks noChangeArrowheads="1"/>
          </p:cNvSpPr>
          <p:nvPr/>
        </p:nvSpPr>
        <p:spPr bwMode="auto">
          <a:xfrm>
            <a:off x="1000125" y="236538"/>
            <a:ext cx="6731000" cy="506413"/>
          </a:xfrm>
          <a:prstGeom prst="rect">
            <a:avLst/>
          </a:prstGeom>
          <a:noFill/>
        </p:spPr>
        <p:txBody>
          <a:bodyPr wrap="none">
            <a:spAutoFit/>
          </a:bodyPr>
          <a:lstStyle/>
          <a:p>
            <a:pPr marR="0" algn="ctr" defTabSz="914400">
              <a:buClrTx/>
              <a:buSzTx/>
              <a:buFont typeface="Arial" panose="020B0604020202020204" pitchFamily="34" charset="0"/>
              <a:buNone/>
              <a:defRPr/>
            </a:pPr>
            <a:r>
              <a:rPr kumimoji="0" lang="zh-CN" altLang="en-US" sz="2700" kern="1200" cap="none" spc="0" normalizeH="0" baseline="0" noProof="0" smtClean="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sym typeface="宋体" panose="02010600030101010101" pitchFamily="2" charset="-122"/>
              </a:rPr>
              <a:t>启蒙、觉醒</a:t>
            </a:r>
            <a:r>
              <a:rPr kumimoji="0" lang="en-US" altLang="zh-CN" sz="2700" kern="1200" cap="none" spc="0" normalizeH="0" baseline="0" noProof="0" smtClean="0">
                <a:solidFill>
                  <a:srgbClr val="FF0000"/>
                </a:solidFill>
                <a:effectLst>
                  <a:outerShdw blurRad="38100" dist="38100" dir="2700000" algn="tl">
                    <a:srgbClr val="C0C0C0"/>
                  </a:outerShdw>
                </a:effectLst>
                <a:latin typeface="华文新魏" pitchFamily="2" charset="-122"/>
                <a:ea typeface="黑体" panose="02010609060101010101" pitchFamily="49" charset="-122"/>
                <a:cs typeface="+mn-cs"/>
                <a:sym typeface="宋体" panose="02010600030101010101" pitchFamily="2" charset="-122"/>
              </a:rPr>
              <a:t>——</a:t>
            </a:r>
            <a:r>
              <a:rPr kumimoji="0" lang="zh-CN" altLang="en-US" sz="2700" kern="1200" cap="none" spc="0" normalizeH="0" baseline="0" noProof="0" smtClean="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sym typeface="宋体" panose="02010600030101010101" pitchFamily="2" charset="-122"/>
              </a:rPr>
              <a:t>中国近代一次思想解放潮流</a:t>
            </a:r>
            <a:endParaRPr kumimoji="0" lang="en-US" altLang="zh-CN" sz="2700" kern="1200" cap="none" spc="0" normalizeH="0" baseline="0" noProof="0" smtClean="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sym typeface="宋体" panose="02010600030101010101" pitchFamily="2" charset="-122"/>
            </a:endParaRPr>
          </a:p>
        </p:txBody>
      </p:sp>
      <p:sp>
        <p:nvSpPr>
          <p:cNvPr id="10" name="Text Box 13"/>
          <p:cNvSpPr txBox="1"/>
          <p:nvPr/>
        </p:nvSpPr>
        <p:spPr>
          <a:xfrm>
            <a:off x="6350" y="4298950"/>
            <a:ext cx="9137650" cy="2259013"/>
          </a:xfrm>
          <a:prstGeom prst="rect">
            <a:avLst/>
          </a:prstGeom>
          <a:solidFill>
            <a:schemeClr val="bg1"/>
          </a:solidFill>
          <a:ln w="41275" cap="flat" cmpd="sng">
            <a:solidFill>
              <a:srgbClr val="000080"/>
            </a:solidFill>
            <a:prstDash val="solid"/>
            <a:miter/>
            <a:headEnd type="none" w="med" len="med"/>
            <a:tailEnd type="none" w="med" len="med"/>
          </a:ln>
        </p:spPr>
        <p:txBody>
          <a:bodyPr wrap="square" anchor="t">
            <a:spAutoFit/>
          </a:bodyPr>
          <a:p>
            <a:pPr eaLnBrk="0" hangingPunct="0">
              <a:buFont typeface="Arial" panose="020B0604020202020204" pitchFamily="34" charset="0"/>
              <a:buNone/>
            </a:pPr>
            <a:r>
              <a:rPr lang="en-US" altLang="zh-CN" sz="2100" dirty="0">
                <a:latin typeface="黑体" panose="02010609060101010101" pitchFamily="49" charset="-122"/>
                <a:ea typeface="黑体" panose="02010609060101010101" pitchFamily="49" charset="-122"/>
              </a:rPr>
              <a:t>   </a:t>
            </a:r>
            <a:r>
              <a:rPr lang="en-US" altLang="zh-CN" sz="2100" dirty="0">
                <a:solidFill>
                  <a:srgbClr val="1D41D5"/>
                </a:solidFill>
                <a:latin typeface="黑体" panose="02010609060101010101" pitchFamily="49" charset="-122"/>
                <a:ea typeface="黑体" panose="02010609060101010101" pitchFamily="49" charset="-122"/>
              </a:rPr>
              <a:t> </a:t>
            </a:r>
            <a:r>
              <a:rPr lang="zh-CN" altLang="en-US" sz="2800" dirty="0">
                <a:solidFill>
                  <a:srgbClr val="1D41D5"/>
                </a:solidFill>
                <a:latin typeface="黑体" panose="02010609060101010101" pitchFamily="49" charset="-122"/>
                <a:ea typeface="黑体" panose="02010609060101010101" pitchFamily="49" charset="-122"/>
              </a:rPr>
              <a:t>一批一批的中国人接受了进化论；一批一批的传统士人在洗了脑子之后转化为或多或少具有近代意识的知识分子。就其历史意义而言，这种场面，要比千军万马的厮杀更加惊心动魄。</a:t>
            </a:r>
            <a:r>
              <a:rPr lang="zh-CN" altLang="en-US" sz="2100" dirty="0">
                <a:latin typeface="黑体" panose="02010609060101010101" pitchFamily="49" charset="-122"/>
                <a:ea typeface="黑体" panose="02010609060101010101" pitchFamily="49" charset="-122"/>
              </a:rPr>
              <a:t> </a:t>
            </a:r>
            <a:endParaRPr lang="zh-CN" altLang="en-US" sz="2100" dirty="0">
              <a:latin typeface="黑体" panose="02010609060101010101" pitchFamily="49" charset="-122"/>
              <a:ea typeface="黑体" panose="02010609060101010101" pitchFamily="49" charset="-122"/>
            </a:endParaRPr>
          </a:p>
          <a:p>
            <a:pPr algn="r" eaLnBrk="0" hangingPunct="0">
              <a:buFont typeface="Arial" panose="020B0604020202020204" pitchFamily="34" charset="0"/>
            </a:pPr>
            <a:r>
              <a:rPr lang="zh-CN" altLang="en-US" sz="21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r>
              <a:rPr lang="en-US" altLang="zh-CN" sz="2400" dirty="0">
                <a:latin typeface="宋体" panose="02010600030101010101" pitchFamily="2"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陈旭麓</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近代中国社会的新陈代谢</a:t>
            </a:r>
            <a:r>
              <a:rPr lang="en-US"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
        <p:nvSpPr>
          <p:cNvPr id="8" name="文本框 17"/>
          <p:cNvSpPr txBox="1"/>
          <p:nvPr/>
        </p:nvSpPr>
        <p:spPr>
          <a:xfrm>
            <a:off x="2357438" y="2563813"/>
            <a:ext cx="1296988" cy="508000"/>
          </a:xfrm>
          <a:prstGeom prst="rect">
            <a:avLst/>
          </a:prstGeom>
          <a:solidFill>
            <a:srgbClr val="F6750A"/>
          </a:solidFill>
          <a:ln w="25400" cap="flat" cmpd="sng" algn="ctr">
            <a:solidFill>
              <a:srgbClr val="000000">
                <a:shade val="50000"/>
              </a:srgbClr>
            </a:solidFill>
            <a:prstDash val="solid"/>
          </a:ln>
          <a:effectLst/>
        </p:spPr>
        <p:txBody>
          <a:bodyPr>
            <a:spAutoFit/>
          </a:bodyPr>
          <a:lstStyle>
            <a:defPPr>
              <a:defRPr lang="zh-CN"/>
            </a:defPPr>
            <a:lvl1pPr>
              <a:defRPr sz="3600" b="1">
                <a:solidFill>
                  <a:srgbClr val="FFFFFF"/>
                </a:solidFill>
                <a:effectLst>
                  <a:outerShdw blurRad="38100" dist="38100" dir="2700000" algn="tl">
                    <a:srgbClr val="000000">
                      <a:alpha val="43137"/>
                    </a:srgbClr>
                  </a:outerShdw>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7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ea"/>
              </a:rPr>
              <a:t> 启蒙</a:t>
            </a:r>
            <a:endParaRPr kumimoji="0" lang="zh-CN" altLang="en-US" sz="27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ea"/>
            </a:endParaRPr>
          </a:p>
        </p:txBody>
      </p:sp>
      <p:sp>
        <p:nvSpPr>
          <p:cNvPr id="11" name="文本框 18"/>
          <p:cNvSpPr txBox="1"/>
          <p:nvPr/>
        </p:nvSpPr>
        <p:spPr>
          <a:xfrm>
            <a:off x="5381625" y="2511425"/>
            <a:ext cx="1081088" cy="506413"/>
          </a:xfrm>
          <a:prstGeom prst="rect">
            <a:avLst/>
          </a:prstGeom>
          <a:solidFill>
            <a:srgbClr val="F6750A"/>
          </a:solidFill>
          <a:ln w="25400" cap="flat" cmpd="sng" algn="ctr">
            <a:solidFill>
              <a:srgbClr val="000000">
                <a:shade val="50000"/>
              </a:srgbClr>
            </a:solidFill>
            <a:prstDash val="solid"/>
          </a:ln>
          <a:effectLst/>
        </p:spPr>
        <p:txBody>
          <a:bodyPr>
            <a:spAutoFit/>
          </a:bodyPr>
          <a:lstStyle>
            <a:defPPr>
              <a:defRPr lang="zh-CN"/>
            </a:defPPr>
            <a:lvl1pPr>
              <a:defRPr sz="3600" b="1">
                <a:solidFill>
                  <a:srgbClr val="FFFFFF"/>
                </a:solidFill>
                <a:effectLst>
                  <a:outerShdw blurRad="38100" dist="38100" dir="2700000" algn="tl">
                    <a:srgbClr val="000000">
                      <a:alpha val="43137"/>
                    </a:srgbClr>
                  </a:outerShdw>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7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ea"/>
              </a:rPr>
              <a:t> 觉醒</a:t>
            </a:r>
            <a:endParaRPr kumimoji="0" lang="zh-CN" altLang="en-US" sz="27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ea"/>
            </a:endParaRPr>
          </a:p>
        </p:txBody>
      </p:sp>
      <p:sp>
        <p:nvSpPr>
          <p:cNvPr id="88119" name="文本框 88118"/>
          <p:cNvSpPr txBox="1"/>
          <p:nvPr/>
        </p:nvSpPr>
        <p:spPr>
          <a:xfrm>
            <a:off x="38100" y="1682750"/>
            <a:ext cx="9105900" cy="4986338"/>
          </a:xfrm>
          <a:prstGeom prst="rect">
            <a:avLst/>
          </a:prstGeom>
          <a:solidFill>
            <a:srgbClr val="FFFF00"/>
          </a:solidFill>
          <a:ln w="57150" cap="sq" cmpd="sng">
            <a:solidFill>
              <a:srgbClr val="FF00FF"/>
            </a:solidFill>
            <a:prstDash val="solid"/>
            <a:miter/>
            <a:headEnd type="none" w="sm" len="sm"/>
            <a:tailEnd type="none" w="sm" len="sm"/>
          </a:ln>
        </p:spPr>
        <p:txBody>
          <a:bodyPr wrap="square" lIns="0" tIns="0" rIns="0" bIns="0" anchor="t">
            <a:spAutoFit/>
          </a:bodyPr>
          <a:p>
            <a:pPr>
              <a:spcBef>
                <a:spcPct val="50000"/>
              </a:spcBef>
            </a:pPr>
            <a:r>
              <a:rPr lang="zh-CN" altLang="en-US" sz="3600" dirty="0">
                <a:solidFill>
                  <a:srgbClr val="FF0000"/>
                </a:solidFill>
                <a:latin typeface="Arial" panose="020B0604020202020204" pitchFamily="34" charset="0"/>
                <a:ea typeface="宋体" panose="02010600030101010101" pitchFamily="2" charset="-122"/>
              </a:rPr>
              <a:t>历史作用：</a:t>
            </a:r>
            <a:endParaRPr lang="zh-CN" altLang="en-US" sz="3600" dirty="0">
              <a:solidFill>
                <a:srgbClr val="FF0000"/>
              </a:solidFill>
              <a:latin typeface="Arial" panose="020B0604020202020204" pitchFamily="34" charset="0"/>
              <a:ea typeface="宋体" panose="02010600030101010101" pitchFamily="2" charset="-122"/>
            </a:endParaRPr>
          </a:p>
          <a:p>
            <a:pPr>
              <a:spcBef>
                <a:spcPct val="50000"/>
              </a:spcBef>
            </a:pPr>
            <a:r>
              <a:rPr lang="zh-CN" altLang="en-US" sz="3600" dirty="0">
                <a:solidFill>
                  <a:srgbClr val="FF0000"/>
                </a:solidFill>
                <a:latin typeface="Arial" panose="020B0604020202020204" pitchFamily="34" charset="0"/>
                <a:ea typeface="宋体" panose="02010600030101010101" pitchFamily="2" charset="-122"/>
              </a:rPr>
              <a:t>思想：</a:t>
            </a:r>
            <a:r>
              <a:rPr lang="zh-CN" altLang="en-US" sz="3600" dirty="0">
                <a:latin typeface="Arial" panose="020B0604020202020204" pitchFamily="34" charset="0"/>
                <a:ea typeface="宋体" panose="02010600030101010101" pitchFamily="2" charset="-122"/>
              </a:rPr>
              <a:t>思想启蒙，促进了人民的觉醒；形成了近代中国第一次思想解放激流。</a:t>
            </a:r>
            <a:endParaRPr lang="zh-CN" altLang="en-US" sz="3600" dirty="0">
              <a:latin typeface="Arial" panose="020B0604020202020204" pitchFamily="34" charset="0"/>
              <a:ea typeface="宋体" panose="02010600030101010101" pitchFamily="2" charset="-122"/>
            </a:endParaRPr>
          </a:p>
          <a:p>
            <a:pPr>
              <a:spcBef>
                <a:spcPct val="50000"/>
              </a:spcBef>
            </a:pPr>
            <a:r>
              <a:rPr lang="zh-CN" altLang="en-US" sz="3600" dirty="0">
                <a:solidFill>
                  <a:srgbClr val="FF0000"/>
                </a:solidFill>
                <a:latin typeface="Arial" panose="020B0604020202020204" pitchFamily="34" charset="0"/>
                <a:ea typeface="宋体" panose="02010600030101010101" pitchFamily="2" charset="-122"/>
              </a:rPr>
              <a:t>政治：</a:t>
            </a:r>
            <a:r>
              <a:rPr lang="zh-CN" altLang="en-US" sz="3600" dirty="0">
                <a:latin typeface="Arial" panose="020B0604020202020204" pitchFamily="34" charset="0"/>
                <a:ea typeface="宋体" panose="02010600030101010101" pitchFamily="2" charset="-122"/>
              </a:rPr>
              <a:t>推动了维新变法的开展，推动中国政治近代化</a:t>
            </a:r>
            <a:endParaRPr lang="zh-CN" altLang="en-US" sz="3600" dirty="0">
              <a:latin typeface="Arial" panose="020B0604020202020204" pitchFamily="34" charset="0"/>
              <a:ea typeface="宋体" panose="02010600030101010101" pitchFamily="2" charset="-122"/>
            </a:endParaRPr>
          </a:p>
          <a:p>
            <a:pPr>
              <a:spcBef>
                <a:spcPct val="50000"/>
              </a:spcBef>
            </a:pPr>
            <a:r>
              <a:rPr lang="zh-CN" altLang="en-US" sz="3600" dirty="0">
                <a:solidFill>
                  <a:srgbClr val="FF0000"/>
                </a:solidFill>
                <a:latin typeface="Arial" panose="020B0604020202020204" pitchFamily="34" charset="0"/>
                <a:ea typeface="宋体" panose="02010600030101010101" pitchFamily="2" charset="-122"/>
              </a:rPr>
              <a:t>经济：</a:t>
            </a:r>
            <a:r>
              <a:rPr lang="zh-CN" altLang="en-US" sz="3600" dirty="0">
                <a:latin typeface="Arial" panose="020B0604020202020204" pitchFamily="34" charset="0"/>
                <a:ea typeface="宋体" panose="02010600030101010101" pitchFamily="2" charset="-122"/>
              </a:rPr>
              <a:t>促进了民族资本主义经济的发展</a:t>
            </a:r>
            <a:endParaRPr lang="zh-CN" altLang="en-US" sz="3600" dirty="0">
              <a:latin typeface="Arial" panose="020B0604020202020204" pitchFamily="34" charset="0"/>
              <a:ea typeface="宋体" panose="02010600030101010101" pitchFamily="2" charset="-122"/>
            </a:endParaRPr>
          </a:p>
          <a:p>
            <a:pPr>
              <a:spcBef>
                <a:spcPct val="50000"/>
              </a:spcBef>
            </a:pPr>
            <a:r>
              <a:rPr lang="zh-CN" altLang="en-US" sz="3600" dirty="0">
                <a:solidFill>
                  <a:srgbClr val="FF0000"/>
                </a:solidFill>
                <a:latin typeface="Arial" panose="020B0604020202020204" pitchFamily="34" charset="0"/>
                <a:ea typeface="宋体" panose="02010600030101010101" pitchFamily="2" charset="-122"/>
              </a:rPr>
              <a:t>社会生活：</a:t>
            </a:r>
            <a:r>
              <a:rPr lang="zh-CN" altLang="en-US" sz="3600" dirty="0">
                <a:latin typeface="Arial" panose="020B0604020202020204" pitchFamily="34" charset="0"/>
                <a:ea typeface="宋体" panose="02010600030101010101" pitchFamily="2" charset="-122"/>
              </a:rPr>
              <a:t>推动社会生活的变迁</a:t>
            </a:r>
            <a:endParaRPr lang="zh-CN" altLang="en-US" sz="3600">
              <a:solidFill>
                <a:srgbClr val="0000FF"/>
              </a:solidFill>
              <a:latin typeface="Times New Roman" panose="02020603050405020304" pitchFamily="18" charset="0"/>
              <a:ea typeface="华文中宋"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88119"/>
                                        </p:tgtEl>
                                        <p:attrNameLst>
                                          <p:attrName>style.visibility</p:attrName>
                                        </p:attrNameLst>
                                      </p:cBhvr>
                                      <p:to>
                                        <p:strVal val="visible"/>
                                      </p:to>
                                    </p:set>
                                    <p:animEffect transition="in" filter="box(in)">
                                      <p:cBhvr>
                                        <p:cTn id="31" dur="500"/>
                                        <p:tgtEl>
                                          <p:spTgt spid="88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ldLvl="0" animBg="1"/>
      <p:bldP spid="8" grpId="0" bldLvl="0" animBg="1"/>
      <p:bldP spid="11" grpId="0" bldLvl="0" animBg="1"/>
      <p:bldP spid="8811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2897188" y="4725988"/>
            <a:ext cx="3997325"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2897188" y="1376363"/>
            <a:ext cx="0" cy="3379788"/>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rot="10800000" flipV="1">
            <a:off x="2897188" y="2876550"/>
            <a:ext cx="1998663" cy="725488"/>
          </a:xfrm>
          <a:prstGeom prst="bentConnector3">
            <a:avLst>
              <a:gd name="adj1" fmla="val 49976"/>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rot="10800000" flipV="1">
            <a:off x="3992563" y="2132013"/>
            <a:ext cx="2144713" cy="744538"/>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100138" y="3503613"/>
            <a:ext cx="3316287" cy="1736725"/>
            <a:chOff x="-89" y="5557"/>
            <a:chExt cx="6963" cy="3647"/>
          </a:xfrm>
        </p:grpSpPr>
        <p:sp>
          <p:nvSpPr>
            <p:cNvPr id="70662" name="文本框 9"/>
            <p:cNvSpPr txBox="1"/>
            <p:nvPr/>
          </p:nvSpPr>
          <p:spPr>
            <a:xfrm>
              <a:off x="3066" y="8335"/>
              <a:ext cx="2455" cy="869"/>
            </a:xfrm>
            <a:prstGeom prst="rect">
              <a:avLst/>
            </a:prstGeom>
            <a:noFill/>
            <a:ln w="9525">
              <a:noFill/>
            </a:ln>
          </p:spPr>
          <p:txBody>
            <a:bodyPr wrap="square" anchor="t">
              <a:spAutoFit/>
            </a:bodyPr>
            <a:p>
              <a:r>
                <a:rPr lang="en-US" altLang="zh-CN" sz="2100" dirty="0">
                  <a:latin typeface="Calibri" panose="020F0502020204030204" pitchFamily="34" charset="0"/>
                  <a:ea typeface="宋体" panose="02010600030101010101" pitchFamily="2" charset="-122"/>
                </a:rPr>
                <a:t>1840</a:t>
              </a:r>
              <a:endParaRPr lang="en-US" altLang="zh-CN" sz="2100" dirty="0">
                <a:latin typeface="Calibri" panose="020F0502020204030204" pitchFamily="34" charset="0"/>
                <a:ea typeface="宋体" panose="02010600030101010101" pitchFamily="2" charset="-122"/>
              </a:endParaRPr>
            </a:p>
          </p:txBody>
        </p:sp>
        <p:sp>
          <p:nvSpPr>
            <p:cNvPr id="70663" name="文本框 12"/>
            <p:cNvSpPr txBox="1"/>
            <p:nvPr/>
          </p:nvSpPr>
          <p:spPr>
            <a:xfrm>
              <a:off x="-89" y="5557"/>
              <a:ext cx="4464" cy="1897"/>
            </a:xfrm>
            <a:prstGeom prst="rect">
              <a:avLst/>
            </a:prstGeom>
            <a:noFill/>
            <a:ln w="9525">
              <a:noFill/>
            </a:ln>
          </p:spPr>
          <p:txBody>
            <a:bodyPr wrap="square" anchor="t">
              <a:spAutoFit/>
            </a:bodyPr>
            <a:p>
              <a:r>
                <a:rPr lang="zh-CN" altLang="en-US" sz="2400" dirty="0">
                  <a:latin typeface="黑体" panose="02010609060101010101" pitchFamily="49" charset="-122"/>
                  <a:ea typeface="黑体" panose="02010609060101010101" pitchFamily="49" charset="-122"/>
                </a:rPr>
                <a:t>工业革命</a:t>
              </a:r>
              <a:endParaRPr lang="zh-CN" altLang="en-US" sz="2400" dirty="0">
                <a:latin typeface="黑体" panose="02010609060101010101" pitchFamily="49" charset="-122"/>
                <a:ea typeface="黑体" panose="02010609060101010101" pitchFamily="49" charset="-122"/>
              </a:endParaRPr>
            </a:p>
            <a:p>
              <a:r>
                <a:rPr lang="zh-CN" altLang="en-US" sz="2400" dirty="0">
                  <a:solidFill>
                    <a:srgbClr val="FF0000"/>
                  </a:solidFill>
                  <a:latin typeface="黑体" panose="02010609060101010101" pitchFamily="49" charset="-122"/>
                  <a:ea typeface="黑体" panose="02010609060101010101" pitchFamily="49" charset="-122"/>
                </a:rPr>
                <a:t>鸦片战争</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70664" name="文本框 14"/>
            <p:cNvSpPr txBox="1"/>
            <p:nvPr/>
          </p:nvSpPr>
          <p:spPr>
            <a:xfrm>
              <a:off x="3685" y="5800"/>
              <a:ext cx="3189" cy="869"/>
            </a:xfrm>
            <a:prstGeom prst="rect">
              <a:avLst/>
            </a:prstGeom>
            <a:noFill/>
            <a:ln w="9525">
              <a:noFill/>
            </a:ln>
          </p:spPr>
          <p:txBody>
            <a:bodyPr wrap="square" anchor="t">
              <a:spAutoFit/>
            </a:bodyPr>
            <a:p>
              <a:r>
                <a:rPr lang="zh-CN" altLang="en-US" sz="2100" dirty="0">
                  <a:solidFill>
                    <a:srgbClr val="1D41D5"/>
                  </a:solidFill>
                  <a:latin typeface="黑体" panose="02010609060101010101" pitchFamily="49" charset="-122"/>
                  <a:ea typeface="黑体" panose="02010609060101010101" pitchFamily="49" charset="-122"/>
                </a:rPr>
                <a:t>师夷长技</a:t>
              </a:r>
              <a:endParaRPr lang="zh-CN" altLang="en-US" sz="2100" dirty="0">
                <a:solidFill>
                  <a:srgbClr val="1D41D5"/>
                </a:solidFill>
                <a:latin typeface="黑体" panose="02010609060101010101" pitchFamily="49" charset="-122"/>
                <a:ea typeface="黑体" panose="02010609060101010101" pitchFamily="49" charset="-122"/>
              </a:endParaRPr>
            </a:p>
          </p:txBody>
        </p:sp>
      </p:grpSp>
      <p:grpSp>
        <p:nvGrpSpPr>
          <p:cNvPr id="5" name="组合 4"/>
          <p:cNvGrpSpPr/>
          <p:nvPr/>
        </p:nvGrpSpPr>
        <p:grpSpPr>
          <a:xfrm>
            <a:off x="538163" y="2486025"/>
            <a:ext cx="4976812" cy="2754313"/>
            <a:chOff x="-1271" y="3420"/>
            <a:chExt cx="10449" cy="5783"/>
          </a:xfrm>
        </p:grpSpPr>
        <p:sp>
          <p:nvSpPr>
            <p:cNvPr id="70666" name="文本框 10"/>
            <p:cNvSpPr txBox="1"/>
            <p:nvPr/>
          </p:nvSpPr>
          <p:spPr>
            <a:xfrm>
              <a:off x="5220" y="8334"/>
              <a:ext cx="2304" cy="869"/>
            </a:xfrm>
            <a:prstGeom prst="rect">
              <a:avLst/>
            </a:prstGeom>
            <a:noFill/>
            <a:ln w="9525">
              <a:noFill/>
            </a:ln>
          </p:spPr>
          <p:txBody>
            <a:bodyPr wrap="square" anchor="t">
              <a:spAutoFit/>
            </a:bodyPr>
            <a:p>
              <a:r>
                <a:rPr lang="en-US" altLang="zh-CN" sz="2100" dirty="0">
                  <a:latin typeface="Calibri" panose="020F0502020204030204" pitchFamily="34" charset="0"/>
                  <a:ea typeface="宋体" panose="02010600030101010101" pitchFamily="2" charset="-122"/>
                </a:rPr>
                <a:t>1856</a:t>
              </a:r>
              <a:endParaRPr lang="en-US" altLang="zh-CN" sz="2100" dirty="0">
                <a:latin typeface="Calibri" panose="020F0502020204030204" pitchFamily="34" charset="0"/>
                <a:ea typeface="宋体" panose="02010600030101010101" pitchFamily="2" charset="-122"/>
              </a:endParaRPr>
            </a:p>
          </p:txBody>
        </p:sp>
        <p:sp>
          <p:nvSpPr>
            <p:cNvPr id="70667" name="文本框 15"/>
            <p:cNvSpPr txBox="1"/>
            <p:nvPr/>
          </p:nvSpPr>
          <p:spPr>
            <a:xfrm>
              <a:off x="5221" y="3420"/>
              <a:ext cx="2998" cy="869"/>
            </a:xfrm>
            <a:prstGeom prst="rect">
              <a:avLst/>
            </a:prstGeom>
            <a:noFill/>
            <a:ln w="9525">
              <a:noFill/>
            </a:ln>
          </p:spPr>
          <p:txBody>
            <a:bodyPr wrap="square" anchor="t">
              <a:spAutoFit/>
            </a:bodyPr>
            <a:p>
              <a:r>
                <a:rPr lang="zh-CN" altLang="en-US" sz="2100" dirty="0">
                  <a:latin typeface="黑体" panose="02010609060101010101" pitchFamily="49" charset="-122"/>
                  <a:ea typeface="黑体" panose="02010609060101010101" pitchFamily="49" charset="-122"/>
                </a:rPr>
                <a:t>洋务运动</a:t>
              </a:r>
              <a:endParaRPr lang="zh-CN" altLang="en-US" sz="2100" dirty="0">
                <a:latin typeface="Calibri" panose="020F0502020204030204" pitchFamily="34" charset="0"/>
                <a:ea typeface="宋体" panose="02010600030101010101" pitchFamily="2" charset="-122"/>
              </a:endParaRPr>
            </a:p>
          </p:txBody>
        </p:sp>
        <p:sp>
          <p:nvSpPr>
            <p:cNvPr id="70668" name="文本框 16"/>
            <p:cNvSpPr txBox="1"/>
            <p:nvPr/>
          </p:nvSpPr>
          <p:spPr>
            <a:xfrm>
              <a:off x="5664" y="4243"/>
              <a:ext cx="3514" cy="869"/>
            </a:xfrm>
            <a:prstGeom prst="rect">
              <a:avLst/>
            </a:prstGeom>
            <a:noFill/>
            <a:ln w="9525">
              <a:noFill/>
            </a:ln>
          </p:spPr>
          <p:txBody>
            <a:bodyPr wrap="square" anchor="t">
              <a:spAutoFit/>
            </a:bodyPr>
            <a:p>
              <a:r>
                <a:rPr lang="zh-CN" altLang="en-US" sz="2100" dirty="0">
                  <a:solidFill>
                    <a:srgbClr val="1D41D5"/>
                  </a:solidFill>
                  <a:latin typeface="黑体" panose="02010609060101010101" pitchFamily="49" charset="-122"/>
                  <a:ea typeface="黑体" panose="02010609060101010101" pitchFamily="49" charset="-122"/>
                </a:rPr>
                <a:t>中体西用</a:t>
              </a:r>
              <a:endParaRPr lang="zh-CN" altLang="en-US" sz="2100" dirty="0">
                <a:solidFill>
                  <a:srgbClr val="1D41D5"/>
                </a:solidFill>
                <a:latin typeface="黑体" panose="02010609060101010101" pitchFamily="49" charset="-122"/>
                <a:ea typeface="黑体" panose="02010609060101010101" pitchFamily="49" charset="-122"/>
              </a:endParaRPr>
            </a:p>
          </p:txBody>
        </p:sp>
        <p:sp>
          <p:nvSpPr>
            <p:cNvPr id="70669" name="文本框 19"/>
            <p:cNvSpPr txBox="1"/>
            <p:nvPr/>
          </p:nvSpPr>
          <p:spPr>
            <a:xfrm>
              <a:off x="-1271" y="4039"/>
              <a:ext cx="5648" cy="967"/>
            </a:xfrm>
            <a:prstGeom prst="rect">
              <a:avLst/>
            </a:prstGeom>
            <a:noFill/>
            <a:ln w="9525">
              <a:noFill/>
            </a:ln>
          </p:spPr>
          <p:txBody>
            <a:bodyPr wrap="square" anchor="t">
              <a:spAutoFit/>
            </a:bodyPr>
            <a:p>
              <a:r>
                <a:rPr lang="zh-CN" altLang="en-US" sz="2400" dirty="0">
                  <a:solidFill>
                    <a:srgbClr val="FF0000"/>
                  </a:solidFill>
                  <a:latin typeface="黑体" panose="02010609060101010101" pitchFamily="49" charset="-122"/>
                  <a:ea typeface="黑体" panose="02010609060101010101" pitchFamily="49" charset="-122"/>
                </a:rPr>
                <a:t>第二次鸦片战争</a:t>
              </a:r>
              <a:endParaRPr lang="zh-CN" altLang="en-US" sz="2400" dirty="0">
                <a:solidFill>
                  <a:srgbClr val="FF0000"/>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855663" y="1754188"/>
            <a:ext cx="5907087" cy="3494087"/>
            <a:chOff x="-661" y="1896"/>
            <a:chExt cx="12406" cy="7332"/>
          </a:xfrm>
        </p:grpSpPr>
        <p:sp>
          <p:nvSpPr>
            <p:cNvPr id="70671" name="文本框 11"/>
            <p:cNvSpPr txBox="1"/>
            <p:nvPr/>
          </p:nvSpPr>
          <p:spPr>
            <a:xfrm>
              <a:off x="7483" y="8359"/>
              <a:ext cx="2942" cy="869"/>
            </a:xfrm>
            <a:prstGeom prst="rect">
              <a:avLst/>
            </a:prstGeom>
            <a:noFill/>
            <a:ln w="9525">
              <a:noFill/>
            </a:ln>
          </p:spPr>
          <p:txBody>
            <a:bodyPr wrap="square" anchor="t">
              <a:spAutoFit/>
            </a:bodyPr>
            <a:p>
              <a:r>
                <a:rPr lang="en-US" altLang="zh-CN" sz="2100" dirty="0">
                  <a:latin typeface="Calibri" panose="020F0502020204030204" pitchFamily="34" charset="0"/>
                  <a:ea typeface="宋体" panose="02010600030101010101" pitchFamily="2" charset="-122"/>
                </a:rPr>
                <a:t>1894</a:t>
              </a:r>
              <a:endParaRPr lang="en-US" altLang="zh-CN" sz="2100" dirty="0">
                <a:latin typeface="Calibri" panose="020F0502020204030204" pitchFamily="34" charset="0"/>
                <a:ea typeface="宋体" panose="02010600030101010101" pitchFamily="2" charset="-122"/>
              </a:endParaRPr>
            </a:p>
          </p:txBody>
        </p:sp>
        <p:sp>
          <p:nvSpPr>
            <p:cNvPr id="70672" name="文本框 17"/>
            <p:cNvSpPr txBox="1"/>
            <p:nvPr/>
          </p:nvSpPr>
          <p:spPr>
            <a:xfrm>
              <a:off x="8019" y="2719"/>
              <a:ext cx="3726" cy="869"/>
            </a:xfrm>
            <a:prstGeom prst="rect">
              <a:avLst/>
            </a:prstGeom>
            <a:noFill/>
            <a:ln w="9525">
              <a:noFill/>
            </a:ln>
          </p:spPr>
          <p:txBody>
            <a:bodyPr wrap="square" anchor="t">
              <a:spAutoFit/>
            </a:bodyPr>
            <a:p>
              <a:r>
                <a:rPr lang="zh-CN" altLang="en-US" sz="2100" dirty="0">
                  <a:solidFill>
                    <a:srgbClr val="1D41D5"/>
                  </a:solidFill>
                  <a:latin typeface="黑体" panose="02010609060101010101" pitchFamily="49" charset="-122"/>
                  <a:ea typeface="黑体" panose="02010609060101010101" pitchFamily="49" charset="-122"/>
                </a:rPr>
                <a:t>维新思想</a:t>
              </a:r>
              <a:endParaRPr lang="zh-CN" altLang="en-US" sz="2100" dirty="0">
                <a:solidFill>
                  <a:srgbClr val="1D41D5"/>
                </a:solidFill>
                <a:latin typeface="黑体" panose="02010609060101010101" pitchFamily="49" charset="-122"/>
                <a:ea typeface="黑体" panose="02010609060101010101" pitchFamily="49" charset="-122"/>
              </a:endParaRPr>
            </a:p>
          </p:txBody>
        </p:sp>
        <p:sp>
          <p:nvSpPr>
            <p:cNvPr id="70673" name="文本框 18"/>
            <p:cNvSpPr txBox="1"/>
            <p:nvPr/>
          </p:nvSpPr>
          <p:spPr>
            <a:xfrm>
              <a:off x="7337" y="1896"/>
              <a:ext cx="3088" cy="869"/>
            </a:xfrm>
            <a:prstGeom prst="rect">
              <a:avLst/>
            </a:prstGeom>
            <a:noFill/>
            <a:ln w="9525">
              <a:noFill/>
            </a:ln>
          </p:spPr>
          <p:txBody>
            <a:bodyPr wrap="square" anchor="t">
              <a:spAutoFit/>
            </a:bodyPr>
            <a:p>
              <a:r>
                <a:rPr lang="zh-CN" altLang="en-US" sz="2100" dirty="0">
                  <a:latin typeface="黑体" panose="02010609060101010101" pitchFamily="49" charset="-122"/>
                  <a:ea typeface="黑体" panose="02010609060101010101" pitchFamily="49" charset="-122"/>
                </a:rPr>
                <a:t>百日维新</a:t>
              </a:r>
              <a:endParaRPr lang="zh-CN" altLang="en-US" sz="2100" dirty="0">
                <a:latin typeface="Calibri" panose="020F0502020204030204" pitchFamily="34" charset="0"/>
                <a:ea typeface="宋体" panose="02010600030101010101" pitchFamily="2" charset="-122"/>
              </a:endParaRPr>
            </a:p>
          </p:txBody>
        </p:sp>
        <p:sp>
          <p:nvSpPr>
            <p:cNvPr id="70674" name="文本框 20"/>
            <p:cNvSpPr txBox="1"/>
            <p:nvPr/>
          </p:nvSpPr>
          <p:spPr>
            <a:xfrm>
              <a:off x="-661" y="1980"/>
              <a:ext cx="5310" cy="1768"/>
            </a:xfrm>
            <a:prstGeom prst="rect">
              <a:avLst/>
            </a:prstGeom>
            <a:noFill/>
            <a:ln w="9525">
              <a:noFill/>
            </a:ln>
          </p:spPr>
          <p:txBody>
            <a:bodyPr wrap="square" anchor="t">
              <a:spAutoFit/>
            </a:bodyPr>
            <a:p>
              <a:r>
                <a:rPr lang="zh-CN" altLang="en-US" sz="2000" dirty="0">
                  <a:latin typeface="黑体" panose="02010609060101010101" pitchFamily="49" charset="-122"/>
                  <a:ea typeface="黑体" panose="02010609060101010101" pitchFamily="49" charset="-122"/>
                </a:rPr>
                <a:t>第二次工业革命</a:t>
              </a:r>
              <a:endParaRPr lang="zh-CN" altLang="en-US" sz="2000" dirty="0">
                <a:latin typeface="黑体" panose="02010609060101010101" pitchFamily="49" charset="-122"/>
                <a:ea typeface="黑体" panose="02010609060101010101" pitchFamily="49" charset="-122"/>
              </a:endParaRPr>
            </a:p>
            <a:p>
              <a:r>
                <a:rPr lang="zh-CN" altLang="en-US" sz="2400" dirty="0">
                  <a:solidFill>
                    <a:srgbClr val="FF0000"/>
                  </a:solidFill>
                  <a:latin typeface="黑体" panose="02010609060101010101" pitchFamily="49" charset="-122"/>
                  <a:ea typeface="黑体" panose="02010609060101010101" pitchFamily="49" charset="-122"/>
                </a:rPr>
                <a:t>甲午战争</a:t>
              </a:r>
              <a:endParaRPr lang="zh-CN" altLang="en-US" sz="2400" dirty="0">
                <a:solidFill>
                  <a:srgbClr val="FF0000"/>
                </a:solidFill>
                <a:latin typeface="黑体" panose="02010609060101010101" pitchFamily="49" charset="-122"/>
                <a:ea typeface="黑体" panose="02010609060101010101" pitchFamily="49" charset="-122"/>
              </a:endParaRPr>
            </a:p>
          </p:txBody>
        </p:sp>
      </p:grpSp>
      <p:sp>
        <p:nvSpPr>
          <p:cNvPr id="2" name="文本框 21"/>
          <p:cNvSpPr txBox="1"/>
          <p:nvPr/>
        </p:nvSpPr>
        <p:spPr>
          <a:xfrm>
            <a:off x="6281738" y="3503613"/>
            <a:ext cx="1566862" cy="460375"/>
          </a:xfrm>
          <a:prstGeom prst="rect">
            <a:avLst/>
          </a:prstGeom>
          <a:noFill/>
          <a:ln w="9525">
            <a:noFill/>
          </a:ln>
        </p:spPr>
        <p:txBody>
          <a:bodyPr wrap="square" anchor="t">
            <a:spAutoFit/>
          </a:bodyPr>
          <a:p>
            <a:r>
              <a:rPr lang="zh-CN" altLang="en-US" sz="2400" dirty="0">
                <a:solidFill>
                  <a:srgbClr val="FF0000"/>
                </a:solidFill>
                <a:latin typeface="黑体" panose="02010609060101010101" pitchFamily="49" charset="-122"/>
                <a:ea typeface="黑体" panose="02010609060101010101" pitchFamily="49" charset="-122"/>
              </a:rPr>
              <a:t>学器物</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10" name="文本框 22"/>
          <p:cNvSpPr txBox="1"/>
          <p:nvPr/>
        </p:nvSpPr>
        <p:spPr>
          <a:xfrm>
            <a:off x="6281738" y="2025650"/>
            <a:ext cx="1724025" cy="460375"/>
          </a:xfrm>
          <a:prstGeom prst="rect">
            <a:avLst/>
          </a:prstGeom>
          <a:noFill/>
          <a:ln w="9525">
            <a:noFill/>
          </a:ln>
        </p:spPr>
        <p:txBody>
          <a:bodyPr wrap="square" anchor="t">
            <a:spAutoFit/>
          </a:bodyPr>
          <a:p>
            <a:r>
              <a:rPr lang="zh-CN" altLang="en-US" sz="2400" dirty="0">
                <a:solidFill>
                  <a:srgbClr val="FF0000"/>
                </a:solidFill>
                <a:latin typeface="黑体" panose="02010609060101010101" pitchFamily="49" charset="-122"/>
                <a:ea typeface="黑体" panose="02010609060101010101" pitchFamily="49" charset="-122"/>
              </a:rPr>
              <a:t>学制度</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184" name=" 184"/>
          <p:cNvSpPr/>
          <p:nvPr/>
        </p:nvSpPr>
        <p:spPr>
          <a:xfrm>
            <a:off x="3868738" y="4648200"/>
            <a:ext cx="57150" cy="1079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1">
              <a:ln>
                <a:noFill/>
              </a:ln>
              <a:solidFill>
                <a:srgbClr val="FFFFFF"/>
              </a:solidFill>
              <a:effectLst/>
              <a:uLnTx/>
              <a:uFillTx/>
              <a:latin typeface="+mn-lt"/>
              <a:ea typeface="+mn-ea"/>
              <a:cs typeface="+mn-cs"/>
            </a:endParaRPr>
          </a:p>
        </p:txBody>
      </p:sp>
      <p:sp>
        <p:nvSpPr>
          <p:cNvPr id="24" name=" 184"/>
          <p:cNvSpPr/>
          <p:nvPr/>
        </p:nvSpPr>
        <p:spPr>
          <a:xfrm>
            <a:off x="5057775" y="4670425"/>
            <a:ext cx="57150"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1">
              <a:ln>
                <a:noFill/>
              </a:ln>
              <a:solidFill>
                <a:srgbClr val="FFFFFF"/>
              </a:solidFill>
              <a:effectLst/>
              <a:uLnTx/>
              <a:uFillTx/>
              <a:latin typeface="+mn-lt"/>
              <a:ea typeface="+mn-ea"/>
              <a:cs typeface="+mn-cs"/>
            </a:endParaRPr>
          </a:p>
        </p:txBody>
      </p:sp>
      <p:cxnSp>
        <p:nvCxnSpPr>
          <p:cNvPr id="25" name="直接箭头连接符 24"/>
          <p:cNvCxnSpPr/>
          <p:nvPr/>
        </p:nvCxnSpPr>
        <p:spPr>
          <a:xfrm flipH="1" flipV="1">
            <a:off x="6650038" y="2486025"/>
            <a:ext cx="0" cy="1004888"/>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 184"/>
          <p:cNvSpPr/>
          <p:nvPr/>
        </p:nvSpPr>
        <p:spPr>
          <a:xfrm>
            <a:off x="2868613" y="2151063"/>
            <a:ext cx="57150" cy="1095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1">
              <a:ln>
                <a:noFill/>
              </a:ln>
              <a:solidFill>
                <a:srgbClr val="FFFFFF"/>
              </a:solidFill>
              <a:effectLst/>
              <a:uLnTx/>
              <a:uFillTx/>
              <a:latin typeface="+mn-lt"/>
              <a:ea typeface="+mn-ea"/>
              <a:cs typeface="+mn-cs"/>
            </a:endParaRPr>
          </a:p>
        </p:txBody>
      </p:sp>
      <p:sp>
        <p:nvSpPr>
          <p:cNvPr id="27" name=" 184"/>
          <p:cNvSpPr/>
          <p:nvPr/>
        </p:nvSpPr>
        <p:spPr>
          <a:xfrm>
            <a:off x="2868613" y="3602038"/>
            <a:ext cx="57150"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1">
              <a:ln>
                <a:noFill/>
              </a:ln>
              <a:solidFill>
                <a:srgbClr val="FFFFFF"/>
              </a:solidFill>
              <a:effectLst/>
              <a:uLnTx/>
              <a:uFillTx/>
              <a:latin typeface="+mn-lt"/>
              <a:ea typeface="+mn-ea"/>
              <a:cs typeface="+mn-cs"/>
            </a:endParaRPr>
          </a:p>
        </p:txBody>
      </p:sp>
      <p:sp>
        <p:nvSpPr>
          <p:cNvPr id="28" name=" 184"/>
          <p:cNvSpPr/>
          <p:nvPr/>
        </p:nvSpPr>
        <p:spPr>
          <a:xfrm>
            <a:off x="2868613" y="2876550"/>
            <a:ext cx="57150" cy="1079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1">
              <a:ln>
                <a:noFill/>
              </a:ln>
              <a:solidFill>
                <a:srgbClr val="FFFFFF"/>
              </a:solidFill>
              <a:effectLst/>
              <a:uLnTx/>
              <a:uFillTx/>
              <a:latin typeface="+mn-lt"/>
              <a:ea typeface="+mn-ea"/>
              <a:cs typeface="+mn-cs"/>
            </a:endParaRPr>
          </a:p>
        </p:txBody>
      </p:sp>
      <p:sp>
        <p:nvSpPr>
          <p:cNvPr id="32" name="矩形 31"/>
          <p:cNvSpPr/>
          <p:nvPr/>
        </p:nvSpPr>
        <p:spPr>
          <a:xfrm>
            <a:off x="2000885" y="5344160"/>
            <a:ext cx="5339715" cy="553085"/>
          </a:xfrm>
          <a:prstGeom prst="rect">
            <a:avLst/>
          </a:prstGeom>
          <a:noFill/>
          <a:ln>
            <a:noFill/>
          </a:ln>
        </p:spPr>
        <p:txBody>
          <a:bodyPr wrap="square">
            <a:spAutoFit/>
            <a:scene3d>
              <a:camera prst="orthographicFront"/>
              <a:lightRig rig="threePt" dir="t">
                <a:rot lat="0" lon="0" rev="0"/>
              </a:lightRig>
            </a:scene3d>
            <a:sp3d extrusionH="120650" prstMaterial="matte"/>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000" b="1" i="0" u="none" strike="noStrike" kern="1200" cap="none" spc="0" normalizeH="0" baseline="0"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uLnTx/>
                <a:uFillTx/>
                <a:latin typeface="华文新魏" pitchFamily="2" charset="-122"/>
                <a:ea typeface="华文新魏" pitchFamily="2" charset="-122"/>
                <a:cs typeface="+mn-cs"/>
                <a:sym typeface="+mn-ea"/>
              </a:rPr>
              <a:t>从“师夷长技”到维新变法</a:t>
            </a:r>
            <a:endParaRPr kumimoji="0" lang="zh-CN" altLang="en-US" sz="3000" b="1" i="0" u="none" strike="noStrike" kern="1200" cap="none" spc="0" normalizeH="0" baseline="0"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uLnTx/>
              <a:uFillTx/>
              <a:latin typeface="华文新魏" pitchFamily="2" charset="-122"/>
              <a:ea typeface="华文新魏" pitchFamily="2" charset="-122"/>
              <a:cs typeface="+mn-cs"/>
              <a:sym typeface="+mn-ea"/>
            </a:endParaRPr>
          </a:p>
        </p:txBody>
      </p:sp>
      <p:sp>
        <p:nvSpPr>
          <p:cNvPr id="11" name=" 184"/>
          <p:cNvSpPr/>
          <p:nvPr/>
        </p:nvSpPr>
        <p:spPr>
          <a:xfrm>
            <a:off x="2868613" y="4648200"/>
            <a:ext cx="57150" cy="1079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1">
              <a:ln>
                <a:noFill/>
              </a:ln>
              <a:solidFill>
                <a:srgbClr val="FFFFFF"/>
              </a:solidFill>
              <a:effectLst/>
              <a:uLnTx/>
              <a:uFillTx/>
              <a:latin typeface="+mn-lt"/>
              <a:ea typeface="+mn-ea"/>
              <a:cs typeface="+mn-cs"/>
            </a:endParaRPr>
          </a:p>
        </p:txBody>
      </p:sp>
      <p:sp>
        <p:nvSpPr>
          <p:cNvPr id="70685" name="文本框 21"/>
          <p:cNvSpPr txBox="1"/>
          <p:nvPr/>
        </p:nvSpPr>
        <p:spPr>
          <a:xfrm>
            <a:off x="2087563" y="1268413"/>
            <a:ext cx="781050" cy="414337"/>
          </a:xfrm>
          <a:prstGeom prst="rect">
            <a:avLst/>
          </a:prstGeom>
          <a:noFill/>
          <a:ln w="9525">
            <a:noFill/>
          </a:ln>
        </p:spPr>
        <p:txBody>
          <a:bodyPr anchor="t">
            <a:spAutoFit/>
          </a:bodyPr>
          <a:p>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12" name="矩形 9"/>
          <p:cNvSpPr/>
          <p:nvPr/>
        </p:nvSpPr>
        <p:spPr>
          <a:xfrm>
            <a:off x="2103755" y="1423034"/>
            <a:ext cx="795020" cy="460375"/>
          </a:xfrm>
          <a:prstGeom prst="rect">
            <a:avLst/>
          </a:prstGeom>
          <a:noFill/>
          <a:ln>
            <a:noFill/>
          </a:ln>
        </p:spPr>
        <p:txBody>
          <a:bodyPr wrap="none">
            <a:spAutoFit/>
            <a:scene3d>
              <a:camera prst="orthographicFront"/>
              <a:lightRig rig="threePt" dir="t">
                <a:rot lat="0" lon="0" rev="0"/>
              </a:lightRig>
            </a:scene3d>
            <a:sp3d extrusionH="120650" prstMaterial="matte"/>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uLnTx/>
                <a:uFillTx/>
                <a:latin typeface="+mn-lt"/>
                <a:ea typeface="+mn-ea"/>
                <a:cs typeface="+mn-cs"/>
                <a:sym typeface="+mn-ea"/>
              </a:rPr>
              <a:t>背景</a:t>
            </a:r>
            <a:endParaRPr kumimoji="0" lang="zh-CN" altLang="en-US" sz="2400" b="1" i="0" u="none" strike="noStrike" kern="1200" cap="none" spc="0" normalizeH="0" baseline="0"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uLnTx/>
              <a:uFillTx/>
              <a:latin typeface="+mn-lt"/>
              <a:ea typeface="+mn-ea"/>
              <a:cs typeface="+mn-cs"/>
            </a:endParaRPr>
          </a:p>
        </p:txBody>
      </p:sp>
      <p:sp>
        <p:nvSpPr>
          <p:cNvPr id="13" name="矩形 10"/>
          <p:cNvSpPr/>
          <p:nvPr/>
        </p:nvSpPr>
        <p:spPr>
          <a:xfrm>
            <a:off x="2103438" y="1047750"/>
            <a:ext cx="906463" cy="508000"/>
          </a:xfrm>
          <a:prstGeom prst="rect">
            <a:avLst/>
          </a:prstGeom>
          <a:noFill/>
          <a:ln>
            <a:noFill/>
          </a:ln>
        </p:spPr>
        <p:txBody>
          <a:bodyPr wrap="square">
            <a:spAutoFit/>
            <a:scene3d>
              <a:camera prst="orthographicFront"/>
              <a:lightRig rig="threePt" dir="t">
                <a:rot lat="0" lon="0" rev="0"/>
              </a:lightRig>
            </a:scene3d>
            <a:sp3d extrusionH="120650" prstMaterial="matte"/>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700" b="1" i="0" u="none" strike="noStrike" kern="1200" cap="none" spc="0" normalizeH="0" baseline="0"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uLnTx/>
              <a:uFillTx/>
              <a:latin typeface="+mn-lt"/>
              <a:ea typeface="+mn-ea"/>
              <a:cs typeface="+mn-cs"/>
            </a:endParaRPr>
          </a:p>
        </p:txBody>
      </p:sp>
      <p:sp>
        <p:nvSpPr>
          <p:cNvPr id="14" name="矩形 11"/>
          <p:cNvSpPr/>
          <p:nvPr/>
        </p:nvSpPr>
        <p:spPr>
          <a:xfrm>
            <a:off x="4416425" y="2979738"/>
            <a:ext cx="311150" cy="920750"/>
          </a:xfrm>
          <a:prstGeom prst="rect">
            <a:avLst/>
          </a:prstGeom>
          <a:noFill/>
          <a:ln>
            <a:noFill/>
          </a:ln>
        </p:spPr>
        <p:txBody>
          <a:bodyPr wrap="none">
            <a:spAutoFit/>
            <a:scene3d>
              <a:camera prst="orthographicFront"/>
              <a:lightRig rig="threePt" dir="t">
                <a:rot lat="0" lon="0" rev="0"/>
              </a:lightRig>
            </a:scene3d>
            <a:sp3d extrusionH="120650" prstMaterial="matte"/>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5400" b="1" i="0" u="none" strike="noStrike" kern="1200" cap="none" spc="0" normalizeH="0" baseline="0"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uLnTx/>
              <a:uFillTx/>
              <a:latin typeface="+mn-lt"/>
              <a:ea typeface="+mn-ea"/>
              <a:cs typeface="+mn-cs"/>
            </a:endParaRPr>
          </a:p>
        </p:txBody>
      </p:sp>
      <p:sp>
        <p:nvSpPr>
          <p:cNvPr id="15" name="矩形 13"/>
          <p:cNvSpPr/>
          <p:nvPr/>
        </p:nvSpPr>
        <p:spPr>
          <a:xfrm>
            <a:off x="6213634" y="4734401"/>
            <a:ext cx="872490" cy="506724"/>
          </a:xfrm>
          <a:prstGeom prst="rect">
            <a:avLst/>
          </a:prstGeom>
          <a:noFill/>
          <a:ln>
            <a:noFill/>
          </a:ln>
        </p:spPr>
        <p:txBody>
          <a:bodyPr wrap="none">
            <a:spAutoFit/>
            <a:scene3d>
              <a:camera prst="orthographicFront"/>
              <a:lightRig rig="threePt" dir="t">
                <a:rot lat="0" lon="0" rev="0"/>
              </a:lightRig>
            </a:scene3d>
            <a:sp3d extrusionH="120650" prstMaterial="matte"/>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700" b="1" i="0" u="none" strike="noStrike" kern="1200" cap="none" spc="0" normalizeH="0" baseline="0"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uLnTx/>
                <a:uFillTx/>
                <a:latin typeface="黑体" panose="02010609060101010101" pitchFamily="49" charset="-122"/>
                <a:ea typeface="黑体" panose="02010609060101010101" pitchFamily="49" charset="-122"/>
                <a:cs typeface="+mn-cs"/>
              </a:rPr>
              <a:t>时间</a:t>
            </a:r>
            <a:endParaRPr kumimoji="0" lang="zh-CN" altLang="en-US" sz="2700" b="1" i="0" u="none" strike="noStrike" kern="1200" cap="none" spc="0" normalizeH="0" baseline="0"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uLnTx/>
              <a:uFillTx/>
              <a:latin typeface="黑体" panose="02010609060101010101" pitchFamily="49" charset="-122"/>
              <a:ea typeface="黑体" panose="02010609060101010101" pitchFamily="49" charset="-122"/>
              <a:cs typeface="+mn-cs"/>
            </a:endParaRPr>
          </a:p>
        </p:txBody>
      </p:sp>
      <p:sp>
        <p:nvSpPr>
          <p:cNvPr id="16" name="矩形 14"/>
          <p:cNvSpPr/>
          <p:nvPr/>
        </p:nvSpPr>
        <p:spPr>
          <a:xfrm>
            <a:off x="5986931" y="1376357"/>
            <a:ext cx="2019300" cy="460375"/>
          </a:xfrm>
          <a:prstGeom prst="rect">
            <a:avLst/>
          </a:prstGeom>
          <a:noFill/>
          <a:ln>
            <a:noFill/>
          </a:ln>
        </p:spPr>
        <p:txBody>
          <a:bodyPr wrap="none">
            <a:spAutoFit/>
            <a:scene3d>
              <a:camera prst="orthographicFront"/>
              <a:lightRig rig="threePt" dir="t">
                <a:rot lat="0" lon="0" rev="0"/>
              </a:lightRig>
            </a:scene3d>
            <a:sp3d extrusionH="120650" prstMaterial="matte"/>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uLnTx/>
                <a:uFillTx/>
                <a:latin typeface="+mn-lt"/>
                <a:ea typeface="+mn-ea"/>
                <a:cs typeface="+mn-cs"/>
              </a:rPr>
              <a:t>思想解放潮流</a:t>
            </a:r>
            <a:endParaRPr kumimoji="0" lang="zh-CN" altLang="en-US" sz="2400" b="1" i="0" u="none" strike="noStrike" kern="1200" cap="none" spc="0" normalizeH="0" baseline="0" noProof="1">
              <a:ln>
                <a:gradFill>
                  <a:gsLst>
                    <a:gs pos="98000">
                      <a:srgbClr val="F88C89"/>
                    </a:gs>
                    <a:gs pos="86000">
                      <a:srgbClr val="F8D078"/>
                    </a:gs>
                    <a:gs pos="73000">
                      <a:srgbClr val="BAD172"/>
                    </a:gs>
                    <a:gs pos="62000">
                      <a:srgbClr val="BEC7AF"/>
                    </a:gs>
                    <a:gs pos="50000">
                      <a:srgbClr val="83D9E3"/>
                    </a:gs>
                    <a:gs pos="37000">
                      <a:srgbClr val="9C61DF"/>
                    </a:gs>
                    <a:gs pos="24000">
                      <a:srgbClr val="CA78E1"/>
                    </a:gs>
                    <a:gs pos="12000">
                      <a:srgbClr val="E564DF"/>
                    </a:gs>
                    <a:gs pos="0">
                      <a:srgbClr val="F86CC0"/>
                    </a:gs>
                  </a:gsLst>
                  <a:lin ang="0"/>
                </a:gradFill>
              </a:ln>
              <a:gradFill>
                <a:gsLst>
                  <a:gs pos="79000">
                    <a:srgbClr val="CCFF66"/>
                  </a:gs>
                  <a:gs pos="94000">
                    <a:srgbClr val="FFFF00">
                      <a:alpha val="50000"/>
                    </a:srgbClr>
                  </a:gs>
                  <a:gs pos="70000">
                    <a:srgbClr val="00FF00">
                      <a:alpha val="13000"/>
                    </a:srgbClr>
                  </a:gs>
                  <a:gs pos="56000">
                    <a:srgbClr val="00FFFF">
                      <a:alpha val="50000"/>
                    </a:srgbClr>
                  </a:gs>
                  <a:gs pos="43000">
                    <a:srgbClr val="00FFFF">
                      <a:alpha val="13000"/>
                    </a:srgbClr>
                  </a:gs>
                  <a:gs pos="22000">
                    <a:srgbClr val="FF00FF">
                      <a:alpha val="50000"/>
                    </a:srgbClr>
                  </a:gs>
                  <a:gs pos="33000">
                    <a:srgbClr val="9900FF">
                      <a:alpha val="50000"/>
                    </a:srgbClr>
                  </a:gs>
                  <a:gs pos="5000">
                    <a:srgbClr val="FF00FF">
                      <a:alpha val="50000"/>
                    </a:srgbClr>
                  </a:gs>
                  <a:gs pos="0">
                    <a:srgbClr val="FF3300">
                      <a:alpha val="50000"/>
                    </a:srgbClr>
                  </a:gs>
                  <a:gs pos="100000">
                    <a:srgbClr val="FF3300">
                      <a:alpha val="30000"/>
                    </a:srgbClr>
                  </a:gs>
                </a:gsLst>
                <a:lin ang="0"/>
              </a:gradFill>
              <a:effectLst>
                <a:outerShdw blurRad="50800" dist="38100" algn="l" rotWithShape="0">
                  <a:srgbClr val="CC00CC">
                    <a:alpha val="40000"/>
                  </a:srgbClr>
                </a:outerShdw>
              </a:effectLst>
              <a:uLnTx/>
              <a:uFillTx/>
              <a:latin typeface="+mn-lt"/>
              <a:ea typeface="+mn-ea"/>
              <a:cs typeface="+mn-cs"/>
            </a:endParaRPr>
          </a:p>
        </p:txBody>
      </p:sp>
      <p:sp>
        <p:nvSpPr>
          <p:cNvPr id="17" name="文本框 22"/>
          <p:cNvSpPr txBox="1"/>
          <p:nvPr/>
        </p:nvSpPr>
        <p:spPr>
          <a:xfrm>
            <a:off x="6764338" y="2538413"/>
            <a:ext cx="1763712" cy="830262"/>
          </a:xfrm>
          <a:prstGeom prst="rect">
            <a:avLst/>
          </a:prstGeom>
          <a:noFill/>
          <a:ln w="9525">
            <a:noFill/>
          </a:ln>
        </p:spPr>
        <p:txBody>
          <a:bodyPr wrap="square" anchor="t">
            <a:spAutoFit/>
          </a:bodyPr>
          <a:p>
            <a:r>
              <a:rPr lang="zh-CN" altLang="en-US" sz="2400" dirty="0">
                <a:solidFill>
                  <a:srgbClr val="1D41D5"/>
                </a:solidFill>
                <a:latin typeface="黑体" panose="02010609060101010101" pitchFamily="49" charset="-122"/>
                <a:ea typeface="黑体" panose="02010609060101010101" pitchFamily="49" charset="-122"/>
              </a:rPr>
              <a:t>由表及里由浅入深</a:t>
            </a:r>
            <a:endParaRPr lang="zh-CN" altLang="en-US" sz="2400" dirty="0">
              <a:solidFill>
                <a:srgbClr val="1D41D5"/>
              </a:solidFill>
              <a:latin typeface="黑体" panose="02010609060101010101" pitchFamily="49" charset="-122"/>
              <a:ea typeface="黑体" panose="02010609060101010101" pitchFamily="49"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amond(in)">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ppt_x</p:attrName>
                                        </p:attrNameLst>
                                      </p:cBhvr>
                                      <p:tavLst>
                                        <p:tav tm="0">
                                          <p:val>
                                            <p:strVal val="#ppt_x"/>
                                          </p:val>
                                        </p:tav>
                                        <p:tav tm="100000">
                                          <p:val>
                                            <p:strVal val="#ppt_x"/>
                                          </p:val>
                                        </p:tav>
                                      </p:tavLst>
                                    </p:anim>
                                    <p:anim calcmode="lin" valueType="num">
                                      <p:cBhvr>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amond(in)">
                                      <p:cBhvr>
                                        <p:cTn id="33" dur="2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diamond(in)">
                                      <p:cBhvr>
                                        <p:cTn id="38"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82" name="矩形 634881"/>
          <p:cNvSpPr/>
          <p:nvPr/>
        </p:nvSpPr>
        <p:spPr>
          <a:xfrm>
            <a:off x="254000" y="242888"/>
            <a:ext cx="6334125" cy="538163"/>
          </a:xfrm>
          <a:prstGeom prst="rect">
            <a:avLst/>
          </a:prstGeom>
          <a:noFill/>
          <a:ln w="9525">
            <a:noFill/>
          </a:ln>
        </p:spPr>
        <p:txBody>
          <a:bodyPr>
            <a:spAutoFit/>
          </a:bodyPr>
          <a:p>
            <a:pPr algn="just" fontAlgn="base"/>
            <a:r>
              <a:rPr lang="zh-CN" altLang="zh-CN" sz="2905" strike="noStrike" noProof="1" dirty="0">
                <a:solidFill>
                  <a:srgbClr val="FF6600"/>
                </a:solidFill>
                <a:latin typeface="Times New Roman" panose="02020603050405020304" pitchFamily="18" charset="0"/>
                <a:ea typeface="华文新魏" pitchFamily="2" charset="-122"/>
                <a:cs typeface="+mn-cs"/>
              </a:rPr>
              <a:t>视角一　新材料新情境</a:t>
            </a:r>
            <a:r>
              <a:rPr lang="en-US" altLang="zh-CN" sz="2905" strike="noStrike" noProof="1" dirty="0">
                <a:solidFill>
                  <a:srgbClr val="FF6600"/>
                </a:solidFill>
                <a:latin typeface="Times New Roman" panose="02020603050405020304" pitchFamily="18" charset="0"/>
                <a:ea typeface="华文新魏" pitchFamily="2" charset="-122"/>
                <a:cs typeface="+mn-cs"/>
              </a:rPr>
              <a:t> </a:t>
            </a:r>
            <a:r>
              <a:rPr lang="en-US" altLang="zh-CN" sz="2905" strike="noStrike" noProof="1">
                <a:solidFill>
                  <a:srgbClr val="FF6600"/>
                </a:solidFill>
                <a:latin typeface="Times New Roman" panose="02020603050405020304" pitchFamily="18" charset="0"/>
                <a:ea typeface="华文新魏" pitchFamily="2" charset="-122"/>
                <a:cs typeface="+mn-cs"/>
              </a:rPr>
              <a:t>............. </a:t>
            </a:r>
            <a:r>
              <a:rPr lang="zh-CN" altLang="en-US" sz="2905" strike="noStrike" noProof="1">
                <a:solidFill>
                  <a:srgbClr val="FF6600"/>
                </a:solidFill>
                <a:latin typeface="Times New Roman" panose="02020603050405020304" pitchFamily="18" charset="0"/>
                <a:ea typeface="华文新魏" pitchFamily="2" charset="-122"/>
                <a:cs typeface="+mn-cs"/>
              </a:rPr>
              <a:t>♨</a:t>
            </a:r>
            <a:endParaRPr lang="zh-CN" altLang="en-US" sz="2905" strike="noStrike" noProof="1">
              <a:solidFill>
                <a:srgbClr val="FF6600"/>
              </a:solidFill>
              <a:latin typeface="Times New Roman" panose="02020603050405020304" pitchFamily="18" charset="0"/>
              <a:ea typeface="华文新魏" pitchFamily="2" charset="-122"/>
            </a:endParaRPr>
          </a:p>
        </p:txBody>
      </p:sp>
      <p:sp>
        <p:nvSpPr>
          <p:cNvPr id="634885" name="矩形 634884"/>
          <p:cNvSpPr/>
          <p:nvPr/>
        </p:nvSpPr>
        <p:spPr>
          <a:xfrm>
            <a:off x="77788" y="931863"/>
            <a:ext cx="9123362" cy="1714500"/>
          </a:xfrm>
          <a:prstGeom prst="rect">
            <a:avLst/>
          </a:prstGeom>
          <a:noFill/>
          <a:ln w="9525">
            <a:noFill/>
          </a:ln>
        </p:spPr>
        <p:txBody>
          <a:bodyPr wrap="square" anchor="t">
            <a:spAutoFit/>
          </a:bodyPr>
          <a:p>
            <a:pPr indent="714375" algn="just">
              <a:lnSpc>
                <a:spcPct val="130000"/>
              </a:lnSpc>
              <a:spcBef>
                <a:spcPct val="50000"/>
              </a:spcBef>
            </a:pPr>
            <a:r>
              <a:rPr lang="zh-CN" altLang="en-US" sz="2400" dirty="0" err="1">
                <a:latin typeface="Times New Roman" panose="02020603050405020304" pitchFamily="18" charset="0"/>
                <a:ea typeface="黑体" panose="02010609060101010101" pitchFamily="49" charset="-122"/>
              </a:rPr>
              <a:t>【题点】 核心概念</a:t>
            </a:r>
            <a:r>
              <a:rPr lang="en-US" altLang="zh-CN" sz="2400">
                <a:latin typeface="Times New Roman" panose="02020603050405020304" pitchFamily="18" charset="0"/>
                <a:ea typeface="黑体" panose="02010609060101010101" pitchFamily="49" charset="-122"/>
              </a:rPr>
              <a:t>——</a:t>
            </a:r>
            <a:r>
              <a:rPr lang="en-US" altLang="zh-CN" sz="2400">
                <a:latin typeface="Times New Roman" panose="02020603050405020304" pitchFamily="18" charset="0"/>
                <a:ea typeface="宋体" panose="02010600030101010101" pitchFamily="2" charset="-122"/>
              </a:rPr>
              <a:t>“</a:t>
            </a:r>
            <a:r>
              <a:rPr lang="zh-CN" altLang="en-US" sz="2400" dirty="0" err="1">
                <a:latin typeface="Times New Roman" panose="02020603050405020304" pitchFamily="18" charset="0"/>
                <a:ea typeface="黑体" panose="02010609060101010101" pitchFamily="49" charset="-122"/>
              </a:rPr>
              <a:t>中体西用</a:t>
            </a:r>
            <a:r>
              <a:rPr lang="zh-CN" altLang="en-US" sz="24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a:p>
            <a:pPr indent="714375" algn="just">
              <a:lnSpc>
                <a:spcPct val="130000"/>
              </a:lnSpc>
              <a:spcBef>
                <a:spcPct val="50000"/>
              </a:spcBef>
            </a:pPr>
            <a:r>
              <a:rPr lang="en-US" altLang="zh-CN" sz="2400">
                <a:solidFill>
                  <a:srgbClr val="FF0000"/>
                </a:solidFill>
                <a:latin typeface="Times New Roman" panose="02020603050405020304" pitchFamily="18" charset="0"/>
                <a:ea typeface="宋体" panose="02010600030101010101" pitchFamily="2" charset="-122"/>
              </a:rPr>
              <a:t>1</a:t>
            </a:r>
            <a:r>
              <a:rPr lang="zh-CN" altLang="en-US" sz="2400">
                <a:solidFill>
                  <a:srgbClr val="FF0000"/>
                </a:solidFill>
                <a:latin typeface="Times New Roman" panose="02020603050405020304" pitchFamily="18" charset="0"/>
                <a:ea typeface="宋体" panose="02010600030101010101" pitchFamily="2" charset="-122"/>
              </a:rPr>
              <a:t>．一位清朝官员用一张纸条</a:t>
            </a:r>
            <a:r>
              <a:rPr lang="en-US" altLang="zh-CN" sz="2400">
                <a:solidFill>
                  <a:srgbClr val="FF0000"/>
                </a:solidFill>
                <a:latin typeface="Times New Roman" panose="02020603050405020304" pitchFamily="18" charset="0"/>
                <a:ea typeface="宋体" panose="02010600030101010101" pitchFamily="2" charset="-122"/>
              </a:rPr>
              <a:t>(</a:t>
            </a:r>
            <a:r>
              <a:rPr lang="zh-CN" altLang="en-US" sz="2400">
                <a:solidFill>
                  <a:srgbClr val="FF0000"/>
                </a:solidFill>
                <a:latin typeface="Times New Roman" panose="02020603050405020304" pitchFamily="18" charset="0"/>
                <a:ea typeface="宋体" panose="02010600030101010101" pitchFamily="2" charset="-122"/>
              </a:rPr>
              <a:t>上面写着“西方先进技术”</a:t>
            </a:r>
            <a:r>
              <a:rPr lang="en-US" altLang="zh-CN" sz="2400">
                <a:solidFill>
                  <a:srgbClr val="FF0000"/>
                </a:solidFill>
                <a:latin typeface="Times New Roman" panose="02020603050405020304" pitchFamily="18" charset="0"/>
                <a:ea typeface="宋体" panose="02010600030101010101" pitchFamily="2" charset="-122"/>
              </a:rPr>
              <a:t>)</a:t>
            </a:r>
            <a:r>
              <a:rPr lang="zh-CN" altLang="en-US" sz="2400">
                <a:solidFill>
                  <a:srgbClr val="FF0000"/>
                </a:solidFill>
                <a:latin typeface="Times New Roman" panose="02020603050405020304" pitchFamily="18" charset="0"/>
                <a:ea typeface="宋体" panose="02010600030101010101" pitchFamily="2" charset="-122"/>
              </a:rPr>
              <a:t>粘在墙上</a:t>
            </a:r>
            <a:r>
              <a:rPr lang="en-US" altLang="zh-CN" sz="2400">
                <a:solidFill>
                  <a:srgbClr val="FF0000"/>
                </a:solidFill>
                <a:latin typeface="Times New Roman" panose="02020603050405020304" pitchFamily="18" charset="0"/>
                <a:ea typeface="宋体" panose="02010600030101010101" pitchFamily="2" charset="-122"/>
              </a:rPr>
              <a:t>(</a:t>
            </a:r>
            <a:r>
              <a:rPr lang="zh-CN" altLang="en-US" sz="2400">
                <a:solidFill>
                  <a:srgbClr val="FF0000"/>
                </a:solidFill>
                <a:latin typeface="Times New Roman" panose="02020603050405020304" pitchFamily="18" charset="0"/>
                <a:ea typeface="宋体" panose="02010600030101010101" pitchFamily="2" charset="-122"/>
              </a:rPr>
              <a:t>见下图</a:t>
            </a:r>
            <a:r>
              <a:rPr lang="en-US" altLang="zh-CN" sz="2400">
                <a:solidFill>
                  <a:srgbClr val="FF0000"/>
                </a:solidFill>
                <a:latin typeface="Times New Roman" panose="02020603050405020304" pitchFamily="18" charset="0"/>
                <a:ea typeface="宋体" panose="02010600030101010101" pitchFamily="2" charset="-122"/>
              </a:rPr>
              <a:t>)</a:t>
            </a:r>
            <a:r>
              <a:rPr lang="zh-CN" altLang="en-US" sz="2400">
                <a:solidFill>
                  <a:srgbClr val="FF0000"/>
                </a:solidFill>
                <a:latin typeface="Times New Roman" panose="02020603050405020304" pitchFamily="18" charset="0"/>
                <a:ea typeface="宋体" panose="02010600030101010101" pitchFamily="2" charset="-122"/>
              </a:rPr>
              <a:t>。下列表述内容与该图的讽喻意义一致的是</a:t>
            </a:r>
            <a:r>
              <a:rPr lang="en-US" altLang="zh-CN" sz="2400">
                <a:solidFill>
                  <a:srgbClr val="FF0000"/>
                </a:solidFill>
                <a:latin typeface="Times New Roman" panose="02020603050405020304" pitchFamily="18" charset="0"/>
                <a:ea typeface="宋体" panose="02010600030101010101" pitchFamily="2" charset="-122"/>
              </a:rPr>
              <a:t>(</a:t>
            </a:r>
            <a:r>
              <a:rPr lang="zh-CN" altLang="en-US" sz="2400">
                <a:solidFill>
                  <a:srgbClr val="FF0000"/>
                </a:solidFill>
                <a:latin typeface="Times New Roman" panose="02020603050405020304" pitchFamily="18" charset="0"/>
                <a:ea typeface="宋体" panose="02010600030101010101" pitchFamily="2" charset="-122"/>
              </a:rPr>
              <a:t>　　</a:t>
            </a:r>
            <a:r>
              <a:rPr lang="en-US" altLang="zh-CN" sz="2400">
                <a:solidFill>
                  <a:srgbClr val="FF0000"/>
                </a:solidFill>
                <a:latin typeface="Times New Roman" panose="02020603050405020304" pitchFamily="18" charset="0"/>
                <a:ea typeface="宋体" panose="02010600030101010101" pitchFamily="2" charset="-122"/>
              </a:rPr>
              <a:t>)</a:t>
            </a:r>
            <a:endParaRPr lang="en-US" altLang="zh-CN" sz="2400">
              <a:solidFill>
                <a:srgbClr val="FF0000"/>
              </a:solidFill>
              <a:latin typeface="Times New Roman" panose="02020603050405020304" pitchFamily="18" charset="0"/>
              <a:ea typeface="宋体" panose="02010600030101010101" pitchFamily="2" charset="-122"/>
            </a:endParaRPr>
          </a:p>
        </p:txBody>
      </p:sp>
      <p:pic>
        <p:nvPicPr>
          <p:cNvPr id="634894" name="图片 634893" descr="C:/Documents and Settings/Administrator/桌面/岳麓版历史/偶1.tif"/>
          <p:cNvPicPr>
            <a:picLocks noChangeAspect="1"/>
          </p:cNvPicPr>
          <p:nvPr/>
        </p:nvPicPr>
        <p:blipFill>
          <a:blip r:embed="rId1" r:link="rId2">
            <a:clrChange>
              <a:clrFrom>
                <a:srgbClr val="FFFFFF"/>
              </a:clrFrom>
              <a:clrTo>
                <a:srgbClr val="FFFFFF">
                  <a:alpha val="0"/>
                </a:srgbClr>
              </a:clrTo>
            </a:clrChange>
            <a:lum bright="-100000"/>
          </a:blip>
          <a:stretch>
            <a:fillRect/>
          </a:stretch>
        </p:blipFill>
        <p:spPr>
          <a:xfrm>
            <a:off x="1997075" y="2646363"/>
            <a:ext cx="5226050" cy="1839912"/>
          </a:xfrm>
          <a:prstGeom prst="rect">
            <a:avLst/>
          </a:prstGeom>
          <a:noFill/>
          <a:ln w="9525">
            <a:noFill/>
          </a:ln>
        </p:spPr>
      </p:pic>
      <p:sp>
        <p:nvSpPr>
          <p:cNvPr id="634895" name="矩形 634894"/>
          <p:cNvSpPr/>
          <p:nvPr/>
        </p:nvSpPr>
        <p:spPr>
          <a:xfrm>
            <a:off x="769938" y="4051300"/>
            <a:ext cx="200025" cy="106363"/>
          </a:xfrm>
          <a:prstGeom prst="rect">
            <a:avLst/>
          </a:prstGeom>
          <a:noFill/>
          <a:ln w="9525">
            <a:noFill/>
          </a:ln>
        </p:spPr>
        <p:txBody>
          <a:bodyPr wrap="none" anchor="t">
            <a:spAutoFit/>
          </a:bodyPr>
          <a:p>
            <a:r>
              <a:rPr lang="en-US" altLang="zh-CN" sz="100">
                <a:solidFill>
                  <a:srgbClr val="FF0000"/>
                </a:solidFill>
                <a:latin typeface="Times New Roman" panose="02020603050405020304" pitchFamily="18" charset="0"/>
                <a:ea typeface="宋体" panose="02010600030101010101" pitchFamily="2" charset="-122"/>
              </a:rPr>
              <a:t>A</a:t>
            </a:r>
            <a:endParaRPr lang="en-US" altLang="zh-CN" sz="100" dirty="0">
              <a:solidFill>
                <a:srgbClr val="FF0000"/>
              </a:solidFill>
              <a:latin typeface="Times New Roman" panose="02020603050405020304" pitchFamily="18" charset="0"/>
              <a:ea typeface="宋体" panose="02010600030101010101" pitchFamily="2" charset="-122"/>
            </a:endParaRPr>
          </a:p>
        </p:txBody>
      </p:sp>
      <p:sp>
        <p:nvSpPr>
          <p:cNvPr id="649219" name="矩形 649218"/>
          <p:cNvSpPr/>
          <p:nvPr/>
        </p:nvSpPr>
        <p:spPr>
          <a:xfrm>
            <a:off x="365125" y="4595813"/>
            <a:ext cx="8229600" cy="1898650"/>
          </a:xfrm>
          <a:prstGeom prst="rect">
            <a:avLst/>
          </a:prstGeom>
          <a:noFill/>
          <a:ln w="9525">
            <a:noFill/>
          </a:ln>
        </p:spPr>
        <p:txBody>
          <a:bodyPr anchor="t">
            <a:spAutoFit/>
          </a:bodyPr>
          <a:p>
            <a:pPr algn="just">
              <a:lnSpc>
                <a:spcPct val="130000"/>
              </a:lnSpc>
              <a:spcBef>
                <a:spcPct val="50000"/>
              </a:spcBef>
              <a:buNone/>
            </a:pPr>
            <a:r>
              <a:rPr lang="en-US" altLang="zh-CN" sz="2400">
                <a:latin typeface="Times New Roman" panose="02020603050405020304" pitchFamily="18" charset="0"/>
                <a:ea typeface="宋体" panose="02010600030101010101" pitchFamily="2" charset="-122"/>
              </a:rPr>
              <a:t>A</a:t>
            </a:r>
            <a:r>
              <a:rPr lang="zh-CN" altLang="en-US" sz="2400">
                <a:latin typeface="Times New Roman" panose="02020603050405020304" pitchFamily="18" charset="0"/>
                <a:ea typeface="宋体" panose="02010600030101010101" pitchFamily="2" charset="-122"/>
              </a:rPr>
              <a:t>．“遗其体而求其用”            </a:t>
            </a:r>
            <a:r>
              <a:rPr lang="en-US" altLang="zh-CN" sz="2400">
                <a:latin typeface="Times New Roman" panose="02020603050405020304" pitchFamily="18" charset="0"/>
                <a:ea typeface="宋体" panose="02010600030101010101" pitchFamily="2" charset="-122"/>
              </a:rPr>
              <a:t>B</a:t>
            </a:r>
            <a:r>
              <a:rPr lang="zh-CN" altLang="en-US" sz="2400">
                <a:latin typeface="Times New Roman" panose="02020603050405020304" pitchFamily="18" charset="0"/>
                <a:ea typeface="宋体" panose="02010600030101010101" pitchFamily="2" charset="-122"/>
              </a:rPr>
              <a:t>．“然欲自强必先理财”</a:t>
            </a:r>
            <a:endParaRPr lang="zh-CN" altLang="en-US" sz="2400">
              <a:latin typeface="Times New Roman" panose="02020603050405020304" pitchFamily="18" charset="0"/>
              <a:ea typeface="宋体" panose="02010600030101010101" pitchFamily="2" charset="-122"/>
            </a:endParaRPr>
          </a:p>
          <a:p>
            <a:pPr algn="just">
              <a:lnSpc>
                <a:spcPct val="130000"/>
              </a:lnSpc>
              <a:spcBef>
                <a:spcPct val="50000"/>
              </a:spcBef>
              <a:buNone/>
            </a:pPr>
            <a:r>
              <a:rPr lang="en-US" altLang="zh-CN" sz="2400">
                <a:latin typeface="Times New Roman" panose="02020603050405020304" pitchFamily="18" charset="0"/>
                <a:ea typeface="宋体" panose="02010600030101010101" pitchFamily="2" charset="-122"/>
              </a:rPr>
              <a:t>C</a:t>
            </a:r>
            <a:r>
              <a:rPr lang="zh-CN" altLang="en-US" sz="2400">
                <a:latin typeface="Times New Roman" panose="02020603050405020304" pitchFamily="18" charset="0"/>
                <a:ea typeface="宋体" panose="02010600030101010101" pitchFamily="2" charset="-122"/>
              </a:rPr>
              <a:t>．“以忠信为甲胄，以礼义为橹”</a:t>
            </a:r>
            <a:endParaRPr lang="zh-CN" altLang="en-US" sz="2400">
              <a:latin typeface="Times New Roman" panose="02020603050405020304" pitchFamily="18" charset="0"/>
              <a:ea typeface="宋体" panose="02010600030101010101" pitchFamily="2" charset="-122"/>
            </a:endParaRPr>
          </a:p>
          <a:p>
            <a:pPr algn="just">
              <a:lnSpc>
                <a:spcPct val="130000"/>
              </a:lnSpc>
              <a:spcBef>
                <a:spcPct val="50000"/>
              </a:spcBef>
              <a:buNone/>
            </a:pPr>
            <a:r>
              <a:rPr lang="en-US" altLang="zh-CN" sz="2400">
                <a:latin typeface="Times New Roman" panose="02020603050405020304" pitchFamily="18" charset="0"/>
                <a:ea typeface="宋体" panose="02010600030101010101" pitchFamily="2" charset="-122"/>
              </a:rPr>
              <a:t>D</a:t>
            </a:r>
            <a:r>
              <a:rPr lang="zh-CN" altLang="en-US" sz="2400">
                <a:latin typeface="Times New Roman" panose="02020603050405020304" pitchFamily="18" charset="0"/>
                <a:ea typeface="宋体" panose="02010600030101010101" pitchFamily="2" charset="-122"/>
              </a:rPr>
              <a:t>．“自强以练兵为要，练兵以制器为先”</a:t>
            </a:r>
            <a:endParaRPr lang="zh-CN" altLang="en-US" sz="2400">
              <a:latin typeface="Times New Roman" panose="02020603050405020304" pitchFamily="18" charset="0"/>
              <a:ea typeface="宋体" panose="02010600030101010101" pitchFamily="2" charset="-122"/>
            </a:endParaRPr>
          </a:p>
        </p:txBody>
      </p:sp>
      <p:sp>
        <p:nvSpPr>
          <p:cNvPr id="6" name="Rectangle 38"/>
          <p:cNvSpPr>
            <a:spLocks noChangeArrowheads="1"/>
          </p:cNvSpPr>
          <p:nvPr/>
        </p:nvSpPr>
        <p:spPr bwMode="auto">
          <a:xfrm>
            <a:off x="7727950" y="3563938"/>
            <a:ext cx="598488" cy="920750"/>
          </a:xfrm>
          <a:prstGeom prst="rect">
            <a:avLst/>
          </a:prstGeom>
          <a:noFill/>
          <a:ln>
            <a:noFill/>
          </a:ln>
          <a:effectLst/>
        </p:spPr>
        <p:txBody>
          <a:bodyPr wrap="none">
            <a:spAutoFit/>
          </a:bodyPr>
          <a:lstStyle/>
          <a:p>
            <a:pPr eaLnBrk="1" fontAlgn="base" hangingPunct="1">
              <a:buFont typeface="Arial" panose="020B0604020202020204" pitchFamily="34" charset="0"/>
              <a:buNone/>
            </a:pPr>
            <a:r>
              <a:rPr lang="en-US" altLang="zh-CN" sz="5400" b="1" strike="noStrike" noProof="1" dirty="0">
                <a:solidFill>
                  <a:srgbClr val="FF0000"/>
                </a:solidFill>
                <a:effectLst>
                  <a:outerShdw blurRad="38100" dist="38100" dir="2700000" algn="tl">
                    <a:srgbClr val="C0C0C0"/>
                  </a:outerShdw>
                </a:effectLst>
                <a:latin typeface="Calibri" panose="020F0502020204030204" pitchFamily="34" charset="0"/>
                <a:ea typeface="宋体" panose="02010600030101010101" pitchFamily="2" charset="-122"/>
                <a:cs typeface="+mn-cs"/>
              </a:rPr>
              <a:t>A</a:t>
            </a:r>
            <a:endParaRPr lang="en-US" altLang="zh-CN" sz="5400" b="1" strike="noStrike" noProof="1" dirty="0">
              <a:solidFill>
                <a:srgbClr val="FF0000"/>
              </a:solidFill>
              <a:effectLst>
                <a:outerShdw blurRad="38100" dist="38100" dir="2700000" algn="tl">
                  <a:srgbClr val="C0C0C0"/>
                </a:outerShdw>
              </a:effectLst>
              <a:ea typeface="宋体" panose="02010600030101010101" pitchFamily="2"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34882"/>
                                        </p:tgtEl>
                                        <p:attrNameLst>
                                          <p:attrName>style.visibility</p:attrName>
                                        </p:attrNameLst>
                                      </p:cBhvr>
                                      <p:to>
                                        <p:strVal val="visible"/>
                                      </p:to>
                                    </p:set>
                                    <p:animEffect transition="in" filter="checkerboard(across)">
                                      <p:cBhvr>
                                        <p:cTn id="7" dur="500"/>
                                        <p:tgtEl>
                                          <p:spTgt spid="63488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34885"/>
                                        </p:tgtEl>
                                        <p:attrNameLst>
                                          <p:attrName>style.visibility</p:attrName>
                                        </p:attrNameLst>
                                      </p:cBhvr>
                                      <p:to>
                                        <p:strVal val="visible"/>
                                      </p:to>
                                    </p:set>
                                    <p:animEffect transition="in" filter="checkerboard(across)">
                                      <p:cBhvr>
                                        <p:cTn id="11" dur="500"/>
                                        <p:tgtEl>
                                          <p:spTgt spid="634885"/>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634894"/>
                                        </p:tgtEl>
                                        <p:attrNameLst>
                                          <p:attrName>style.visibility</p:attrName>
                                        </p:attrNameLst>
                                      </p:cBhvr>
                                      <p:to>
                                        <p:strVal val="visible"/>
                                      </p:to>
                                    </p:set>
                                    <p:animEffect transition="in" filter="strips(downLeft)">
                                      <p:cBhvr>
                                        <p:cTn id="15" dur="500"/>
                                        <p:tgtEl>
                                          <p:spTgt spid="634894"/>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634895"/>
                                        </p:tgtEl>
                                        <p:attrNameLst>
                                          <p:attrName>style.visibility</p:attrName>
                                        </p:attrNameLst>
                                      </p:cBhvr>
                                      <p:to>
                                        <p:strVal val="visible"/>
                                      </p:to>
                                    </p:set>
                                    <p:animEffect transition="in" filter="strips(downLeft)">
                                      <p:cBhvr>
                                        <p:cTn id="20" dur="500"/>
                                        <p:tgtEl>
                                          <p:spTgt spid="634895"/>
                                        </p:tgtEl>
                                      </p:cBhvr>
                                    </p:animEffect>
                                  </p:childTnLst>
                                </p:cTn>
                              </p:par>
                            </p:childTnLst>
                          </p:cTn>
                        </p:par>
                        <p:par>
                          <p:cTn id="21" fill="hold">
                            <p:stCondLst>
                              <p:cond delay="500"/>
                            </p:stCondLst>
                            <p:childTnLst>
                              <p:par>
                                <p:cTn id="22" presetID="5" presetClass="entr" presetSubtype="10" fill="hold" grpId="0" nodeType="afterEffect">
                                  <p:stCondLst>
                                    <p:cond delay="0"/>
                                  </p:stCondLst>
                                  <p:childTnLst>
                                    <p:set>
                                      <p:cBhvr>
                                        <p:cTn id="23" dur="1" fill="hold">
                                          <p:stCondLst>
                                            <p:cond delay="0"/>
                                          </p:stCondLst>
                                        </p:cTn>
                                        <p:tgtEl>
                                          <p:spTgt spid="649219"/>
                                        </p:tgtEl>
                                        <p:attrNameLst>
                                          <p:attrName>style.visibility</p:attrName>
                                        </p:attrNameLst>
                                      </p:cBhvr>
                                      <p:to>
                                        <p:strVal val="visible"/>
                                      </p:to>
                                    </p:set>
                                    <p:animEffect transition="in" filter="checkerboard(across)">
                                      <p:cBhvr>
                                        <p:cTn id="24" dur="500"/>
                                        <p:tgtEl>
                                          <p:spTgt spid="649219"/>
                                        </p:tgtEl>
                                      </p:cBhvr>
                                    </p:animEffect>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ppt_x</p:attrName>
                                        </p:attrNameLst>
                                      </p:cBhvr>
                                      <p:tavLst>
                                        <p:tav tm="0">
                                          <p:val>
                                            <p:strVal val="#ppt_x-.2"/>
                                          </p:val>
                                        </p:tav>
                                        <p:tav tm="100000">
                                          <p:val>
                                            <p:strVal val="#ppt_x"/>
                                          </p:val>
                                        </p:tav>
                                      </p:tavLst>
                                    </p:anim>
                                    <p:anim calcmode="lin" valueType="num">
                                      <p:cBhvr>
                                        <p:cTn id="30"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2" grpId="0"/>
      <p:bldP spid="634885" grpId="0"/>
      <p:bldP spid="634895" grpId="0"/>
      <p:bldP spid="649219" grpId="0"/>
      <p:bldP spid="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2052" name="矩形 642051"/>
          <p:cNvSpPr/>
          <p:nvPr/>
        </p:nvSpPr>
        <p:spPr>
          <a:xfrm>
            <a:off x="276225" y="974725"/>
            <a:ext cx="8843963" cy="4851400"/>
          </a:xfrm>
          <a:prstGeom prst="rect">
            <a:avLst/>
          </a:prstGeom>
          <a:noFill/>
          <a:ln w="9525">
            <a:noFill/>
          </a:ln>
        </p:spPr>
        <p:txBody>
          <a:bodyPr wrap="square" anchor="t">
            <a:spAutoFit/>
          </a:bodyPr>
          <a:p>
            <a:pPr indent="714375" algn="just">
              <a:lnSpc>
                <a:spcPct val="130000"/>
              </a:lnSpc>
              <a:spcBef>
                <a:spcPct val="50000"/>
              </a:spcBef>
            </a:pPr>
            <a:r>
              <a:rPr lang="zh-CN" altLang="en-US" sz="2400" dirty="0" err="1">
                <a:latin typeface="Times New Roman" panose="02020603050405020304" pitchFamily="18" charset="0"/>
                <a:ea typeface="黑体" panose="02010609060101010101" pitchFamily="49" charset="-122"/>
              </a:rPr>
              <a:t>【题点】 西学东渐</a:t>
            </a:r>
            <a:endParaRPr lang="zh-CN" altLang="en-US" sz="2400">
              <a:latin typeface="Times New Roman" panose="02020603050405020304" pitchFamily="18" charset="0"/>
              <a:ea typeface="宋体" panose="02010600030101010101" pitchFamily="2" charset="-122"/>
            </a:endParaRPr>
          </a:p>
          <a:p>
            <a:pPr indent="714375" algn="just">
              <a:lnSpc>
                <a:spcPct val="130000"/>
              </a:lnSpc>
              <a:spcBef>
                <a:spcPct val="50000"/>
              </a:spcBef>
            </a:pPr>
            <a:r>
              <a:rPr lang="en-US" altLang="zh-CN" sz="2400">
                <a:latin typeface="Times New Roman" panose="02020603050405020304" pitchFamily="18" charset="0"/>
                <a:ea typeface="宋体" panose="02010600030101010101" pitchFamily="2" charset="-122"/>
              </a:rPr>
              <a:t>2</a:t>
            </a:r>
            <a:r>
              <a:rPr lang="zh-CN" altLang="en-US" sz="2400">
                <a:latin typeface="Times New Roman" panose="02020603050405020304" pitchFamily="18" charset="0"/>
                <a:ea typeface="宋体" panose="02010600030101010101" pitchFamily="2" charset="-122"/>
              </a:rPr>
              <a:t>．史学家陈旭麓指出：“</a:t>
            </a:r>
            <a:r>
              <a:rPr lang="en-US" altLang="zh-CN" sz="2400">
                <a:latin typeface="Times New Roman" panose="02020603050405020304" pitchFamily="18" charset="0"/>
                <a:ea typeface="宋体" panose="02010600030101010101" pitchFamily="2" charset="-122"/>
              </a:rPr>
              <a:t>19</a:t>
            </a:r>
            <a:r>
              <a:rPr lang="zh-CN" altLang="en-US" sz="2400">
                <a:latin typeface="Times New Roman" panose="02020603050405020304" pitchFamily="18" charset="0"/>
                <a:ea typeface="宋体" panose="02010600030101010101" pitchFamily="2" charset="-122"/>
              </a:rPr>
              <a:t>世纪</a:t>
            </a:r>
            <a:r>
              <a:rPr lang="en-US" altLang="zh-CN" sz="2400">
                <a:latin typeface="Times New Roman" panose="02020603050405020304" pitchFamily="18" charset="0"/>
                <a:ea typeface="宋体" panose="02010600030101010101" pitchFamily="2" charset="-122"/>
              </a:rPr>
              <a:t>40</a:t>
            </a:r>
            <a:r>
              <a:rPr lang="zh-CN" altLang="en-US" sz="2400">
                <a:latin typeface="Times New Roman" panose="02020603050405020304" pitchFamily="18" charset="0"/>
                <a:ea typeface="宋体" panose="02010600030101010101" pitchFamily="2" charset="-122"/>
              </a:rPr>
              <a:t>年代、</a:t>
            </a:r>
            <a:r>
              <a:rPr lang="en-US" altLang="zh-CN" sz="2400">
                <a:latin typeface="Times New Roman" panose="02020603050405020304" pitchFamily="18" charset="0"/>
                <a:ea typeface="宋体" panose="02010600030101010101" pitchFamily="2" charset="-122"/>
              </a:rPr>
              <a:t>60</a:t>
            </a:r>
            <a:r>
              <a:rPr lang="zh-CN" altLang="en-US" sz="2400">
                <a:latin typeface="Times New Roman" panose="02020603050405020304" pitchFamily="18" charset="0"/>
                <a:ea typeface="宋体" panose="02010600030101010101" pitchFamily="2" charset="-122"/>
              </a:rPr>
              <a:t>年代和</a:t>
            </a:r>
            <a:r>
              <a:rPr lang="en-US" altLang="zh-CN" sz="2400">
                <a:latin typeface="Times New Roman" panose="02020603050405020304" pitchFamily="18" charset="0"/>
                <a:ea typeface="宋体" panose="02010600030101010101" pitchFamily="2" charset="-122"/>
              </a:rPr>
              <a:t>90</a:t>
            </a:r>
            <a:r>
              <a:rPr lang="zh-CN" altLang="en-US" sz="2400">
                <a:latin typeface="Times New Roman" panose="02020603050405020304" pitchFamily="18" charset="0"/>
                <a:ea typeface="宋体" panose="02010600030101010101" pitchFamily="2" charset="-122"/>
              </a:rPr>
              <a:t>年代是中国社会从古代到近代变革过程中前后相接的三个历史环节。”贯穿这三个历史环节的主题是</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a:p>
            <a:pPr indent="714375" algn="just">
              <a:lnSpc>
                <a:spcPct val="130000"/>
              </a:lnSpc>
              <a:spcBef>
                <a:spcPct val="50000"/>
              </a:spcBef>
            </a:pPr>
            <a:r>
              <a:rPr lang="en-US" altLang="zh-CN" sz="2400">
                <a:latin typeface="Times New Roman" panose="02020603050405020304" pitchFamily="18" charset="0"/>
                <a:ea typeface="宋体" panose="02010600030101010101" pitchFamily="2" charset="-122"/>
              </a:rPr>
              <a:t>A</a:t>
            </a:r>
            <a:r>
              <a:rPr lang="zh-CN" altLang="en-US" sz="2400">
                <a:latin typeface="Times New Roman" panose="02020603050405020304" pitchFamily="18" charset="0"/>
                <a:ea typeface="宋体" panose="02010600030101010101" pitchFamily="2" charset="-122"/>
              </a:rPr>
              <a:t>．反抗封建专制与建立君主立宪的统一</a:t>
            </a:r>
            <a:endParaRPr lang="zh-CN" altLang="en-US" sz="2400">
              <a:latin typeface="Times New Roman" panose="02020603050405020304" pitchFamily="18" charset="0"/>
              <a:ea typeface="宋体" panose="02010600030101010101" pitchFamily="2" charset="-122"/>
            </a:endParaRPr>
          </a:p>
          <a:p>
            <a:pPr indent="714375" algn="just">
              <a:lnSpc>
                <a:spcPct val="130000"/>
              </a:lnSpc>
              <a:spcBef>
                <a:spcPct val="50000"/>
              </a:spcBef>
            </a:pPr>
            <a:r>
              <a:rPr lang="en-US" altLang="zh-CN" sz="2400">
                <a:latin typeface="Times New Roman" panose="02020603050405020304" pitchFamily="18" charset="0"/>
                <a:ea typeface="宋体" panose="02010600030101010101" pitchFamily="2" charset="-122"/>
              </a:rPr>
              <a:t>B</a:t>
            </a:r>
            <a:r>
              <a:rPr lang="zh-CN" altLang="en-US" sz="2400">
                <a:latin typeface="Times New Roman" panose="02020603050405020304" pitchFamily="18" charset="0"/>
                <a:ea typeface="宋体" panose="02010600030101010101" pitchFamily="2" charset="-122"/>
              </a:rPr>
              <a:t>．批判传统与全面引进西方文化的统一</a:t>
            </a:r>
            <a:endParaRPr lang="zh-CN" altLang="en-US" sz="2400">
              <a:latin typeface="Times New Roman" panose="02020603050405020304" pitchFamily="18" charset="0"/>
              <a:ea typeface="宋体" panose="02010600030101010101" pitchFamily="2" charset="-122"/>
            </a:endParaRPr>
          </a:p>
          <a:p>
            <a:pPr indent="714375" algn="just">
              <a:lnSpc>
                <a:spcPct val="130000"/>
              </a:lnSpc>
              <a:spcBef>
                <a:spcPct val="50000"/>
              </a:spcBef>
            </a:pPr>
            <a:r>
              <a:rPr lang="en-US" altLang="zh-CN" sz="2400">
                <a:latin typeface="Times New Roman" panose="02020603050405020304" pitchFamily="18" charset="0"/>
                <a:ea typeface="宋体" panose="02010600030101010101" pitchFamily="2" charset="-122"/>
              </a:rPr>
              <a:t>C</a:t>
            </a:r>
            <a:r>
              <a:rPr lang="zh-CN" altLang="en-US" sz="2400">
                <a:latin typeface="Times New Roman" panose="02020603050405020304" pitchFamily="18" charset="0"/>
                <a:ea typeface="宋体" panose="02010600030101010101" pitchFamily="2" charset="-122"/>
              </a:rPr>
              <a:t>．发展资本主义与建立民主共和的统一</a:t>
            </a:r>
            <a:endParaRPr lang="zh-CN" altLang="en-US" sz="2400">
              <a:latin typeface="Times New Roman" panose="02020603050405020304" pitchFamily="18" charset="0"/>
              <a:ea typeface="宋体" panose="02010600030101010101" pitchFamily="2" charset="-122"/>
            </a:endParaRPr>
          </a:p>
          <a:p>
            <a:pPr indent="714375" algn="just">
              <a:lnSpc>
                <a:spcPct val="130000"/>
              </a:lnSpc>
              <a:spcBef>
                <a:spcPct val="50000"/>
              </a:spcBef>
            </a:pPr>
            <a:r>
              <a:rPr lang="en-US" altLang="zh-CN" sz="2400">
                <a:latin typeface="Times New Roman" panose="02020603050405020304" pitchFamily="18" charset="0"/>
                <a:ea typeface="宋体" panose="02010600030101010101" pitchFamily="2" charset="-122"/>
              </a:rPr>
              <a:t>D</a:t>
            </a:r>
            <a:r>
              <a:rPr lang="zh-CN" altLang="en-US" sz="2400">
                <a:latin typeface="Times New Roman" panose="02020603050405020304" pitchFamily="18" charset="0"/>
                <a:ea typeface="宋体" panose="02010600030101010101" pitchFamily="2" charset="-122"/>
              </a:rPr>
              <a:t>．反抗西方侵略与学习西方文化的统一</a:t>
            </a:r>
            <a:endParaRPr lang="zh-CN" altLang="en-US" sz="2400">
              <a:latin typeface="Times New Roman" panose="02020603050405020304" pitchFamily="18" charset="0"/>
              <a:ea typeface="宋体" panose="02010600030101010101" pitchFamily="2" charset="-122"/>
            </a:endParaRPr>
          </a:p>
        </p:txBody>
      </p:sp>
      <p:sp>
        <p:nvSpPr>
          <p:cNvPr id="642061" name="矩形 642060"/>
          <p:cNvSpPr/>
          <p:nvPr/>
        </p:nvSpPr>
        <p:spPr>
          <a:xfrm>
            <a:off x="4986338" y="3360738"/>
            <a:ext cx="200025" cy="106362"/>
          </a:xfrm>
          <a:prstGeom prst="rect">
            <a:avLst/>
          </a:prstGeom>
          <a:noFill/>
          <a:ln w="9525">
            <a:noFill/>
          </a:ln>
        </p:spPr>
        <p:txBody>
          <a:bodyPr wrap="none" anchor="t">
            <a:spAutoFit/>
          </a:bodyPr>
          <a:p>
            <a:r>
              <a:rPr lang="en-US" altLang="zh-CN" sz="100">
                <a:solidFill>
                  <a:srgbClr val="FF0000"/>
                </a:solidFill>
                <a:latin typeface="Times New Roman" panose="02020603050405020304" pitchFamily="18" charset="0"/>
                <a:ea typeface="宋体" panose="02010600030101010101" pitchFamily="2" charset="-122"/>
              </a:rPr>
              <a:t>D</a:t>
            </a:r>
            <a:endParaRPr lang="en-US" altLang="zh-CN" sz="100" dirty="0">
              <a:solidFill>
                <a:srgbClr val="FF0000"/>
              </a:solidFill>
              <a:latin typeface="Times New Roman" panose="02020603050405020304" pitchFamily="18" charset="0"/>
              <a:ea typeface="宋体" panose="02010600030101010101" pitchFamily="2" charset="-122"/>
            </a:endParaRPr>
          </a:p>
        </p:txBody>
      </p:sp>
      <p:sp>
        <p:nvSpPr>
          <p:cNvPr id="633858" name="矩形 633857"/>
          <p:cNvSpPr/>
          <p:nvPr/>
        </p:nvSpPr>
        <p:spPr>
          <a:xfrm>
            <a:off x="274638" y="395288"/>
            <a:ext cx="6983412" cy="584200"/>
          </a:xfrm>
          <a:prstGeom prst="rect">
            <a:avLst/>
          </a:prstGeom>
          <a:noFill/>
          <a:ln w="9525">
            <a:noFill/>
          </a:ln>
        </p:spPr>
        <p:txBody>
          <a:bodyPr anchor="t">
            <a:spAutoFit/>
          </a:bodyPr>
          <a:p>
            <a:pPr algn="just"/>
            <a:r>
              <a:rPr lang="zh-CN" altLang="zh-CN" sz="3200" dirty="0">
                <a:solidFill>
                  <a:srgbClr val="FF6600"/>
                </a:solidFill>
                <a:latin typeface="Times New Roman" panose="02020603050405020304" pitchFamily="18" charset="0"/>
                <a:ea typeface="华文新魏" pitchFamily="2" charset="-122"/>
              </a:rPr>
              <a:t>视角二　紧扣主干知识</a:t>
            </a:r>
            <a:r>
              <a:rPr lang="en-US" altLang="zh-CN" sz="3200" dirty="0">
                <a:solidFill>
                  <a:srgbClr val="FF6600"/>
                </a:solidFill>
                <a:latin typeface="Times New Roman" panose="02020603050405020304" pitchFamily="18" charset="0"/>
                <a:ea typeface="华文新魏" pitchFamily="2" charset="-122"/>
              </a:rPr>
              <a:t> </a:t>
            </a:r>
            <a:r>
              <a:rPr lang="en-US" altLang="zh-CN" sz="3200">
                <a:solidFill>
                  <a:srgbClr val="FF6600"/>
                </a:solidFill>
                <a:latin typeface="Times New Roman" panose="02020603050405020304" pitchFamily="18" charset="0"/>
                <a:ea typeface="华文新魏" pitchFamily="2" charset="-122"/>
              </a:rPr>
              <a:t>............. </a:t>
            </a:r>
            <a:r>
              <a:rPr lang="zh-CN" altLang="en-US" sz="3200">
                <a:solidFill>
                  <a:srgbClr val="FF6600"/>
                </a:solidFill>
                <a:latin typeface="Times New Roman" panose="02020603050405020304" pitchFamily="18" charset="0"/>
                <a:ea typeface="华文新魏" pitchFamily="2" charset="-122"/>
              </a:rPr>
              <a:t>♨</a:t>
            </a:r>
            <a:endParaRPr lang="zh-CN" altLang="en-US" sz="3200">
              <a:solidFill>
                <a:srgbClr val="FF6600"/>
              </a:solidFill>
              <a:latin typeface="Times New Roman" panose="02020603050405020304" pitchFamily="18" charset="0"/>
              <a:ea typeface="华文新魏" pitchFamily="2" charset="-122"/>
            </a:endParaRPr>
          </a:p>
        </p:txBody>
      </p:sp>
      <p:sp>
        <p:nvSpPr>
          <p:cNvPr id="6" name="Rectangle 38"/>
          <p:cNvSpPr>
            <a:spLocks noChangeArrowheads="1"/>
          </p:cNvSpPr>
          <p:nvPr/>
        </p:nvSpPr>
        <p:spPr bwMode="auto">
          <a:xfrm>
            <a:off x="7858125" y="3843338"/>
            <a:ext cx="684213" cy="922338"/>
          </a:xfrm>
          <a:prstGeom prst="rect">
            <a:avLst/>
          </a:prstGeom>
          <a:noFill/>
          <a:ln>
            <a:noFill/>
          </a:ln>
          <a:effectLst/>
        </p:spPr>
        <p:txBody>
          <a:bodyPr wrap="none">
            <a:spAutoFit/>
          </a:bodyPr>
          <a:p>
            <a:pPr eaLnBrk="1" fontAlgn="base" hangingPunct="1">
              <a:buFont typeface="Arial" panose="020B0604020202020204" pitchFamily="34" charset="0"/>
              <a:buNone/>
            </a:pPr>
            <a:r>
              <a:rPr lang="en-US" altLang="zh-CN" sz="5400" b="1" strike="noStrike" noProof="1" dirty="0">
                <a:solidFill>
                  <a:srgbClr val="FF0000"/>
                </a:solidFill>
                <a:effectLst>
                  <a:outerShdw blurRad="38100" dist="38100" dir="2700000" algn="tl">
                    <a:srgbClr val="C0C0C0"/>
                  </a:outerShdw>
                </a:effectLst>
                <a:latin typeface="Calibri" panose="020F0502020204030204" pitchFamily="34" charset="0"/>
                <a:ea typeface="宋体" panose="02010600030101010101" pitchFamily="2" charset="-122"/>
                <a:cs typeface="+mn-cs"/>
              </a:rPr>
              <a:t>D</a:t>
            </a:r>
            <a:endParaRPr lang="en-US" altLang="zh-CN" sz="5400" b="1" strike="noStrike" noProof="1" dirty="0">
              <a:solidFill>
                <a:srgbClr val="FF0000"/>
              </a:solidFill>
              <a:effectLst>
                <a:outerShdw blurRad="38100" dist="38100" dir="2700000" algn="tl">
                  <a:srgbClr val="C0C0C0"/>
                </a:outerShdw>
              </a:effectLst>
              <a:ea typeface="宋体" panose="02010600030101010101" pitchFamily="2"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42052"/>
                                        </p:tgtEl>
                                        <p:attrNameLst>
                                          <p:attrName>style.visibility</p:attrName>
                                        </p:attrNameLst>
                                      </p:cBhvr>
                                      <p:to>
                                        <p:strVal val="visible"/>
                                      </p:to>
                                    </p:set>
                                    <p:animEffect transition="in" filter="checkerboard(across)">
                                      <p:cBhvr>
                                        <p:cTn id="7" dur="500"/>
                                        <p:tgtEl>
                                          <p:spTgt spid="64205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42061"/>
                                        </p:tgtEl>
                                        <p:attrNameLst>
                                          <p:attrName>style.visibility</p:attrName>
                                        </p:attrNameLst>
                                      </p:cBhvr>
                                      <p:to>
                                        <p:strVal val="visible"/>
                                      </p:to>
                                    </p:set>
                                    <p:animEffect transition="in" filter="strips(downLeft)">
                                      <p:cBhvr>
                                        <p:cTn id="12" dur="500"/>
                                        <p:tgtEl>
                                          <p:spTgt spid="642061"/>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633858"/>
                                        </p:tgtEl>
                                        <p:attrNameLst>
                                          <p:attrName>style.visibility</p:attrName>
                                        </p:attrNameLst>
                                      </p:cBhvr>
                                      <p:to>
                                        <p:strVal val="visible"/>
                                      </p:to>
                                    </p:set>
                                    <p:animEffect transition="in" filter="checkerboard(across)">
                                      <p:cBhvr>
                                        <p:cTn id="16" dur="500"/>
                                        <p:tgtEl>
                                          <p:spTgt spid="633858"/>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ppt_x</p:attrName>
                                        </p:attrNameLst>
                                      </p:cBhvr>
                                      <p:tavLst>
                                        <p:tav tm="0">
                                          <p:val>
                                            <p:strVal val="#ppt_x-.2"/>
                                          </p:val>
                                        </p:tav>
                                        <p:tav tm="100000">
                                          <p:val>
                                            <p:strVal val="#ppt_x"/>
                                          </p:val>
                                        </p:tav>
                                      </p:tavLst>
                                    </p:anim>
                                    <p:anim calcmode="lin" valueType="num">
                                      <p:cBhvr>
                                        <p:cTn id="2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2" grpId="0"/>
      <p:bldP spid="642061" grpId="0"/>
      <p:bldP spid="633858" grpId="0"/>
      <p:bldP spid="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0004" name="矩形 640003"/>
          <p:cNvSpPr/>
          <p:nvPr/>
        </p:nvSpPr>
        <p:spPr>
          <a:xfrm>
            <a:off x="425450" y="871538"/>
            <a:ext cx="7672388" cy="2047875"/>
          </a:xfrm>
          <a:prstGeom prst="rect">
            <a:avLst/>
          </a:prstGeom>
          <a:noFill/>
          <a:ln w="9525">
            <a:noFill/>
          </a:ln>
        </p:spPr>
        <p:txBody>
          <a:bodyPr anchor="t">
            <a:spAutoFit/>
          </a:bodyPr>
          <a:p>
            <a:pPr indent="714375" algn="just">
              <a:lnSpc>
                <a:spcPct val="120000"/>
              </a:lnSpc>
              <a:spcBef>
                <a:spcPct val="50000"/>
              </a:spcBef>
            </a:pPr>
            <a:r>
              <a:rPr lang="zh-CN" altLang="en-US" sz="2400" dirty="0">
                <a:latin typeface="Times New Roman" panose="02020603050405020304" pitchFamily="18" charset="0"/>
                <a:ea typeface="黑体" panose="02010609060101010101" pitchFamily="49" charset="-122"/>
              </a:rPr>
              <a:t>【题点】 翻译书籍</a:t>
            </a:r>
            <a:endParaRPr lang="zh-CN" altLang="en-US" sz="2400" dirty="0">
              <a:latin typeface="Times New Roman" panose="02020603050405020304" pitchFamily="18" charset="0"/>
              <a:ea typeface="宋体" panose="02010600030101010101" pitchFamily="2" charset="-122"/>
            </a:endParaRPr>
          </a:p>
          <a:p>
            <a:pPr indent="714375" algn="just">
              <a:lnSpc>
                <a:spcPct val="120000"/>
              </a:lnSpc>
              <a:spcBef>
                <a:spcPct val="50000"/>
              </a:spcBef>
            </a:pP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．下表是某校高三同学整理的“晚清时期翻译西学书籍简表”。从表中可以看出，这一时期学习西学的趋势是</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aphicFrame>
        <p:nvGraphicFramePr>
          <p:cNvPr id="640173" name="表格 640172"/>
          <p:cNvGraphicFramePr/>
          <p:nvPr>
            <p:custDataLst>
              <p:tags r:id="rId1"/>
            </p:custDataLst>
          </p:nvPr>
        </p:nvGraphicFramePr>
        <p:xfrm>
          <a:off x="444500" y="2982913"/>
          <a:ext cx="8099425" cy="2238375"/>
        </p:xfrm>
        <a:graphic>
          <a:graphicData uri="http://schemas.openxmlformats.org/drawingml/2006/table">
            <a:tbl>
              <a:tblPr/>
              <a:tblGrid>
                <a:gridCol w="2632710"/>
                <a:gridCol w="1518285"/>
                <a:gridCol w="1518920"/>
                <a:gridCol w="1316355"/>
                <a:gridCol w="1113155"/>
              </a:tblGrid>
              <a:tr h="447675">
                <a:tc rowSpan="2">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1815" b="1" dirty="0">
                          <a:solidFill>
                            <a:srgbClr val="FFFFFF"/>
                          </a:solidFill>
                          <a:latin typeface="Times New Roman" panose="02020603050405020304" pitchFamily="18" charset="0"/>
                          <a:cs typeface="Times New Roman" panose="02020603050405020304" pitchFamily="18" charset="0"/>
                        </a:rPr>
                        <a:t>类别</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99FF"/>
                    </a:solidFill>
                  </a:tcPr>
                </a:tc>
                <a:tc gridSpan="2">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solidFill>
                            <a:srgbClr val="FFFFFF"/>
                          </a:solidFill>
                          <a:latin typeface="Times New Roman" panose="02020603050405020304" pitchFamily="18" charset="0"/>
                          <a:cs typeface="Times New Roman" panose="02020603050405020304" pitchFamily="18" charset="0"/>
                        </a:rPr>
                        <a:t>1860</a:t>
                      </a:r>
                      <a:r>
                        <a:rPr lang="en-US" altLang="zh-CN" sz="1815" b="1">
                          <a:solidFill>
                            <a:srgbClr val="FFFFFF"/>
                          </a:solidFill>
                          <a:latin typeface="Times New Roman" panose="02020603050405020304" pitchFamily="18" charset="0"/>
                          <a:ea typeface="Times New Roman" panose="02020603050405020304" pitchFamily="18" charset="0"/>
                        </a:rPr>
                        <a:t>—</a:t>
                      </a:r>
                      <a:r>
                        <a:rPr lang="en-US" altLang="zh-CN" sz="1815" b="1">
                          <a:solidFill>
                            <a:srgbClr val="FFFFFF"/>
                          </a:solidFill>
                          <a:latin typeface="Times New Roman" panose="02020603050405020304" pitchFamily="18" charset="0"/>
                          <a:cs typeface="Times New Roman" panose="02020603050405020304" pitchFamily="18" charset="0"/>
                        </a:rPr>
                        <a:t>1899</a:t>
                      </a:r>
                      <a:r>
                        <a:rPr lang="zh-CN" altLang="en-US" sz="1815" b="1" dirty="0">
                          <a:solidFill>
                            <a:srgbClr val="FFFFFF"/>
                          </a:solidFill>
                          <a:latin typeface="Times New Roman" panose="02020603050405020304" pitchFamily="18" charset="0"/>
                          <a:cs typeface="Times New Roman" panose="02020603050405020304" pitchFamily="18" charset="0"/>
                        </a:rPr>
                        <a:t>年</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99FF"/>
                    </a:solidFill>
                  </a:tcPr>
                </a:tc>
                <a:tc hMerge="1">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solidFill>
                            <a:srgbClr val="FFFFFF"/>
                          </a:solidFill>
                          <a:latin typeface="Times New Roman" panose="02020603050405020304" pitchFamily="18" charset="0"/>
                          <a:cs typeface="Times New Roman" panose="02020603050405020304" pitchFamily="18" charset="0"/>
                        </a:rPr>
                        <a:t>1902</a:t>
                      </a:r>
                      <a:r>
                        <a:rPr lang="en-US" altLang="zh-CN" sz="1815" b="1">
                          <a:solidFill>
                            <a:srgbClr val="FFFFFF"/>
                          </a:solidFill>
                          <a:latin typeface="Courier New" panose="02070309020205020404" pitchFamily="49" charset="0"/>
                          <a:ea typeface="Times New Roman" panose="02020603050405020304" pitchFamily="18" charset="0"/>
                        </a:rPr>
                        <a:t>—</a:t>
                      </a:r>
                      <a:r>
                        <a:rPr lang="en-US" altLang="zh-CN" sz="1815" b="1">
                          <a:solidFill>
                            <a:srgbClr val="FFFFFF"/>
                          </a:solidFill>
                          <a:latin typeface="Times New Roman" panose="02020603050405020304" pitchFamily="18" charset="0"/>
                          <a:cs typeface="Times New Roman" panose="02020603050405020304" pitchFamily="18" charset="0"/>
                        </a:rPr>
                        <a:t>1904</a:t>
                      </a:r>
                      <a:r>
                        <a:rPr lang="zh-CN" altLang="en-US" sz="1815" b="1" dirty="0">
                          <a:solidFill>
                            <a:srgbClr val="FFFFFF"/>
                          </a:solidFill>
                          <a:latin typeface="Times New Roman" panose="02020603050405020304" pitchFamily="18" charset="0"/>
                          <a:cs typeface="Times New Roman" panose="02020603050405020304" pitchFamily="18" charset="0"/>
                        </a:rPr>
                        <a:t>年</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99FF"/>
                    </a:solidFill>
                  </a:tcPr>
                </a:tc>
                <a:tc hMerge="1">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r>
              <a:tr h="447675">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B w="12700" cap="flat" cmpd="sng">
                      <a:solidFill>
                        <a:srgbClr val="FFFFFF"/>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1815" b="1" dirty="0">
                          <a:solidFill>
                            <a:srgbClr val="FFFFFF"/>
                          </a:solidFill>
                          <a:latin typeface="Times New Roman" panose="02020603050405020304" pitchFamily="18" charset="0"/>
                          <a:cs typeface="Times New Roman" panose="02020603050405020304" pitchFamily="18" charset="0"/>
                        </a:rPr>
                        <a:t>数量</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99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1815" b="1" dirty="0">
                          <a:solidFill>
                            <a:srgbClr val="FFFFFF"/>
                          </a:solidFill>
                          <a:latin typeface="Times New Roman" panose="02020603050405020304" pitchFamily="18" charset="0"/>
                          <a:cs typeface="Times New Roman" panose="02020603050405020304" pitchFamily="18" charset="0"/>
                        </a:rPr>
                        <a:t>比重</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99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1815" b="1" dirty="0">
                          <a:solidFill>
                            <a:srgbClr val="FFFFFF"/>
                          </a:solidFill>
                          <a:latin typeface="Times New Roman" panose="02020603050405020304" pitchFamily="18" charset="0"/>
                          <a:cs typeface="Times New Roman" panose="02020603050405020304" pitchFamily="18" charset="0"/>
                        </a:rPr>
                        <a:t>数量</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99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1815" b="1" dirty="0">
                          <a:solidFill>
                            <a:srgbClr val="FFFFFF"/>
                          </a:solidFill>
                          <a:latin typeface="Times New Roman" panose="02020603050405020304" pitchFamily="18" charset="0"/>
                          <a:cs typeface="Times New Roman" panose="02020603050405020304" pitchFamily="18" charset="0"/>
                        </a:rPr>
                        <a:t>比重</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99FF"/>
                    </a:solidFill>
                  </a:tcPr>
                </a:tc>
              </a:tr>
              <a:tr h="4476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1815" b="1" dirty="0">
                          <a:latin typeface="Times New Roman" panose="02020603050405020304" pitchFamily="18" charset="0"/>
                          <a:cs typeface="Times New Roman" panose="02020603050405020304" pitchFamily="18" charset="0"/>
                        </a:rPr>
                        <a:t>哲学、社会科学</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latin typeface="Times New Roman" panose="02020603050405020304" pitchFamily="18" charset="0"/>
                          <a:cs typeface="Times New Roman" panose="02020603050405020304" pitchFamily="18" charset="0"/>
                        </a:rPr>
                        <a:t>123</a:t>
                      </a:r>
                      <a:r>
                        <a:rPr lang="zh-CN" altLang="en-US" sz="1815" b="1" dirty="0">
                          <a:latin typeface="Times New Roman" panose="02020603050405020304" pitchFamily="18" charset="0"/>
                          <a:cs typeface="Times New Roman" panose="02020603050405020304" pitchFamily="18" charset="0"/>
                        </a:rPr>
                        <a:t>种</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latin typeface="Times New Roman" panose="02020603050405020304" pitchFamily="18" charset="0"/>
                          <a:cs typeface="Times New Roman" panose="02020603050405020304" pitchFamily="18" charset="0"/>
                        </a:rPr>
                        <a:t>22%</a:t>
                      </a:r>
                      <a:endParaRPr lang="zh-CN" altLang="en-US" sz="1815"/>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latin typeface="Times New Roman" panose="02020603050405020304" pitchFamily="18" charset="0"/>
                          <a:cs typeface="Times New Roman" panose="02020603050405020304" pitchFamily="18" charset="0"/>
                        </a:rPr>
                        <a:t>327</a:t>
                      </a:r>
                      <a:r>
                        <a:rPr lang="zh-CN" altLang="en-US" sz="1815" b="1" dirty="0">
                          <a:latin typeface="Times New Roman" panose="02020603050405020304" pitchFamily="18" charset="0"/>
                          <a:cs typeface="Times New Roman" panose="02020603050405020304" pitchFamily="18" charset="0"/>
                        </a:rPr>
                        <a:t>种</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latin typeface="Times New Roman" panose="02020603050405020304" pitchFamily="18" charset="0"/>
                          <a:cs typeface="Times New Roman" panose="02020603050405020304" pitchFamily="18" charset="0"/>
                        </a:rPr>
                        <a:t>61%</a:t>
                      </a:r>
                      <a:endParaRPr lang="zh-CN" altLang="en-US" sz="1815"/>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FF"/>
                    </a:solidFill>
                  </a:tcPr>
                </a:tc>
              </a:tr>
              <a:tr h="4476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1815" b="1" dirty="0">
                          <a:latin typeface="Times New Roman" panose="02020603050405020304" pitchFamily="18" charset="0"/>
                          <a:cs typeface="Times New Roman" panose="02020603050405020304" pitchFamily="18" charset="0"/>
                        </a:rPr>
                        <a:t>自然科学</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latin typeface="Times New Roman" panose="02020603050405020304" pitchFamily="18" charset="0"/>
                          <a:cs typeface="Times New Roman" panose="02020603050405020304" pitchFamily="18" charset="0"/>
                        </a:rPr>
                        <a:t>162</a:t>
                      </a:r>
                      <a:r>
                        <a:rPr lang="zh-CN" altLang="en-US" sz="1815" b="1" dirty="0">
                          <a:latin typeface="Times New Roman" panose="02020603050405020304" pitchFamily="18" charset="0"/>
                          <a:cs typeface="Times New Roman" panose="02020603050405020304" pitchFamily="18" charset="0"/>
                        </a:rPr>
                        <a:t>种</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latin typeface="Times New Roman" panose="02020603050405020304" pitchFamily="18" charset="0"/>
                          <a:cs typeface="Times New Roman" panose="02020603050405020304" pitchFamily="18" charset="0"/>
                        </a:rPr>
                        <a:t>29%</a:t>
                      </a:r>
                      <a:endParaRPr lang="zh-CN" altLang="en-US" sz="1815"/>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latin typeface="Times New Roman" panose="02020603050405020304" pitchFamily="18" charset="0"/>
                          <a:cs typeface="Times New Roman" panose="02020603050405020304" pitchFamily="18" charset="0"/>
                        </a:rPr>
                        <a:t>112</a:t>
                      </a:r>
                      <a:r>
                        <a:rPr lang="zh-CN" altLang="en-US" sz="1815" b="1" dirty="0">
                          <a:latin typeface="Times New Roman" panose="02020603050405020304" pitchFamily="18" charset="0"/>
                          <a:cs typeface="Times New Roman" panose="02020603050405020304" pitchFamily="18" charset="0"/>
                        </a:rPr>
                        <a:t>种</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latin typeface="Times New Roman" panose="02020603050405020304" pitchFamily="18" charset="0"/>
                          <a:cs typeface="Times New Roman" panose="02020603050405020304" pitchFamily="18" charset="0"/>
                        </a:rPr>
                        <a:t>21%</a:t>
                      </a:r>
                      <a:endParaRPr lang="zh-CN" altLang="en-US" sz="1815"/>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99CCFF"/>
                    </a:solidFill>
                  </a:tcPr>
                </a:tc>
              </a:tr>
              <a:tr h="4476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1815" b="1" dirty="0">
                          <a:latin typeface="Times New Roman" panose="02020603050405020304" pitchFamily="18" charset="0"/>
                          <a:cs typeface="Times New Roman" panose="02020603050405020304" pitchFamily="18" charset="0"/>
                        </a:rPr>
                        <a:t>应用科学</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latin typeface="Times New Roman" panose="02020603050405020304" pitchFamily="18" charset="0"/>
                          <a:cs typeface="Times New Roman" panose="02020603050405020304" pitchFamily="18" charset="0"/>
                        </a:rPr>
                        <a:t>225</a:t>
                      </a:r>
                      <a:r>
                        <a:rPr lang="zh-CN" altLang="en-US" sz="1815" b="1" dirty="0">
                          <a:latin typeface="Times New Roman" panose="02020603050405020304" pitchFamily="18" charset="0"/>
                          <a:cs typeface="Times New Roman" panose="02020603050405020304" pitchFamily="18" charset="0"/>
                        </a:rPr>
                        <a:t>种</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latin typeface="Times New Roman" panose="02020603050405020304" pitchFamily="18" charset="0"/>
                          <a:cs typeface="Times New Roman" panose="02020603050405020304" pitchFamily="18" charset="0"/>
                        </a:rPr>
                        <a:t>41%</a:t>
                      </a:r>
                      <a:endParaRPr lang="zh-CN" altLang="en-US" sz="1815"/>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latin typeface="Times New Roman" panose="02020603050405020304" pitchFamily="18" charset="0"/>
                          <a:cs typeface="Times New Roman" panose="02020603050405020304" pitchFamily="18" charset="0"/>
                        </a:rPr>
                        <a:t>56</a:t>
                      </a:r>
                      <a:r>
                        <a:rPr lang="zh-CN" altLang="en-US" sz="1815" b="1" dirty="0">
                          <a:latin typeface="Times New Roman" panose="02020603050405020304" pitchFamily="18" charset="0"/>
                          <a:cs typeface="Times New Roman" panose="02020603050405020304" pitchFamily="18" charset="0"/>
                        </a:rPr>
                        <a:t>种</a:t>
                      </a:r>
                      <a:endParaRPr lang="zh-CN" altLang="en-US" sz="1815" dirty="0"/>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1815" b="1">
                          <a:latin typeface="Times New Roman" panose="02020603050405020304" pitchFamily="18" charset="0"/>
                          <a:cs typeface="Times New Roman" panose="02020603050405020304" pitchFamily="18" charset="0"/>
                        </a:rPr>
                        <a:t>11%</a:t>
                      </a:r>
                      <a:endParaRPr lang="zh-CN" altLang="en-US" sz="1815"/>
                    </a:p>
                  </a:txBody>
                  <a:tcPr marL="82943" marR="82943" marT="41471" marB="41471"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FF"/>
                    </a:solidFill>
                  </a:tcPr>
                </a:tc>
              </a:tr>
            </a:tbl>
          </a:graphicData>
        </a:graphic>
      </p:graphicFrame>
      <p:sp>
        <p:nvSpPr>
          <p:cNvPr id="640174" name="矩形 640173"/>
          <p:cNvSpPr/>
          <p:nvPr/>
        </p:nvSpPr>
        <p:spPr>
          <a:xfrm>
            <a:off x="7261225" y="2668588"/>
            <a:ext cx="198438" cy="107950"/>
          </a:xfrm>
          <a:prstGeom prst="rect">
            <a:avLst/>
          </a:prstGeom>
          <a:noFill/>
          <a:ln w="9525">
            <a:noFill/>
          </a:ln>
        </p:spPr>
        <p:txBody>
          <a:bodyPr wrap="none" anchor="t">
            <a:spAutoFit/>
          </a:bodyPr>
          <a:p>
            <a:r>
              <a:rPr lang="en-US" altLang="zh-CN" sz="100">
                <a:solidFill>
                  <a:srgbClr val="FF0000"/>
                </a:solidFill>
                <a:latin typeface="Times New Roman" panose="02020603050405020304" pitchFamily="18" charset="0"/>
                <a:ea typeface="宋体" panose="02010600030101010101" pitchFamily="2" charset="-122"/>
              </a:rPr>
              <a:t>A</a:t>
            </a:r>
            <a:endParaRPr lang="en-US" altLang="zh-CN" sz="100" dirty="0">
              <a:solidFill>
                <a:srgbClr val="FF0000"/>
              </a:solidFill>
              <a:latin typeface="Times New Roman" panose="02020603050405020304" pitchFamily="18" charset="0"/>
              <a:ea typeface="宋体" panose="02010600030101010101" pitchFamily="2" charset="-122"/>
            </a:endParaRPr>
          </a:p>
        </p:txBody>
      </p:sp>
      <p:sp>
        <p:nvSpPr>
          <p:cNvPr id="632834" name="矩形 632833"/>
          <p:cNvSpPr/>
          <p:nvPr/>
        </p:nvSpPr>
        <p:spPr>
          <a:xfrm>
            <a:off x="277813" y="292100"/>
            <a:ext cx="6983412" cy="582613"/>
          </a:xfrm>
          <a:prstGeom prst="rect">
            <a:avLst/>
          </a:prstGeom>
          <a:noFill/>
          <a:ln w="9525">
            <a:noFill/>
          </a:ln>
        </p:spPr>
        <p:txBody>
          <a:bodyPr anchor="t">
            <a:spAutoFit/>
          </a:bodyPr>
          <a:p>
            <a:pPr algn="just"/>
            <a:r>
              <a:rPr lang="zh-CN" altLang="zh-CN" sz="3200" dirty="0">
                <a:solidFill>
                  <a:srgbClr val="FF6600"/>
                </a:solidFill>
                <a:latin typeface="Times New Roman" panose="02020603050405020304" pitchFamily="18" charset="0"/>
                <a:ea typeface="华文新魏" pitchFamily="2" charset="-122"/>
              </a:rPr>
              <a:t>视角三　关注多元史观</a:t>
            </a:r>
            <a:r>
              <a:rPr lang="en-US" altLang="zh-CN" sz="3200" dirty="0">
                <a:solidFill>
                  <a:srgbClr val="FF6600"/>
                </a:solidFill>
                <a:latin typeface="Times New Roman" panose="02020603050405020304" pitchFamily="18" charset="0"/>
                <a:ea typeface="华文新魏" pitchFamily="2" charset="-122"/>
              </a:rPr>
              <a:t> </a:t>
            </a:r>
            <a:r>
              <a:rPr lang="en-US" altLang="zh-CN" sz="3200">
                <a:solidFill>
                  <a:srgbClr val="FF6600"/>
                </a:solidFill>
                <a:latin typeface="Times New Roman" panose="02020603050405020304" pitchFamily="18" charset="0"/>
                <a:ea typeface="华文新魏" pitchFamily="2" charset="-122"/>
              </a:rPr>
              <a:t>............. </a:t>
            </a:r>
            <a:r>
              <a:rPr lang="zh-CN" altLang="en-US" sz="3200">
                <a:solidFill>
                  <a:srgbClr val="FF6600"/>
                </a:solidFill>
                <a:latin typeface="Times New Roman" panose="02020603050405020304" pitchFamily="18" charset="0"/>
                <a:ea typeface="华文新魏" pitchFamily="2" charset="-122"/>
              </a:rPr>
              <a:t>♨</a:t>
            </a:r>
            <a:endParaRPr lang="zh-CN" altLang="en-US" sz="3200">
              <a:solidFill>
                <a:srgbClr val="FF6600"/>
              </a:solidFill>
              <a:latin typeface="Times New Roman" panose="02020603050405020304" pitchFamily="18" charset="0"/>
              <a:ea typeface="华文新魏" pitchFamily="2" charset="-122"/>
            </a:endParaRPr>
          </a:p>
        </p:txBody>
      </p:sp>
      <p:sp>
        <p:nvSpPr>
          <p:cNvPr id="681987" name="矩形 681986"/>
          <p:cNvSpPr/>
          <p:nvPr/>
        </p:nvSpPr>
        <p:spPr>
          <a:xfrm>
            <a:off x="379413" y="5340350"/>
            <a:ext cx="8229600" cy="1049338"/>
          </a:xfrm>
          <a:prstGeom prst="rect">
            <a:avLst/>
          </a:prstGeom>
          <a:noFill/>
          <a:ln w="9525">
            <a:noFill/>
          </a:ln>
        </p:spPr>
        <p:txBody>
          <a:bodyPr anchor="t">
            <a:spAutoFit/>
          </a:bodyPr>
          <a:p>
            <a:pPr algn="just">
              <a:lnSpc>
                <a:spcPct val="130000"/>
              </a:lnSpc>
              <a:spcBef>
                <a:spcPct val="50000"/>
              </a:spcBef>
              <a:buNone/>
            </a:pPr>
            <a:r>
              <a:rPr lang="en-US" altLang="zh-CN" sz="2400" dirty="0">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从侧重科技到侧重人文        </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．从被动接收到主动追求   </a:t>
            </a:r>
            <a:r>
              <a:rPr lang="en-US" altLang="zh-CN" sz="2400" dirty="0">
                <a:latin typeface="Times New Roman" panose="02020603050405020304" pitchFamily="18" charset="0"/>
                <a:ea typeface="宋体" panose="02010600030101010101" pitchFamily="2" charset="-122"/>
              </a:rPr>
              <a:t>C</a:t>
            </a:r>
            <a:r>
              <a:rPr lang="zh-CN" altLang="en-US" sz="2400" dirty="0">
                <a:latin typeface="Times New Roman" panose="02020603050405020304" pitchFamily="18" charset="0"/>
                <a:ea typeface="宋体" panose="02010600030101010101" pitchFamily="2" charset="-122"/>
              </a:rPr>
              <a:t>．从持续高涨到趋于停滞         </a:t>
            </a:r>
            <a:r>
              <a:rPr lang="en-US" altLang="zh-CN" sz="2400" dirty="0">
                <a:latin typeface="Times New Roman" panose="02020603050405020304" pitchFamily="18" charset="0"/>
                <a:ea typeface="宋体" panose="02010600030101010101" pitchFamily="2" charset="-122"/>
              </a:rPr>
              <a:t>D</a:t>
            </a:r>
            <a:r>
              <a:rPr lang="zh-CN" altLang="en-US" sz="2400" dirty="0">
                <a:latin typeface="Times New Roman" panose="02020603050405020304" pitchFamily="18" charset="0"/>
                <a:ea typeface="宋体" panose="02010600030101010101" pitchFamily="2" charset="-122"/>
              </a:rPr>
              <a:t>．从全盘西化到中西结合</a:t>
            </a:r>
            <a:endParaRPr lang="zh-CN" altLang="en-US" sz="2400">
              <a:latin typeface="宋体" panose="02010600030101010101" pitchFamily="2" charset="-122"/>
              <a:ea typeface="宋体" panose="02010600030101010101" pitchFamily="2" charset="-122"/>
            </a:endParaRPr>
          </a:p>
        </p:txBody>
      </p:sp>
      <p:sp>
        <p:nvSpPr>
          <p:cNvPr id="6" name="Rectangle 38"/>
          <p:cNvSpPr>
            <a:spLocks noChangeArrowheads="1"/>
          </p:cNvSpPr>
          <p:nvPr/>
        </p:nvSpPr>
        <p:spPr bwMode="auto">
          <a:xfrm>
            <a:off x="8156575" y="1963738"/>
            <a:ext cx="596900" cy="922338"/>
          </a:xfrm>
          <a:prstGeom prst="rect">
            <a:avLst/>
          </a:prstGeom>
          <a:noFill/>
          <a:ln>
            <a:noFill/>
          </a:ln>
          <a:effectLst/>
        </p:spPr>
        <p:txBody>
          <a:bodyPr wrap="none">
            <a:spAutoFit/>
          </a:bodyPr>
          <a:lstStyle/>
          <a:p>
            <a:pPr eaLnBrk="1" fontAlgn="base" hangingPunct="1">
              <a:buFont typeface="Arial" panose="020B0604020202020204" pitchFamily="34" charset="0"/>
              <a:buNone/>
            </a:pPr>
            <a:r>
              <a:rPr lang="en-US" altLang="zh-CN" sz="5400" b="1" strike="noStrike" noProof="1" dirty="0">
                <a:solidFill>
                  <a:srgbClr val="FF0000"/>
                </a:solidFill>
                <a:effectLst>
                  <a:outerShdw blurRad="38100" dist="38100" dir="2700000" algn="tl">
                    <a:srgbClr val="C0C0C0"/>
                  </a:outerShdw>
                </a:effectLst>
                <a:latin typeface="Calibri" panose="020F0502020204030204" pitchFamily="34" charset="0"/>
                <a:ea typeface="宋体" panose="02010600030101010101" pitchFamily="2" charset="-122"/>
                <a:cs typeface="+mn-cs"/>
              </a:rPr>
              <a:t>A</a:t>
            </a:r>
            <a:endParaRPr lang="en-US" altLang="zh-CN" sz="5400" b="1" strike="noStrike" noProof="1" dirty="0">
              <a:solidFill>
                <a:srgbClr val="FF0000"/>
              </a:solidFill>
              <a:effectLst>
                <a:outerShdw blurRad="38100" dist="38100" dir="2700000" algn="tl">
                  <a:srgbClr val="C0C0C0"/>
                </a:outerShdw>
              </a:effectLst>
              <a:ea typeface="宋体" panose="02010600030101010101" pitchFamily="2"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40004"/>
                                        </p:tgtEl>
                                        <p:attrNameLst>
                                          <p:attrName>style.visibility</p:attrName>
                                        </p:attrNameLst>
                                      </p:cBhvr>
                                      <p:to>
                                        <p:strVal val="visible"/>
                                      </p:to>
                                    </p:set>
                                    <p:animEffect transition="in" filter="checkerboard(across)">
                                      <p:cBhvr>
                                        <p:cTn id="7" dur="500"/>
                                        <p:tgtEl>
                                          <p:spTgt spid="640004"/>
                                        </p:tgtEl>
                                      </p:cBhvr>
                                    </p:animEffect>
                                  </p:childTnLst>
                                </p:cTn>
                              </p:par>
                            </p:childTnLst>
                          </p:cTn>
                        </p:par>
                        <p:par>
                          <p:cTn id="8" fill="hold">
                            <p:stCondLst>
                              <p:cond delay="500"/>
                            </p:stCondLst>
                            <p:childTnLst>
                              <p:par>
                                <p:cTn id="9" presetID="13" presetClass="entr" presetSubtype="16" fill="hold" nodeType="afterEffect">
                                  <p:stCondLst>
                                    <p:cond delay="0"/>
                                  </p:stCondLst>
                                  <p:childTnLst>
                                    <p:set>
                                      <p:cBhvr>
                                        <p:cTn id="10" dur="1" fill="hold">
                                          <p:stCondLst>
                                            <p:cond delay="0"/>
                                          </p:stCondLst>
                                        </p:cTn>
                                        <p:tgtEl>
                                          <p:spTgt spid="640173"/>
                                        </p:tgtEl>
                                        <p:attrNameLst>
                                          <p:attrName>style.visibility</p:attrName>
                                        </p:attrNameLst>
                                      </p:cBhvr>
                                      <p:to>
                                        <p:strVal val="visible"/>
                                      </p:to>
                                    </p:set>
                                    <p:animEffect transition="in" filter="plus(in)">
                                      <p:cBhvr>
                                        <p:cTn id="11" dur="2000"/>
                                        <p:tgtEl>
                                          <p:spTgt spid="640173"/>
                                        </p:tgtEl>
                                      </p:cBhvr>
                                    </p:animEffec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grpId="0" nodeType="clickEffect">
                                  <p:stCondLst>
                                    <p:cond delay="0"/>
                                  </p:stCondLst>
                                  <p:childTnLst>
                                    <p:set>
                                      <p:cBhvr>
                                        <p:cTn id="15" dur="1" fill="hold">
                                          <p:stCondLst>
                                            <p:cond delay="0"/>
                                          </p:stCondLst>
                                        </p:cTn>
                                        <p:tgtEl>
                                          <p:spTgt spid="640174"/>
                                        </p:tgtEl>
                                        <p:attrNameLst>
                                          <p:attrName>style.visibility</p:attrName>
                                        </p:attrNameLst>
                                      </p:cBhvr>
                                      <p:to>
                                        <p:strVal val="visible"/>
                                      </p:to>
                                    </p:set>
                                    <p:anim calcmode="lin" valueType="num">
                                      <p:cBhvr>
                                        <p:cTn id="16" dur="1000" fill="hold"/>
                                        <p:tgtEl>
                                          <p:spTgt spid="640174"/>
                                        </p:tgtEl>
                                        <p:attrNameLst>
                                          <p:attrName>ppt_x</p:attrName>
                                        </p:attrNameLst>
                                      </p:cBhvr>
                                      <p:tavLst>
                                        <p:tav tm="0">
                                          <p:val>
                                            <p:strVal val="#ppt_x-.2"/>
                                          </p:val>
                                        </p:tav>
                                        <p:tav tm="100000">
                                          <p:val>
                                            <p:strVal val="#ppt_x"/>
                                          </p:val>
                                        </p:tav>
                                      </p:tavLst>
                                    </p:anim>
                                    <p:anim calcmode="lin" valueType="num">
                                      <p:cBhvr>
                                        <p:cTn id="17" dur="1000" fill="hold"/>
                                        <p:tgtEl>
                                          <p:spTgt spid="640174"/>
                                        </p:tgtEl>
                                        <p:attrNameLst>
                                          <p:attrName>ppt_y</p:attrName>
                                        </p:attrNameLst>
                                      </p:cBhvr>
                                      <p:tavLst>
                                        <p:tav tm="0">
                                          <p:val>
                                            <p:strVal val="#ppt_y"/>
                                          </p:val>
                                        </p:tav>
                                        <p:tav tm="100000">
                                          <p:val>
                                            <p:strVal val="#ppt_y"/>
                                          </p:val>
                                        </p:tav>
                                      </p:tavLst>
                                    </p:anim>
                                    <p:animEffect transition="in" filter="wipe(right)" prLst="gradientSize: 0.1">
                                      <p:cBhvr>
                                        <p:cTn id="18" dur="1000"/>
                                        <p:tgtEl>
                                          <p:spTgt spid="640174"/>
                                        </p:tgtEl>
                                      </p:cBhvr>
                                    </p:animEffect>
                                  </p:childTnLst>
                                </p:cTn>
                              </p:par>
                            </p:childTnLst>
                          </p:cTn>
                        </p:par>
                        <p:par>
                          <p:cTn id="19" fill="hold">
                            <p:stCondLst>
                              <p:cond delay="1000"/>
                            </p:stCondLst>
                            <p:childTnLst>
                              <p:par>
                                <p:cTn id="20" presetID="5" presetClass="entr" presetSubtype="10" fill="hold" grpId="0" nodeType="afterEffect">
                                  <p:stCondLst>
                                    <p:cond delay="0"/>
                                  </p:stCondLst>
                                  <p:childTnLst>
                                    <p:set>
                                      <p:cBhvr>
                                        <p:cTn id="21" dur="1" fill="hold">
                                          <p:stCondLst>
                                            <p:cond delay="0"/>
                                          </p:stCondLst>
                                        </p:cTn>
                                        <p:tgtEl>
                                          <p:spTgt spid="632834"/>
                                        </p:tgtEl>
                                        <p:attrNameLst>
                                          <p:attrName>style.visibility</p:attrName>
                                        </p:attrNameLst>
                                      </p:cBhvr>
                                      <p:to>
                                        <p:strVal val="visible"/>
                                      </p:to>
                                    </p:set>
                                    <p:animEffect transition="in" filter="checkerboard(across)">
                                      <p:cBhvr>
                                        <p:cTn id="22" dur="500"/>
                                        <p:tgtEl>
                                          <p:spTgt spid="632834"/>
                                        </p:tgtEl>
                                      </p:cBhvr>
                                    </p:animEffect>
                                  </p:childTnLst>
                                </p:cTn>
                              </p:par>
                            </p:childTnLst>
                          </p:cTn>
                        </p:par>
                        <p:par>
                          <p:cTn id="23" fill="hold">
                            <p:stCondLst>
                              <p:cond delay="1500"/>
                            </p:stCondLst>
                            <p:childTnLst>
                              <p:par>
                                <p:cTn id="24" presetID="5" presetClass="entr" presetSubtype="10" fill="hold" grpId="0" nodeType="afterEffect">
                                  <p:stCondLst>
                                    <p:cond delay="0"/>
                                  </p:stCondLst>
                                  <p:childTnLst>
                                    <p:set>
                                      <p:cBhvr>
                                        <p:cTn id="25" dur="1" fill="hold">
                                          <p:stCondLst>
                                            <p:cond delay="0"/>
                                          </p:stCondLst>
                                        </p:cTn>
                                        <p:tgtEl>
                                          <p:spTgt spid="681987"/>
                                        </p:tgtEl>
                                        <p:attrNameLst>
                                          <p:attrName>style.visibility</p:attrName>
                                        </p:attrNameLst>
                                      </p:cBhvr>
                                      <p:to>
                                        <p:strVal val="visible"/>
                                      </p:to>
                                    </p:set>
                                    <p:animEffect transition="in" filter="checkerboard(across)">
                                      <p:cBhvr>
                                        <p:cTn id="26" dur="500"/>
                                        <p:tgtEl>
                                          <p:spTgt spid="681987"/>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ppt_x</p:attrName>
                                        </p:attrNameLst>
                                      </p:cBhvr>
                                      <p:tavLst>
                                        <p:tav tm="0">
                                          <p:val>
                                            <p:strVal val="#ppt_x-.2"/>
                                          </p:val>
                                        </p:tav>
                                        <p:tav tm="100000">
                                          <p:val>
                                            <p:strVal val="#ppt_x"/>
                                          </p:val>
                                        </p:tav>
                                      </p:tavLst>
                                    </p:anim>
                                    <p:anim calcmode="lin" valueType="num">
                                      <p:cBhvr>
                                        <p:cTn id="3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4" grpId="0"/>
      <p:bldP spid="640174" grpId="0"/>
      <p:bldP spid="632834" grpId="0"/>
      <p:bldP spid="681987" grpId="0"/>
      <p:bldP spid="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a:graphicFrameLocks noGrp="1"/>
          </p:cNvGraphicFramePr>
          <p:nvPr/>
        </p:nvGraphicFramePr>
        <p:xfrm>
          <a:off x="0" y="571500"/>
          <a:ext cx="9144001" cy="6261100"/>
        </p:xfrm>
        <a:graphic>
          <a:graphicData uri="http://schemas.openxmlformats.org/drawingml/2006/table">
            <a:tbl>
              <a:tblPr firstRow="1" bandRow="1">
                <a:tableStyleId>{5C22544A-7EE6-4342-B048-85BDC9FD1C3A}</a:tableStyleId>
              </a:tblPr>
              <a:tblGrid>
                <a:gridCol w="1828800"/>
                <a:gridCol w="1828800"/>
                <a:gridCol w="1985971"/>
                <a:gridCol w="1285884"/>
                <a:gridCol w="2214546"/>
              </a:tblGrid>
              <a:tr h="714381">
                <a:tc>
                  <a:txBody>
                    <a:bodyPr/>
                    <a:lstStyle/>
                    <a:p>
                      <a:r>
                        <a:rPr lang="zh-CN" altLang="en-US" sz="3600" b="1" dirty="0" smtClean="0"/>
                        <a:t> 时间</a:t>
                      </a:r>
                      <a:endParaRPr lang="zh-CN" altLang="en-US" sz="3600" b="1" dirty="0" smtClean="0"/>
                    </a:p>
                  </a:txBody>
                  <a:tcPr/>
                </a:tc>
                <a:tc>
                  <a:txBody>
                    <a:bodyPr/>
                    <a:lstStyle/>
                    <a:p>
                      <a:r>
                        <a:rPr lang="zh-CN" altLang="en-US" sz="3600" b="1" dirty="0" smtClean="0"/>
                        <a:t>   人物</a:t>
                      </a:r>
                      <a:endParaRPr lang="zh-CN" altLang="en-US" sz="3600" b="1" dirty="0" smtClean="0"/>
                    </a:p>
                  </a:txBody>
                  <a:tcPr/>
                </a:tc>
                <a:tc>
                  <a:txBody>
                    <a:bodyPr/>
                    <a:lstStyle/>
                    <a:p>
                      <a:r>
                        <a:rPr lang="zh-CN" altLang="en-US" sz="3600" b="1" dirty="0" smtClean="0"/>
                        <a:t>   思想</a:t>
                      </a:r>
                      <a:endParaRPr lang="zh-CN" altLang="en-US" sz="3600" b="1" dirty="0" smtClean="0"/>
                    </a:p>
                  </a:txBody>
                  <a:tcPr/>
                </a:tc>
                <a:tc>
                  <a:txBody>
                    <a:bodyPr/>
                    <a:lstStyle/>
                    <a:p>
                      <a:r>
                        <a:rPr lang="zh-CN" altLang="en-US" sz="3600" b="1" dirty="0" smtClean="0"/>
                        <a:t> 实践</a:t>
                      </a:r>
                      <a:endParaRPr lang="zh-CN" altLang="en-US" sz="3600" b="1" dirty="0" smtClean="0"/>
                    </a:p>
                  </a:txBody>
                  <a:tcPr/>
                </a:tc>
                <a:tc>
                  <a:txBody>
                    <a:bodyPr/>
                    <a:lstStyle/>
                    <a:p>
                      <a:r>
                        <a:rPr lang="zh-CN" altLang="en-US" sz="3600" b="1" dirty="0" smtClean="0"/>
                        <a:t>   影响</a:t>
                      </a:r>
                      <a:endParaRPr lang="zh-CN" altLang="en-US" sz="3600" b="1" dirty="0" smtClean="0"/>
                    </a:p>
                  </a:txBody>
                  <a:tcPr/>
                </a:tc>
              </a:tr>
              <a:tr h="145317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atin typeface="宋体" panose="02010600030101010101" pitchFamily="2" charset="-122"/>
                          <a:ea typeface="宋体" panose="02010600030101010101" pitchFamily="2" charset="-122"/>
                          <a:cs typeface="宋体" panose="02010600030101010101" pitchFamily="2" charset="-122"/>
                        </a:rPr>
                        <a:t>鸦片战争后（</a:t>
                      </a:r>
                      <a:r>
                        <a:rPr lang="en-US" altLang="zh-CN" sz="2400" b="1" dirty="0" smtClean="0">
                          <a:latin typeface="宋体" panose="02010600030101010101" pitchFamily="2" charset="-122"/>
                          <a:ea typeface="宋体" panose="02010600030101010101" pitchFamily="2" charset="-122"/>
                          <a:cs typeface="宋体" panose="02010600030101010101" pitchFamily="2" charset="-122"/>
                        </a:rPr>
                        <a:t>19C40S——60S</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r>
                        <a:rPr lang="zh-CN" altLang="en-US" sz="2400" b="1" dirty="0" smtClean="0">
                          <a:latin typeface="华文楷体" charset="-122"/>
                          <a:ea typeface="华文楷体" charset="-122"/>
                        </a:rPr>
                        <a:t>林则徐、</a:t>
                      </a:r>
                      <a:endParaRPr lang="zh-CN" altLang="en-US" sz="2400" b="1" dirty="0" smtClean="0">
                        <a:latin typeface="华文楷体" charset="-122"/>
                        <a:ea typeface="华文楷体" charset="-122"/>
                      </a:endParaRPr>
                    </a:p>
                    <a:p>
                      <a:r>
                        <a:rPr lang="zh-CN" altLang="en-US" sz="2400" b="1" dirty="0" smtClean="0">
                          <a:latin typeface="华文楷体" charset="-122"/>
                          <a:ea typeface="华文楷体" charset="-122"/>
                        </a:rPr>
                        <a:t>魏源</a:t>
                      </a:r>
                      <a:endParaRPr lang="zh-CN" altLang="en-US" sz="2400" b="1" dirty="0" smtClean="0">
                        <a:latin typeface="华文楷体" charset="-122"/>
                        <a:ea typeface="华文楷体" charset="-122"/>
                      </a:endParaRPr>
                    </a:p>
                  </a:txBody>
                  <a:tcPr/>
                </a:tc>
                <a:tc>
                  <a:txBody>
                    <a:bodyPr/>
                    <a:lstStyle/>
                    <a:p>
                      <a:r>
                        <a:rPr lang="zh-CN" altLang="en-US" sz="2400" dirty="0" smtClean="0">
                          <a:solidFill>
                            <a:srgbClr val="FF0000"/>
                          </a:solidFill>
                          <a:latin typeface="华文行楷" pitchFamily="2" charset="-122"/>
                          <a:ea typeface="华文行楷" pitchFamily="2" charset="-122"/>
                        </a:rPr>
                        <a:t>师夷长技以制夷</a:t>
                      </a:r>
                      <a:endParaRPr lang="zh-CN" altLang="en-US" sz="2400" dirty="0" smtClean="0">
                        <a:solidFill>
                          <a:srgbClr val="FF0000"/>
                        </a:solidFill>
                        <a:latin typeface="华文行楷" pitchFamily="2" charset="-122"/>
                        <a:ea typeface="华文行楷" pitchFamily="2" charset="-122"/>
                      </a:endParaRPr>
                    </a:p>
                  </a:txBody>
                  <a:tcPr/>
                </a:tc>
                <a:tc>
                  <a:txBody>
                    <a:bodyPr/>
                    <a:lstStyle/>
                    <a:p>
                      <a:endParaRPr lang="zh-CN" altLang="en-US" sz="2400" dirty="0"/>
                    </a:p>
                  </a:txBody>
                  <a:tcPr/>
                </a:tc>
                <a:tc>
                  <a:txBody>
                    <a:bodyPr/>
                    <a:lstStyle/>
                    <a:p>
                      <a:r>
                        <a:rPr lang="zh-CN" altLang="en-US" sz="2400" b="1" dirty="0" smtClean="0">
                          <a:solidFill>
                            <a:srgbClr val="1D41D5"/>
                          </a:solidFill>
                          <a:latin typeface="华文楷体" charset="-122"/>
                          <a:ea typeface="华文楷体" charset="-122"/>
                        </a:rPr>
                        <a:t>引导着人们关注世界形势，对当时的思想解放有重要的启迪作用。</a:t>
                      </a:r>
                      <a:endParaRPr lang="zh-CN" altLang="en-US" sz="2400" b="1" dirty="0" smtClean="0">
                        <a:solidFill>
                          <a:srgbClr val="1D41D5"/>
                        </a:solidFill>
                        <a:latin typeface="华文楷体" charset="-122"/>
                        <a:ea typeface="华文楷体" charset="-122"/>
                      </a:endParaRPr>
                    </a:p>
                  </a:txBody>
                  <a:tcPr/>
                </a:tc>
              </a:tr>
              <a:tr h="1272241">
                <a:tc>
                  <a:txBody>
                    <a:bodyPr/>
                    <a:lstStyle/>
                    <a:p>
                      <a:r>
                        <a:rPr lang="zh-CN" altLang="en-US" sz="2400" b="1" dirty="0" smtClean="0">
                          <a:latin typeface="宋体" panose="02010600030101010101" pitchFamily="2" charset="-122"/>
                          <a:ea typeface="宋体" panose="02010600030101010101" pitchFamily="2" charset="-122"/>
                          <a:cs typeface="宋体" panose="02010600030101010101" pitchFamily="2" charset="-122"/>
                        </a:rPr>
                        <a:t>第二次鸦片战争后（</a:t>
                      </a:r>
                      <a:r>
                        <a:rPr lang="en-US" altLang="zh-CN" sz="2400" b="1" dirty="0" smtClean="0">
                          <a:latin typeface="宋体" panose="02010600030101010101" pitchFamily="2" charset="-122"/>
                          <a:ea typeface="宋体" panose="02010600030101010101" pitchFamily="2" charset="-122"/>
                          <a:cs typeface="宋体" panose="02010600030101010101" pitchFamily="2" charset="-122"/>
                        </a:rPr>
                        <a:t>19C60S——90S</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r>
                        <a:rPr lang="zh-CN" altLang="en-US" sz="2400" b="1" dirty="0" smtClean="0">
                          <a:latin typeface="华文楷体" charset="-122"/>
                          <a:ea typeface="华文楷体" charset="-122"/>
                        </a:rPr>
                        <a:t>洋务派</a:t>
                      </a:r>
                      <a:endParaRPr lang="zh-CN" altLang="en-US" sz="2400" b="1" dirty="0" smtClean="0">
                        <a:latin typeface="华文楷体" charset="-122"/>
                        <a:ea typeface="华文楷体" charset="-122"/>
                      </a:endParaRPr>
                    </a:p>
                  </a:txBody>
                  <a:tcPr/>
                </a:tc>
                <a:tc>
                  <a:txBody>
                    <a:bodyPr/>
                    <a:lstStyle/>
                    <a:p>
                      <a:r>
                        <a:rPr lang="zh-CN" altLang="en-US" sz="2400" dirty="0" smtClean="0">
                          <a:solidFill>
                            <a:srgbClr val="FF0000"/>
                          </a:solidFill>
                          <a:latin typeface="华文行楷" pitchFamily="2" charset="-122"/>
                          <a:ea typeface="华文行楷" pitchFamily="2" charset="-122"/>
                        </a:rPr>
                        <a:t>中学为体，西学为用</a:t>
                      </a:r>
                      <a:endParaRPr lang="zh-CN" altLang="en-US" sz="2400" dirty="0" smtClean="0">
                        <a:solidFill>
                          <a:srgbClr val="FF0000"/>
                        </a:solidFill>
                        <a:latin typeface="华文行楷" pitchFamily="2" charset="-122"/>
                        <a:ea typeface="华文行楷" pitchFamily="2" charset="-122"/>
                      </a:endParaRPr>
                    </a:p>
                  </a:txBody>
                  <a:tcPr/>
                </a:tc>
                <a:tc>
                  <a:txBody>
                    <a:bodyPr/>
                    <a:lstStyle/>
                    <a:p>
                      <a:r>
                        <a:rPr lang="zh-CN" altLang="en-US" sz="2400" b="1" dirty="0" smtClean="0">
                          <a:latin typeface="宋体" panose="02010600030101010101" pitchFamily="2" charset="-122"/>
                          <a:ea typeface="宋体" panose="02010600030101010101" pitchFamily="2" charset="-122"/>
                        </a:rPr>
                        <a:t>洋务运动</a:t>
                      </a:r>
                      <a:endParaRPr lang="zh-CN" altLang="en-US" sz="2400" b="1" dirty="0" smtClean="0">
                        <a:latin typeface="宋体" panose="02010600030101010101" pitchFamily="2" charset="-122"/>
                        <a:ea typeface="宋体" panose="02010600030101010101" pitchFamily="2" charset="-122"/>
                      </a:endParaRPr>
                    </a:p>
                  </a:txBody>
                  <a:tcPr/>
                </a:tc>
                <a:tc>
                  <a:txBody>
                    <a:bodyPr/>
                    <a:lstStyle/>
                    <a:p>
                      <a:r>
                        <a:rPr lang="zh-CN" altLang="en-US" sz="2400" b="1" dirty="0" smtClean="0">
                          <a:solidFill>
                            <a:srgbClr val="1D41D5"/>
                          </a:solidFill>
                          <a:latin typeface="华文楷体" charset="-122"/>
                          <a:ea typeface="华文楷体" charset="-122"/>
                        </a:rPr>
                        <a:t>推动了洋务运动开展，</a:t>
                      </a:r>
                      <a:r>
                        <a:rPr lang="zh-CN" altLang="en-US" sz="2400" b="1" dirty="0" smtClean="0">
                          <a:solidFill>
                            <a:srgbClr val="FF0000"/>
                          </a:solidFill>
                          <a:latin typeface="华文楷体" charset="-122"/>
                          <a:ea typeface="华文楷体" charset="-122"/>
                        </a:rPr>
                        <a:t>迈出了近代化的第一步。</a:t>
                      </a:r>
                      <a:endParaRPr lang="zh-CN" altLang="en-US" sz="2400" b="1" dirty="0" smtClean="0">
                        <a:solidFill>
                          <a:srgbClr val="FF0000"/>
                        </a:solidFill>
                        <a:latin typeface="华文楷体" charset="-122"/>
                        <a:ea typeface="华文楷体" charset="-122"/>
                      </a:endParaRPr>
                    </a:p>
                  </a:txBody>
                  <a:tcPr/>
                </a:tc>
              </a:tr>
              <a:tr h="882998">
                <a:tc>
                  <a:txBody>
                    <a:bodyPr/>
                    <a:lstStyle/>
                    <a:p>
                      <a:r>
                        <a:rPr lang="zh-CN" altLang="en-US" sz="2400" b="1" dirty="0" smtClean="0">
                          <a:latin typeface="宋体" panose="02010600030101010101" pitchFamily="2" charset="-122"/>
                          <a:ea typeface="宋体" panose="02010600030101010101" pitchFamily="2" charset="-122"/>
                          <a:cs typeface="宋体" panose="02010600030101010101" pitchFamily="2" charset="-122"/>
                        </a:rPr>
                        <a:t>中法战争后（</a:t>
                      </a:r>
                      <a:r>
                        <a:rPr lang="en-US" altLang="zh-CN" sz="2400" b="1" dirty="0" smtClean="0">
                          <a:latin typeface="宋体" panose="02010600030101010101" pitchFamily="2" charset="-122"/>
                          <a:ea typeface="宋体" panose="02010600030101010101" pitchFamily="2" charset="-122"/>
                          <a:cs typeface="宋体" panose="02010600030101010101" pitchFamily="2" charset="-122"/>
                        </a:rPr>
                        <a:t>19C80S</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r>
                        <a:rPr lang="zh-CN" altLang="en-US" sz="2400" b="1" dirty="0" smtClean="0">
                          <a:latin typeface="华文楷体" charset="-122"/>
                          <a:ea typeface="华文楷体" charset="-122"/>
                        </a:rPr>
                        <a:t>早期维新派</a:t>
                      </a:r>
                      <a:endParaRPr lang="zh-CN" altLang="en-US" sz="2400" b="1" dirty="0" smtClean="0">
                        <a:latin typeface="华文楷体" charset="-122"/>
                        <a:ea typeface="华文楷体" charset="-122"/>
                      </a:endParaRPr>
                    </a:p>
                  </a:txBody>
                  <a:tcPr/>
                </a:tc>
                <a:tc>
                  <a:txBody>
                    <a:bodyPr/>
                    <a:lstStyle/>
                    <a:p>
                      <a:r>
                        <a:rPr lang="zh-CN" altLang="en-US" sz="2400" dirty="0" smtClean="0">
                          <a:latin typeface="华文行楷" pitchFamily="2" charset="-122"/>
                          <a:ea typeface="华文行楷" pitchFamily="2" charset="-122"/>
                          <a:cs typeface="华文行楷" pitchFamily="2" charset="-122"/>
                        </a:rPr>
                        <a:t> </a:t>
                      </a:r>
                      <a:r>
                        <a:rPr lang="zh-CN" altLang="en-US" sz="2400" dirty="0" smtClean="0">
                          <a:solidFill>
                            <a:srgbClr val="FF0000"/>
                          </a:solidFill>
                          <a:latin typeface="华文行楷" pitchFamily="2" charset="-122"/>
                          <a:ea typeface="华文行楷" pitchFamily="2" charset="-122"/>
                          <a:cs typeface="华文行楷" pitchFamily="2" charset="-122"/>
                        </a:rPr>
                        <a:t>变革制度</a:t>
                      </a:r>
                      <a:endParaRPr lang="zh-CN" altLang="en-US" sz="2400" dirty="0" smtClean="0">
                        <a:solidFill>
                          <a:srgbClr val="FF0000"/>
                        </a:solidFill>
                        <a:latin typeface="华文行楷" pitchFamily="2" charset="-122"/>
                        <a:ea typeface="华文行楷" pitchFamily="2" charset="-122"/>
                        <a:cs typeface="华文行楷" pitchFamily="2" charset="-122"/>
                      </a:endParaRPr>
                    </a:p>
                  </a:txBody>
                  <a:tcPr/>
                </a:tc>
                <a:tc>
                  <a:txBody>
                    <a:bodyPr/>
                    <a:lstStyle/>
                    <a:p>
                      <a:endParaRPr lang="zh-CN" altLang="en-US" sz="2400" dirty="0">
                        <a:latin typeface="宋体" panose="02010600030101010101" pitchFamily="2" charset="-122"/>
                        <a:ea typeface="宋体" panose="02010600030101010101" pitchFamily="2" charset="-122"/>
                      </a:endParaRPr>
                    </a:p>
                  </a:txBody>
                  <a:tcPr/>
                </a:tc>
                <a:tc>
                  <a:txBody>
                    <a:bodyPr/>
                    <a:lstStyle/>
                    <a:p>
                      <a:endParaRPr lang="zh-CN" altLang="en-US" sz="2400" dirty="0"/>
                    </a:p>
                  </a:txBody>
                  <a:tcPr/>
                </a:tc>
              </a:tr>
              <a:tr h="1019455">
                <a:tc>
                  <a:txBody>
                    <a:bodyPr/>
                    <a:lstStyle/>
                    <a:p>
                      <a:r>
                        <a:rPr lang="zh-CN" altLang="en-US" sz="2400" b="1" dirty="0" smtClean="0">
                          <a:latin typeface="宋体" panose="02010600030101010101" pitchFamily="2" charset="-122"/>
                          <a:ea typeface="宋体" panose="02010600030101010101" pitchFamily="2" charset="-122"/>
                          <a:cs typeface="宋体" panose="02010600030101010101" pitchFamily="2" charset="-122"/>
                        </a:rPr>
                        <a:t>甲午战争后（</a:t>
                      </a:r>
                      <a:r>
                        <a:rPr lang="en-US" altLang="zh-CN" sz="2400" b="1" dirty="0" smtClean="0">
                          <a:latin typeface="宋体" panose="02010600030101010101" pitchFamily="2" charset="-122"/>
                          <a:ea typeface="宋体" panose="02010600030101010101" pitchFamily="2" charset="-122"/>
                          <a:cs typeface="宋体" panose="02010600030101010101" pitchFamily="2" charset="-122"/>
                        </a:rPr>
                        <a:t>19C90S</a:t>
                      </a:r>
                      <a:r>
                        <a:rPr lang="zh-CN" altLang="en-US" sz="2400" b="1" dirty="0" smtClean="0">
                          <a:latin typeface="宋体" panose="02010600030101010101" pitchFamily="2" charset="-122"/>
                          <a:ea typeface="宋体" panose="02010600030101010101" pitchFamily="2" charset="-122"/>
                          <a:cs typeface="宋体" panose="02010600030101010101" pitchFamily="2" charset="-122"/>
                        </a:rPr>
                        <a:t>）</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r>
                        <a:rPr lang="zh-CN" altLang="en-US" sz="2400" b="1" dirty="0" smtClean="0">
                          <a:latin typeface="华文楷体" charset="-122"/>
                          <a:ea typeface="华文楷体" charset="-122"/>
                        </a:rPr>
                        <a:t>维新派</a:t>
                      </a:r>
                      <a:endParaRPr lang="zh-CN" altLang="en-US" sz="2400" b="1" dirty="0" smtClean="0">
                        <a:latin typeface="华文楷体" charset="-122"/>
                        <a:ea typeface="华文楷体" charset="-122"/>
                      </a:endParaRPr>
                    </a:p>
                  </a:txBody>
                  <a:tcPr/>
                </a:tc>
                <a:tc>
                  <a:txBody>
                    <a:bodyPr/>
                    <a:lstStyle/>
                    <a:p>
                      <a:r>
                        <a:rPr lang="zh-CN" altLang="en-US" sz="2400" dirty="0" smtClean="0">
                          <a:solidFill>
                            <a:srgbClr val="FF0000"/>
                          </a:solidFill>
                          <a:latin typeface="华文行楷" pitchFamily="2" charset="-122"/>
                          <a:ea typeface="华文行楷" pitchFamily="2" charset="-122"/>
                        </a:rPr>
                        <a:t>维新变法，君主立宪</a:t>
                      </a:r>
                      <a:endParaRPr lang="zh-CN" altLang="en-US" sz="2400" dirty="0" smtClean="0">
                        <a:solidFill>
                          <a:srgbClr val="FF0000"/>
                        </a:solidFill>
                        <a:latin typeface="华文行楷" pitchFamily="2" charset="-122"/>
                        <a:ea typeface="华文行楷" pitchFamily="2" charset="-122"/>
                      </a:endParaRPr>
                    </a:p>
                  </a:txBody>
                  <a:tcPr/>
                </a:tc>
                <a:tc>
                  <a:txBody>
                    <a:bodyPr/>
                    <a:lstStyle/>
                    <a:p>
                      <a:r>
                        <a:rPr lang="zh-CN" altLang="en-US" sz="2400" b="1" dirty="0" smtClean="0">
                          <a:latin typeface="宋体" panose="02010600030101010101" pitchFamily="2" charset="-122"/>
                          <a:ea typeface="宋体" panose="02010600030101010101" pitchFamily="2" charset="-122"/>
                        </a:rPr>
                        <a:t>戊戌变法</a:t>
                      </a:r>
                      <a:endParaRPr lang="zh-CN" altLang="en-US" sz="2400" b="1" dirty="0" smtClean="0">
                        <a:latin typeface="宋体" panose="02010600030101010101" pitchFamily="2" charset="-122"/>
                        <a:ea typeface="宋体" panose="02010600030101010101" pitchFamily="2" charset="-122"/>
                      </a:endParaRPr>
                    </a:p>
                  </a:txBody>
                  <a:tcPr/>
                </a:tc>
                <a:tc>
                  <a:txBody>
                    <a:bodyPr/>
                    <a:lstStyle/>
                    <a:p>
                      <a:r>
                        <a:rPr lang="zh-CN" altLang="en-US" sz="2400" b="1" dirty="0" smtClean="0">
                          <a:solidFill>
                            <a:srgbClr val="1D41D5"/>
                          </a:solidFill>
                          <a:latin typeface="华文楷体" charset="-122"/>
                          <a:ea typeface="华文楷体" charset="-122"/>
                        </a:rPr>
                        <a:t>有利于西学传播，思想启蒙，思想解放。</a:t>
                      </a:r>
                      <a:endParaRPr lang="zh-CN" altLang="en-US" sz="2400" b="1" dirty="0" smtClean="0">
                        <a:solidFill>
                          <a:srgbClr val="1D41D5"/>
                        </a:solidFill>
                        <a:latin typeface="华文楷体" charset="-122"/>
                        <a:ea typeface="华文楷体" charset="-122"/>
                      </a:endParaRPr>
                    </a:p>
                  </a:txBody>
                  <a:tcPr/>
                </a:tc>
              </a:tr>
            </a:tbl>
          </a:graphicData>
        </a:graphic>
      </p:graphicFrame>
      <p:sp>
        <p:nvSpPr>
          <p:cNvPr id="74791" name="TextBox 4"/>
          <p:cNvSpPr txBox="1"/>
          <p:nvPr/>
        </p:nvSpPr>
        <p:spPr>
          <a:xfrm>
            <a:off x="0" y="0"/>
            <a:ext cx="4071938" cy="584200"/>
          </a:xfrm>
          <a:prstGeom prst="rect">
            <a:avLst/>
          </a:prstGeom>
          <a:noFill/>
          <a:ln w="9525">
            <a:noFill/>
          </a:ln>
        </p:spPr>
        <p:txBody>
          <a:bodyPr anchor="t">
            <a:spAutoFit/>
          </a:bodyPr>
          <a:p>
            <a:pPr>
              <a:buNone/>
            </a:pPr>
            <a:r>
              <a:rPr lang="zh-CN" altLang="en-US" sz="3200" dirty="0">
                <a:latin typeface="Calibri" panose="020F0502020204030204" pitchFamily="34" charset="0"/>
                <a:ea typeface="宋体" panose="02010600030101010101" pitchFamily="2" charset="-122"/>
              </a:rPr>
              <a:t>本课总结：</a:t>
            </a:r>
            <a:endParaRPr lang="zh-CN" altLang="en-US" sz="3200" dirty="0">
              <a:latin typeface="Calibri" panose="020F0502020204030204" pitchFamily="34" charset="0"/>
              <a:ea typeface="宋体" panose="02010600030101010101" pitchFamily="2" charset="-122"/>
            </a:endParaRPr>
          </a:p>
        </p:txBody>
      </p:sp>
    </p:spTree>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矩形 3"/>
          <p:cNvSpPr/>
          <p:nvPr/>
        </p:nvSpPr>
        <p:spPr>
          <a:xfrm>
            <a:off x="2925763" y="1128713"/>
            <a:ext cx="2994025" cy="554037"/>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3000" dirty="0">
                <a:solidFill>
                  <a:srgbClr val="CC3300"/>
                </a:solidFill>
                <a:latin typeface="微软雅黑" panose="020B0503020204020204" charset="-122"/>
                <a:ea typeface="微软雅黑" panose="020B0503020204020204" charset="-122"/>
              </a:rPr>
              <a:t>看历程，析特点</a:t>
            </a:r>
            <a:endParaRPr lang="zh-CN" altLang="en-US" sz="3000" dirty="0">
              <a:solidFill>
                <a:srgbClr val="CC3300"/>
              </a:solidFill>
              <a:latin typeface="微软雅黑" panose="020B0503020204020204" charset="-122"/>
              <a:ea typeface="微软雅黑" panose="020B0503020204020204" charset="-122"/>
            </a:endParaRPr>
          </a:p>
        </p:txBody>
      </p:sp>
      <p:sp>
        <p:nvSpPr>
          <p:cNvPr id="75778" name="文本框 137222"/>
          <p:cNvSpPr txBox="1"/>
          <p:nvPr/>
        </p:nvSpPr>
        <p:spPr>
          <a:xfrm>
            <a:off x="744538" y="1928813"/>
            <a:ext cx="2181225" cy="508000"/>
          </a:xfrm>
          <a:prstGeom prst="rect">
            <a:avLst/>
          </a:prstGeom>
          <a:noFill/>
          <a:ln w="9525">
            <a:noFill/>
          </a:ln>
        </p:spPr>
        <p:txBody>
          <a:bodyPr wrap="square" anchor="t">
            <a:spAutoFit/>
          </a:bodyPr>
          <a:p>
            <a:pPr>
              <a:spcBef>
                <a:spcPct val="50000"/>
              </a:spcBef>
              <a:buFont typeface="Arial" panose="020B0604020202020204" pitchFamily="34" charset="0"/>
              <a:buNone/>
            </a:pPr>
            <a:r>
              <a:rPr lang="en-US" altLang="zh-CN" sz="2700" dirty="0">
                <a:solidFill>
                  <a:srgbClr val="660033"/>
                </a:solidFill>
                <a:latin typeface="方正姚体" pitchFamily="2" charset="-122"/>
                <a:ea typeface="方正姚体" pitchFamily="2" charset="-122"/>
              </a:rPr>
              <a:t>1.</a:t>
            </a:r>
            <a:r>
              <a:rPr lang="zh-CN" altLang="en-US" sz="2700" dirty="0">
                <a:solidFill>
                  <a:srgbClr val="660033"/>
                </a:solidFill>
                <a:latin typeface="方正姚体" pitchFamily="2" charset="-122"/>
                <a:ea typeface="方正姚体" pitchFamily="2" charset="-122"/>
              </a:rPr>
              <a:t>主题明确</a:t>
            </a:r>
            <a:endParaRPr lang="zh-CN" altLang="en-US" sz="2700" dirty="0">
              <a:solidFill>
                <a:srgbClr val="660033"/>
              </a:solidFill>
              <a:latin typeface="方正姚体" pitchFamily="2" charset="-122"/>
              <a:ea typeface="方正姚体" pitchFamily="2" charset="-122"/>
            </a:endParaRPr>
          </a:p>
        </p:txBody>
      </p:sp>
      <p:sp>
        <p:nvSpPr>
          <p:cNvPr id="75779" name="文本框 137222"/>
          <p:cNvSpPr txBox="1"/>
          <p:nvPr/>
        </p:nvSpPr>
        <p:spPr>
          <a:xfrm>
            <a:off x="744538" y="2482850"/>
            <a:ext cx="2181225" cy="506413"/>
          </a:xfrm>
          <a:prstGeom prst="rect">
            <a:avLst/>
          </a:prstGeom>
          <a:noFill/>
          <a:ln w="9525">
            <a:noFill/>
          </a:ln>
        </p:spPr>
        <p:txBody>
          <a:bodyPr wrap="square" anchor="t">
            <a:spAutoFit/>
          </a:bodyPr>
          <a:p>
            <a:pPr>
              <a:spcBef>
                <a:spcPct val="50000"/>
              </a:spcBef>
              <a:buFont typeface="Arial" panose="020B0604020202020204" pitchFamily="34" charset="0"/>
              <a:buNone/>
            </a:pPr>
            <a:r>
              <a:rPr lang="en-US" altLang="zh-CN" sz="2700" dirty="0">
                <a:solidFill>
                  <a:srgbClr val="660033"/>
                </a:solidFill>
                <a:latin typeface="方正姚体" pitchFamily="2" charset="-122"/>
                <a:ea typeface="方正姚体" pitchFamily="2" charset="-122"/>
              </a:rPr>
              <a:t>2.</a:t>
            </a:r>
            <a:r>
              <a:rPr lang="zh-CN" altLang="en-US" sz="2700" dirty="0">
                <a:solidFill>
                  <a:srgbClr val="660033"/>
                </a:solidFill>
                <a:latin typeface="方正姚体" pitchFamily="2" charset="-122"/>
                <a:ea typeface="方正姚体" pitchFamily="2" charset="-122"/>
              </a:rPr>
              <a:t>内容渐进</a:t>
            </a:r>
            <a:endParaRPr lang="zh-CN" altLang="en-US" sz="2700" dirty="0">
              <a:solidFill>
                <a:srgbClr val="660033"/>
              </a:solidFill>
              <a:latin typeface="方正姚体" pitchFamily="2" charset="-122"/>
              <a:ea typeface="方正姚体" pitchFamily="2" charset="-122"/>
            </a:endParaRPr>
          </a:p>
        </p:txBody>
      </p:sp>
      <p:sp>
        <p:nvSpPr>
          <p:cNvPr id="75780" name="文本框 137222"/>
          <p:cNvSpPr txBox="1"/>
          <p:nvPr/>
        </p:nvSpPr>
        <p:spPr>
          <a:xfrm>
            <a:off x="744538" y="3089275"/>
            <a:ext cx="2181225" cy="506413"/>
          </a:xfrm>
          <a:prstGeom prst="rect">
            <a:avLst/>
          </a:prstGeom>
          <a:noFill/>
          <a:ln w="9525">
            <a:noFill/>
          </a:ln>
        </p:spPr>
        <p:txBody>
          <a:bodyPr wrap="square" anchor="t">
            <a:spAutoFit/>
          </a:bodyPr>
          <a:p>
            <a:pPr>
              <a:spcBef>
                <a:spcPct val="50000"/>
              </a:spcBef>
              <a:buFont typeface="Arial" panose="020B0604020202020204" pitchFamily="34" charset="0"/>
              <a:buNone/>
            </a:pPr>
            <a:r>
              <a:rPr lang="en-US" altLang="zh-CN" sz="2700" dirty="0">
                <a:solidFill>
                  <a:srgbClr val="660033"/>
                </a:solidFill>
                <a:latin typeface="方正姚体" pitchFamily="2" charset="-122"/>
                <a:ea typeface="方正姚体" pitchFamily="2" charset="-122"/>
              </a:rPr>
              <a:t>3.</a:t>
            </a:r>
            <a:r>
              <a:rPr lang="zh-CN" altLang="en-US" sz="2700" dirty="0">
                <a:solidFill>
                  <a:srgbClr val="660033"/>
                </a:solidFill>
                <a:latin typeface="方正姚体" pitchFamily="2" charset="-122"/>
                <a:ea typeface="方正姚体" pitchFamily="2" charset="-122"/>
              </a:rPr>
              <a:t>学习契机</a:t>
            </a:r>
            <a:endParaRPr lang="zh-CN" altLang="en-US" sz="2700" dirty="0">
              <a:solidFill>
                <a:srgbClr val="660033"/>
              </a:solidFill>
              <a:latin typeface="方正姚体" pitchFamily="2" charset="-122"/>
              <a:ea typeface="方正姚体" pitchFamily="2" charset="-122"/>
            </a:endParaRPr>
          </a:p>
        </p:txBody>
      </p:sp>
      <p:sp>
        <p:nvSpPr>
          <p:cNvPr id="75781" name="文本框 137222"/>
          <p:cNvSpPr txBox="1"/>
          <p:nvPr/>
        </p:nvSpPr>
        <p:spPr>
          <a:xfrm>
            <a:off x="744538" y="3595688"/>
            <a:ext cx="2181225" cy="508000"/>
          </a:xfrm>
          <a:prstGeom prst="rect">
            <a:avLst/>
          </a:prstGeom>
          <a:noFill/>
          <a:ln w="9525">
            <a:noFill/>
          </a:ln>
        </p:spPr>
        <p:txBody>
          <a:bodyPr wrap="square" anchor="t">
            <a:spAutoFit/>
          </a:bodyPr>
          <a:p>
            <a:pPr>
              <a:spcBef>
                <a:spcPct val="50000"/>
              </a:spcBef>
              <a:buFont typeface="Arial" panose="020B0604020202020204" pitchFamily="34" charset="0"/>
              <a:buNone/>
            </a:pPr>
            <a:r>
              <a:rPr lang="en-US" altLang="zh-CN" sz="2700" dirty="0">
                <a:solidFill>
                  <a:srgbClr val="660033"/>
                </a:solidFill>
                <a:latin typeface="方正姚体" pitchFamily="2" charset="-122"/>
                <a:ea typeface="方正姚体" pitchFamily="2" charset="-122"/>
              </a:rPr>
              <a:t>4.</a:t>
            </a:r>
            <a:r>
              <a:rPr lang="zh-CN" altLang="en-US" sz="2700" dirty="0">
                <a:solidFill>
                  <a:srgbClr val="660033"/>
                </a:solidFill>
                <a:latin typeface="方正姚体" pitchFamily="2" charset="-122"/>
                <a:ea typeface="方正姚体" pitchFamily="2" charset="-122"/>
              </a:rPr>
              <a:t>精英引领</a:t>
            </a:r>
            <a:endParaRPr lang="zh-CN" altLang="en-US" sz="2700" dirty="0">
              <a:solidFill>
                <a:srgbClr val="660033"/>
              </a:solidFill>
              <a:latin typeface="方正姚体" pitchFamily="2" charset="-122"/>
              <a:ea typeface="方正姚体" pitchFamily="2" charset="-122"/>
            </a:endParaRPr>
          </a:p>
        </p:txBody>
      </p:sp>
      <p:sp>
        <p:nvSpPr>
          <p:cNvPr id="75782" name="文本框 137222"/>
          <p:cNvSpPr txBox="1"/>
          <p:nvPr/>
        </p:nvSpPr>
        <p:spPr>
          <a:xfrm>
            <a:off x="744538" y="4217988"/>
            <a:ext cx="2181225" cy="506412"/>
          </a:xfrm>
          <a:prstGeom prst="rect">
            <a:avLst/>
          </a:prstGeom>
          <a:noFill/>
          <a:ln w="9525">
            <a:noFill/>
          </a:ln>
        </p:spPr>
        <p:txBody>
          <a:bodyPr wrap="square" anchor="t">
            <a:spAutoFit/>
          </a:bodyPr>
          <a:p>
            <a:pPr>
              <a:spcBef>
                <a:spcPct val="50000"/>
              </a:spcBef>
              <a:buFont typeface="Arial" panose="020B0604020202020204" pitchFamily="34" charset="0"/>
              <a:buNone/>
            </a:pPr>
            <a:r>
              <a:rPr lang="en-US" altLang="zh-CN" sz="2700" dirty="0">
                <a:solidFill>
                  <a:srgbClr val="660033"/>
                </a:solidFill>
                <a:latin typeface="方正姚体" pitchFamily="2" charset="-122"/>
                <a:ea typeface="方正姚体" pitchFamily="2" charset="-122"/>
              </a:rPr>
              <a:t>5.</a:t>
            </a:r>
            <a:r>
              <a:rPr lang="zh-CN" altLang="en-US" sz="2700" dirty="0">
                <a:solidFill>
                  <a:srgbClr val="660033"/>
                </a:solidFill>
                <a:latin typeface="方正姚体" pitchFamily="2" charset="-122"/>
                <a:ea typeface="方正姚体" pitchFamily="2" charset="-122"/>
              </a:rPr>
              <a:t>过程艰辛</a:t>
            </a:r>
            <a:endParaRPr lang="zh-CN" altLang="en-US" sz="2700" dirty="0">
              <a:solidFill>
                <a:srgbClr val="660033"/>
              </a:solidFill>
              <a:latin typeface="方正姚体" pitchFamily="2" charset="-122"/>
              <a:ea typeface="方正姚体" pitchFamily="2" charset="-122"/>
            </a:endParaRPr>
          </a:p>
        </p:txBody>
      </p:sp>
      <p:sp>
        <p:nvSpPr>
          <p:cNvPr id="75783" name="文本框 137222"/>
          <p:cNvSpPr txBox="1"/>
          <p:nvPr/>
        </p:nvSpPr>
        <p:spPr>
          <a:xfrm>
            <a:off x="744538" y="4770438"/>
            <a:ext cx="2181225" cy="506412"/>
          </a:xfrm>
          <a:prstGeom prst="rect">
            <a:avLst/>
          </a:prstGeom>
          <a:noFill/>
          <a:ln w="9525">
            <a:noFill/>
          </a:ln>
        </p:spPr>
        <p:txBody>
          <a:bodyPr wrap="square" anchor="t">
            <a:spAutoFit/>
          </a:bodyPr>
          <a:p>
            <a:pPr>
              <a:spcBef>
                <a:spcPct val="50000"/>
              </a:spcBef>
              <a:buFont typeface="Arial" panose="020B0604020202020204" pitchFamily="34" charset="0"/>
              <a:buNone/>
            </a:pPr>
            <a:r>
              <a:rPr lang="en-US" altLang="zh-CN" sz="2700" dirty="0">
                <a:solidFill>
                  <a:srgbClr val="660033"/>
                </a:solidFill>
                <a:latin typeface="方正姚体" pitchFamily="2" charset="-122"/>
                <a:ea typeface="方正姚体" pitchFamily="2" charset="-122"/>
              </a:rPr>
              <a:t>6.</a:t>
            </a:r>
            <a:r>
              <a:rPr lang="zh-CN" altLang="en-US" sz="2700" dirty="0">
                <a:solidFill>
                  <a:srgbClr val="660033"/>
                </a:solidFill>
                <a:latin typeface="方正姚体" pitchFamily="2" charset="-122"/>
                <a:ea typeface="方正姚体" pitchFamily="2" charset="-122"/>
              </a:rPr>
              <a:t>方式转变</a:t>
            </a:r>
            <a:endParaRPr lang="zh-CN" altLang="en-US" sz="2700" dirty="0">
              <a:solidFill>
                <a:srgbClr val="660033"/>
              </a:solidFill>
              <a:latin typeface="方正姚体" pitchFamily="2" charset="-122"/>
              <a:ea typeface="方正姚体" pitchFamily="2" charset="-122"/>
            </a:endParaRPr>
          </a:p>
        </p:txBody>
      </p:sp>
      <p:sp>
        <p:nvSpPr>
          <p:cNvPr id="11" name="文本框 137222"/>
          <p:cNvSpPr txBox="1"/>
          <p:nvPr/>
        </p:nvSpPr>
        <p:spPr>
          <a:xfrm>
            <a:off x="3621088" y="1928813"/>
            <a:ext cx="4906962" cy="554037"/>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3000" dirty="0">
                <a:solidFill>
                  <a:srgbClr val="000099"/>
                </a:solidFill>
                <a:latin typeface="华文新魏" pitchFamily="2" charset="-122"/>
                <a:ea typeface="华文新魏" pitchFamily="2" charset="-122"/>
              </a:rPr>
              <a:t>救亡图存、抵御外侮</a:t>
            </a:r>
            <a:endParaRPr lang="zh-CN" altLang="en-US" sz="3000" dirty="0">
              <a:solidFill>
                <a:srgbClr val="000099"/>
              </a:solidFill>
              <a:latin typeface="华文新魏" pitchFamily="2" charset="-122"/>
              <a:ea typeface="华文新魏" pitchFamily="2" charset="-122"/>
            </a:endParaRPr>
          </a:p>
        </p:txBody>
      </p:sp>
      <p:sp>
        <p:nvSpPr>
          <p:cNvPr id="12" name="文本框 137222"/>
          <p:cNvSpPr txBox="1"/>
          <p:nvPr/>
        </p:nvSpPr>
        <p:spPr>
          <a:xfrm>
            <a:off x="3621088" y="2536825"/>
            <a:ext cx="4906962" cy="552450"/>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3000" dirty="0">
                <a:solidFill>
                  <a:srgbClr val="000099"/>
                </a:solidFill>
                <a:latin typeface="华文新魏" pitchFamily="2" charset="-122"/>
                <a:ea typeface="华文新魏" pitchFamily="2" charset="-122"/>
              </a:rPr>
              <a:t>由浅入深，从器物到制度</a:t>
            </a:r>
            <a:endParaRPr lang="zh-CN" altLang="en-US" sz="3000" dirty="0">
              <a:solidFill>
                <a:srgbClr val="000099"/>
              </a:solidFill>
              <a:latin typeface="华文新魏" pitchFamily="2" charset="-122"/>
              <a:ea typeface="华文新魏" pitchFamily="2" charset="-122"/>
            </a:endParaRPr>
          </a:p>
        </p:txBody>
      </p:sp>
      <p:sp>
        <p:nvSpPr>
          <p:cNvPr id="13" name="文本框 137222"/>
          <p:cNvSpPr txBox="1"/>
          <p:nvPr/>
        </p:nvSpPr>
        <p:spPr>
          <a:xfrm>
            <a:off x="3621088" y="3100388"/>
            <a:ext cx="4906962" cy="552450"/>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3000" dirty="0">
                <a:solidFill>
                  <a:srgbClr val="000099"/>
                </a:solidFill>
                <a:latin typeface="华文新魏" pitchFamily="2" charset="-122"/>
                <a:ea typeface="华文新魏" pitchFamily="2" charset="-122"/>
              </a:rPr>
              <a:t>民族危机</a:t>
            </a:r>
            <a:endParaRPr lang="zh-CN" altLang="en-US" sz="3000" dirty="0">
              <a:solidFill>
                <a:srgbClr val="000099"/>
              </a:solidFill>
              <a:latin typeface="华文新魏" pitchFamily="2" charset="-122"/>
              <a:ea typeface="华文新魏" pitchFamily="2" charset="-122"/>
            </a:endParaRPr>
          </a:p>
        </p:txBody>
      </p:sp>
      <p:sp>
        <p:nvSpPr>
          <p:cNvPr id="14" name="文本框 137222"/>
          <p:cNvSpPr txBox="1"/>
          <p:nvPr/>
        </p:nvSpPr>
        <p:spPr>
          <a:xfrm>
            <a:off x="3621088" y="3678238"/>
            <a:ext cx="4906962" cy="554037"/>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3000" dirty="0">
                <a:solidFill>
                  <a:srgbClr val="000099"/>
                </a:solidFill>
                <a:latin typeface="华文新魏" pitchFamily="2" charset="-122"/>
                <a:ea typeface="华文新魏" pitchFamily="2" charset="-122"/>
              </a:rPr>
              <a:t>抵抗派、洋务派、维新派</a:t>
            </a:r>
            <a:endParaRPr lang="zh-CN" altLang="en-US" sz="3000" dirty="0">
              <a:solidFill>
                <a:srgbClr val="000099"/>
              </a:solidFill>
              <a:latin typeface="华文新魏" pitchFamily="2" charset="-122"/>
              <a:ea typeface="华文新魏" pitchFamily="2" charset="-122"/>
            </a:endParaRPr>
          </a:p>
        </p:txBody>
      </p:sp>
      <p:sp>
        <p:nvSpPr>
          <p:cNvPr id="15" name="文本框 137222"/>
          <p:cNvSpPr txBox="1"/>
          <p:nvPr/>
        </p:nvSpPr>
        <p:spPr>
          <a:xfrm>
            <a:off x="3621088" y="4217988"/>
            <a:ext cx="4906962" cy="552450"/>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3000" dirty="0">
                <a:solidFill>
                  <a:srgbClr val="000099"/>
                </a:solidFill>
                <a:latin typeface="华文新魏" pitchFamily="2" charset="-122"/>
                <a:ea typeface="华文新魏" pitchFamily="2" charset="-122"/>
              </a:rPr>
              <a:t>保守派反对，民智未开</a:t>
            </a:r>
            <a:endParaRPr lang="zh-CN" altLang="en-US" sz="3000" dirty="0">
              <a:solidFill>
                <a:srgbClr val="000099"/>
              </a:solidFill>
              <a:latin typeface="华文新魏" pitchFamily="2" charset="-122"/>
              <a:ea typeface="华文新魏" pitchFamily="2" charset="-122"/>
            </a:endParaRPr>
          </a:p>
        </p:txBody>
      </p:sp>
      <p:sp>
        <p:nvSpPr>
          <p:cNvPr id="16" name="文本框 137222"/>
          <p:cNvSpPr txBox="1"/>
          <p:nvPr/>
        </p:nvSpPr>
        <p:spPr>
          <a:xfrm>
            <a:off x="3621088" y="4805363"/>
            <a:ext cx="4906962" cy="552450"/>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3000" dirty="0">
                <a:solidFill>
                  <a:srgbClr val="000099"/>
                </a:solidFill>
                <a:latin typeface="华文新魏" pitchFamily="2" charset="-122"/>
                <a:ea typeface="华文新魏" pitchFamily="2" charset="-122"/>
              </a:rPr>
              <a:t>由被动接受到主动选择</a:t>
            </a:r>
            <a:endParaRPr lang="zh-CN" altLang="en-US" sz="3000" dirty="0">
              <a:solidFill>
                <a:srgbClr val="000099"/>
              </a:solidFill>
              <a:latin typeface="华文新魏" pitchFamily="2" charset="-122"/>
              <a:ea typeface="华文新魏" pitchFamily="2" charset="-122"/>
            </a:endParaRPr>
          </a:p>
        </p:txBody>
      </p:sp>
      <p:sp>
        <p:nvSpPr>
          <p:cNvPr id="75790" name="Rectangle 47"/>
          <p:cNvSpPr/>
          <p:nvPr/>
        </p:nvSpPr>
        <p:spPr>
          <a:xfrm>
            <a:off x="119063" y="463550"/>
            <a:ext cx="4781550" cy="519113"/>
          </a:xfrm>
          <a:prstGeom prst="rect">
            <a:avLst/>
          </a:prstGeom>
          <a:noFill/>
          <a:ln w="9525">
            <a:noFill/>
          </a:ln>
        </p:spPr>
        <p:txBody>
          <a:bodyPr anchor="ctr"/>
          <a:p>
            <a:r>
              <a:rPr lang="zh-CN" altLang="zh-CN" sz="3600" dirty="0">
                <a:solidFill>
                  <a:srgbClr val="FF0000"/>
                </a:solidFill>
                <a:latin typeface="隶书" pitchFamily="49" charset="-122"/>
                <a:ea typeface="隶书" pitchFamily="49" charset="-122"/>
              </a:rPr>
              <a:t>重点难点、深化提高</a:t>
            </a:r>
            <a:r>
              <a:rPr lang="zh-CN" altLang="zh-CN" sz="3600" dirty="0">
                <a:solidFill>
                  <a:srgbClr val="002060"/>
                </a:solidFill>
                <a:latin typeface="隶书" pitchFamily="49" charset="-122"/>
                <a:ea typeface="隶书" pitchFamily="49" charset="-122"/>
              </a:rPr>
              <a:t>：</a:t>
            </a:r>
            <a:endParaRPr lang="zh-CN" altLang="zh-CN" sz="3600" dirty="0">
              <a:solidFill>
                <a:srgbClr val="002060"/>
              </a:solidFill>
              <a:latin typeface="隶书" pitchFamily="49" charset="-122"/>
              <a:ea typeface="隶书"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randombar(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9" name="Text Box 5"/>
          <p:cNvSpPr txBox="1"/>
          <p:nvPr/>
        </p:nvSpPr>
        <p:spPr>
          <a:xfrm>
            <a:off x="55563" y="1700213"/>
            <a:ext cx="8532812" cy="1200150"/>
          </a:xfrm>
          <a:prstGeom prst="rect">
            <a:avLst/>
          </a:prstGeom>
          <a:noFill/>
          <a:ln w="9525" cap="flat" cmpd="sng">
            <a:solidFill>
              <a:srgbClr val="FF3300"/>
            </a:solidFill>
            <a:prstDash val="solid"/>
            <a:miter/>
            <a:headEnd type="none" w="med" len="med"/>
            <a:tailEnd type="none" w="med" len="med"/>
          </a:ln>
        </p:spPr>
        <p:txBody>
          <a:bodyPr anchor="t">
            <a:spAutoFit/>
          </a:bodyPr>
          <a:p>
            <a:pPr>
              <a:spcBef>
                <a:spcPct val="50000"/>
              </a:spcBef>
              <a:buNone/>
            </a:pPr>
            <a:r>
              <a:rPr lang="zh-CN" altLang="en-US" sz="3600" dirty="0">
                <a:solidFill>
                  <a:srgbClr val="FF0000"/>
                </a:solidFill>
                <a:latin typeface="宋体" panose="02010600030101010101" pitchFamily="2" charset="-122"/>
                <a:ea typeface="宋体" panose="02010600030101010101" pitchFamily="2" charset="-122"/>
              </a:rPr>
              <a:t>西学</a:t>
            </a:r>
            <a:r>
              <a:rPr lang="zh-CN" altLang="en-US" sz="3600" dirty="0">
                <a:latin typeface="宋体" panose="02010600030101010101" pitchFamily="2" charset="-122"/>
                <a:ea typeface="宋体" panose="02010600030101010101" pitchFamily="2" charset="-122"/>
              </a:rPr>
              <a:t>，泛指当时西方的科技、文化、思想；</a:t>
            </a:r>
            <a:r>
              <a:rPr lang="zh-CN" altLang="en-US" sz="3600" dirty="0">
                <a:solidFill>
                  <a:srgbClr val="1D41D5"/>
                </a:solidFill>
                <a:latin typeface="宋体" panose="02010600030101010101" pitchFamily="2" charset="-122"/>
                <a:ea typeface="宋体" panose="02010600030101010101" pitchFamily="2" charset="-122"/>
              </a:rPr>
              <a:t>东渐</a:t>
            </a:r>
            <a:r>
              <a:rPr lang="zh-CN" altLang="en-US" sz="3600" dirty="0">
                <a:latin typeface="宋体" panose="02010600030101010101" pitchFamily="2" charset="-122"/>
                <a:ea typeface="宋体" panose="02010600030101010101" pitchFamily="2" charset="-122"/>
              </a:rPr>
              <a:t>，意为向东方逐渐传入、渗透。</a:t>
            </a:r>
            <a:endParaRPr lang="en-US" altLang="zh-CN" sz="3600" dirty="0">
              <a:latin typeface="宋体" panose="02010600030101010101" pitchFamily="2" charset="-122"/>
              <a:ea typeface="宋体" panose="02010600030101010101" pitchFamily="2" charset="-122"/>
            </a:endParaRPr>
          </a:p>
        </p:txBody>
      </p:sp>
      <p:sp>
        <p:nvSpPr>
          <p:cNvPr id="108550" name="Text Box 6"/>
          <p:cNvSpPr txBox="1"/>
          <p:nvPr/>
        </p:nvSpPr>
        <p:spPr>
          <a:xfrm>
            <a:off x="2411413" y="657215"/>
            <a:ext cx="5761037" cy="708025"/>
          </a:xfrm>
          <a:prstGeom prst="rect">
            <a:avLst/>
          </a:prstGeom>
          <a:solidFill>
            <a:srgbClr val="CCFFFF"/>
          </a:solidFill>
          <a:ln w="9525" cap="flat" cmpd="sng">
            <a:solidFill>
              <a:srgbClr val="FF3300"/>
            </a:solidFill>
            <a:prstDash val="solid"/>
            <a:miter/>
            <a:headEnd type="none" w="med" len="med"/>
            <a:tailEnd type="none" w="med" len="med"/>
          </a:ln>
        </p:spPr>
        <p:txBody>
          <a:bodyPr>
            <a:spAutoFit/>
          </a:bodyPr>
          <a:p>
            <a:pPr>
              <a:spcBef>
                <a:spcPct val="50000"/>
              </a:spcBef>
              <a:buNone/>
            </a:pPr>
            <a:r>
              <a:rPr lang="zh-CN" altLang="en-US" sz="4000" noProof="1" dirty="0">
                <a:latin typeface="Arial" panose="020B0604020202020204" pitchFamily="34" charset="0"/>
                <a:ea typeface="黑体" panose="02010609060101010101" pitchFamily="49" charset="-122"/>
                <a:cs typeface="+mn-cs"/>
              </a:rPr>
              <a:t>什么是</a:t>
            </a:r>
            <a:r>
              <a:rPr lang="zh-CN" altLang="en-US" sz="4000" noProof="1" dirty="0">
                <a:gradFill>
                  <a:gsLst>
                    <a:gs pos="0">
                      <a:srgbClr val="FE4444"/>
                    </a:gs>
                    <a:gs pos="100000">
                      <a:srgbClr val="832B2B"/>
                    </a:gs>
                  </a:gsLst>
                  <a:lin scaled="0"/>
                </a:gradFill>
                <a:latin typeface="Arial" panose="020B0604020202020204" pitchFamily="34" charset="0"/>
                <a:ea typeface="黑体" panose="02010609060101010101" pitchFamily="49" charset="-122"/>
                <a:cs typeface="+mn-cs"/>
              </a:rPr>
              <a:t>西学东渐</a:t>
            </a:r>
            <a:r>
              <a:rPr lang="zh-CN" altLang="en-US" sz="4000" noProof="1" dirty="0">
                <a:latin typeface="Arial" panose="020B0604020202020204" pitchFamily="34" charset="0"/>
                <a:ea typeface="黑体" panose="02010609060101010101" pitchFamily="49" charset="-122"/>
                <a:cs typeface="+mn-cs"/>
              </a:rPr>
              <a:t>呢？</a:t>
            </a:r>
            <a:endParaRPr lang="zh-CN" altLang="en-US" sz="4000" noProof="1" dirty="0">
              <a:latin typeface="Arial" panose="020B0604020202020204" pitchFamily="34" charset="0"/>
              <a:ea typeface="黑体" panose="02010609060101010101" pitchFamily="49" charset="-122"/>
            </a:endParaRPr>
          </a:p>
        </p:txBody>
      </p:sp>
      <p:sp>
        <p:nvSpPr>
          <p:cNvPr id="108552" name="AutoShape 8"/>
          <p:cNvSpPr/>
          <p:nvPr/>
        </p:nvSpPr>
        <p:spPr>
          <a:xfrm>
            <a:off x="8172450" y="765175"/>
            <a:ext cx="971550" cy="3238500"/>
          </a:xfrm>
          <a:prstGeom prst="curvedLeftArrow">
            <a:avLst>
              <a:gd name="adj1" fmla="val 66666"/>
              <a:gd name="adj2" fmla="val 133333"/>
              <a:gd name="adj3" fmla="val 33277"/>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Calibri" panose="020F0502020204030204" pitchFamily="34" charset="0"/>
              <a:ea typeface="宋体" panose="02010600030101010101" pitchFamily="2" charset="-122"/>
            </a:endParaRPr>
          </a:p>
        </p:txBody>
      </p:sp>
      <p:sp>
        <p:nvSpPr>
          <p:cNvPr id="108553" name="Text Box 9"/>
          <p:cNvSpPr txBox="1"/>
          <p:nvPr/>
        </p:nvSpPr>
        <p:spPr>
          <a:xfrm>
            <a:off x="7938" y="3221038"/>
            <a:ext cx="9136062" cy="1323975"/>
          </a:xfrm>
          <a:prstGeom prst="rect">
            <a:avLst/>
          </a:prstGeom>
          <a:noFill/>
          <a:ln w="9525" cap="flat" cmpd="sng">
            <a:solidFill>
              <a:srgbClr val="FF3300"/>
            </a:solidFill>
            <a:prstDash val="solid"/>
            <a:miter/>
            <a:headEnd type="none" w="med" len="med"/>
            <a:tailEnd type="none" w="med" len="med"/>
          </a:ln>
        </p:spPr>
        <p:txBody>
          <a:bodyPr anchor="t">
            <a:spAutoFit/>
          </a:bodyPr>
          <a:p>
            <a:pPr>
              <a:spcBef>
                <a:spcPct val="50000"/>
              </a:spcBef>
              <a:buNone/>
            </a:pPr>
            <a:r>
              <a:rPr lang="zh-CN" altLang="en-US" sz="4000" dirty="0">
                <a:solidFill>
                  <a:srgbClr val="FF0000"/>
                </a:solidFill>
                <a:latin typeface="宋体" panose="02010600030101010101" pitchFamily="2" charset="-122"/>
                <a:ea typeface="宋体" panose="02010600030101010101" pitchFamily="2" charset="-122"/>
              </a:rPr>
              <a:t>西学东渐</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简单来说就是近代西方文化传入中国的过程。</a:t>
            </a:r>
            <a:endParaRPr lang="en-US" altLang="zh-CN" sz="4000" dirty="0">
              <a:latin typeface="宋体" panose="02010600030101010101" pitchFamily="2" charset="-122"/>
              <a:ea typeface="宋体" panose="02010600030101010101" pitchFamily="2" charset="-122"/>
            </a:endParaRPr>
          </a:p>
        </p:txBody>
      </p:sp>
      <p:sp>
        <p:nvSpPr>
          <p:cNvPr id="2" name="矩形 1"/>
          <p:cNvSpPr/>
          <p:nvPr/>
        </p:nvSpPr>
        <p:spPr>
          <a:xfrm>
            <a:off x="214313" y="4714875"/>
            <a:ext cx="8567737" cy="1765300"/>
          </a:xfrm>
          <a:prstGeom prst="rect">
            <a:avLst/>
          </a:prstGeom>
          <a:noFill/>
          <a:ln w="9525">
            <a:noFill/>
          </a:ln>
        </p:spPr>
        <p:txBody>
          <a:bodyPr anchor="t">
            <a:spAutoFit/>
          </a:bodyPr>
          <a:p>
            <a:pPr>
              <a:buNone/>
            </a:pPr>
            <a:r>
              <a:rPr lang="zh-CN" altLang="en-US" sz="3200" dirty="0">
                <a:latin typeface="Calibri" panose="020F0502020204030204" pitchFamily="34" charset="0"/>
                <a:ea typeface="宋体" panose="02010600030101010101" pitchFamily="2" charset="-122"/>
              </a:rPr>
              <a:t>其大致可分为两个阶段：</a:t>
            </a:r>
            <a:endParaRPr lang="zh-CN" altLang="en-US" sz="3200" dirty="0">
              <a:latin typeface="Calibri" panose="020F0502020204030204" pitchFamily="34" charset="0"/>
              <a:ea typeface="宋体" panose="02010600030101010101" pitchFamily="2" charset="-122"/>
            </a:endParaRPr>
          </a:p>
          <a:p>
            <a:pPr>
              <a:buNone/>
            </a:pPr>
            <a:r>
              <a:rPr lang="zh-CN" altLang="en-US" sz="3200" dirty="0">
                <a:solidFill>
                  <a:srgbClr val="1D41D5"/>
                </a:solidFill>
                <a:latin typeface="Calibri" panose="020F0502020204030204" pitchFamily="34" charset="0"/>
                <a:ea typeface="宋体" panose="02010600030101010101" pitchFamily="2" charset="-122"/>
              </a:rPr>
              <a:t>       ①明末清初耶稣会传教士的到来</a:t>
            </a:r>
            <a:endParaRPr lang="en-US" altLang="zh-CN" sz="3200" dirty="0">
              <a:latin typeface="Calibri" panose="020F0502020204030204" pitchFamily="34" charset="0"/>
              <a:ea typeface="宋体" panose="02010600030101010101" pitchFamily="2" charset="-122"/>
            </a:endParaRPr>
          </a:p>
          <a:p>
            <a:pPr>
              <a:buNone/>
            </a:pPr>
            <a:r>
              <a:rPr lang="zh-CN" altLang="en-US" sz="3200" dirty="0">
                <a:solidFill>
                  <a:srgbClr val="0000FF"/>
                </a:solidFill>
                <a:latin typeface="Calibri" panose="020F0502020204030204" pitchFamily="34" charset="0"/>
                <a:ea typeface="宋体" panose="02010600030101010101" pitchFamily="2" charset="-122"/>
              </a:rPr>
              <a:t>      </a:t>
            </a:r>
            <a:r>
              <a:rPr lang="zh-CN" altLang="en-US" sz="3200" dirty="0">
                <a:solidFill>
                  <a:srgbClr val="FF0000"/>
                </a:solidFill>
                <a:latin typeface="Calibri" panose="020F0502020204030204" pitchFamily="34" charset="0"/>
                <a:ea typeface="宋体" panose="02010600030101010101" pitchFamily="2" charset="-122"/>
              </a:rPr>
              <a:t>②鸦片战争至五四运动前后</a:t>
            </a:r>
            <a:endParaRPr lang="zh-CN" altLang="en-US" sz="3200" dirty="0">
              <a:solidFill>
                <a:srgbClr val="0000FF"/>
              </a:solidFill>
              <a:latin typeface="Calibri" panose="020F0502020204030204" pitchFamily="34" charset="0"/>
              <a:ea typeface="宋体" panose="02010600030101010101" pitchFamily="2" charset="-122"/>
            </a:endParaRPr>
          </a:p>
        </p:txBody>
      </p:sp>
      <p:sp>
        <p:nvSpPr>
          <p:cNvPr id="46086" name="Text Box 0"/>
          <p:cNvSpPr txBox="1"/>
          <p:nvPr/>
        </p:nvSpPr>
        <p:spPr>
          <a:xfrm>
            <a:off x="0" y="0"/>
            <a:ext cx="2411413" cy="701675"/>
          </a:xfrm>
          <a:prstGeom prst="rect">
            <a:avLst/>
          </a:prstGeom>
          <a:solidFill>
            <a:srgbClr val="0000FF"/>
          </a:solidFill>
          <a:ln w="9525">
            <a:noFill/>
          </a:ln>
        </p:spPr>
        <p:txBody>
          <a:bodyPr anchor="t">
            <a:spAutoFit/>
          </a:bodyPr>
          <a:p>
            <a:pPr>
              <a:spcBef>
                <a:spcPct val="50000"/>
              </a:spcBef>
              <a:buNone/>
            </a:pPr>
            <a:r>
              <a:rPr lang="zh-CN" altLang="en-US" sz="4000" dirty="0">
                <a:solidFill>
                  <a:srgbClr val="66FF33"/>
                </a:solidFill>
                <a:latin typeface="Calibri" panose="020F0502020204030204" pitchFamily="34" charset="0"/>
                <a:ea typeface="宋体" panose="02010600030101010101" pitchFamily="2" charset="-122"/>
              </a:rPr>
              <a:t>历史概念</a:t>
            </a:r>
            <a:endParaRPr lang="zh-CN" altLang="en-US" sz="4000" dirty="0">
              <a:solidFill>
                <a:srgbClr val="66FF33"/>
              </a:solidFill>
              <a:latin typeface="Calibri" panose="020F0502020204030204" pitchFamily="34" charset="0"/>
              <a:ea typeface="宋体" panose="02010600030101010101" pitchFamily="2" charset="-122"/>
            </a:endParaRPr>
          </a:p>
        </p:txBody>
      </p:sp>
      <p:sp>
        <p:nvSpPr>
          <p:cNvPr id="3" name="文本框 2"/>
          <p:cNvSpPr txBox="1"/>
          <p:nvPr/>
        </p:nvSpPr>
        <p:spPr>
          <a:xfrm>
            <a:off x="7112000" y="5435600"/>
            <a:ext cx="1476375" cy="522288"/>
          </a:xfrm>
          <a:prstGeom prst="rect">
            <a:avLst/>
          </a:prstGeom>
          <a:noFill/>
          <a:ln w="9525">
            <a:noFill/>
          </a:ln>
        </p:spPr>
        <p:txBody>
          <a:bodyPr wrap="square" anchor="t">
            <a:spAutoFit/>
          </a:bodyPr>
          <a:p>
            <a:r>
              <a:rPr lang="zh-CN" altLang="en-US" sz="2800">
                <a:solidFill>
                  <a:srgbClr val="FF0000"/>
                </a:solidFill>
                <a:latin typeface="Calibri" panose="020F0502020204030204" pitchFamily="34" charset="0"/>
                <a:ea typeface="宋体" panose="02010600030101010101" pitchFamily="2" charset="-122"/>
              </a:rPr>
              <a:t>开端</a:t>
            </a:r>
            <a:endParaRPr lang="zh-CN" altLang="en-US" sz="2800">
              <a:solidFill>
                <a:srgbClr val="FF0000"/>
              </a:solidFill>
              <a:latin typeface="Calibri" panose="020F0502020204030204" pitchFamily="34" charset="0"/>
              <a:ea typeface="宋体" panose="02010600030101010101" pitchFamily="2" charset="-122"/>
            </a:endParaRPr>
          </a:p>
        </p:txBody>
      </p:sp>
      <p:sp>
        <p:nvSpPr>
          <p:cNvPr id="4" name="文本框 3"/>
          <p:cNvSpPr txBox="1"/>
          <p:nvPr/>
        </p:nvSpPr>
        <p:spPr>
          <a:xfrm>
            <a:off x="6489700" y="5957888"/>
            <a:ext cx="1901825" cy="522287"/>
          </a:xfrm>
          <a:prstGeom prst="rect">
            <a:avLst/>
          </a:prstGeom>
          <a:noFill/>
          <a:ln w="9525">
            <a:noFill/>
          </a:ln>
        </p:spPr>
        <p:txBody>
          <a:bodyPr wrap="square" anchor="t">
            <a:spAutoFit/>
          </a:bodyPr>
          <a:p>
            <a:r>
              <a:rPr lang="zh-CN" altLang="en-US" sz="2800">
                <a:solidFill>
                  <a:srgbClr val="FF0000"/>
                </a:solidFill>
                <a:latin typeface="Calibri" panose="020F0502020204030204" pitchFamily="34" charset="0"/>
                <a:ea typeface="宋体" panose="02010600030101010101" pitchFamily="2" charset="-122"/>
              </a:rPr>
              <a:t>深入</a:t>
            </a:r>
            <a:endParaRPr lang="zh-CN" altLang="en-US" sz="2800">
              <a:solidFill>
                <a:srgbClr val="FF0000"/>
              </a:solidFill>
              <a:latin typeface="Calibri" panose="020F0502020204030204" pitchFamily="34" charset="0"/>
              <a:ea typeface="宋体" panose="02010600030101010101" pitchFamily="2"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550"/>
                                        </p:tgtEl>
                                        <p:attrNameLst>
                                          <p:attrName>style.visibility</p:attrName>
                                        </p:attrNameLst>
                                      </p:cBhvr>
                                      <p:to>
                                        <p:strVal val="visible"/>
                                      </p:to>
                                    </p:set>
                                    <p:anim calcmode="lin" valueType="num">
                                      <p:cBhvr additive="base">
                                        <p:cTn id="7" dur="500" fill="hold"/>
                                        <p:tgtEl>
                                          <p:spTgt spid="108550"/>
                                        </p:tgtEl>
                                        <p:attrNameLst>
                                          <p:attrName>ppt_x</p:attrName>
                                        </p:attrNameLst>
                                      </p:cBhvr>
                                      <p:tavLst>
                                        <p:tav tm="0">
                                          <p:val>
                                            <p:strVal val="1+#ppt_w/2"/>
                                          </p:val>
                                        </p:tav>
                                        <p:tav tm="100000">
                                          <p:val>
                                            <p:strVal val="#ppt_x"/>
                                          </p:val>
                                        </p:tav>
                                      </p:tavLst>
                                    </p:anim>
                                    <p:anim calcmode="lin" valueType="num">
                                      <p:cBhvr additive="base">
                                        <p:cTn id="8" dur="500" fill="hold"/>
                                        <p:tgtEl>
                                          <p:spTgt spid="1085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08549"/>
                                        </p:tgtEl>
                                        <p:attrNameLst>
                                          <p:attrName>style.visibility</p:attrName>
                                        </p:attrNameLst>
                                      </p:cBhvr>
                                      <p:to>
                                        <p:strVal val="visible"/>
                                      </p:to>
                                    </p:set>
                                    <p:animEffect transition="in" filter="diamond(in)">
                                      <p:cBhvr>
                                        <p:cTn id="13" dur="1000"/>
                                        <p:tgtEl>
                                          <p:spTgt spid="108549"/>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08552"/>
                                        </p:tgtEl>
                                        <p:attrNameLst>
                                          <p:attrName>style.visibility</p:attrName>
                                        </p:attrNameLst>
                                      </p:cBhvr>
                                      <p:to>
                                        <p:strVal val="visible"/>
                                      </p:to>
                                    </p:set>
                                    <p:animEffect transition="in" filter="diamond(in)">
                                      <p:cBhvr>
                                        <p:cTn id="18" dur="500"/>
                                        <p:tgtEl>
                                          <p:spTgt spid="108552"/>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108553"/>
                                        </p:tgtEl>
                                        <p:attrNameLst>
                                          <p:attrName>style.visibility</p:attrName>
                                        </p:attrNameLst>
                                      </p:cBhvr>
                                      <p:to>
                                        <p:strVal val="visible"/>
                                      </p:to>
                                    </p:set>
                                    <p:animEffect transition="in" filter="diamond(in)">
                                      <p:cBhvr>
                                        <p:cTn id="23" dur="500"/>
                                        <p:tgtEl>
                                          <p:spTgt spid="10855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bldLvl="0" animBg="1"/>
      <p:bldP spid="108550" grpId="0" bldLvl="0" animBg="1"/>
      <p:bldP spid="108552" grpId="0" animBg="1"/>
      <p:bldP spid="108553" grpId="0" bldLvl="0" animBg="1"/>
      <p:bldP spid="2" grpId="0"/>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内容占位符 1"/>
          <p:cNvSpPr>
            <a:spLocks noGrp="1"/>
          </p:cNvSpPr>
          <p:nvPr>
            <p:ph/>
          </p:nvPr>
        </p:nvSpPr>
        <p:spPr>
          <a:xfrm>
            <a:off x="-25400" y="-22225"/>
            <a:ext cx="9196388" cy="6896100"/>
          </a:xfrm>
        </p:spPr>
        <p:txBody>
          <a:bodyPr anchor="t"/>
          <a:p>
            <a:pPr indent="-182245"/>
            <a:endParaRPr lang="zh-CN" altLang="en-US"/>
          </a:p>
        </p:txBody>
      </p:sp>
      <p:sp>
        <p:nvSpPr>
          <p:cNvPr id="77826" name="文本框 99"/>
          <p:cNvSpPr txBox="1"/>
          <p:nvPr/>
        </p:nvSpPr>
        <p:spPr>
          <a:xfrm>
            <a:off x="38100" y="57150"/>
            <a:ext cx="9066213" cy="1863725"/>
          </a:xfrm>
          <a:prstGeom prst="rect">
            <a:avLst/>
          </a:prstGeom>
          <a:noFill/>
          <a:ln w="9525">
            <a:noFill/>
          </a:ln>
        </p:spPr>
        <p:txBody>
          <a:bodyPr wrap="square" anchor="t">
            <a:spAutoFit/>
          </a:bodyPr>
          <a:p>
            <a:r>
              <a:rPr lang="zh-CN" altLang="zh-CN" sz="2400" dirty="0">
                <a:solidFill>
                  <a:srgbClr val="FF0000"/>
                </a:solidFill>
                <a:latin typeface="Calibri" panose="020F0502020204030204" pitchFamily="34" charset="0"/>
                <a:ea typeface="宋体" panose="02010600030101010101" pitchFamily="2" charset="-122"/>
              </a:rPr>
              <a:t>【史料实证】</a:t>
            </a:r>
            <a:r>
              <a:rPr lang="zh-CN" altLang="zh-CN" sz="2400">
                <a:solidFill>
                  <a:srgbClr val="FF0000"/>
                </a:solidFill>
                <a:latin typeface="Calibri" panose="020F0502020204030204" pitchFamily="34" charset="0"/>
                <a:ea typeface="宋体" panose="02010600030101010101" pitchFamily="2" charset="-122"/>
              </a:rPr>
              <a:t>（</a:t>
            </a:r>
            <a:r>
              <a:rPr lang="en-US" altLang="zh-CN" sz="2400">
                <a:solidFill>
                  <a:srgbClr val="FF0000"/>
                </a:solidFill>
                <a:latin typeface="宋体" panose="02010600030101010101" pitchFamily="2" charset="-122"/>
                <a:ea typeface="宋体" panose="02010600030101010101" pitchFamily="2" charset="-122"/>
              </a:rPr>
              <a:t>2019</a:t>
            </a:r>
            <a:r>
              <a:rPr lang="en-US" altLang="zh-CN" sz="2400">
                <a:solidFill>
                  <a:srgbClr val="FF0000"/>
                </a:solidFill>
                <a:latin typeface="Calibri" panose="020F0502020204030204" pitchFamily="34" charset="0"/>
                <a:ea typeface="宋体" panose="02010600030101010101" pitchFamily="2" charset="-122"/>
              </a:rPr>
              <a:t>·</a:t>
            </a:r>
            <a:r>
              <a:rPr lang="zh-CN" altLang="zh-CN" sz="2400">
                <a:solidFill>
                  <a:srgbClr val="FF0000"/>
                </a:solidFill>
                <a:latin typeface="Calibri" panose="020F0502020204030204" pitchFamily="34" charset="0"/>
                <a:ea typeface="黑体" panose="02010609060101010101" pitchFamily="49" charset="-122"/>
              </a:rPr>
              <a:t>全国</a:t>
            </a:r>
            <a:r>
              <a:rPr lang="en-US" altLang="zh-CN" sz="2400">
                <a:solidFill>
                  <a:srgbClr val="FF0000"/>
                </a:solidFill>
                <a:latin typeface="宋体" panose="02010600030101010101" pitchFamily="2" charset="-122"/>
                <a:ea typeface="宋体" panose="02010600030101010101" pitchFamily="2" charset="-122"/>
              </a:rPr>
              <a:t>Ⅲ</a:t>
            </a:r>
            <a:r>
              <a:rPr lang="zh-CN" altLang="zh-CN" sz="2400">
                <a:solidFill>
                  <a:srgbClr val="FF0000"/>
                </a:solidFill>
                <a:latin typeface="Calibri" panose="020F0502020204030204" pitchFamily="34" charset="0"/>
                <a:ea typeface="黑体" panose="02010609060101010101" pitchFamily="49" charset="-122"/>
              </a:rPr>
              <a:t>卷</a:t>
            </a:r>
            <a:r>
              <a:rPr lang="en-US" altLang="zh-CN" sz="2400">
                <a:solidFill>
                  <a:srgbClr val="FF0000"/>
                </a:solidFill>
                <a:latin typeface="Calibri" panose="020F0502020204030204" pitchFamily="34" charset="0"/>
                <a:ea typeface="宋体" panose="02010600030101010101" pitchFamily="2" charset="-122"/>
              </a:rPr>
              <a:t>·</a:t>
            </a:r>
            <a:r>
              <a:rPr lang="en-US" altLang="zh-CN" sz="2400">
                <a:solidFill>
                  <a:srgbClr val="FF0000"/>
                </a:solidFill>
                <a:latin typeface="Times New Roman" panose="02020603050405020304" pitchFamily="18" charset="0"/>
                <a:ea typeface="宋体" panose="02010600030101010101" pitchFamily="2" charset="-122"/>
              </a:rPr>
              <a:t>41</a:t>
            </a:r>
            <a:r>
              <a:rPr lang="zh-CN" altLang="zh-CN" sz="2400">
                <a:solidFill>
                  <a:srgbClr val="FF0000"/>
                </a:solidFill>
                <a:latin typeface="Calibri" panose="020F0502020204030204" pitchFamily="34" charset="0"/>
                <a:ea typeface="宋体" panose="02010600030101010101" pitchFamily="2" charset="-122"/>
              </a:rPr>
              <a:t>）</a:t>
            </a:r>
            <a:r>
              <a:rPr lang="zh-CN" altLang="zh-CN" sz="2000">
                <a:latin typeface="Calibri" panose="020F0502020204030204" pitchFamily="34" charset="0"/>
                <a:ea typeface="宋体" panose="02010600030101010101" pitchFamily="2" charset="-122"/>
              </a:rPr>
              <a:t>阅读材料，完成下列要求。（</a:t>
            </a:r>
            <a:r>
              <a:rPr lang="en-US" altLang="zh-CN" sz="2000">
                <a:latin typeface="宋体" panose="02010600030101010101" pitchFamily="2" charset="-122"/>
                <a:ea typeface="宋体" panose="02010600030101010101" pitchFamily="2" charset="-122"/>
              </a:rPr>
              <a:t>12</a:t>
            </a:r>
            <a:r>
              <a:rPr lang="zh-CN" altLang="zh-CN" sz="2000">
                <a:latin typeface="Calibri" panose="020F0502020204030204" pitchFamily="34" charset="0"/>
                <a:ea typeface="宋体" panose="02010600030101010101" pitchFamily="2" charset="-122"/>
              </a:rPr>
              <a:t>分）</a:t>
            </a:r>
            <a:endParaRPr lang="zh-CN" altLang="zh-CN" sz="2400" b="0">
              <a:latin typeface="Calibri" panose="020F0502020204030204" pitchFamily="34" charset="0"/>
              <a:ea typeface="黑体" panose="02010609060101010101" pitchFamily="49" charset="-122"/>
            </a:endParaRPr>
          </a:p>
          <a:p>
            <a:pPr>
              <a:lnSpc>
                <a:spcPct val="90000"/>
              </a:lnSpc>
            </a:pPr>
            <a:r>
              <a:rPr lang="zh-CN" altLang="zh-CN" sz="2400" b="0">
                <a:latin typeface="Calibri" panose="020F0502020204030204" pitchFamily="34" charset="0"/>
                <a:ea typeface="黑体" panose="02010609060101010101" pitchFamily="49" charset="-122"/>
              </a:rPr>
              <a:t>材料</a:t>
            </a:r>
            <a:r>
              <a:rPr lang="en-US" altLang="zh-CN" sz="2400" b="0">
                <a:latin typeface="宋体" panose="02010600030101010101" pitchFamily="2" charset="-122"/>
                <a:ea typeface="宋体" panose="02010600030101010101" pitchFamily="2" charset="-122"/>
              </a:rPr>
              <a:t>  </a:t>
            </a:r>
            <a:r>
              <a:rPr lang="zh-CN" altLang="zh-CN" sz="2400" b="0">
                <a:latin typeface="Calibri" panose="020F0502020204030204" pitchFamily="34" charset="0"/>
                <a:ea typeface="宋体" panose="02010600030101010101" pitchFamily="2" charset="-122"/>
              </a:rPr>
              <a:t>《</a:t>
            </a:r>
            <a:r>
              <a:rPr lang="zh-CN" altLang="zh-CN" sz="2400">
                <a:latin typeface="Calibri" panose="020F0502020204030204" pitchFamily="34" charset="0"/>
                <a:ea typeface="宋体" panose="02010600030101010101" pitchFamily="2" charset="-122"/>
              </a:rPr>
              <a:t>汤姆叔叔的小屋》描写了美国内战前奴隶制下黑人奴隶的悲惨命运。主人公黑奴汤姆是一位虔诚的基督教徒，逆来顺受，受尽折磨而死。该书是第一部被翻译成中文的美国小说，并被多次搬上话剧舞台。      </a:t>
            </a:r>
            <a:r>
              <a:rPr lang="zh-CN" altLang="zh-CN" sz="2000">
                <a:solidFill>
                  <a:srgbClr val="1D41D5"/>
                </a:solidFill>
                <a:latin typeface="Calibri" panose="020F0502020204030204" pitchFamily="34" charset="0"/>
                <a:ea typeface="宋体" panose="02010600030101010101" pitchFamily="2" charset="-122"/>
              </a:rPr>
              <a:t>表</a:t>
            </a:r>
            <a:r>
              <a:rPr lang="en-US" altLang="zh-CN" sz="2000">
                <a:solidFill>
                  <a:srgbClr val="1D41D5"/>
                </a:solidFill>
                <a:latin typeface="宋体" panose="02010600030101010101" pitchFamily="2" charset="-122"/>
                <a:ea typeface="宋体" panose="02010600030101010101" pitchFamily="2" charset="-122"/>
              </a:rPr>
              <a:t>1 </a:t>
            </a:r>
            <a:r>
              <a:rPr lang="en-US" altLang="zh-CN" sz="2000">
                <a:solidFill>
                  <a:srgbClr val="1D41D5"/>
                </a:solidFill>
                <a:latin typeface="楷体_GB2312" charset="0"/>
                <a:ea typeface="宋体" panose="02010600030101010101" pitchFamily="2" charset="-122"/>
              </a:rPr>
              <a:t> </a:t>
            </a:r>
            <a:r>
              <a:rPr lang="zh-CN" altLang="zh-CN" sz="2000">
                <a:solidFill>
                  <a:srgbClr val="1D41D5"/>
                </a:solidFill>
                <a:latin typeface="Calibri" panose="020F0502020204030204" pitchFamily="34" charset="0"/>
                <a:ea typeface="宋体" panose="02010600030101010101" pitchFamily="2" charset="-122"/>
              </a:rPr>
              <a:t>《汤姆叔叔的小屋》翻译与改动的部分情况</a:t>
            </a:r>
            <a:endParaRPr lang="zh-CN" altLang="en-US" sz="2000">
              <a:solidFill>
                <a:srgbClr val="1D41D5"/>
              </a:solidFill>
              <a:latin typeface="Calibri" panose="020F0502020204030204" pitchFamily="34" charset="0"/>
              <a:ea typeface="宋体" panose="02010600030101010101" pitchFamily="2" charset="-122"/>
            </a:endParaRPr>
          </a:p>
        </p:txBody>
      </p:sp>
      <p:graphicFrame>
        <p:nvGraphicFramePr>
          <p:cNvPr id="3" name="表格 2"/>
          <p:cNvGraphicFramePr/>
          <p:nvPr/>
        </p:nvGraphicFramePr>
        <p:xfrm>
          <a:off x="92075" y="1939925"/>
          <a:ext cx="9051925" cy="4092575"/>
        </p:xfrm>
        <a:graphic>
          <a:graphicData uri="http://schemas.openxmlformats.org/drawingml/2006/table">
            <a:tbl>
              <a:tblPr firstRow="1" bandRow="1">
                <a:tableStyleId>{5940675A-B579-460E-94D1-54222C63F5DA}</a:tableStyleId>
              </a:tblPr>
              <a:tblGrid>
                <a:gridCol w="3238500"/>
                <a:gridCol w="5813425"/>
              </a:tblGrid>
              <a:tr h="1532890">
                <a:tc>
                  <a:txBody>
                    <a:bodyPr/>
                    <a:p>
                      <a:pPr indent="0">
                        <a:buNone/>
                      </a:pPr>
                      <a:r>
                        <a:rPr lang="en-US" sz="2400" b="1">
                          <a:latin typeface="华文楷体" charset="-122"/>
                          <a:ea typeface="华文楷体" charset="-122"/>
                          <a:cs typeface="华文楷体" charset="-122"/>
                        </a:rPr>
                        <a:t>《黑奴吁天录》（1901年译）</a:t>
                      </a:r>
                      <a:endParaRPr lang="en-US" altLang="en-US" sz="2400" b="1">
                        <a:latin typeface="华文楷体" charset="-122"/>
                        <a:ea typeface="华文楷体" charset="-122"/>
                        <a:cs typeface="华文楷体"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1">
                          <a:latin typeface="华文楷体" charset="-122"/>
                          <a:ea typeface="华文楷体" charset="-122"/>
                          <a:cs typeface="华文楷体" charset="-122"/>
                        </a:rPr>
                        <a:t>译者称“非代黑奴吁也”，鉴于“为奴之势逼及吾种”，“为振作志气，爱国保种之一助”；删除了原著中部分宗教思想较浓的内容，增加反映孔孟思想的内容。</a:t>
                      </a:r>
                      <a:endParaRPr lang="en-US" altLang="en-US" sz="2400" b="1">
                        <a:latin typeface="华文楷体" charset="-122"/>
                        <a:ea typeface="华文楷体" charset="-122"/>
                        <a:cs typeface="华文楷体"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7720">
                <a:tc>
                  <a:txBody>
                    <a:bodyPr/>
                    <a:p>
                      <a:pPr indent="0">
                        <a:buNone/>
                      </a:pPr>
                      <a:r>
                        <a:rPr lang="en-US" sz="2400" b="1">
                          <a:latin typeface="华文楷体" charset="-122"/>
                          <a:ea typeface="华文楷体" charset="-122"/>
                          <a:cs typeface="华文楷体" charset="-122"/>
                        </a:rPr>
                        <a:t>话剧《黑奴吁天录》（中国留日学生改编，1907年）</a:t>
                      </a:r>
                      <a:endParaRPr lang="en-US" altLang="en-US" sz="2400" b="1">
                        <a:latin typeface="华文楷体" charset="-122"/>
                        <a:ea typeface="华文楷体" charset="-122"/>
                        <a:cs typeface="华文楷体"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1">
                          <a:latin typeface="华文楷体" charset="-122"/>
                          <a:ea typeface="华文楷体" charset="-122"/>
                          <a:cs typeface="楷体_GB2312" charset="0"/>
                        </a:rPr>
                        <a:t>黑人奴隶奋起反抗奴隶主的残暴统治，为了独立和自由，手持长枪与奴隶主殊死搏斗，最后胜利出逃。</a:t>
                      </a:r>
                      <a:endParaRPr lang="en-US" altLang="en-US" sz="2400" b="1">
                        <a:latin typeface="华文楷体" charset="-122"/>
                        <a:ea typeface="华文楷体" charset="-122"/>
                        <a:cs typeface="楷体_GB231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10945">
                <a:tc>
                  <a:txBody>
                    <a:bodyPr/>
                    <a:p>
                      <a:pPr indent="0">
                        <a:buNone/>
                      </a:pPr>
                      <a:r>
                        <a:rPr lang="en-US" sz="2400" b="1">
                          <a:latin typeface="华文楷体" charset="-122"/>
                          <a:ea typeface="华文楷体" charset="-122"/>
                          <a:cs typeface="华文楷体" charset="-122"/>
                        </a:rPr>
                        <a:t>话剧《黑奴恨》（1961年上演）</a:t>
                      </a:r>
                      <a:endParaRPr lang="en-US" altLang="en-US" sz="2400" b="1">
                        <a:latin typeface="华文楷体" charset="-122"/>
                        <a:ea typeface="华文楷体" charset="-122"/>
                        <a:cs typeface="华文楷体"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1">
                          <a:latin typeface="华文楷体" charset="-122"/>
                          <a:ea typeface="华文楷体" charset="-122"/>
                          <a:cs typeface="楷体_GB2312" charset="0"/>
                        </a:rPr>
                        <a:t>突出汤姆的阶级觉悟，最后一幕安排他因反抗而遭受火刑，临死前发表痛斥殖民者罪行和鼓舞被压迫者抛弃幻想、争取民族解放斗争的演说。</a:t>
                      </a:r>
                      <a:endParaRPr lang="en-US" altLang="en-US" sz="2400" b="1">
                        <a:latin typeface="华文楷体" charset="-122"/>
                        <a:ea typeface="华文楷体" charset="-122"/>
                        <a:cs typeface="楷体_GB2312"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38100" y="5808663"/>
            <a:ext cx="9139238" cy="1065213"/>
          </a:xfrm>
          <a:prstGeom prst="rect">
            <a:avLst/>
          </a:prstGeom>
          <a:noFill/>
          <a:ln w="9525">
            <a:noFill/>
          </a:ln>
        </p:spPr>
        <p:txBody>
          <a:bodyPr wrap="square">
            <a:spAutoFit/>
          </a:bodyPr>
          <a:p>
            <a:endParaRPr lang="en-US" sz="1050" b="0" noProof="1">
              <a:latin typeface="Times New Roman" panose="02020603050405020304" pitchFamily="18" charset="0"/>
              <a:ea typeface="宋体" panose="02010600030101010101" pitchFamily="2" charset="-122"/>
              <a:cs typeface="+mn-cs"/>
            </a:endParaRPr>
          </a:p>
          <a:p>
            <a:r>
              <a:rPr lang="en-US" sz="2400" b="0" noProof="1">
                <a:latin typeface="Times New Roman" panose="02020603050405020304" pitchFamily="18" charset="0"/>
                <a:ea typeface="宋体" panose="02010600030101010101" pitchFamily="2" charset="-122"/>
                <a:cs typeface="+mn-cs"/>
              </a:rPr>
              <a:t> </a:t>
            </a:r>
            <a:r>
              <a:rPr lang="zh-CN" sz="2400" noProof="1">
                <a:solidFill>
                  <a:srgbClr val="FF0000"/>
                </a:solidFill>
                <a:latin typeface="Calibri" panose="020F0502020204030204" pitchFamily="34" charset="0"/>
                <a:ea typeface="宋体" panose="02010600030101010101" pitchFamily="2" charset="-122"/>
                <a:cs typeface="+mn-cs"/>
              </a:rPr>
              <a:t>从材料中提出一个论题，结合所学知识，加以论述。（要求：论题明确，持论有据，表述清晰。）</a:t>
            </a:r>
            <a:endParaRPr lang="zh-CN" altLang="en-US" sz="2400" noProof="1">
              <a:solidFill>
                <a:srgbClr val="FF0000"/>
              </a:solidFill>
              <a:ea typeface="宋体" panose="02010600030101010101" pitchFamily="2" charset="-122"/>
            </a:endParaRPr>
          </a:p>
        </p:txBody>
      </p:sp>
      <p:sp>
        <p:nvSpPr>
          <p:cNvPr id="7" name="文本框 6"/>
          <p:cNvSpPr txBox="1"/>
          <p:nvPr/>
        </p:nvSpPr>
        <p:spPr>
          <a:xfrm>
            <a:off x="92075" y="768350"/>
            <a:ext cx="9169400" cy="5997575"/>
          </a:xfrm>
          <a:prstGeom prst="rect">
            <a:avLst/>
          </a:prstGeom>
          <a:solidFill>
            <a:srgbClr val="FFFF00"/>
          </a:solidFill>
          <a:ln w="9525">
            <a:noFill/>
          </a:ln>
        </p:spPr>
        <p:txBody>
          <a:bodyPr wrap="square" anchor="t">
            <a:spAutoFit/>
          </a:bodyPr>
          <a:p>
            <a:pPr>
              <a:lnSpc>
                <a:spcPct val="120000"/>
              </a:lnSpc>
            </a:pPr>
            <a:r>
              <a:rPr lang="en-US" altLang="zh-CN" sz="2400" dirty="0">
                <a:solidFill>
                  <a:srgbClr val="0213F0"/>
                </a:solidFill>
                <a:latin typeface="楷体" panose="02010609060101010101" pitchFamily="49" charset="-122"/>
                <a:ea typeface="楷体" panose="02010609060101010101" pitchFamily="49" charset="-122"/>
              </a:rPr>
              <a:t>论题：不同时代的需要会影响作品的翻译与改动</a:t>
            </a:r>
            <a:endParaRPr lang="en-US" altLang="zh-CN" sz="2400" dirty="0">
              <a:solidFill>
                <a:srgbClr val="0213F0"/>
              </a:solidFill>
              <a:latin typeface="楷体" panose="02010609060101010101" pitchFamily="49" charset="-122"/>
              <a:ea typeface="楷体" panose="02010609060101010101" pitchFamily="49" charset="-122"/>
            </a:endParaRPr>
          </a:p>
          <a:p>
            <a:pPr>
              <a:lnSpc>
                <a:spcPct val="120000"/>
              </a:lnSpc>
            </a:pPr>
            <a:r>
              <a:rPr lang="en-US" altLang="zh-CN" sz="2400" dirty="0">
                <a:solidFill>
                  <a:srgbClr val="0213F0"/>
                </a:solidFill>
                <a:latin typeface="楷体" panose="02010609060101010101" pitchFamily="49" charset="-122"/>
                <a:ea typeface="楷体" panose="02010609060101010101" pitchFamily="49" charset="-122"/>
              </a:rPr>
              <a:t>论述：1901年《辛丑条约》的签订，帝国主义奴役中华民族，为了“为振作志气，爱国保种”以唤醒国人的民族意识，因此，作者把《汤姆叔叔的小屋》改译为《黑奴吁天录》，删除部分西方宗教思想内容，增加孔孟思想内容。1905年中国同盟会在日本建立，为了弘扬民主革命思想，因此，1907年作者（中国留日学生）将小说改编为话剧，增加了独立、自由的革命思想。1961年中国以阶级斗争思想为指导，反对帝国主义压迫，支持第三世界的民族解放运动，因此，作者将话剧改译为《黑奴恨》，突出汤姆的阶级觉悟，增加痛斥殖民者罪行和鼓舞被压迫者抛弃幻想、争取民族解放斗争的演说。</a:t>
            </a:r>
            <a:endParaRPr lang="en-US" altLang="zh-CN" sz="2400" dirty="0">
              <a:solidFill>
                <a:srgbClr val="0213F0"/>
              </a:solidFill>
              <a:latin typeface="楷体" panose="02010609060101010101" pitchFamily="49" charset="-122"/>
              <a:ea typeface="楷体" panose="02010609060101010101" pitchFamily="49" charset="-122"/>
            </a:endParaRPr>
          </a:p>
          <a:p>
            <a:pPr>
              <a:lnSpc>
                <a:spcPct val="120000"/>
              </a:lnSpc>
            </a:pPr>
            <a:r>
              <a:rPr lang="en-US" altLang="zh-CN" sz="2400" dirty="0">
                <a:solidFill>
                  <a:srgbClr val="0213F0"/>
                </a:solidFill>
                <a:latin typeface="楷体" panose="02010609060101010101" pitchFamily="49" charset="-122"/>
                <a:ea typeface="楷体" panose="02010609060101010101" pitchFamily="49" charset="-122"/>
              </a:rPr>
              <a:t>总之，社会存要决定社会意识，随着时代的变化，作品的翻译与改动才符合时代发展的要求。</a:t>
            </a:r>
            <a:endParaRPr lang="en-US" altLang="zh-CN" sz="2400" dirty="0">
              <a:solidFill>
                <a:srgbClr val="0213F0"/>
              </a:solidFill>
              <a:latin typeface="楷体" panose="02010609060101010101" pitchFamily="49" charset="-122"/>
              <a:ea typeface="楷体" panose="02010609060101010101" pitchFamily="49" charset="-122"/>
            </a:endParaRPr>
          </a:p>
        </p:txBody>
      </p:sp>
      <p:sp>
        <p:nvSpPr>
          <p:cNvPr id="2" name="文本框 1"/>
          <p:cNvSpPr txBox="1"/>
          <p:nvPr/>
        </p:nvSpPr>
        <p:spPr>
          <a:xfrm>
            <a:off x="184150" y="768350"/>
            <a:ext cx="8959850" cy="6143625"/>
          </a:xfrm>
          <a:prstGeom prst="rect">
            <a:avLst/>
          </a:prstGeom>
          <a:solidFill>
            <a:srgbClr val="FFFF00"/>
          </a:solidFill>
          <a:ln w="9525">
            <a:noFill/>
          </a:ln>
        </p:spPr>
        <p:txBody>
          <a:bodyPr wrap="square" anchor="t">
            <a:spAutoFit/>
          </a:bodyPr>
          <a:p>
            <a:pPr>
              <a:lnSpc>
                <a:spcPct val="160000"/>
              </a:lnSpc>
            </a:pPr>
            <a:r>
              <a:rPr lang="en-US" altLang="zh-CN" sz="2400" dirty="0">
                <a:solidFill>
                  <a:srgbClr val="0213F0"/>
                </a:solidFill>
                <a:latin typeface="楷体" panose="02010609060101010101" pitchFamily="49" charset="-122"/>
                <a:ea typeface="楷体" panose="02010609060101010101" pitchFamily="49" charset="-122"/>
              </a:rPr>
              <a:t>  论题：不同作者的角度、立场会影响作品的翻译和改动</a:t>
            </a:r>
            <a:endParaRPr lang="en-US" altLang="zh-CN" sz="2400" dirty="0">
              <a:solidFill>
                <a:srgbClr val="0213F0"/>
              </a:solidFill>
              <a:latin typeface="楷体" panose="02010609060101010101" pitchFamily="49" charset="-122"/>
              <a:ea typeface="楷体" panose="02010609060101010101" pitchFamily="49" charset="-122"/>
            </a:endParaRPr>
          </a:p>
          <a:p>
            <a:pPr>
              <a:lnSpc>
                <a:spcPct val="160000"/>
              </a:lnSpc>
            </a:pPr>
            <a:r>
              <a:rPr lang="en-US" altLang="zh-CN" sz="2400" dirty="0">
                <a:solidFill>
                  <a:srgbClr val="0213F0"/>
                </a:solidFill>
                <a:latin typeface="楷体" panose="02010609060101010101" pitchFamily="49" charset="-122"/>
                <a:ea typeface="楷体" panose="02010609060101010101" pitchFamily="49" charset="-122"/>
              </a:rPr>
              <a:t>  论述：1901年，作者从“振作志气，爱国保种”的角度、立场出发，把《汤姆叔叔的小屋》改译为《黑奴吁天录》，以唤醒国民意识，删除了部分西方宗教思想内容，增加了孔孟思想内容。1907年，作者从“民主革命”的角度、立场出发，将小说改编为话剧，以弘扬革命精神，增加了独立、自由的革命思想。1961年，作者从“阶级斗争”的角度、立场出发，将话剧改译为《黑奴恨》，以突出汤姆的阶级觉悟，增加痛斥殖民者罪行和鼓舞被压迫者争取民族解放斗争的演说。</a:t>
            </a:r>
            <a:endParaRPr lang="en-US" altLang="zh-CN" sz="2400" dirty="0">
              <a:solidFill>
                <a:srgbClr val="0213F0"/>
              </a:solidFill>
              <a:latin typeface="楷体" panose="02010609060101010101" pitchFamily="49" charset="-122"/>
              <a:ea typeface="楷体" panose="02010609060101010101" pitchFamily="49" charset="-122"/>
            </a:endParaRPr>
          </a:p>
          <a:p>
            <a:pPr>
              <a:lnSpc>
                <a:spcPct val="160000"/>
              </a:lnSpc>
            </a:pPr>
            <a:r>
              <a:rPr lang="en-US" altLang="zh-CN" sz="2400" dirty="0">
                <a:solidFill>
                  <a:srgbClr val="0213F0"/>
                </a:solidFill>
                <a:latin typeface="楷体" panose="02010609060101010101" pitchFamily="49" charset="-122"/>
                <a:ea typeface="楷体" panose="02010609060101010101" pitchFamily="49" charset="-122"/>
              </a:rPr>
              <a:t> 总之，文学作品的翻译和改动体现了作者的角度、立场不同。</a:t>
            </a:r>
            <a:endParaRPr lang="en-US" altLang="zh-CN" sz="2400" dirty="0">
              <a:solidFill>
                <a:srgbClr val="0213F0"/>
              </a:solidFill>
              <a:latin typeface="楷体" panose="02010609060101010101" pitchFamily="49" charset="-122"/>
              <a:ea typeface="楷体" panose="02010609060101010101" pitchFamily="49"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p:nvPr>
        </p:nvSpPr>
        <p:spPr/>
        <p:txBody>
          <a:bodyPr/>
          <a:p>
            <a:endParaRPr lang="zh-CN" altLang="en-US"/>
          </a:p>
        </p:txBody>
      </p:sp>
    </p:spTree>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p:nvPr>
        </p:nvSpPr>
        <p:spPr/>
        <p:txBody>
          <a:bodyPr/>
          <a:p>
            <a:endParaRPr lang="zh-CN" altLang="en-US"/>
          </a:p>
        </p:txBody>
      </p:sp>
    </p:spTree>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p:nvPr>
        </p:nvSpPr>
        <p:spPr/>
        <p:txBody>
          <a:bodyPr/>
          <a:p>
            <a:endParaRPr lang="zh-CN" altLang="en-US"/>
          </a:p>
        </p:txBody>
      </p:sp>
    </p:spTree>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p:nvPr>
        </p:nvSpPr>
        <p:spPr/>
        <p:txBody>
          <a:bodyPr/>
          <a:p>
            <a:endParaRPr lang="zh-CN" altLang="en-US"/>
          </a:p>
        </p:txBody>
      </p:sp>
    </p:spTree>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extBox 40"/>
          <p:cNvSpPr txBox="1"/>
          <p:nvPr>
            <p:custDataLst>
              <p:tags r:id="rId1"/>
            </p:custDataLst>
          </p:nvPr>
        </p:nvSpPr>
        <p:spPr>
          <a:xfrm>
            <a:off x="25400" y="287338"/>
            <a:ext cx="6383338" cy="461962"/>
          </a:xfrm>
          <a:prstGeom prst="rect">
            <a:avLst/>
          </a:prstGeom>
          <a:noFill/>
          <a:ln w="9525">
            <a:noFill/>
          </a:ln>
        </p:spPr>
        <p:txBody>
          <a:bodyPr wrap="square" lIns="0" tIns="0" rIns="0" bIns="0" anchor="t">
            <a:spAutoFit/>
          </a:bodyPr>
          <a:p>
            <a:pPr>
              <a:spcBef>
                <a:spcPct val="0"/>
              </a:spcBef>
              <a:buFont typeface="Arial" panose="020B0604020202020204" pitchFamily="34" charset="0"/>
              <a:buNone/>
            </a:pPr>
            <a:r>
              <a:rPr lang="zh-CN" altLang="en-US" sz="3000" dirty="0">
                <a:solidFill>
                  <a:srgbClr val="0540C3"/>
                </a:solidFill>
                <a:latin typeface="楷体" panose="02010609060101010101" pitchFamily="49" charset="-122"/>
                <a:ea typeface="楷体" panose="02010609060101010101" pitchFamily="49" charset="-122"/>
              </a:rPr>
              <a:t>洋务派与顽固派的论战与斗争：</a:t>
            </a:r>
            <a:endParaRPr lang="en-US" altLang="zh-CN" sz="3000" dirty="0">
              <a:solidFill>
                <a:srgbClr val="0540C3"/>
              </a:solidFill>
              <a:latin typeface="楷体" panose="02010609060101010101" pitchFamily="49" charset="-122"/>
              <a:ea typeface="楷体" panose="02010609060101010101" pitchFamily="49" charset="-122"/>
            </a:endParaRPr>
          </a:p>
        </p:txBody>
      </p:sp>
      <p:sp>
        <p:nvSpPr>
          <p:cNvPr id="3" name="文本框 137222"/>
          <p:cNvSpPr txBox="1"/>
          <p:nvPr/>
        </p:nvSpPr>
        <p:spPr>
          <a:xfrm>
            <a:off x="5740400" y="350838"/>
            <a:ext cx="3341688" cy="460375"/>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2400" dirty="0">
                <a:solidFill>
                  <a:srgbClr val="C00000"/>
                </a:solidFill>
                <a:latin typeface="方正姚体" pitchFamily="2" charset="-122"/>
                <a:ea typeface="方正姚体" pitchFamily="2" charset="-122"/>
              </a:rPr>
              <a:t>是否向西方学习</a:t>
            </a:r>
            <a:endParaRPr lang="zh-CN" altLang="en-US" sz="2400" dirty="0">
              <a:solidFill>
                <a:srgbClr val="C00000"/>
              </a:solidFill>
              <a:latin typeface="方正姚体" pitchFamily="2" charset="-122"/>
              <a:ea typeface="方正姚体" pitchFamily="2" charset="-122"/>
            </a:endParaRPr>
          </a:p>
        </p:txBody>
      </p:sp>
      <p:sp>
        <p:nvSpPr>
          <p:cNvPr id="4" name="文本框 137222"/>
          <p:cNvSpPr txBox="1"/>
          <p:nvPr/>
        </p:nvSpPr>
        <p:spPr>
          <a:xfrm>
            <a:off x="106363" y="811213"/>
            <a:ext cx="1714500" cy="460375"/>
          </a:xfrm>
          <a:prstGeom prst="rect">
            <a:avLst/>
          </a:prstGeom>
          <a:noFill/>
          <a:ln w="9525">
            <a:noFill/>
          </a:ln>
        </p:spPr>
        <p:txBody>
          <a:bodyPr wrap="square" anchor="t">
            <a:spAutoFit/>
          </a:bodyPr>
          <a:p>
            <a:pPr>
              <a:spcBef>
                <a:spcPct val="50000"/>
              </a:spcBef>
              <a:buFont typeface="Arial" panose="020B0604020202020204" pitchFamily="34" charset="0"/>
              <a:buNone/>
            </a:pPr>
            <a:r>
              <a:rPr lang="en-US" altLang="zh-CN" sz="2400" dirty="0">
                <a:solidFill>
                  <a:srgbClr val="990033"/>
                </a:solidFill>
                <a:latin typeface="方正姚体" pitchFamily="2" charset="-122"/>
                <a:ea typeface="方正姚体" pitchFamily="2" charset="-122"/>
              </a:rPr>
              <a:t>1.</a:t>
            </a:r>
            <a:r>
              <a:rPr lang="zh-CN" altLang="en-US" sz="2400" dirty="0">
                <a:solidFill>
                  <a:srgbClr val="990033"/>
                </a:solidFill>
                <a:latin typeface="方正姚体" pitchFamily="2" charset="-122"/>
                <a:ea typeface="方正姚体" pitchFamily="2" charset="-122"/>
              </a:rPr>
              <a:t>洋务派</a:t>
            </a:r>
            <a:endParaRPr lang="zh-CN" altLang="en-US" sz="2400" dirty="0">
              <a:solidFill>
                <a:srgbClr val="990033"/>
              </a:solidFill>
              <a:latin typeface="方正姚体" pitchFamily="2" charset="-122"/>
              <a:ea typeface="方正姚体" pitchFamily="2" charset="-122"/>
            </a:endParaRPr>
          </a:p>
        </p:txBody>
      </p:sp>
      <p:sp>
        <p:nvSpPr>
          <p:cNvPr id="5" name="文本框 137222"/>
          <p:cNvSpPr txBox="1"/>
          <p:nvPr/>
        </p:nvSpPr>
        <p:spPr>
          <a:xfrm>
            <a:off x="2114550" y="1047750"/>
            <a:ext cx="3971925" cy="460375"/>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2400" dirty="0">
                <a:solidFill>
                  <a:srgbClr val="336600"/>
                </a:solidFill>
                <a:latin typeface="黑体" panose="02010609060101010101" pitchFamily="49" charset="-122"/>
                <a:ea typeface="黑体" panose="02010609060101010101" pitchFamily="49" charset="-122"/>
              </a:rPr>
              <a:t>“中学为体，西学为用”</a:t>
            </a:r>
            <a:endParaRPr lang="zh-CN" altLang="en-US" sz="2400" dirty="0">
              <a:solidFill>
                <a:srgbClr val="336600"/>
              </a:solidFill>
              <a:latin typeface="黑体" panose="02010609060101010101" pitchFamily="49" charset="-122"/>
              <a:ea typeface="黑体" panose="02010609060101010101" pitchFamily="49" charset="-122"/>
            </a:endParaRPr>
          </a:p>
        </p:txBody>
      </p:sp>
      <p:sp>
        <p:nvSpPr>
          <p:cNvPr id="6" name="Rectangle 5"/>
          <p:cNvSpPr/>
          <p:nvPr/>
        </p:nvSpPr>
        <p:spPr>
          <a:xfrm>
            <a:off x="1606550" y="1711325"/>
            <a:ext cx="6946900" cy="830263"/>
          </a:xfrm>
          <a:prstGeom prst="rect">
            <a:avLst/>
          </a:prstGeom>
          <a:noFill/>
          <a:ln w="57150" cap="flat" cmpd="sng">
            <a:solidFill>
              <a:srgbClr val="000000"/>
            </a:solidFill>
            <a:prstDash val="solid"/>
            <a:miter/>
            <a:headEnd type="none" w="med" len="med"/>
            <a:tailEnd type="none" w="med" len="med"/>
          </a:ln>
        </p:spPr>
        <p:txBody>
          <a:bodyPr wrap="square" anchor="t">
            <a:spAutoFit/>
          </a:bodyPr>
          <a:p>
            <a:pPr eaLnBrk="0" hangingPunct="0">
              <a:spcBef>
                <a:spcPct val="50000"/>
              </a:spcBef>
            </a:pPr>
            <a:r>
              <a:rPr lang="zh-CN" altLang="en-US" sz="2400" dirty="0">
                <a:solidFill>
                  <a:srgbClr val="C00000"/>
                </a:solidFill>
                <a:latin typeface="宋体" panose="02010600030101010101" pitchFamily="2" charset="-122"/>
                <a:ea typeface="黑体" panose="02010609060101010101" pitchFamily="49" charset="-122"/>
              </a:rPr>
              <a:t>“</a:t>
            </a:r>
            <a:r>
              <a:rPr lang="zh-CN" altLang="en-US" sz="2400" dirty="0">
                <a:solidFill>
                  <a:srgbClr val="C00000"/>
                </a:solidFill>
                <a:latin typeface="黑体" panose="02010609060101010101" pitchFamily="49" charset="-122"/>
                <a:ea typeface="黑体" panose="02010609060101010101" pitchFamily="49" charset="-122"/>
              </a:rPr>
              <a:t>体</a:t>
            </a:r>
            <a:r>
              <a:rPr lang="zh-CN" altLang="en-US" sz="2400" dirty="0">
                <a:solidFill>
                  <a:srgbClr val="C00000"/>
                </a:solidFill>
                <a:latin typeface="宋体" panose="02010600030101010101" pitchFamily="2" charset="-122"/>
                <a:ea typeface="黑体" panose="02010609060101010101" pitchFamily="49" charset="-122"/>
              </a:rPr>
              <a:t>”：</a:t>
            </a:r>
            <a:r>
              <a:rPr lang="zh-CN" altLang="en-US" sz="2400" dirty="0">
                <a:solidFill>
                  <a:srgbClr val="000099"/>
                </a:solidFill>
                <a:latin typeface="宋体" panose="02010600030101010101" pitchFamily="2" charset="-122"/>
                <a:ea typeface="黑体" panose="02010609060101010101" pitchFamily="49" charset="-122"/>
              </a:rPr>
              <a:t>主体、本质，</a:t>
            </a:r>
            <a:r>
              <a:rPr lang="zh-CN" altLang="en-US" sz="2400" dirty="0">
                <a:solidFill>
                  <a:srgbClr val="000099"/>
                </a:solidFill>
                <a:latin typeface="黑体" panose="02010609060101010101" pitchFamily="49" charset="-122"/>
                <a:ea typeface="黑体" panose="02010609060101010101" pitchFamily="49" charset="-122"/>
              </a:rPr>
              <a:t>即治国之“根本”</a:t>
            </a:r>
            <a:br>
              <a:rPr lang="zh-CN" altLang="en-US" sz="2400" dirty="0">
                <a:solidFill>
                  <a:srgbClr val="000099"/>
                </a:solidFill>
                <a:latin typeface="黑体" panose="02010609060101010101" pitchFamily="49" charset="-122"/>
                <a:ea typeface="黑体" panose="02010609060101010101" pitchFamily="49" charset="-122"/>
              </a:rPr>
            </a:br>
            <a:r>
              <a:rPr lang="zh-CN" altLang="en-US" sz="2400" dirty="0">
                <a:solidFill>
                  <a:srgbClr val="C00000"/>
                </a:solidFill>
                <a:latin typeface="宋体" panose="02010600030101010101" pitchFamily="2" charset="-122"/>
                <a:ea typeface="黑体" panose="02010609060101010101" pitchFamily="49" charset="-122"/>
              </a:rPr>
              <a:t>“</a:t>
            </a:r>
            <a:r>
              <a:rPr lang="zh-CN" altLang="en-US" sz="2400" dirty="0">
                <a:solidFill>
                  <a:srgbClr val="C00000"/>
                </a:solidFill>
                <a:latin typeface="黑体" panose="02010609060101010101" pitchFamily="49" charset="-122"/>
                <a:ea typeface="黑体" panose="02010609060101010101" pitchFamily="49" charset="-122"/>
              </a:rPr>
              <a:t>用</a:t>
            </a:r>
            <a:r>
              <a:rPr lang="zh-CN" altLang="en-US" sz="2400" dirty="0">
                <a:solidFill>
                  <a:srgbClr val="C00000"/>
                </a:solidFill>
                <a:latin typeface="宋体" panose="02010600030101010101" pitchFamily="2" charset="-122"/>
                <a:ea typeface="黑体" panose="02010609060101010101" pitchFamily="49" charset="-122"/>
              </a:rPr>
              <a:t>”：</a:t>
            </a:r>
            <a:r>
              <a:rPr lang="zh-CN" altLang="en-US" sz="2400" dirty="0">
                <a:solidFill>
                  <a:srgbClr val="000099"/>
                </a:solidFill>
                <a:latin typeface="宋体" panose="02010600030101010101" pitchFamily="2" charset="-122"/>
                <a:ea typeface="黑体" panose="02010609060101010101" pitchFamily="49" charset="-122"/>
              </a:rPr>
              <a:t>由主体派生，</a:t>
            </a:r>
            <a:r>
              <a:rPr lang="zh-CN" altLang="en-US" sz="2400" dirty="0">
                <a:solidFill>
                  <a:srgbClr val="000099"/>
                </a:solidFill>
                <a:latin typeface="黑体" panose="02010609060101010101" pitchFamily="49" charset="-122"/>
                <a:ea typeface="黑体" panose="02010609060101010101" pitchFamily="49" charset="-122"/>
              </a:rPr>
              <a:t>即治国的手段</a:t>
            </a:r>
            <a:endParaRPr lang="zh-CN" altLang="en-US" sz="2400" dirty="0">
              <a:solidFill>
                <a:srgbClr val="000099"/>
              </a:solidFill>
              <a:latin typeface="黑体" panose="02010609060101010101" pitchFamily="49" charset="-122"/>
              <a:ea typeface="黑体" panose="02010609060101010101" pitchFamily="49" charset="-122"/>
            </a:endParaRPr>
          </a:p>
        </p:txBody>
      </p:sp>
      <p:sp>
        <p:nvSpPr>
          <p:cNvPr id="7" name="文本框 137222"/>
          <p:cNvSpPr txBox="1"/>
          <p:nvPr/>
        </p:nvSpPr>
        <p:spPr>
          <a:xfrm>
            <a:off x="339725" y="5843588"/>
            <a:ext cx="1716088" cy="460375"/>
          </a:xfrm>
          <a:prstGeom prst="rect">
            <a:avLst/>
          </a:prstGeom>
          <a:noFill/>
          <a:ln w="9525">
            <a:noFill/>
          </a:ln>
        </p:spPr>
        <p:txBody>
          <a:bodyPr wrap="square" anchor="t">
            <a:spAutoFit/>
          </a:bodyPr>
          <a:p>
            <a:pPr>
              <a:spcBef>
                <a:spcPct val="50000"/>
              </a:spcBef>
              <a:buFont typeface="Arial" panose="020B0604020202020204" pitchFamily="34" charset="0"/>
              <a:buNone/>
            </a:pPr>
            <a:r>
              <a:rPr lang="en-US" altLang="zh-CN" sz="2400" dirty="0">
                <a:solidFill>
                  <a:srgbClr val="990033"/>
                </a:solidFill>
                <a:latin typeface="方正姚体" pitchFamily="2" charset="-122"/>
                <a:ea typeface="方正姚体" pitchFamily="2" charset="-122"/>
              </a:rPr>
              <a:t>2.</a:t>
            </a:r>
            <a:r>
              <a:rPr lang="zh-CN" altLang="en-US" sz="2400" dirty="0">
                <a:solidFill>
                  <a:srgbClr val="990033"/>
                </a:solidFill>
                <a:latin typeface="方正姚体" pitchFamily="2" charset="-122"/>
                <a:ea typeface="方正姚体" pitchFamily="2" charset="-122"/>
              </a:rPr>
              <a:t>顽固派</a:t>
            </a:r>
            <a:endParaRPr lang="zh-CN" altLang="en-US" sz="2400" dirty="0">
              <a:solidFill>
                <a:srgbClr val="990033"/>
              </a:solidFill>
              <a:latin typeface="方正姚体" pitchFamily="2" charset="-122"/>
              <a:ea typeface="方正姚体" pitchFamily="2" charset="-122"/>
            </a:endParaRPr>
          </a:p>
        </p:txBody>
      </p:sp>
      <p:sp>
        <p:nvSpPr>
          <p:cNvPr id="8" name="文本框 137222"/>
          <p:cNvSpPr txBox="1"/>
          <p:nvPr/>
        </p:nvSpPr>
        <p:spPr>
          <a:xfrm>
            <a:off x="1931988" y="5902325"/>
            <a:ext cx="7150100" cy="460375"/>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2400" dirty="0">
                <a:solidFill>
                  <a:srgbClr val="336600"/>
                </a:solidFill>
                <a:latin typeface="方正姚体" pitchFamily="2" charset="-122"/>
                <a:ea typeface="方正姚体" pitchFamily="2" charset="-122"/>
              </a:rPr>
              <a:t>中学中用        原封不动维护清朝封建统治</a:t>
            </a:r>
            <a:endParaRPr lang="zh-CN" altLang="en-US" sz="2400" dirty="0">
              <a:solidFill>
                <a:srgbClr val="336600"/>
              </a:solidFill>
              <a:latin typeface="方正姚体" pitchFamily="2" charset="-122"/>
              <a:ea typeface="方正姚体" pitchFamily="2" charset="-122"/>
            </a:endParaRPr>
          </a:p>
        </p:txBody>
      </p:sp>
      <p:sp>
        <p:nvSpPr>
          <p:cNvPr id="9" name="文本框 137222"/>
          <p:cNvSpPr txBox="1"/>
          <p:nvPr/>
        </p:nvSpPr>
        <p:spPr>
          <a:xfrm>
            <a:off x="2114550" y="2563813"/>
            <a:ext cx="3971925" cy="460375"/>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2400" dirty="0">
                <a:solidFill>
                  <a:srgbClr val="336600"/>
                </a:solidFill>
                <a:latin typeface="方正姚体" pitchFamily="2" charset="-122"/>
                <a:ea typeface="方正姚体" pitchFamily="2" charset="-122"/>
              </a:rPr>
              <a:t>“</a:t>
            </a:r>
            <a:r>
              <a:rPr lang="zh-CN" altLang="en-US" sz="2400" dirty="0">
                <a:solidFill>
                  <a:srgbClr val="C00000"/>
                </a:solidFill>
                <a:latin typeface="方正姚体" pitchFamily="2" charset="-122"/>
                <a:ea typeface="方正姚体" pitchFamily="2" charset="-122"/>
              </a:rPr>
              <a:t>中学</a:t>
            </a:r>
            <a:r>
              <a:rPr lang="zh-CN" altLang="en-US" sz="2400" dirty="0">
                <a:solidFill>
                  <a:srgbClr val="336600"/>
                </a:solidFill>
                <a:latin typeface="方正姚体" pitchFamily="2" charset="-122"/>
                <a:ea typeface="方正姚体" pitchFamily="2" charset="-122"/>
              </a:rPr>
              <a:t>为体         </a:t>
            </a:r>
            <a:r>
              <a:rPr lang="zh-CN" altLang="en-US" sz="2400" dirty="0">
                <a:solidFill>
                  <a:srgbClr val="C00000"/>
                </a:solidFill>
                <a:latin typeface="方正姚体" pitchFamily="2" charset="-122"/>
                <a:ea typeface="方正姚体" pitchFamily="2" charset="-122"/>
              </a:rPr>
              <a:t>西学</a:t>
            </a:r>
            <a:r>
              <a:rPr lang="zh-CN" altLang="en-US" sz="2400" dirty="0">
                <a:solidFill>
                  <a:srgbClr val="336600"/>
                </a:solidFill>
                <a:latin typeface="方正姚体" pitchFamily="2" charset="-122"/>
                <a:ea typeface="方正姚体" pitchFamily="2" charset="-122"/>
              </a:rPr>
              <a:t>为用”</a:t>
            </a:r>
            <a:endParaRPr lang="zh-CN" altLang="en-US" sz="2400" dirty="0">
              <a:solidFill>
                <a:srgbClr val="336600"/>
              </a:solidFill>
              <a:latin typeface="方正姚体" pitchFamily="2" charset="-122"/>
              <a:ea typeface="方正姚体" pitchFamily="2" charset="-122"/>
            </a:endParaRPr>
          </a:p>
        </p:txBody>
      </p:sp>
      <p:sp>
        <p:nvSpPr>
          <p:cNvPr id="10" name="下箭头 9"/>
          <p:cNvSpPr/>
          <p:nvPr/>
        </p:nvSpPr>
        <p:spPr>
          <a:xfrm>
            <a:off x="2768600" y="3016250"/>
            <a:ext cx="114300" cy="388938"/>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11" name="下箭头 10"/>
          <p:cNvSpPr/>
          <p:nvPr/>
        </p:nvSpPr>
        <p:spPr>
          <a:xfrm>
            <a:off x="4687888" y="3024188"/>
            <a:ext cx="114300" cy="388938"/>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13" name="文本框 137222"/>
          <p:cNvSpPr txBox="1"/>
          <p:nvPr/>
        </p:nvSpPr>
        <p:spPr>
          <a:xfrm>
            <a:off x="1820863" y="3448050"/>
            <a:ext cx="2106612" cy="738188"/>
          </a:xfrm>
          <a:prstGeom prst="rect">
            <a:avLst/>
          </a:prstGeom>
          <a:noFill/>
          <a:ln w="57150" cap="flat" cmpd="sng">
            <a:solidFill>
              <a:schemeClr val="tx1"/>
            </a:solidFill>
            <a:prstDash val="solid"/>
            <a:round/>
            <a:headEnd type="none" w="med" len="med"/>
            <a:tailEnd type="none" w="med" len="med"/>
          </a:ln>
        </p:spPr>
        <p:txBody>
          <a:bodyPr wrap="square" anchor="t">
            <a:spAutoFit/>
          </a:bodyPr>
          <a:p>
            <a:pPr algn="ctr">
              <a:spcBef>
                <a:spcPct val="0"/>
              </a:spcBef>
              <a:buFont typeface="Arial" panose="020B0604020202020204" pitchFamily="34" charset="0"/>
              <a:buNone/>
            </a:pPr>
            <a:r>
              <a:rPr lang="zh-CN" altLang="en-US" sz="2100" dirty="0">
                <a:latin typeface="黑体" panose="02010609060101010101" pitchFamily="49" charset="-122"/>
                <a:ea typeface="方正姚体" pitchFamily="2" charset="-122"/>
              </a:rPr>
              <a:t>封建专制制度</a:t>
            </a:r>
            <a:endParaRPr lang="en-US" altLang="zh-CN" sz="2100" dirty="0">
              <a:latin typeface="黑体" panose="02010609060101010101" pitchFamily="49" charset="-122"/>
              <a:ea typeface="方正姚体" pitchFamily="2" charset="-122"/>
            </a:endParaRPr>
          </a:p>
          <a:p>
            <a:pPr algn="ctr">
              <a:spcBef>
                <a:spcPct val="0"/>
              </a:spcBef>
              <a:buFont typeface="Arial" panose="020B0604020202020204" pitchFamily="34" charset="0"/>
              <a:buNone/>
            </a:pPr>
            <a:r>
              <a:rPr lang="zh-CN" altLang="en-US" sz="2100" dirty="0">
                <a:latin typeface="黑体" panose="02010609060101010101" pitchFamily="49" charset="-122"/>
                <a:ea typeface="方正姚体" pitchFamily="2" charset="-122"/>
              </a:rPr>
              <a:t>儒家的纲常礼教</a:t>
            </a:r>
            <a:endParaRPr lang="zh-CN" altLang="en-US" sz="2100" dirty="0">
              <a:latin typeface="方正姚体" pitchFamily="2" charset="-122"/>
              <a:ea typeface="方正姚体" pitchFamily="2" charset="-122"/>
            </a:endParaRPr>
          </a:p>
        </p:txBody>
      </p:sp>
      <p:sp>
        <p:nvSpPr>
          <p:cNvPr id="14" name="文本框 137222"/>
          <p:cNvSpPr txBox="1"/>
          <p:nvPr/>
        </p:nvSpPr>
        <p:spPr>
          <a:xfrm>
            <a:off x="4210050" y="3448050"/>
            <a:ext cx="1290638" cy="738188"/>
          </a:xfrm>
          <a:prstGeom prst="rect">
            <a:avLst/>
          </a:prstGeom>
          <a:noFill/>
          <a:ln w="57150" cap="flat" cmpd="sng">
            <a:solidFill>
              <a:schemeClr val="tx1"/>
            </a:solidFill>
            <a:prstDash val="solid"/>
            <a:round/>
            <a:headEnd type="none" w="med" len="med"/>
            <a:tailEnd type="none" w="med" len="med"/>
          </a:ln>
        </p:spPr>
        <p:txBody>
          <a:bodyPr wrap="square" anchor="t">
            <a:spAutoFit/>
          </a:bodyPr>
          <a:p>
            <a:pPr algn="ctr">
              <a:spcBef>
                <a:spcPct val="0"/>
              </a:spcBef>
              <a:buFont typeface="Arial" panose="020B0604020202020204" pitchFamily="34" charset="0"/>
              <a:buNone/>
            </a:pPr>
            <a:r>
              <a:rPr lang="zh-CN" altLang="en-US" sz="2100" dirty="0">
                <a:latin typeface="方正姚体" pitchFamily="2" charset="-122"/>
                <a:ea typeface="方正姚体" pitchFamily="2" charset="-122"/>
              </a:rPr>
              <a:t>西方先进科技</a:t>
            </a:r>
            <a:endParaRPr lang="zh-CN" altLang="en-US" sz="2100" dirty="0">
              <a:latin typeface="方正姚体" pitchFamily="2" charset="-122"/>
              <a:ea typeface="方正姚体" pitchFamily="2" charset="-122"/>
            </a:endParaRPr>
          </a:p>
        </p:txBody>
      </p:sp>
      <p:sp>
        <p:nvSpPr>
          <p:cNvPr id="16" name="文本框 137222"/>
          <p:cNvSpPr txBox="1"/>
          <p:nvPr/>
        </p:nvSpPr>
        <p:spPr>
          <a:xfrm>
            <a:off x="2114550" y="4206875"/>
            <a:ext cx="1423988" cy="460375"/>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2400" dirty="0">
                <a:solidFill>
                  <a:srgbClr val="C00000"/>
                </a:solidFill>
                <a:latin typeface="方正姚体" pitchFamily="2" charset="-122"/>
                <a:ea typeface="方正姚体" pitchFamily="2" charset="-122"/>
              </a:rPr>
              <a:t>（根本）</a:t>
            </a:r>
            <a:endParaRPr lang="zh-CN" altLang="en-US" sz="2400" dirty="0">
              <a:solidFill>
                <a:srgbClr val="C00000"/>
              </a:solidFill>
              <a:latin typeface="方正姚体" pitchFamily="2" charset="-122"/>
              <a:ea typeface="方正姚体" pitchFamily="2" charset="-122"/>
            </a:endParaRPr>
          </a:p>
        </p:txBody>
      </p:sp>
      <p:sp>
        <p:nvSpPr>
          <p:cNvPr id="18" name="文本框 137222"/>
          <p:cNvSpPr txBox="1"/>
          <p:nvPr/>
        </p:nvSpPr>
        <p:spPr>
          <a:xfrm>
            <a:off x="4143375" y="4198938"/>
            <a:ext cx="1423988" cy="460375"/>
          </a:xfrm>
          <a:prstGeom prst="rect">
            <a:avLst/>
          </a:prstGeom>
          <a:noFill/>
          <a:ln w="9525">
            <a:noFill/>
          </a:ln>
        </p:spPr>
        <p:txBody>
          <a:bodyPr wrap="square" anchor="t">
            <a:spAutoFit/>
          </a:bodyPr>
          <a:p>
            <a:pPr>
              <a:spcBef>
                <a:spcPct val="50000"/>
              </a:spcBef>
              <a:buFont typeface="Arial" panose="020B0604020202020204" pitchFamily="34" charset="0"/>
              <a:buNone/>
            </a:pPr>
            <a:r>
              <a:rPr lang="zh-CN" altLang="en-US" sz="2400" dirty="0">
                <a:solidFill>
                  <a:srgbClr val="C00000"/>
                </a:solidFill>
                <a:latin typeface="方正姚体" pitchFamily="2" charset="-122"/>
                <a:ea typeface="方正姚体" pitchFamily="2" charset="-122"/>
              </a:rPr>
              <a:t>（手段）</a:t>
            </a:r>
            <a:endParaRPr lang="zh-CN" altLang="en-US" sz="2400" dirty="0">
              <a:solidFill>
                <a:srgbClr val="C00000"/>
              </a:solidFill>
              <a:latin typeface="方正姚体" pitchFamily="2" charset="-122"/>
              <a:ea typeface="方正姚体" pitchFamily="2" charset="-122"/>
            </a:endParaRPr>
          </a:p>
        </p:txBody>
      </p:sp>
      <p:sp>
        <p:nvSpPr>
          <p:cNvPr id="20" name="右箭头 19"/>
          <p:cNvSpPr/>
          <p:nvPr/>
        </p:nvSpPr>
        <p:spPr>
          <a:xfrm>
            <a:off x="3352800" y="4433888"/>
            <a:ext cx="892175" cy="53975"/>
          </a:xfrm>
          <a:prstGeom prst="rightArrow">
            <a:avLst/>
          </a:prstGeom>
          <a:solidFill>
            <a:schemeClr val="accent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21" name="右箭头 20"/>
          <p:cNvSpPr/>
          <p:nvPr/>
        </p:nvSpPr>
        <p:spPr>
          <a:xfrm>
            <a:off x="5516563" y="4438650"/>
            <a:ext cx="893763" cy="55563"/>
          </a:xfrm>
          <a:prstGeom prst="rightArrow">
            <a:avLst/>
          </a:prstGeom>
          <a:solidFill>
            <a:schemeClr val="accent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22" name="上箭头 21"/>
          <p:cNvSpPr/>
          <p:nvPr/>
        </p:nvSpPr>
        <p:spPr>
          <a:xfrm>
            <a:off x="6445250" y="4011613"/>
            <a:ext cx="33338" cy="441325"/>
          </a:xfrm>
          <a:prstGeom prst="upArrow">
            <a:avLst/>
          </a:prstGeom>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23" name="文本框 137222"/>
          <p:cNvSpPr txBox="1"/>
          <p:nvPr/>
        </p:nvSpPr>
        <p:spPr>
          <a:xfrm>
            <a:off x="6018213" y="2909888"/>
            <a:ext cx="852487" cy="1060450"/>
          </a:xfrm>
          <a:prstGeom prst="rect">
            <a:avLst/>
          </a:prstGeom>
          <a:noFill/>
          <a:ln w="57150" cap="flat" cmpd="sng">
            <a:solidFill>
              <a:schemeClr val="tx1"/>
            </a:solidFill>
            <a:prstDash val="solid"/>
            <a:round/>
            <a:headEnd type="none" w="med" len="med"/>
            <a:tailEnd type="none" w="med" len="med"/>
          </a:ln>
        </p:spPr>
        <p:txBody>
          <a:bodyPr wrap="square" anchor="t">
            <a:spAutoFit/>
          </a:bodyPr>
          <a:p>
            <a:pPr algn="ctr">
              <a:spcBef>
                <a:spcPct val="0"/>
              </a:spcBef>
              <a:buFont typeface="Arial" panose="020B0604020202020204" pitchFamily="34" charset="0"/>
              <a:buNone/>
            </a:pPr>
            <a:r>
              <a:rPr lang="zh-CN" altLang="en-US" sz="2100" dirty="0">
                <a:latin typeface="方正姚体" pitchFamily="2" charset="-122"/>
                <a:ea typeface="方正姚体" pitchFamily="2" charset="-122"/>
              </a:rPr>
              <a:t>挽救封建统治</a:t>
            </a:r>
            <a:endParaRPr lang="zh-CN" altLang="en-US" sz="2100" dirty="0">
              <a:latin typeface="方正姚体" pitchFamily="2" charset="-122"/>
              <a:ea typeface="方正姚体" pitchFamily="2" charset="-122"/>
            </a:endParaRPr>
          </a:p>
        </p:txBody>
      </p:sp>
      <p:sp>
        <p:nvSpPr>
          <p:cNvPr id="24" name="矩形 23"/>
          <p:cNvSpPr/>
          <p:nvPr/>
        </p:nvSpPr>
        <p:spPr>
          <a:xfrm>
            <a:off x="106363" y="4886325"/>
            <a:ext cx="8975725" cy="830263"/>
          </a:xfrm>
          <a:prstGeom prst="rect">
            <a:avLst/>
          </a:prstGeom>
          <a:noFill/>
          <a:ln w="9525">
            <a:noFill/>
          </a:ln>
        </p:spPr>
        <p:txBody>
          <a:bodyPr wrap="square" anchor="t">
            <a:spAutoFit/>
          </a:bodyPr>
          <a:p>
            <a:pPr>
              <a:spcBef>
                <a:spcPct val="50000"/>
              </a:spcBef>
            </a:pPr>
            <a:r>
              <a:rPr lang="zh-CN" altLang="en-US" sz="2100" dirty="0">
                <a:solidFill>
                  <a:srgbClr val="C00000"/>
                </a:solidFill>
                <a:latin typeface="黑体" panose="02010609060101010101" pitchFamily="49" charset="-122"/>
                <a:ea typeface="宋体" panose="02010600030101010101" pitchFamily="2" charset="-122"/>
              </a:rPr>
              <a:t> </a:t>
            </a:r>
            <a:r>
              <a:rPr lang="zh-CN" altLang="en-US" sz="2400" dirty="0">
                <a:solidFill>
                  <a:srgbClr val="C00000"/>
                </a:solidFill>
                <a:latin typeface="黑体" panose="02010609060101010101" pitchFamily="49" charset="-122"/>
                <a:ea typeface="宋体" panose="02010600030101010101" pitchFamily="2" charset="-122"/>
              </a:rPr>
              <a:t>实质</a:t>
            </a:r>
            <a:r>
              <a:rPr lang="en-US" altLang="zh-CN" sz="2400" dirty="0">
                <a:solidFill>
                  <a:srgbClr val="C00000"/>
                </a:solidFill>
                <a:latin typeface="黑体" panose="02010609060101010101" pitchFamily="49" charset="-122"/>
                <a:ea typeface="宋体" panose="02010600030101010101" pitchFamily="2" charset="-122"/>
              </a:rPr>
              <a:t>: </a:t>
            </a:r>
            <a:r>
              <a:rPr lang="zh-CN" altLang="en-US" sz="2400" dirty="0">
                <a:solidFill>
                  <a:srgbClr val="000099"/>
                </a:solidFill>
                <a:latin typeface="黑体" panose="02010609060101010101" pitchFamily="49" charset="-122"/>
                <a:ea typeface="宋体" panose="02010600030101010101" pitchFamily="2" charset="-122"/>
              </a:rPr>
              <a:t>在不动摇清朝君主专制制度的前提下，学习西方先进科学技术，</a:t>
            </a:r>
            <a:r>
              <a:rPr lang="zh-CN" altLang="en-US" sz="2400" dirty="0">
                <a:solidFill>
                  <a:srgbClr val="FF0000"/>
                </a:solidFill>
                <a:latin typeface="黑体" panose="02010609060101010101" pitchFamily="49" charset="-122"/>
                <a:ea typeface="宋体" panose="02010600030101010101" pitchFamily="2" charset="-122"/>
              </a:rPr>
              <a:t>巩固清王朝的封建统治</a:t>
            </a:r>
            <a:r>
              <a:rPr lang="zh-CN" altLang="en-US" sz="2400" dirty="0">
                <a:solidFill>
                  <a:srgbClr val="000099"/>
                </a:solidFill>
                <a:latin typeface="黑体" panose="02010609060101010101" pitchFamily="49" charset="-122"/>
                <a:ea typeface="宋体" panose="02010600030101010101" pitchFamily="2" charset="-122"/>
              </a:rPr>
              <a:t>。</a:t>
            </a:r>
            <a:endParaRPr lang="zh-CN" altLang="en-US" sz="2400" dirty="0">
              <a:solidFill>
                <a:srgbClr val="000099"/>
              </a:solidFill>
              <a:latin typeface="黑体" panose="02010609060101010101" pitchFamily="49" charset="-122"/>
              <a:ea typeface="宋体" panose="02010600030101010101" pitchFamily="2" charset="-122"/>
            </a:endParaRPr>
          </a:p>
        </p:txBody>
      </p:sp>
      <p:pic>
        <p:nvPicPr>
          <p:cNvPr id="25" name="图片 24"/>
          <p:cNvPicPr>
            <a:picLocks noChangeAspect="1"/>
          </p:cNvPicPr>
          <p:nvPr/>
        </p:nvPicPr>
        <p:blipFill>
          <a:blip r:embed="rId2"/>
          <a:stretch>
            <a:fillRect/>
          </a:stretch>
        </p:blipFill>
        <p:spPr>
          <a:xfrm>
            <a:off x="5918200" y="4138613"/>
            <a:ext cx="2736850" cy="62230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xEl>
                                              <p:charRg st="0" end="36"/>
                                            </p:txEl>
                                          </p:spTgt>
                                        </p:tgtEl>
                                        <p:attrNameLst>
                                          <p:attrName>style.visibility</p:attrName>
                                        </p:attrNameLst>
                                      </p:cBhvr>
                                      <p:to>
                                        <p:strVal val="visible"/>
                                      </p:to>
                                    </p:set>
                                    <p:animEffect transition="in" filter="blinds(horizontal)">
                                      <p:cBhvr>
                                        <p:cTn id="29" dur="500"/>
                                        <p:tgtEl>
                                          <p:spTgt spid="6">
                                            <p:txEl>
                                              <p:charRg st="0" end="3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heel(1)">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arn(inVertic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heel(1)">
                                      <p:cBhvr>
                                        <p:cTn id="52" dur="20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heel(1)">
                                      <p:cBhvr>
                                        <p:cTn id="57" dur="2000"/>
                                        <p:tgtEl>
                                          <p:spTgt spid="16"/>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randombar(horizontal)">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heel(1)">
                                      <p:cBhvr>
                                        <p:cTn id="65" dur="20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randombar(horizontal)">
                                      <p:cBhvr>
                                        <p:cTn id="70" dur="500"/>
                                        <p:tgtEl>
                                          <p:spTgt spid="21"/>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randombar(horizontal)">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ntr" presetSubtype="1"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heel(1)">
                                      <p:cBhvr>
                                        <p:cTn id="78" dur="20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p:cTn id="83" dur="500" fill="hold"/>
                                        <p:tgtEl>
                                          <p:spTgt spid="25"/>
                                        </p:tgtEl>
                                        <p:attrNameLst>
                                          <p:attrName>ppt_x</p:attrName>
                                        </p:attrNameLst>
                                      </p:cBhvr>
                                      <p:tavLst>
                                        <p:tav tm="0">
                                          <p:val>
                                            <p:strVal val="#ppt_x"/>
                                          </p:val>
                                        </p:tav>
                                        <p:tav tm="100000">
                                          <p:val>
                                            <p:strVal val="#ppt_x"/>
                                          </p:val>
                                        </p:tav>
                                      </p:tavLst>
                                    </p:anim>
                                    <p:anim calcmode="lin" valueType="num">
                                      <p:cBhvr>
                                        <p:cTn id="8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barn(inVertical)">
                                      <p:cBhvr>
                                        <p:cTn id="89" dur="500"/>
                                        <p:tgtEl>
                                          <p:spTgt spid="24"/>
                                        </p:tgtEl>
                                      </p:cBhvr>
                                    </p:animEffec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fade">
                                      <p:cBhvr>
                                        <p:cTn id="94" dur="1000"/>
                                        <p:tgtEl>
                                          <p:spTgt spid="7"/>
                                        </p:tgtEl>
                                      </p:cBhvr>
                                    </p:animEffect>
                                    <p:anim calcmode="lin" valueType="num">
                                      <p:cBhvr>
                                        <p:cTn id="95" dur="1000" fill="hold"/>
                                        <p:tgtEl>
                                          <p:spTgt spid="7"/>
                                        </p:tgtEl>
                                        <p:attrNameLst>
                                          <p:attrName>ppt_x</p:attrName>
                                        </p:attrNameLst>
                                      </p:cBhvr>
                                      <p:tavLst>
                                        <p:tav tm="0">
                                          <p:val>
                                            <p:strVal val="#ppt_x"/>
                                          </p:val>
                                        </p:tav>
                                        <p:tav tm="100000">
                                          <p:val>
                                            <p:strVal val="#ppt_x"/>
                                          </p:val>
                                        </p:tav>
                                      </p:tavLst>
                                    </p:anim>
                                    <p:anim calcmode="lin" valueType="num">
                                      <p:cBhvr>
                                        <p:cTn id="9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1" presetClass="entr" presetSubtype="1"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wheel(1)">
                                      <p:cBhvr>
                                        <p:cTn id="10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uiExpand="1" build="p"/>
      <p:bldP spid="7" grpId="0"/>
      <p:bldP spid="8" grpId="0"/>
      <p:bldP spid="9" grpId="0"/>
      <p:bldP spid="10" grpId="0" bldLvl="0" animBg="1"/>
      <p:bldP spid="11" grpId="0" bldLvl="0" animBg="1"/>
      <p:bldP spid="13" grpId="0" bldLvl="0" animBg="1"/>
      <p:bldP spid="14" grpId="0" bldLvl="0" animBg="1"/>
      <p:bldP spid="16" grpId="0"/>
      <p:bldP spid="18" grpId="0"/>
      <p:bldP spid="20" grpId="0" bldLvl="0" animBg="1"/>
      <p:bldP spid="21" grpId="0" bldLvl="0" animBg="1"/>
      <p:bldP spid="22" grpId="0" bldLvl="0" animBg="1"/>
      <p:bldP spid="23" grpId="0" bldLvl="0" animBg="1"/>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TextBox 40"/>
          <p:cNvSpPr txBox="1"/>
          <p:nvPr>
            <p:custDataLst>
              <p:tags r:id="rId1"/>
            </p:custDataLst>
          </p:nvPr>
        </p:nvSpPr>
        <p:spPr>
          <a:xfrm>
            <a:off x="30163" y="174625"/>
            <a:ext cx="5657850" cy="461645"/>
          </a:xfrm>
          <a:prstGeom prst="rect">
            <a:avLst/>
          </a:prstGeom>
          <a:noFill/>
          <a:ln w="9525">
            <a:noFill/>
          </a:ln>
        </p:spPr>
        <p:txBody>
          <a:bodyPr wrap="square" lIns="0" tIns="0" rIns="0" bIns="0" anchor="t">
            <a:spAutoFit/>
          </a:bodyPr>
          <a:p>
            <a:pPr>
              <a:spcBef>
                <a:spcPct val="0"/>
              </a:spcBef>
              <a:buFont typeface="Arial" panose="020B0604020202020204" pitchFamily="34" charset="0"/>
              <a:buNone/>
            </a:pPr>
            <a:r>
              <a:rPr lang="zh-CN" altLang="en-US" sz="3000" dirty="0">
                <a:solidFill>
                  <a:srgbClr val="0033CC"/>
                </a:solidFill>
                <a:latin typeface="楷体" panose="02010609060101010101" pitchFamily="49" charset="-122"/>
                <a:ea typeface="楷体" panose="02010609060101010101" pitchFamily="49" charset="-122"/>
              </a:rPr>
              <a:t>早期维新思想 </a:t>
            </a:r>
            <a:endParaRPr lang="en-US" altLang="zh-CN" sz="3000" dirty="0">
              <a:solidFill>
                <a:srgbClr val="0033CC"/>
              </a:solidFill>
              <a:latin typeface="楷体" panose="02010609060101010101" pitchFamily="49" charset="-122"/>
              <a:ea typeface="楷体" panose="02010609060101010101" pitchFamily="49" charset="-122"/>
            </a:endParaRPr>
          </a:p>
        </p:txBody>
      </p:sp>
      <p:sp>
        <p:nvSpPr>
          <p:cNvPr id="62466" name="文本框 137222"/>
          <p:cNvSpPr txBox="1"/>
          <p:nvPr/>
        </p:nvSpPr>
        <p:spPr>
          <a:xfrm>
            <a:off x="3776663" y="174625"/>
            <a:ext cx="4265612" cy="460375"/>
          </a:xfrm>
          <a:prstGeom prst="rect">
            <a:avLst/>
          </a:prstGeom>
          <a:noFill/>
          <a:ln w="9525">
            <a:noFill/>
          </a:ln>
        </p:spPr>
        <p:txBody>
          <a:bodyPr wrap="square" anchor="t">
            <a:spAutoFit/>
          </a:bodyPr>
          <a:p>
            <a:pPr>
              <a:spcBef>
                <a:spcPct val="50000"/>
              </a:spcBef>
              <a:buFont typeface="Arial" panose="020B0604020202020204" pitchFamily="34" charset="0"/>
              <a:buNone/>
            </a:pPr>
            <a:r>
              <a:rPr lang="en-US" altLang="zh-CN" sz="2400" dirty="0">
                <a:solidFill>
                  <a:srgbClr val="C00000"/>
                </a:solidFill>
                <a:latin typeface="方正姚体" pitchFamily="2" charset="-122"/>
                <a:ea typeface="方正姚体" pitchFamily="2" charset="-122"/>
              </a:rPr>
              <a:t>19</a:t>
            </a:r>
            <a:r>
              <a:rPr lang="zh-CN" altLang="en-US" sz="2400" dirty="0">
                <a:solidFill>
                  <a:srgbClr val="C00000"/>
                </a:solidFill>
                <a:latin typeface="方正姚体" pitchFamily="2" charset="-122"/>
                <a:ea typeface="方正姚体" pitchFamily="2" charset="-122"/>
              </a:rPr>
              <a:t>世纪</a:t>
            </a:r>
            <a:r>
              <a:rPr lang="en-US" altLang="zh-CN" sz="2400" dirty="0">
                <a:solidFill>
                  <a:srgbClr val="C00000"/>
                </a:solidFill>
                <a:latin typeface="方正姚体" pitchFamily="2" charset="-122"/>
                <a:ea typeface="方正姚体" pitchFamily="2" charset="-122"/>
              </a:rPr>
              <a:t>80</a:t>
            </a:r>
            <a:r>
              <a:rPr lang="zh-CN" altLang="en-US" sz="2400" dirty="0">
                <a:solidFill>
                  <a:srgbClr val="C00000"/>
                </a:solidFill>
                <a:latin typeface="方正姚体" pitchFamily="2" charset="-122"/>
                <a:ea typeface="方正姚体" pitchFamily="2" charset="-122"/>
              </a:rPr>
              <a:t>年代（中法战争）</a:t>
            </a:r>
            <a:endParaRPr lang="zh-CN" altLang="en-US" sz="2400" dirty="0">
              <a:solidFill>
                <a:srgbClr val="C00000"/>
              </a:solidFill>
              <a:latin typeface="方正姚体" pitchFamily="2" charset="-122"/>
              <a:ea typeface="方正姚体" pitchFamily="2" charset="-122"/>
            </a:endParaRPr>
          </a:p>
        </p:txBody>
      </p:sp>
      <p:sp>
        <p:nvSpPr>
          <p:cNvPr id="62467" name="TextBox 40"/>
          <p:cNvSpPr txBox="1"/>
          <p:nvPr>
            <p:custDataLst>
              <p:tags r:id="rId2"/>
            </p:custDataLst>
          </p:nvPr>
        </p:nvSpPr>
        <p:spPr>
          <a:xfrm>
            <a:off x="298450" y="739775"/>
            <a:ext cx="2873375" cy="830263"/>
          </a:xfrm>
          <a:prstGeom prst="rect">
            <a:avLst/>
          </a:prstGeom>
          <a:noFill/>
          <a:ln w="9525">
            <a:noFill/>
          </a:ln>
        </p:spPr>
        <p:txBody>
          <a:bodyPr wrap="square" lIns="0" tIns="0" rIns="0" bIns="0" anchor="t">
            <a:spAutoFit/>
          </a:bodyPr>
          <a:p>
            <a:pPr>
              <a:spcBef>
                <a:spcPct val="0"/>
              </a:spcBef>
              <a:buFont typeface="Arial" panose="020B0604020202020204" pitchFamily="34" charset="0"/>
              <a:buNone/>
            </a:pPr>
            <a:r>
              <a:rPr lang="en-US" altLang="zh-CN" sz="2700" dirty="0">
                <a:latin typeface="楷体" panose="02010609060101010101" pitchFamily="49" charset="-122"/>
                <a:ea typeface="楷体" panose="02010609060101010101" pitchFamily="49" charset="-122"/>
              </a:rPr>
              <a:t>1.</a:t>
            </a:r>
            <a:r>
              <a:rPr lang="zh-CN" altLang="en-US" sz="2700" dirty="0">
                <a:latin typeface="楷体" panose="02010609060101010101" pitchFamily="49" charset="-122"/>
                <a:ea typeface="楷体" panose="02010609060101010101" pitchFamily="49" charset="-122"/>
              </a:rPr>
              <a:t>背景：</a:t>
            </a:r>
            <a:endParaRPr lang="zh-CN" altLang="en-US" sz="2700" dirty="0">
              <a:latin typeface="楷体" panose="02010609060101010101" pitchFamily="49" charset="-122"/>
              <a:ea typeface="楷体" panose="02010609060101010101" pitchFamily="49" charset="-122"/>
            </a:endParaRPr>
          </a:p>
          <a:p>
            <a:pPr>
              <a:spcBef>
                <a:spcPct val="0"/>
              </a:spcBef>
              <a:buFont typeface="Arial" panose="020B0604020202020204" pitchFamily="34" charset="0"/>
              <a:buNone/>
            </a:pPr>
            <a:r>
              <a:rPr lang="en-US" altLang="zh-CN" sz="2700" dirty="0">
                <a:latin typeface="楷体" panose="02010609060101010101" pitchFamily="49" charset="-122"/>
                <a:ea typeface="楷体" panose="02010609060101010101" pitchFamily="49" charset="-122"/>
              </a:rPr>
              <a:t>2.</a:t>
            </a:r>
            <a:r>
              <a:rPr lang="zh-CN" altLang="en-US" sz="2700" dirty="0">
                <a:latin typeface="楷体" panose="02010609060101010101" pitchFamily="49" charset="-122"/>
                <a:ea typeface="楷体" panose="02010609060101010101" pitchFamily="49" charset="-122"/>
              </a:rPr>
              <a:t>代表人物</a:t>
            </a:r>
            <a:endParaRPr lang="en-US" altLang="zh-CN" sz="2700" dirty="0">
              <a:latin typeface="楷体" panose="02010609060101010101" pitchFamily="49" charset="-122"/>
              <a:ea typeface="楷体" panose="02010609060101010101" pitchFamily="49" charset="-122"/>
            </a:endParaRPr>
          </a:p>
        </p:txBody>
      </p:sp>
      <p:sp>
        <p:nvSpPr>
          <p:cNvPr id="62468" name="文本框 137222"/>
          <p:cNvSpPr txBox="1"/>
          <p:nvPr/>
        </p:nvSpPr>
        <p:spPr>
          <a:xfrm>
            <a:off x="2117725" y="1165225"/>
            <a:ext cx="6400800" cy="463550"/>
          </a:xfrm>
          <a:prstGeom prst="rect">
            <a:avLst/>
          </a:prstGeom>
          <a:noFill/>
          <a:ln w="9525">
            <a:noFill/>
          </a:ln>
        </p:spPr>
        <p:txBody>
          <a:bodyPr wrap="square" anchor="t">
            <a:spAutoFit/>
          </a:bodyPr>
          <a:p>
            <a:pPr eaLnBrk="0" hangingPunct="0">
              <a:lnSpc>
                <a:spcPct val="90000"/>
              </a:lnSpc>
              <a:spcBef>
                <a:spcPct val="0"/>
              </a:spcBef>
              <a:buFont typeface="Arial" panose="020B0604020202020204" pitchFamily="34" charset="0"/>
              <a:buNone/>
            </a:pPr>
            <a:r>
              <a:rPr lang="zh-CN" altLang="en-US" sz="2700" dirty="0">
                <a:solidFill>
                  <a:srgbClr val="C00000"/>
                </a:solidFill>
                <a:latin typeface="华文新魏" pitchFamily="2" charset="-122"/>
                <a:ea typeface="华文新魏" pitchFamily="2" charset="-122"/>
              </a:rPr>
              <a:t>王韬、郑观应、薛福成、马建忠、冯桂芬</a:t>
            </a:r>
            <a:endParaRPr lang="zh-CN" altLang="en-US" sz="2700" dirty="0">
              <a:solidFill>
                <a:srgbClr val="C00000"/>
              </a:solidFill>
              <a:latin typeface="华文新魏" pitchFamily="2" charset="-122"/>
              <a:ea typeface="华文新魏" pitchFamily="2" charset="-122"/>
            </a:endParaRPr>
          </a:p>
        </p:txBody>
      </p:sp>
      <p:sp>
        <p:nvSpPr>
          <p:cNvPr id="9" name="Text Box 2"/>
          <p:cNvSpPr txBox="1">
            <a:spLocks noChangeArrowheads="1"/>
          </p:cNvSpPr>
          <p:nvPr/>
        </p:nvSpPr>
        <p:spPr bwMode="auto">
          <a:xfrm>
            <a:off x="6699250" y="2619375"/>
            <a:ext cx="809625" cy="4603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algn="ctr"/>
            <a:endParaRPr lang="zh-CN" altLang="zh-CN" sz="2400" noProof="1">
              <a:solidFill>
                <a:srgbClr val="CC0000"/>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
        <p:nvSpPr>
          <p:cNvPr id="10" name="Text Box 3"/>
          <p:cNvSpPr txBox="1">
            <a:spLocks noChangeArrowheads="1"/>
          </p:cNvSpPr>
          <p:nvPr/>
        </p:nvSpPr>
        <p:spPr bwMode="auto">
          <a:xfrm>
            <a:off x="6589713" y="4078288"/>
            <a:ext cx="1108075" cy="4603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algn="ctr"/>
            <a:endParaRPr lang="zh-CN" altLang="zh-CN" sz="2400" noProof="1">
              <a:solidFill>
                <a:srgbClr val="CC0000"/>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grpSp>
        <p:nvGrpSpPr>
          <p:cNvPr id="11" name="Group 5"/>
          <p:cNvGrpSpPr/>
          <p:nvPr/>
        </p:nvGrpSpPr>
        <p:grpSpPr>
          <a:xfrm>
            <a:off x="6402388" y="1968500"/>
            <a:ext cx="2184400" cy="3395663"/>
            <a:chOff x="4750" y="888"/>
            <a:chExt cx="1082" cy="2682"/>
          </a:xfrm>
        </p:grpSpPr>
        <p:pic>
          <p:nvPicPr>
            <p:cNvPr id="62472" name="Picture 6" descr="王韬2"/>
            <p:cNvPicPr>
              <a:picLocks noChangeAspect="1"/>
            </p:cNvPicPr>
            <p:nvPr/>
          </p:nvPicPr>
          <p:blipFill>
            <a:blip r:embed="rId3"/>
            <a:stretch>
              <a:fillRect/>
            </a:stretch>
          </p:blipFill>
          <p:spPr>
            <a:xfrm>
              <a:off x="4750" y="888"/>
              <a:ext cx="992" cy="1406"/>
            </a:xfrm>
            <a:prstGeom prst="rect">
              <a:avLst/>
            </a:prstGeom>
            <a:noFill/>
            <a:ln w="9525">
              <a:noFill/>
            </a:ln>
          </p:spPr>
        </p:pic>
        <p:pic>
          <p:nvPicPr>
            <p:cNvPr id="62473" name="Picture 7" descr="郑观应"/>
            <p:cNvPicPr>
              <a:picLocks noChangeAspect="1"/>
            </p:cNvPicPr>
            <p:nvPr/>
          </p:nvPicPr>
          <p:blipFill>
            <a:blip r:embed="rId4">
              <a:lum bright="-9998" contrast="20000"/>
            </a:blip>
            <a:stretch>
              <a:fillRect/>
            </a:stretch>
          </p:blipFill>
          <p:spPr>
            <a:xfrm>
              <a:off x="4784" y="2294"/>
              <a:ext cx="964" cy="1270"/>
            </a:xfrm>
            <a:prstGeom prst="rect">
              <a:avLst/>
            </a:prstGeom>
            <a:noFill/>
            <a:ln w="9525">
              <a:noFill/>
            </a:ln>
          </p:spPr>
        </p:pic>
        <p:sp>
          <p:nvSpPr>
            <p:cNvPr id="14" name="Text Box 8"/>
            <p:cNvSpPr txBox="1">
              <a:spLocks noChangeArrowheads="1"/>
            </p:cNvSpPr>
            <p:nvPr/>
          </p:nvSpPr>
          <p:spPr bwMode="auto">
            <a:xfrm>
              <a:off x="4949" y="2015"/>
              <a:ext cx="883" cy="29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square">
              <a:spAutoFit/>
              <a:flatTx/>
            </a:bodyPr>
            <a:lstStyle/>
            <a:p>
              <a:r>
                <a:rPr lang="zh-CN" altLang="en-US" noProof="1" dirty="0">
                  <a:solidFill>
                    <a:srgbClr val="FF0000"/>
                  </a:solidFill>
                  <a:latin typeface="黑体" panose="02010609060101010101" pitchFamily="49" charset="-122"/>
                  <a:ea typeface="黑体" panose="02010609060101010101" pitchFamily="49" charset="-122"/>
                  <a:cs typeface="+mn-cs"/>
                </a:rPr>
                <a:t>王  </a:t>
              </a:r>
              <a:r>
                <a:rPr lang="zh-CN" altLang="en-US" noProof="1" dirty="0" smtClean="0">
                  <a:solidFill>
                    <a:srgbClr val="FF0000"/>
                  </a:solidFill>
                  <a:latin typeface="黑体" panose="02010609060101010101" pitchFamily="49" charset="-122"/>
                  <a:ea typeface="黑体" panose="02010609060101010101" pitchFamily="49" charset="-122"/>
                  <a:cs typeface="+mn-cs"/>
                </a:rPr>
                <a:t>韬</a:t>
              </a:r>
              <a:endParaRPr lang="zh-CN" altLang="en-US" noProof="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5" name="Text Box 9"/>
            <p:cNvSpPr txBox="1">
              <a:spLocks noChangeArrowheads="1"/>
            </p:cNvSpPr>
            <p:nvPr/>
          </p:nvSpPr>
          <p:spPr bwMode="auto">
            <a:xfrm>
              <a:off x="4784" y="3279"/>
              <a:ext cx="975" cy="29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algn="ctr"/>
              <a:r>
                <a:rPr lang="zh-CN" altLang="en-US" noProof="1" dirty="0">
                  <a:solidFill>
                    <a:srgbClr val="FF0000"/>
                  </a:solidFill>
                  <a:latin typeface="黑体" panose="02010609060101010101" pitchFamily="49" charset="-122"/>
                  <a:ea typeface="黑体" panose="02010609060101010101" pitchFamily="49" charset="-122"/>
                  <a:cs typeface="+mn-cs"/>
                </a:rPr>
                <a:t>郑观应</a:t>
              </a:r>
              <a:endParaRPr lang="zh-CN" altLang="en-US" noProof="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sp>
        <p:nvSpPr>
          <p:cNvPr id="16" name="Text Box 12"/>
          <p:cNvSpPr txBox="1"/>
          <p:nvPr/>
        </p:nvSpPr>
        <p:spPr>
          <a:xfrm>
            <a:off x="298450" y="1968500"/>
            <a:ext cx="6103938" cy="1346835"/>
          </a:xfrm>
          <a:prstGeom prst="rect">
            <a:avLst/>
          </a:prstGeom>
          <a:noFill/>
          <a:ln w="9525" cap="flat" cmpd="sng">
            <a:solidFill>
              <a:schemeClr val="tx1"/>
            </a:solidFill>
            <a:prstDash val="solid"/>
            <a:miter/>
            <a:headEnd type="none" w="med" len="med"/>
            <a:tailEnd type="none" w="med" len="med"/>
          </a:ln>
        </p:spPr>
        <p:txBody>
          <a:bodyPr wrap="square" anchor="t">
            <a:spAutoFit/>
          </a:bodyPr>
          <a:p>
            <a:pPr>
              <a:lnSpc>
                <a:spcPct val="120000"/>
              </a:lnSpc>
              <a:spcBef>
                <a:spcPct val="0"/>
              </a:spcBef>
            </a:pPr>
            <a:r>
              <a:rPr lang="zh-CN" altLang="en-US" sz="2400" dirty="0">
                <a:latin typeface="华文新魏" pitchFamily="2" charset="-122"/>
                <a:ea typeface="华文新魏" pitchFamily="2" charset="-122"/>
              </a:rPr>
              <a:t>        崇尚西学、仿效西法，渐知</a:t>
            </a:r>
            <a:r>
              <a:rPr lang="zh-CN" altLang="en-US" sz="2400" dirty="0">
                <a:solidFill>
                  <a:srgbClr val="C00000"/>
                </a:solidFill>
                <a:latin typeface="华文新魏" pitchFamily="2" charset="-122"/>
                <a:ea typeface="华文新魏" pitchFamily="2" charset="-122"/>
              </a:rPr>
              <a:t>以商力浚利源</a:t>
            </a:r>
            <a:r>
              <a:rPr lang="zh-CN" altLang="en-US" sz="2400" dirty="0">
                <a:latin typeface="华文新魏" pitchFamily="2" charset="-122"/>
                <a:ea typeface="华文新魏" pitchFamily="2" charset="-122"/>
              </a:rPr>
              <a:t>，与西商并驾齐驱而潜夺其权。</a:t>
            </a:r>
            <a:endParaRPr lang="en-US" altLang="zh-CN" sz="2400" dirty="0">
              <a:latin typeface="华文新魏" pitchFamily="2" charset="-122"/>
              <a:ea typeface="华文新魏" pitchFamily="2" charset="-122"/>
            </a:endParaRPr>
          </a:p>
          <a:p>
            <a:pPr>
              <a:spcBef>
                <a:spcPct val="0"/>
              </a:spcBef>
            </a:pPr>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王韬</a:t>
            </a:r>
            <a:r>
              <a:rPr lang="en-US" altLang="zh-CN" sz="2400" dirty="0">
                <a:latin typeface="华文新魏" pitchFamily="2" charset="-122"/>
                <a:ea typeface="华文新魏" pitchFamily="2" charset="-122"/>
              </a:rPr>
              <a:t>《</a:t>
            </a:r>
            <a:r>
              <a:rPr lang="zh-CN" altLang="en-US" sz="2400" dirty="0">
                <a:latin typeface="华文新魏" pitchFamily="2" charset="-122"/>
                <a:ea typeface="华文新魏" pitchFamily="2" charset="-122"/>
              </a:rPr>
              <a:t>弢园文录</a:t>
            </a:r>
            <a:r>
              <a:rPr lang="en-US" altLang="zh-CN" sz="2400" dirty="0">
                <a:latin typeface="华文新魏" pitchFamily="2" charset="-122"/>
                <a:ea typeface="华文新魏" pitchFamily="2" charset="-122"/>
              </a:rPr>
              <a:t>·</a:t>
            </a:r>
            <a:r>
              <a:rPr lang="zh-CN" altLang="en-US" sz="2400" dirty="0">
                <a:latin typeface="华文新魏" pitchFamily="2" charset="-122"/>
                <a:ea typeface="华文新魏" pitchFamily="2" charset="-122"/>
              </a:rPr>
              <a:t>外编</a:t>
            </a:r>
            <a:r>
              <a:rPr lang="en-US" altLang="zh-CN" sz="2400" dirty="0">
                <a:latin typeface="华文新魏" pitchFamily="2" charset="-122"/>
                <a:ea typeface="华文新魏" pitchFamily="2" charset="-122"/>
              </a:rPr>
              <a:t>》</a:t>
            </a:r>
            <a:endParaRPr lang="en-US" altLang="zh-CN" sz="2400" dirty="0">
              <a:latin typeface="华文新魏" pitchFamily="2" charset="-122"/>
              <a:ea typeface="华文新魏" pitchFamily="2" charset="-122"/>
            </a:endParaRPr>
          </a:p>
        </p:txBody>
      </p:sp>
      <p:sp>
        <p:nvSpPr>
          <p:cNvPr id="17" name="Text Box 13"/>
          <p:cNvSpPr txBox="1"/>
          <p:nvPr/>
        </p:nvSpPr>
        <p:spPr>
          <a:xfrm>
            <a:off x="298450" y="3695700"/>
            <a:ext cx="6103938" cy="1863725"/>
          </a:xfrm>
          <a:prstGeom prst="rect">
            <a:avLst/>
          </a:prstGeom>
          <a:noFill/>
          <a:ln w="9525" cap="flat" cmpd="sng">
            <a:solidFill>
              <a:schemeClr val="tx1"/>
            </a:solidFill>
            <a:prstDash val="solid"/>
            <a:miter/>
            <a:headEnd type="none" w="med" len="med"/>
            <a:tailEnd type="none" w="med" len="med"/>
          </a:ln>
        </p:spPr>
        <p:txBody>
          <a:bodyPr wrap="square" anchor="t">
            <a:spAutoFit/>
          </a:bodyPr>
          <a:p>
            <a:pPr>
              <a:lnSpc>
                <a:spcPct val="120000"/>
              </a:lnSpc>
            </a:pPr>
            <a:r>
              <a:rPr lang="en-US" altLang="zh-CN" sz="2400" dirty="0">
                <a:latin typeface="华文新魏" pitchFamily="2" charset="-122"/>
                <a:ea typeface="华文新魏" pitchFamily="2" charset="-122"/>
                <a:sym typeface="Arial" panose="020B0604020202020204" pitchFamily="34" charset="0"/>
              </a:rPr>
              <a:t>        </a:t>
            </a:r>
            <a:r>
              <a:rPr lang="zh-CN" altLang="en-US" sz="2400" dirty="0">
                <a:latin typeface="华文新魏" pitchFamily="2" charset="-122"/>
                <a:ea typeface="华文新魏" pitchFamily="2" charset="-122"/>
                <a:sym typeface="Arial" panose="020B0604020202020204" pitchFamily="34" charset="0"/>
              </a:rPr>
              <a:t>欲自强，必先致富；欲致富，必首在</a:t>
            </a:r>
            <a:r>
              <a:rPr lang="zh-CN" altLang="en-US" sz="2400" dirty="0">
                <a:solidFill>
                  <a:srgbClr val="C00000"/>
                </a:solidFill>
                <a:latin typeface="华文新魏" pitchFamily="2" charset="-122"/>
                <a:ea typeface="华文新魏" pitchFamily="2" charset="-122"/>
                <a:sym typeface="Arial" panose="020B0604020202020204" pitchFamily="34" charset="0"/>
              </a:rPr>
              <a:t>振工商</a:t>
            </a:r>
            <a:r>
              <a:rPr lang="zh-CN" altLang="en-US" sz="2400" dirty="0">
                <a:latin typeface="华文新魏" pitchFamily="2" charset="-122"/>
                <a:ea typeface="华文新魏" pitchFamily="2" charset="-122"/>
                <a:sym typeface="Arial" panose="020B0604020202020204" pitchFamily="34" charset="0"/>
              </a:rPr>
              <a:t>；欲振工商，必先讲</a:t>
            </a:r>
            <a:r>
              <a:rPr lang="zh-CN" altLang="en-US" sz="2400" dirty="0">
                <a:solidFill>
                  <a:srgbClr val="C00000"/>
                </a:solidFill>
                <a:latin typeface="华文新魏" pitchFamily="2" charset="-122"/>
                <a:ea typeface="华文新魏" pitchFamily="2" charset="-122"/>
                <a:sym typeface="Arial" panose="020B0604020202020204" pitchFamily="34" charset="0"/>
              </a:rPr>
              <a:t>求学校</a:t>
            </a:r>
            <a:r>
              <a:rPr lang="zh-CN" altLang="en-US" sz="2400" dirty="0">
                <a:latin typeface="华文新魏" pitchFamily="2" charset="-122"/>
                <a:ea typeface="华文新魏" pitchFamily="2" charset="-122"/>
                <a:sym typeface="Arial" panose="020B0604020202020204" pitchFamily="34" charset="0"/>
              </a:rPr>
              <a:t>，速</a:t>
            </a:r>
            <a:r>
              <a:rPr lang="zh-CN" altLang="en-US" sz="2400" dirty="0">
                <a:solidFill>
                  <a:srgbClr val="C00000"/>
                </a:solidFill>
                <a:latin typeface="华文新魏" pitchFamily="2" charset="-122"/>
                <a:ea typeface="华文新魏" pitchFamily="2" charset="-122"/>
                <a:sym typeface="Arial" panose="020B0604020202020204" pitchFamily="34" charset="0"/>
              </a:rPr>
              <a:t>立宪法</a:t>
            </a:r>
            <a:r>
              <a:rPr lang="en-US" altLang="zh-CN" sz="2400" dirty="0">
                <a:latin typeface="华文新魏" pitchFamily="2" charset="-122"/>
                <a:ea typeface="华文新魏" pitchFamily="2" charset="-122"/>
              </a:rPr>
              <a:t>……</a:t>
            </a:r>
            <a:r>
              <a:rPr lang="zh-CN" altLang="en-US" sz="2400" dirty="0">
                <a:solidFill>
                  <a:srgbClr val="C00000"/>
                </a:solidFill>
                <a:latin typeface="华文新魏" pitchFamily="2" charset="-122"/>
                <a:ea typeface="华文新魏" pitchFamily="2" charset="-122"/>
                <a:sym typeface="Arial" panose="020B0604020202020204" pitchFamily="34" charset="0"/>
              </a:rPr>
              <a:t>改良政治</a:t>
            </a:r>
            <a:r>
              <a:rPr lang="zh-CN" altLang="en-US" sz="2400" dirty="0">
                <a:latin typeface="华文新魏" pitchFamily="2" charset="-122"/>
                <a:ea typeface="华文新魏" pitchFamily="2" charset="-122"/>
                <a:sym typeface="Arial" panose="020B0604020202020204" pitchFamily="34" charset="0"/>
              </a:rPr>
              <a:t>。</a:t>
            </a:r>
            <a:endParaRPr lang="zh-CN" altLang="en-US" sz="3000" dirty="0">
              <a:latin typeface="华文新魏" pitchFamily="2" charset="-122"/>
              <a:ea typeface="华文新魏" pitchFamily="2" charset="-122"/>
              <a:sym typeface="Arial" panose="020B0604020202020204" pitchFamily="34" charset="0"/>
            </a:endParaRPr>
          </a:p>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郑观应</a:t>
            </a:r>
            <a:r>
              <a:rPr lang="en-US" altLang="zh-CN" sz="2400" dirty="0">
                <a:latin typeface="华文新魏" pitchFamily="2" charset="-122"/>
                <a:ea typeface="华文新魏" pitchFamily="2" charset="-122"/>
              </a:rPr>
              <a:t>《</a:t>
            </a:r>
            <a:r>
              <a:rPr lang="zh-CN" altLang="en-US" sz="2400" dirty="0">
                <a:latin typeface="华文新魏" pitchFamily="2" charset="-122"/>
                <a:ea typeface="华文新魏" pitchFamily="2" charset="-122"/>
              </a:rPr>
              <a:t>盛世危言</a:t>
            </a:r>
            <a:r>
              <a:rPr lang="en-US" altLang="zh-CN" sz="2400" dirty="0">
                <a:latin typeface="华文新魏" pitchFamily="2" charset="-122"/>
                <a:ea typeface="华文新魏" pitchFamily="2" charset="-122"/>
              </a:rPr>
              <a:t>》</a:t>
            </a:r>
            <a:endParaRPr lang="en-US" altLang="zh-CN" sz="2400" dirty="0">
              <a:latin typeface="华文新魏" pitchFamily="2" charset="-122"/>
              <a:ea typeface="华文新魏" pitchFamily="2" charset="-122"/>
            </a:endParaRPr>
          </a:p>
        </p:txBody>
      </p:sp>
      <p:sp>
        <p:nvSpPr>
          <p:cNvPr id="18" name="Text Box 11"/>
          <p:cNvSpPr txBox="1"/>
          <p:nvPr/>
        </p:nvSpPr>
        <p:spPr>
          <a:xfrm>
            <a:off x="239713" y="5559425"/>
            <a:ext cx="6935787" cy="552450"/>
          </a:xfrm>
          <a:prstGeom prst="rect">
            <a:avLst/>
          </a:prstGeom>
          <a:noFill/>
          <a:ln w="9525">
            <a:noFill/>
          </a:ln>
        </p:spPr>
        <p:txBody>
          <a:bodyPr wrap="square" anchor="t">
            <a:spAutoFit/>
          </a:bodyPr>
          <a:p>
            <a:r>
              <a:rPr lang="zh-CN" altLang="en-US" sz="3000" dirty="0">
                <a:solidFill>
                  <a:srgbClr val="1D41D5"/>
                </a:solidFill>
                <a:latin typeface="Calibri" panose="020F0502020204030204" pitchFamily="34" charset="0"/>
                <a:ea typeface="黑体" panose="02010609060101010101" pitchFamily="49" charset="-122"/>
              </a:rPr>
              <a:t>依据材料归纳</a:t>
            </a:r>
            <a:r>
              <a:rPr lang="zh-CN" altLang="en-US" sz="3000" dirty="0">
                <a:solidFill>
                  <a:srgbClr val="1D41D5"/>
                </a:solidFill>
                <a:latin typeface="黑体" panose="02010609060101010101" pitchFamily="49" charset="-122"/>
                <a:ea typeface="黑体" panose="02010609060101010101" pitchFamily="49" charset="-122"/>
              </a:rPr>
              <a:t>早期维新派的主张</a:t>
            </a:r>
            <a:endParaRPr lang="zh-CN" altLang="en-US" sz="3000" dirty="0">
              <a:solidFill>
                <a:srgbClr val="1D41D5"/>
              </a:solidFill>
              <a:latin typeface="黑体" panose="02010609060101010101" pitchFamily="49" charset="-122"/>
              <a:ea typeface="黑体" panose="02010609060101010101" pitchFamily="49" charset="-122"/>
            </a:endParaRPr>
          </a:p>
        </p:txBody>
      </p:sp>
      <p:sp>
        <p:nvSpPr>
          <p:cNvPr id="2" name="直接连接符 1"/>
          <p:cNvSpPr/>
          <p:nvPr/>
        </p:nvSpPr>
        <p:spPr>
          <a:xfrm>
            <a:off x="388938" y="4616450"/>
            <a:ext cx="928687" cy="3175"/>
          </a:xfrm>
          <a:prstGeom prst="line">
            <a:avLst/>
          </a:prstGeom>
          <a:ln w="57150" cap="flat" cmpd="sng">
            <a:solidFill>
              <a:srgbClr val="FF0000"/>
            </a:solidFill>
            <a:prstDash val="solid"/>
            <a:round/>
            <a:headEnd type="none" w="med" len="med"/>
            <a:tailEnd type="none" w="med" len="med"/>
          </a:ln>
        </p:spPr>
      </p:sp>
      <p:sp>
        <p:nvSpPr>
          <p:cNvPr id="3" name="直接连接符 2"/>
          <p:cNvSpPr/>
          <p:nvPr/>
        </p:nvSpPr>
        <p:spPr>
          <a:xfrm>
            <a:off x="4035425" y="4625975"/>
            <a:ext cx="928688" cy="3175"/>
          </a:xfrm>
          <a:prstGeom prst="line">
            <a:avLst/>
          </a:prstGeom>
          <a:ln w="57150" cap="flat" cmpd="sng">
            <a:solidFill>
              <a:srgbClr val="FF0000"/>
            </a:solidFill>
            <a:prstDash val="solid"/>
            <a:round/>
            <a:headEnd type="none" w="med" len="med"/>
            <a:tailEnd type="none" w="med" len="med"/>
          </a:ln>
        </p:spPr>
      </p:sp>
      <p:sp>
        <p:nvSpPr>
          <p:cNvPr id="4" name="直接连接符 3"/>
          <p:cNvSpPr/>
          <p:nvPr/>
        </p:nvSpPr>
        <p:spPr>
          <a:xfrm>
            <a:off x="1411288" y="5081588"/>
            <a:ext cx="1096962" cy="1587"/>
          </a:xfrm>
          <a:prstGeom prst="line">
            <a:avLst/>
          </a:prstGeom>
          <a:ln w="57150" cap="flat" cmpd="sng">
            <a:solidFill>
              <a:srgbClr val="FF0000"/>
            </a:solidFill>
            <a:prstDash val="solid"/>
            <a:round/>
            <a:headEnd type="none" w="med" len="med"/>
            <a:tailEnd type="none" w="med" len="med"/>
          </a:ln>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500"/>
                                        <p:tgtEl>
                                          <p:spTgt spid="17"/>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heel(1)">
                                      <p:cBhvr>
                                        <p:cTn id="16" dur="20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AutoShape 4"/>
          <p:cNvSpPr>
            <a:spLocks noChangeArrowheads="1"/>
          </p:cNvSpPr>
          <p:nvPr/>
        </p:nvSpPr>
        <p:spPr bwMode="auto">
          <a:xfrm>
            <a:off x="4619625" y="1470025"/>
            <a:ext cx="703263" cy="727075"/>
          </a:xfrm>
          <a:prstGeom prst="downArrow">
            <a:avLst>
              <a:gd name="adj1" fmla="val 50000"/>
              <a:gd name="adj2" fmla="val 25000"/>
            </a:avLst>
          </a:prstGeom>
          <a:solidFill>
            <a:srgbClr val="EBF7FF"/>
          </a:solidFill>
          <a:ln w="9525">
            <a:solidFill>
              <a:srgbClr val="007A77"/>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base" latinLnBrk="0" hangingPunct="1">
              <a:lnSpc>
                <a:spcPct val="100000"/>
              </a:lnSpc>
              <a:spcBef>
                <a:spcPct val="50000"/>
              </a:spcBef>
              <a:spcAft>
                <a:spcPct val="0"/>
              </a:spcAft>
              <a:buClrTx/>
              <a:buSzTx/>
              <a:buFontTx/>
              <a:buNone/>
              <a:defRPr/>
            </a:pPr>
            <a:endParaRPr kumimoji="0" lang="zh-CN" altLang="en-US" sz="2100" b="1" i="0" u="none" strike="noStrike" kern="0" cap="none" spc="0" normalizeH="0" baseline="0" noProof="0" smtClean="0">
              <a:ln>
                <a:noFill/>
              </a:ln>
              <a:solidFill>
                <a:srgbClr val="000000"/>
              </a:solidFill>
              <a:effectLst/>
              <a:uLnTx/>
              <a:uFillTx/>
              <a:ea typeface="华文中宋" pitchFamily="2" charset="-122"/>
            </a:endParaRPr>
          </a:p>
        </p:txBody>
      </p:sp>
      <p:sp>
        <p:nvSpPr>
          <p:cNvPr id="3" name="Text Box 5"/>
          <p:cNvSpPr txBox="1">
            <a:spLocks noChangeArrowheads="1"/>
          </p:cNvSpPr>
          <p:nvPr/>
        </p:nvSpPr>
        <p:spPr bwMode="auto">
          <a:xfrm>
            <a:off x="3378200" y="2270125"/>
            <a:ext cx="5308600" cy="1568450"/>
          </a:xfrm>
          <a:prstGeom prst="rect">
            <a:avLst/>
          </a:prstGeom>
          <a:solidFill>
            <a:srgbClr val="FFFFFF"/>
          </a:solidFill>
          <a:ln w="38100">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buNone/>
              <a:defRPr/>
            </a:pPr>
            <a:r>
              <a:rPr kumimoji="0" lang="zh-CN" altLang="en-US" sz="2400" kern="0" cap="none" spc="0" normalizeH="0" baseline="0" noProof="0" dirty="0" smtClean="0">
                <a:solidFill>
                  <a:srgbClr val="C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政治</a:t>
            </a:r>
            <a:r>
              <a:rPr kumimoji="0" lang="zh-CN" altLang="en-US" sz="2400" kern="0" cap="none" spc="0" normalizeH="0" baseline="0" noProof="0" dirty="0" smtClean="0">
                <a:solidFill>
                  <a:srgbClr val="C00000"/>
                </a:solidFill>
                <a:latin typeface="Calibri" panose="020F0502020204030204" pitchFamily="34" charset="0"/>
                <a:ea typeface="华文中宋" pitchFamily="2" charset="-122"/>
                <a:cs typeface="+mn-cs"/>
              </a:rPr>
              <a:t>：</a:t>
            </a:r>
            <a:r>
              <a:rPr kumimoji="0" lang="zh-CN" altLang="en-US" sz="2400" kern="0" cap="none" spc="0" normalizeH="0" baseline="0" noProof="0" dirty="0" smtClean="0">
                <a:solidFill>
                  <a:srgbClr val="000099"/>
                </a:solidFill>
                <a:latin typeface="Calibri" panose="020F0502020204030204" pitchFamily="34" charset="0"/>
                <a:ea typeface="华文中宋" pitchFamily="2" charset="-122"/>
                <a:cs typeface="+mn-cs"/>
              </a:rPr>
              <a:t>改良政治、实行君主立宪制</a:t>
            </a:r>
            <a:endParaRPr kumimoji="0" lang="zh-CN" altLang="en-US" sz="2400" kern="0" cap="none" spc="0" normalizeH="0" baseline="0" noProof="0" dirty="0" smtClean="0">
              <a:solidFill>
                <a:srgbClr val="000099"/>
              </a:solidFill>
              <a:ea typeface="华文中宋" pitchFamily="2" charset="-122"/>
            </a:endParaRPr>
          </a:p>
          <a:p>
            <a:pPr marR="0" defTabSz="914400">
              <a:spcBef>
                <a:spcPct val="50000"/>
              </a:spcBef>
              <a:buClrTx/>
              <a:buSzTx/>
              <a:buFontTx/>
              <a:buNone/>
              <a:defRPr/>
            </a:pPr>
            <a:r>
              <a:rPr kumimoji="0" lang="zh-CN" altLang="en-US" sz="2400" kern="0" cap="none" spc="0" normalizeH="0" baseline="0" noProof="0" dirty="0" smtClean="0">
                <a:solidFill>
                  <a:srgbClr val="C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经济：</a:t>
            </a:r>
            <a:r>
              <a:rPr kumimoji="0" lang="zh-CN" altLang="en-US" sz="2400" kern="0" cap="none" spc="0" normalizeH="0" baseline="0" noProof="0" dirty="0" smtClean="0">
                <a:solidFill>
                  <a:srgbClr val="000099"/>
                </a:solidFill>
                <a:latin typeface="Calibri" panose="020F0502020204030204" pitchFamily="34" charset="0"/>
                <a:ea typeface="华文中宋" pitchFamily="2" charset="-122"/>
                <a:cs typeface="+mn-cs"/>
              </a:rPr>
              <a:t>发展工商业，与外国进行商战</a:t>
            </a:r>
            <a:endParaRPr kumimoji="0" lang="zh-CN" altLang="en-US" sz="2400" kern="0" cap="none" spc="0" normalizeH="0" baseline="0" noProof="0" dirty="0" smtClean="0">
              <a:solidFill>
                <a:srgbClr val="000099"/>
              </a:solidFill>
              <a:ea typeface="华文中宋" pitchFamily="2" charset="-122"/>
            </a:endParaRPr>
          </a:p>
          <a:p>
            <a:pPr marR="0" defTabSz="914400">
              <a:spcBef>
                <a:spcPct val="50000"/>
              </a:spcBef>
              <a:buClrTx/>
              <a:buSzTx/>
              <a:buFontTx/>
              <a:buNone/>
              <a:defRPr/>
            </a:pPr>
            <a:r>
              <a:rPr kumimoji="0" lang="zh-CN" altLang="en-US" sz="2400" kern="0" cap="none" spc="0" normalizeH="0" baseline="0" noProof="0" dirty="0" smtClean="0">
                <a:solidFill>
                  <a:srgbClr val="C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思想：</a:t>
            </a:r>
            <a:r>
              <a:rPr kumimoji="0" lang="zh-CN" altLang="en-US" sz="2400" kern="0" cap="none" spc="0" normalizeH="0" baseline="0" noProof="0" dirty="0" smtClean="0">
                <a:solidFill>
                  <a:srgbClr val="000099"/>
                </a:solidFill>
                <a:latin typeface="Calibri" panose="020F0502020204030204" pitchFamily="34" charset="0"/>
                <a:ea typeface="华文中宋" pitchFamily="2" charset="-122"/>
                <a:cs typeface="+mn-cs"/>
              </a:rPr>
              <a:t>兴办学校，学习西方科学知识</a:t>
            </a:r>
            <a:endParaRPr kumimoji="0" lang="zh-CN" altLang="en-US" sz="2400" kern="0" cap="none" spc="0" normalizeH="0" baseline="0" noProof="0" dirty="0" smtClean="0">
              <a:solidFill>
                <a:srgbClr val="000099"/>
              </a:solidFill>
              <a:ea typeface="华文中宋" pitchFamily="2" charset="-122"/>
            </a:endParaRPr>
          </a:p>
        </p:txBody>
      </p:sp>
      <p:sp>
        <p:nvSpPr>
          <p:cNvPr id="4" name="Text Box 6"/>
          <p:cNvSpPr txBox="1">
            <a:spLocks noChangeArrowheads="1"/>
          </p:cNvSpPr>
          <p:nvPr/>
        </p:nvSpPr>
        <p:spPr bwMode="auto">
          <a:xfrm>
            <a:off x="1870075" y="2755900"/>
            <a:ext cx="10763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100" noProof="1" smtClean="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后期</a:t>
            </a:r>
            <a:endParaRPr lang="zh-CN" altLang="en-US" sz="2100" noProof="1" smtClean="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5" name="Text Box 8"/>
          <p:cNvSpPr txBox="1">
            <a:spLocks noChangeArrowheads="1"/>
          </p:cNvSpPr>
          <p:nvPr/>
        </p:nvSpPr>
        <p:spPr bwMode="auto">
          <a:xfrm>
            <a:off x="2946400" y="1044575"/>
            <a:ext cx="5049838" cy="414338"/>
          </a:xfrm>
          <a:prstGeom prst="rect">
            <a:avLst/>
          </a:prstGeom>
          <a:solidFill>
            <a:srgbClr val="FFFFFF"/>
          </a:solidFill>
          <a:ln w="38100">
            <a:solidFill>
              <a:srgbClr val="DC5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buNone/>
              <a:defRPr/>
            </a:pPr>
            <a:r>
              <a:rPr kumimoji="0" lang="zh-CN" altLang="en-US" sz="2100" kern="0" cap="none" spc="0" normalizeH="0" baseline="0" noProof="0" dirty="0" smtClean="0">
                <a:solidFill>
                  <a:srgbClr val="007A77"/>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支持“中体西用”洋务派、参与洋务运动</a:t>
            </a:r>
            <a:endParaRPr kumimoji="0" lang="zh-CN" altLang="en-US" sz="2100" kern="0" cap="none" spc="0" normalizeH="0" baseline="0" noProof="0" dirty="0" smtClean="0">
              <a:solidFill>
                <a:srgbClr val="007A77"/>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6" name="Text Box 9"/>
          <p:cNvSpPr txBox="1">
            <a:spLocks noChangeArrowheads="1"/>
          </p:cNvSpPr>
          <p:nvPr/>
        </p:nvSpPr>
        <p:spPr bwMode="auto">
          <a:xfrm>
            <a:off x="2009775" y="1057275"/>
            <a:ext cx="9366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100" noProof="1" smtClean="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前期</a:t>
            </a:r>
            <a:endParaRPr lang="zh-CN" altLang="en-US" sz="2100" noProof="1" smtClean="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7" name="Text Box 10"/>
          <p:cNvSpPr txBox="1"/>
          <p:nvPr/>
        </p:nvSpPr>
        <p:spPr>
          <a:xfrm>
            <a:off x="2797175" y="2270125"/>
            <a:ext cx="552450" cy="1404938"/>
          </a:xfrm>
          <a:prstGeom prst="rect">
            <a:avLst/>
          </a:prstGeom>
          <a:solidFill>
            <a:srgbClr val="FFFF00"/>
          </a:solidFill>
          <a:ln w="9525" cap="flat" cmpd="sng">
            <a:solidFill>
              <a:srgbClr val="DC5900"/>
            </a:solidFill>
            <a:prstDash val="solid"/>
            <a:miter/>
            <a:headEnd type="none" w="med" len="med"/>
            <a:tailEnd type="none" w="med" len="med"/>
          </a:ln>
        </p:spPr>
        <p:txBody>
          <a:bodyPr vert="eaVert" anchor="t">
            <a:spAutoFit/>
          </a:bodyPr>
          <a:p>
            <a:pPr>
              <a:spcBef>
                <a:spcPct val="50000"/>
              </a:spcBef>
              <a:buClrTx/>
              <a:buSzTx/>
              <a:buFontTx/>
              <a:buNone/>
            </a:pPr>
            <a:r>
              <a:rPr lang="zh-CN" altLang="en-US" sz="2400">
                <a:solidFill>
                  <a:srgbClr val="007A77"/>
                </a:solidFill>
                <a:latin typeface="Times New Roman" panose="02020603050405020304" pitchFamily="18" charset="0"/>
                <a:ea typeface="宋体" panose="02010600030101010101" pitchFamily="2" charset="-122"/>
              </a:rPr>
              <a:t>西体西用</a:t>
            </a:r>
            <a:endParaRPr lang="zh-CN" altLang="en-US" sz="2400">
              <a:solidFill>
                <a:srgbClr val="007A77"/>
              </a:solidFill>
              <a:latin typeface="Times New Roman" panose="02020603050405020304" pitchFamily="18" charset="0"/>
              <a:ea typeface="宋体" panose="02010600030101010101" pitchFamily="2" charset="-122"/>
            </a:endParaRPr>
          </a:p>
        </p:txBody>
      </p:sp>
      <p:sp>
        <p:nvSpPr>
          <p:cNvPr id="8" name="AutoShape 13"/>
          <p:cNvSpPr/>
          <p:nvPr/>
        </p:nvSpPr>
        <p:spPr bwMode="auto">
          <a:xfrm>
            <a:off x="1793875" y="1057275"/>
            <a:ext cx="215900" cy="2024063"/>
          </a:xfrm>
          <a:prstGeom prst="leftBrace">
            <a:avLst>
              <a:gd name="adj1" fmla="val 56090"/>
              <a:gd name="adj2" fmla="val 50000"/>
            </a:avLst>
          </a:prstGeom>
          <a:noFill/>
          <a:ln w="57150">
            <a:solidFill>
              <a:srgbClr val="007A77"/>
            </a:solidFill>
            <a:round/>
          </a:ln>
          <a:effec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defRPr/>
            </a:pPr>
            <a:endParaRPr kumimoji="0" lang="zh-CN" altLang="en-US" sz="2100" b="1" i="0" u="none" strike="noStrike" kern="0" cap="none" spc="0" normalizeH="0" baseline="0" noProof="0" smtClean="0">
              <a:ln>
                <a:noFill/>
              </a:ln>
              <a:solidFill>
                <a:srgbClr val="000000"/>
              </a:solidFill>
              <a:effectLst/>
              <a:uLnTx/>
              <a:uFillTx/>
              <a:ea typeface="华文中宋" pitchFamily="2" charset="-122"/>
            </a:endParaRPr>
          </a:p>
        </p:txBody>
      </p:sp>
      <p:sp>
        <p:nvSpPr>
          <p:cNvPr id="9" name="Text Box 9"/>
          <p:cNvSpPr txBox="1">
            <a:spLocks noChangeArrowheads="1"/>
          </p:cNvSpPr>
          <p:nvPr/>
        </p:nvSpPr>
        <p:spPr bwMode="auto">
          <a:xfrm>
            <a:off x="-15875" y="1873250"/>
            <a:ext cx="1976438" cy="8286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square">
            <a:spAutoFit/>
            <a:flatTx/>
          </a:bodyPr>
          <a:lstStyle/>
          <a:p>
            <a:pPr algn="ctr"/>
            <a:r>
              <a:rPr lang="en-US" altLang="zh-CN" sz="2400" noProof="1" dirty="0" smtClean="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3.</a:t>
            </a:r>
            <a:r>
              <a:rPr lang="zh-CN" altLang="en-US" sz="2400" noProof="1" dirty="0" smtClean="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早期维新派主张</a:t>
            </a:r>
            <a:endParaRPr lang="zh-CN" altLang="en-US" sz="2400" noProof="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0" name="Text Box 7"/>
          <p:cNvSpPr txBox="1">
            <a:spLocks noChangeArrowheads="1"/>
          </p:cNvSpPr>
          <p:nvPr/>
        </p:nvSpPr>
        <p:spPr bwMode="auto">
          <a:xfrm>
            <a:off x="274638" y="4579938"/>
            <a:ext cx="8742363" cy="952500"/>
          </a:xfrm>
          <a:prstGeom prst="rect">
            <a:avLst/>
          </a:prstGeom>
          <a:noFill/>
          <a:ln>
            <a:noFill/>
          </a:ln>
          <a:effectLst/>
        </p:spPr>
        <p:txBody>
          <a:bodyPr wrap="square">
            <a:spAutoFit/>
          </a:bodyPr>
          <a:lstStyle/>
          <a:p>
            <a:r>
              <a:rPr lang="zh-CN" altLang="en-US" sz="2800" noProof="1" dirty="0" smtClean="0">
                <a:effectLst>
                  <a:outerShdw blurRad="38100" dist="38100" dir="2700000" algn="tl">
                    <a:srgbClr val="C0C0C0"/>
                  </a:outerShdw>
                </a:effectLst>
                <a:latin typeface="华文新魏" pitchFamily="2" charset="-122"/>
                <a:ea typeface="华文新魏" pitchFamily="2" charset="-122"/>
                <a:cs typeface="+mn-cs"/>
              </a:rPr>
              <a:t>  把当时知识分子的思想</a:t>
            </a:r>
            <a:r>
              <a:rPr lang="zh-CN" altLang="en-US" sz="2800" noProof="1" dirty="0">
                <a:effectLst>
                  <a:outerShdw blurRad="38100" dist="38100" dir="2700000" algn="tl">
                    <a:srgbClr val="C0C0C0"/>
                  </a:outerShdw>
                </a:effectLst>
                <a:latin typeface="华文新魏" pitchFamily="2" charset="-122"/>
                <a:ea typeface="华文新魏" pitchFamily="2" charset="-122"/>
                <a:cs typeface="+mn-cs"/>
              </a:rPr>
              <a:t>从</a:t>
            </a:r>
            <a:r>
              <a:rPr lang="zh-CN" altLang="en-US" sz="2800" noProof="1" dirty="0">
                <a:solidFill>
                  <a:srgbClr val="C00000"/>
                </a:solidFill>
                <a:effectLst>
                  <a:outerShdw blurRad="38100" dist="38100" dir="2700000" algn="tl">
                    <a:srgbClr val="C0C0C0"/>
                  </a:outerShdw>
                </a:effectLst>
                <a:latin typeface="华文新魏" pitchFamily="2" charset="-122"/>
                <a:ea typeface="华文新魏" pitchFamily="2" charset="-122"/>
                <a:cs typeface="+mn-cs"/>
              </a:rPr>
              <a:t>工商科技</a:t>
            </a:r>
            <a:r>
              <a:rPr lang="zh-CN" altLang="en-US" sz="2800" noProof="1" dirty="0">
                <a:effectLst>
                  <a:outerShdw blurRad="38100" dist="38100" dir="2700000" algn="tl">
                    <a:srgbClr val="C0C0C0"/>
                  </a:outerShdw>
                </a:effectLst>
                <a:latin typeface="华文新魏" pitchFamily="2" charset="-122"/>
                <a:ea typeface="华文新魏" pitchFamily="2" charset="-122"/>
                <a:cs typeface="+mn-cs"/>
              </a:rPr>
              <a:t>转移到</a:t>
            </a:r>
            <a:r>
              <a:rPr lang="zh-CN" altLang="en-US" sz="2800" noProof="1" dirty="0">
                <a:solidFill>
                  <a:srgbClr val="C00000"/>
                </a:solidFill>
                <a:effectLst>
                  <a:outerShdw blurRad="38100" dist="38100" dir="2700000" algn="tl">
                    <a:srgbClr val="C0C0C0"/>
                  </a:outerShdw>
                </a:effectLst>
                <a:latin typeface="华文新魏" pitchFamily="2" charset="-122"/>
                <a:ea typeface="华文新魏" pitchFamily="2" charset="-122"/>
                <a:cs typeface="+mn-cs"/>
              </a:rPr>
              <a:t>政治制度</a:t>
            </a:r>
            <a:r>
              <a:rPr lang="zh-CN" altLang="en-US" sz="2800" noProof="1" dirty="0">
                <a:effectLst>
                  <a:outerShdw blurRad="38100" dist="38100" dir="2700000" algn="tl">
                    <a:srgbClr val="C0C0C0"/>
                  </a:outerShdw>
                </a:effectLst>
                <a:latin typeface="华文新魏" pitchFamily="2" charset="-122"/>
                <a:ea typeface="华文新魏" pitchFamily="2" charset="-122"/>
                <a:cs typeface="+mn-cs"/>
              </a:rPr>
              <a:t>方面起了</a:t>
            </a:r>
            <a:r>
              <a:rPr lang="zh-CN" altLang="en-US" sz="2800" noProof="1" dirty="0">
                <a:solidFill>
                  <a:srgbClr val="C00000"/>
                </a:solidFill>
                <a:effectLst>
                  <a:outerShdw blurRad="38100" dist="38100" dir="2700000" algn="tl">
                    <a:srgbClr val="C0C0C0"/>
                  </a:outerShdw>
                </a:effectLst>
                <a:latin typeface="华文新魏" pitchFamily="2" charset="-122"/>
                <a:ea typeface="华文新魏" pitchFamily="2" charset="-122"/>
                <a:cs typeface="+mn-cs"/>
              </a:rPr>
              <a:t>启蒙</a:t>
            </a:r>
            <a:r>
              <a:rPr lang="zh-CN" altLang="en-US" sz="2800" noProof="1" dirty="0">
                <a:effectLst>
                  <a:outerShdw blurRad="38100" dist="38100" dir="2700000" algn="tl">
                    <a:srgbClr val="C0C0C0"/>
                  </a:outerShdw>
                </a:effectLst>
                <a:latin typeface="华文新魏" pitchFamily="2" charset="-122"/>
                <a:ea typeface="华文新魏" pitchFamily="2" charset="-122"/>
                <a:cs typeface="+mn-cs"/>
              </a:rPr>
              <a:t>作用，但没形成理论体系，也没付诸实施</a:t>
            </a:r>
            <a:endParaRPr lang="zh-CN" altLang="en-US" sz="2800" noProof="1" dirty="0">
              <a:effectLst>
                <a:outerShdw blurRad="38100" dist="38100" dir="2700000" algn="tl">
                  <a:srgbClr val="C0C0C0"/>
                </a:outerShdw>
              </a:effectLst>
              <a:latin typeface="华文新魏" pitchFamily="2" charset="-122"/>
              <a:ea typeface="华文新魏" pitchFamily="2" charset="-122"/>
            </a:endParaRPr>
          </a:p>
        </p:txBody>
      </p:sp>
      <p:sp>
        <p:nvSpPr>
          <p:cNvPr id="11" name="TextBox 40"/>
          <p:cNvSpPr txBox="1"/>
          <p:nvPr>
            <p:custDataLst>
              <p:tags r:id="rId1"/>
            </p:custDataLst>
          </p:nvPr>
        </p:nvSpPr>
        <p:spPr>
          <a:xfrm>
            <a:off x="825500" y="3675063"/>
            <a:ext cx="2873375" cy="368300"/>
          </a:xfrm>
          <a:prstGeom prst="rect">
            <a:avLst/>
          </a:prstGeom>
          <a:noFill/>
          <a:ln w="9525">
            <a:noFill/>
          </a:ln>
        </p:spPr>
        <p:txBody>
          <a:bodyPr wrap="square" lIns="0" tIns="0" rIns="0" bIns="0" anchor="t">
            <a:spAutoFit/>
          </a:bodyPr>
          <a:p>
            <a:pPr>
              <a:spcBef>
                <a:spcPct val="0"/>
              </a:spcBef>
              <a:buFont typeface="Arial" panose="020B0604020202020204" pitchFamily="34" charset="0"/>
              <a:buNone/>
            </a:pP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影响</a:t>
            </a:r>
            <a:endParaRPr lang="en-US" altLang="zh-CN" sz="2400" dirty="0">
              <a:latin typeface="楷体" panose="02010609060101010101" pitchFamily="49" charset="-122"/>
              <a:ea typeface="楷体" panose="02010609060101010101" pitchFamily="49" charset="-122"/>
            </a:endParaRPr>
          </a:p>
        </p:txBody>
      </p:sp>
      <p:sp>
        <p:nvSpPr>
          <p:cNvPr id="12" name="标题 1"/>
          <p:cNvSpPr txBox="1"/>
          <p:nvPr/>
        </p:nvSpPr>
        <p:spPr>
          <a:xfrm>
            <a:off x="458788" y="5846763"/>
            <a:ext cx="7375525" cy="433387"/>
          </a:xfrm>
          <a:prstGeom prst="rect">
            <a:avLst/>
          </a:prstGeom>
          <a:noFill/>
          <a:ln w="9525">
            <a:noFill/>
          </a:ln>
        </p:spPr>
        <p:txBody>
          <a:bodyPr lIns="68580" tIns="34290" rIns="68580" bIns="34290" anchor="ctr"/>
          <a:p>
            <a:pPr>
              <a:lnSpc>
                <a:spcPct val="90000"/>
              </a:lnSpc>
              <a:spcBef>
                <a:spcPct val="0"/>
              </a:spcBef>
              <a:buNone/>
            </a:pPr>
            <a:r>
              <a:rPr lang="zh-CN" altLang="en-US" sz="2800" dirty="0">
                <a:solidFill>
                  <a:srgbClr val="C00000"/>
                </a:solidFill>
                <a:latin typeface="微软雅黑" panose="020B0503020204020204" charset="-122"/>
                <a:ea typeface="微软雅黑" panose="020B0503020204020204" charset="-122"/>
              </a:rPr>
              <a:t>由器物到制度的转变起桥梁作用</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charRg st="0" end="16"/>
                                            </p:txEl>
                                          </p:spTgt>
                                        </p:tgtEl>
                                        <p:attrNameLst>
                                          <p:attrName>style.visibility</p:attrName>
                                        </p:attrNameLst>
                                      </p:cBhvr>
                                      <p:to>
                                        <p:strVal val="visible"/>
                                      </p:to>
                                    </p:set>
                                    <p:animEffect transition="in" filter="circle(in)">
                                      <p:cBhvr>
                                        <p:cTn id="12" dur="2000"/>
                                        <p:tgtEl>
                                          <p:spTgt spid="3">
                                            <p:txEl>
                                              <p:charRg st="0"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charRg st="16" end="33"/>
                                            </p:txEl>
                                          </p:spTgt>
                                        </p:tgtEl>
                                        <p:attrNameLst>
                                          <p:attrName>style.visibility</p:attrName>
                                        </p:attrNameLst>
                                      </p:cBhvr>
                                      <p:to>
                                        <p:strVal val="visible"/>
                                      </p:to>
                                    </p:set>
                                    <p:animEffect transition="in" filter="circle(in)">
                                      <p:cBhvr>
                                        <p:cTn id="17" dur="2000"/>
                                        <p:tgtEl>
                                          <p:spTgt spid="3">
                                            <p:txEl>
                                              <p:charRg st="16" end="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charRg st="33" end="50"/>
                                            </p:txEl>
                                          </p:spTgt>
                                        </p:tgtEl>
                                        <p:attrNameLst>
                                          <p:attrName>style.visibility</p:attrName>
                                        </p:attrNameLst>
                                      </p:cBhvr>
                                      <p:to>
                                        <p:strVal val="visible"/>
                                      </p:to>
                                    </p:set>
                                    <p:animEffect transition="in" filter="circle(in)">
                                      <p:cBhvr>
                                        <p:cTn id="22" dur="2000"/>
                                        <p:tgtEl>
                                          <p:spTgt spid="3">
                                            <p:txEl>
                                              <p:charRg st="33" end="5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
                                          </p:val>
                                        </p:tav>
                                        <p:tav tm="100000">
                                          <p:val>
                                            <p:strVal val="#ppt_x"/>
                                          </p:val>
                                        </p:tav>
                                      </p:tavLst>
                                    </p:anim>
                                    <p:anim calcmode="lin" valueType="num">
                                      <p:cBhvr>
                                        <p:cTn id="28" dur="500" fill="hold"/>
                                        <p:tgtEl>
                                          <p:spTgt spid="11"/>
                                        </p:tgtEl>
                                        <p:attrNameLst>
                                          <p:attrName>ppt_y</p:attrName>
                                        </p:attrNameLst>
                                      </p:cBhvr>
                                      <p:tavLst>
                                        <p:tav tm="0">
                                          <p:val>
                                            <p:strVal val="1+#ppt_h/2"/>
                                          </p:val>
                                        </p:tav>
                                        <p:tav tm="100000">
                                          <p:val>
                                            <p:strVal val="#ppt_y"/>
                                          </p:val>
                                        </p:tav>
                                      </p:tavLst>
                                    </p:anim>
                                  </p:childTnLst>
                                </p:cTn>
                              </p:par>
                              <p:par>
                                <p:cTn id="29" presetID="5"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heckerboard(across)">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ppt_x</p:attrName>
                                        </p:attrNameLst>
                                      </p:cBhvr>
                                      <p:tavLst>
                                        <p:tav tm="0">
                                          <p:val>
                                            <p:strVal val="#ppt_x"/>
                                          </p:val>
                                        </p:tav>
                                        <p:tav tm="100000">
                                          <p:val>
                                            <p:strVal val="#ppt_x"/>
                                          </p:val>
                                        </p:tav>
                                      </p:tavLst>
                                    </p:anim>
                                    <p:anim calcmode="lin" valueType="num">
                                      <p:cBhvr>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68" name="组合 22567"/>
          <p:cNvGrpSpPr/>
          <p:nvPr/>
        </p:nvGrpSpPr>
        <p:grpSpPr>
          <a:xfrm>
            <a:off x="-7480300" y="1808163"/>
            <a:ext cx="15481300" cy="2162175"/>
            <a:chOff x="-7507" y="1344"/>
            <a:chExt cx="13003" cy="1815"/>
          </a:xfrm>
        </p:grpSpPr>
        <p:grpSp>
          <p:nvGrpSpPr>
            <p:cNvPr id="47106" name="组合 22566"/>
            <p:cNvGrpSpPr/>
            <p:nvPr/>
          </p:nvGrpSpPr>
          <p:grpSpPr>
            <a:xfrm>
              <a:off x="-7507" y="1344"/>
              <a:ext cx="10072" cy="1815"/>
              <a:chOff x="-4922" y="1344"/>
              <a:chExt cx="10072" cy="1815"/>
            </a:xfrm>
          </p:grpSpPr>
          <p:grpSp>
            <p:nvGrpSpPr>
              <p:cNvPr id="47107" name="组合 22565"/>
              <p:cNvGrpSpPr/>
              <p:nvPr/>
            </p:nvGrpSpPr>
            <p:grpSpPr>
              <a:xfrm>
                <a:off x="-4922" y="1344"/>
                <a:ext cx="7232" cy="1814"/>
                <a:chOff x="-3561" y="1344"/>
                <a:chExt cx="7232" cy="1814"/>
              </a:xfrm>
            </p:grpSpPr>
            <p:grpSp>
              <p:nvGrpSpPr>
                <p:cNvPr id="47108" name="组合 22555"/>
                <p:cNvGrpSpPr/>
                <p:nvPr/>
              </p:nvGrpSpPr>
              <p:grpSpPr>
                <a:xfrm>
                  <a:off x="839" y="1344"/>
                  <a:ext cx="2832" cy="1814"/>
                  <a:chOff x="2789" y="1162"/>
                  <a:chExt cx="2832" cy="1814"/>
                </a:xfrm>
              </p:grpSpPr>
              <p:pic>
                <p:nvPicPr>
                  <p:cNvPr id="47109" name="Picture 7" descr="康有为_meitu_1"/>
                  <p:cNvPicPr>
                    <a:picLocks noChangeAspect="1"/>
                  </p:cNvPicPr>
                  <p:nvPr/>
                </p:nvPicPr>
                <p:blipFill>
                  <a:blip r:embed="rId1"/>
                  <a:stretch>
                    <a:fillRect/>
                  </a:stretch>
                </p:blipFill>
                <p:spPr>
                  <a:xfrm>
                    <a:off x="2789" y="1162"/>
                    <a:ext cx="1418" cy="1814"/>
                  </a:xfrm>
                  <a:prstGeom prst="rect">
                    <a:avLst/>
                  </a:prstGeom>
                  <a:noFill/>
                  <a:ln w="9525">
                    <a:noFill/>
                  </a:ln>
                </p:spPr>
              </p:pic>
              <p:pic>
                <p:nvPicPr>
                  <p:cNvPr id="47110" name="Picture 6" descr="梁启超"/>
                  <p:cNvPicPr>
                    <a:picLocks noChangeAspect="1"/>
                  </p:cNvPicPr>
                  <p:nvPr/>
                </p:nvPicPr>
                <p:blipFill>
                  <a:blip r:embed="rId2"/>
                  <a:stretch>
                    <a:fillRect/>
                  </a:stretch>
                </p:blipFill>
                <p:spPr>
                  <a:xfrm>
                    <a:off x="4195" y="1162"/>
                    <a:ext cx="1426" cy="1814"/>
                  </a:xfrm>
                  <a:prstGeom prst="rect">
                    <a:avLst/>
                  </a:prstGeom>
                  <a:noFill/>
                  <a:ln w="9525">
                    <a:noFill/>
                  </a:ln>
                </p:spPr>
              </p:pic>
            </p:grpSp>
            <p:grpSp>
              <p:nvGrpSpPr>
                <p:cNvPr id="47111" name="组合 22553"/>
                <p:cNvGrpSpPr/>
                <p:nvPr/>
              </p:nvGrpSpPr>
              <p:grpSpPr>
                <a:xfrm>
                  <a:off x="-3561" y="1344"/>
                  <a:ext cx="4434" cy="1814"/>
                  <a:chOff x="-749" y="1162"/>
                  <a:chExt cx="4434" cy="1814"/>
                </a:xfrm>
              </p:grpSpPr>
              <p:pic>
                <p:nvPicPr>
                  <p:cNvPr id="47112" name="Picture 6" descr="6159252dd42a2834e58c7c7d58b5c9ea15cebf9a"/>
                  <p:cNvPicPr>
                    <a:picLocks noChangeAspect="1"/>
                  </p:cNvPicPr>
                  <p:nvPr/>
                </p:nvPicPr>
                <p:blipFill>
                  <a:blip r:embed="rId3"/>
                  <a:stretch>
                    <a:fillRect/>
                  </a:stretch>
                </p:blipFill>
                <p:spPr>
                  <a:xfrm>
                    <a:off x="975" y="1162"/>
                    <a:ext cx="1299" cy="1814"/>
                  </a:xfrm>
                  <a:prstGeom prst="rect">
                    <a:avLst/>
                  </a:prstGeom>
                  <a:noFill/>
                  <a:ln w="9525">
                    <a:noFill/>
                  </a:ln>
                </p:spPr>
              </p:pic>
              <p:pic>
                <p:nvPicPr>
                  <p:cNvPr id="47113" name="Picture 7" descr="曾国藩"/>
                  <p:cNvPicPr>
                    <a:picLocks noChangeAspect="1"/>
                  </p:cNvPicPr>
                  <p:nvPr/>
                </p:nvPicPr>
                <p:blipFill>
                  <a:blip r:embed="rId4"/>
                  <a:stretch>
                    <a:fillRect/>
                  </a:stretch>
                </p:blipFill>
                <p:spPr>
                  <a:xfrm>
                    <a:off x="2245" y="1162"/>
                    <a:ext cx="1440" cy="1814"/>
                  </a:xfrm>
                  <a:prstGeom prst="rect">
                    <a:avLst/>
                  </a:prstGeom>
                  <a:noFill/>
                  <a:ln w="9525">
                    <a:noFill/>
                  </a:ln>
                </p:spPr>
              </p:pic>
              <p:pic>
                <p:nvPicPr>
                  <p:cNvPr id="47114" name="图片 22551" descr="林则徐_meitu_1"/>
                  <p:cNvPicPr>
                    <a:picLocks noChangeAspect="1"/>
                  </p:cNvPicPr>
                  <p:nvPr/>
                </p:nvPicPr>
                <p:blipFill>
                  <a:blip r:embed="rId5"/>
                  <a:stretch>
                    <a:fillRect/>
                  </a:stretch>
                </p:blipFill>
                <p:spPr>
                  <a:xfrm>
                    <a:off x="-749" y="1162"/>
                    <a:ext cx="1723" cy="1814"/>
                  </a:xfrm>
                  <a:prstGeom prst="rect">
                    <a:avLst/>
                  </a:prstGeom>
                  <a:noFill/>
                  <a:ln w="9525">
                    <a:noFill/>
                  </a:ln>
                </p:spPr>
              </p:pic>
            </p:grpSp>
          </p:grpSp>
          <p:pic>
            <p:nvPicPr>
              <p:cNvPr id="47115" name="Picture 4" descr="孙中山"/>
              <p:cNvPicPr>
                <a:picLocks noChangeAspect="1"/>
              </p:cNvPicPr>
              <p:nvPr/>
            </p:nvPicPr>
            <p:blipFill>
              <a:blip r:embed="rId6"/>
              <a:stretch>
                <a:fillRect/>
              </a:stretch>
            </p:blipFill>
            <p:spPr>
              <a:xfrm>
                <a:off x="2290" y="1344"/>
                <a:ext cx="1476" cy="1815"/>
              </a:xfrm>
              <a:prstGeom prst="rect">
                <a:avLst/>
              </a:prstGeom>
              <a:noFill/>
              <a:ln w="9525">
                <a:noFill/>
              </a:ln>
            </p:spPr>
          </p:pic>
          <p:pic>
            <p:nvPicPr>
              <p:cNvPr id="47116" name="Picture 5" descr="陈独秀"/>
              <p:cNvPicPr>
                <a:picLocks noChangeAspect="1"/>
              </p:cNvPicPr>
              <p:nvPr/>
            </p:nvPicPr>
            <p:blipFill>
              <a:blip r:embed="rId7"/>
              <a:stretch>
                <a:fillRect/>
              </a:stretch>
            </p:blipFill>
            <p:spPr>
              <a:xfrm>
                <a:off x="3742" y="1344"/>
                <a:ext cx="1408" cy="1815"/>
              </a:xfrm>
              <a:prstGeom prst="rect">
                <a:avLst/>
              </a:prstGeom>
              <a:noFill/>
              <a:ln w="9525">
                <a:noFill/>
              </a:ln>
            </p:spPr>
          </p:pic>
        </p:grpSp>
        <p:pic>
          <p:nvPicPr>
            <p:cNvPr id="47117" name="Picture 8" descr="1526337"/>
            <p:cNvPicPr>
              <a:picLocks noChangeAspect="1"/>
            </p:cNvPicPr>
            <p:nvPr/>
          </p:nvPicPr>
          <p:blipFill>
            <a:blip r:embed="rId8"/>
            <a:stretch>
              <a:fillRect/>
            </a:stretch>
          </p:blipFill>
          <p:spPr>
            <a:xfrm>
              <a:off x="2562" y="1344"/>
              <a:ext cx="1434" cy="1814"/>
            </a:xfrm>
            <a:prstGeom prst="rect">
              <a:avLst/>
            </a:prstGeom>
            <a:noFill/>
            <a:ln w="9525">
              <a:noFill/>
            </a:ln>
          </p:spPr>
        </p:pic>
        <p:pic>
          <p:nvPicPr>
            <p:cNvPr id="47118" name="Picture 9" descr="毛泽东2"/>
            <p:cNvPicPr>
              <a:picLocks noChangeAspect="1"/>
            </p:cNvPicPr>
            <p:nvPr/>
          </p:nvPicPr>
          <p:blipFill>
            <a:blip r:embed="rId9"/>
            <a:stretch>
              <a:fillRect/>
            </a:stretch>
          </p:blipFill>
          <p:spPr>
            <a:xfrm>
              <a:off x="4014" y="1344"/>
              <a:ext cx="1482" cy="1813"/>
            </a:xfrm>
            <a:prstGeom prst="rect">
              <a:avLst/>
            </a:prstGeom>
            <a:noFill/>
            <a:ln w="9525">
              <a:noFill/>
            </a:ln>
          </p:spPr>
        </p:pic>
      </p:grpSp>
      <p:sp>
        <p:nvSpPr>
          <p:cNvPr id="22569" name="文本框 22568"/>
          <p:cNvSpPr txBox="1"/>
          <p:nvPr/>
        </p:nvSpPr>
        <p:spPr>
          <a:xfrm>
            <a:off x="1601788" y="4238625"/>
            <a:ext cx="6048375" cy="1338263"/>
          </a:xfrm>
          <a:prstGeom prst="rect">
            <a:avLst/>
          </a:prstGeom>
          <a:noFill/>
          <a:ln w="9525">
            <a:noFill/>
          </a:ln>
        </p:spPr>
        <p:txBody>
          <a:bodyPr anchor="t">
            <a:spAutoFit/>
          </a:bodyPr>
          <a:p>
            <a:pPr>
              <a:spcBef>
                <a:spcPct val="50000"/>
              </a:spcBef>
            </a:pPr>
            <a:r>
              <a:rPr lang="zh-CN" altLang="en-US" sz="2700" dirty="0">
                <a:solidFill>
                  <a:srgbClr val="FF0000"/>
                </a:solidFill>
                <a:latin typeface="Arial" panose="020B0604020202020204" pitchFamily="34" charset="0"/>
                <a:ea typeface="黑体" panose="02010609060101010101" pitchFamily="49" charset="-122"/>
              </a:rPr>
              <a:t>      总有思想的先驱者，掏出燃烧的心，举过头顶，拆下肋骨当火把，照亮我们前行的路</a:t>
            </a:r>
            <a:r>
              <a:rPr lang="en-US" altLang="zh-CN" sz="2700">
                <a:solidFill>
                  <a:srgbClr val="FF0000"/>
                </a:solidFill>
                <a:latin typeface="Arial" panose="020B0604020202020204" pitchFamily="34" charset="0"/>
                <a:ea typeface="黑体" panose="02010609060101010101" pitchFamily="49" charset="-122"/>
              </a:rPr>
              <a:t>……</a:t>
            </a:r>
            <a:endParaRPr lang="en-US" altLang="zh-CN" sz="2700">
              <a:solidFill>
                <a:srgbClr val="FF0000"/>
              </a:solidFill>
              <a:latin typeface="Arial" panose="020B0604020202020204" pitchFamily="34" charset="0"/>
              <a:ea typeface="黑体" panose="02010609060101010101" pitchFamily="49" charset="-122"/>
            </a:endParaRPr>
          </a:p>
        </p:txBody>
      </p:sp>
      <p:sp>
        <p:nvSpPr>
          <p:cNvPr id="2" name="Rectangle 6"/>
          <p:cNvSpPr>
            <a:spLocks noChangeArrowheads="1"/>
          </p:cNvSpPr>
          <p:nvPr/>
        </p:nvSpPr>
        <p:spPr bwMode="auto">
          <a:xfrm>
            <a:off x="120650" y="576263"/>
            <a:ext cx="5486400" cy="506413"/>
          </a:xfrm>
          <a:prstGeom prst="rect">
            <a:avLst/>
          </a:prstGeom>
          <a:noFill/>
          <a:ln>
            <a:noFill/>
          </a:ln>
        </p:spPr>
        <p:txBody>
          <a:bodyPr>
            <a:spAutoFit/>
          </a:bodyPr>
          <a:p>
            <a:pPr marL="0" marR="0" indent="0" algn="l" defTabSz="914400" rtl="0" eaLnBrk="1" fontAlgn="base" latinLnBrk="0" hangingPunct="1">
              <a:lnSpc>
                <a:spcPct val="100000"/>
              </a:lnSpc>
              <a:spcBef>
                <a:spcPct val="0"/>
              </a:spcBef>
              <a:spcAft>
                <a:spcPct val="0"/>
              </a:spcAft>
              <a:buFont typeface="Arial" panose="020B0604020202020204" pitchFamily="34" charset="0"/>
              <a:buNone/>
            </a:pPr>
            <a:r>
              <a:rPr kumimoji="0" lang="zh-CN" altLang="en-US" sz="2700" b="1" i="0" u="none" strike="noStrike" kern="1200" cap="none" spc="0" normalizeH="0" baseline="0" noProof="1" dirty="0">
                <a:solidFill>
                  <a:srgbClr val="C00000"/>
                </a:solidFill>
                <a:effectLst>
                  <a:outerShdw blurRad="38100" dist="38100" dir="2700000">
                    <a:srgbClr val="C0C0C0"/>
                  </a:outerShdw>
                </a:effectLst>
                <a:latin typeface="黑体" panose="02010609060101010101" pitchFamily="49" charset="-122"/>
                <a:ea typeface="黑体" panose="02010609060101010101" pitchFamily="49" charset="-122"/>
                <a:cs typeface="+mn-cs"/>
                <a:sym typeface="宋体" panose="02010600030101010101" pitchFamily="2" charset="-122"/>
              </a:rPr>
              <a:t>构建整个单元知识结构</a:t>
            </a:r>
            <a:endParaRPr kumimoji="0" lang="zh-CN" altLang="en-US" sz="2700" b="1" i="0" u="none" strike="noStrike" kern="1200" cap="none" spc="0" normalizeH="0" baseline="0" noProof="1" dirty="0">
              <a:solidFill>
                <a:srgbClr val="C00000"/>
              </a:solidFill>
              <a:effectLst>
                <a:outerShdw blurRad="38100" dist="38100" dir="2700000">
                  <a:srgbClr val="C0C0C0"/>
                </a:outerShdw>
              </a:effectLst>
              <a:latin typeface="黑体" panose="02010609060101010101" pitchFamily="49" charset="-122"/>
              <a:ea typeface="黑体" panose="02010609060101010101" pitchFamily="49" charset="-122"/>
              <a:cs typeface="+mn-cs"/>
              <a:sym typeface="宋体" panose="02010600030101010101" pitchFamily="2" charset="-122"/>
            </a:endParaRPr>
          </a:p>
        </p:txBody>
      </p:sp>
      <p:grpSp>
        <p:nvGrpSpPr>
          <p:cNvPr id="14" name="组合 13"/>
          <p:cNvGrpSpPr/>
          <p:nvPr/>
        </p:nvGrpSpPr>
        <p:grpSpPr>
          <a:xfrm>
            <a:off x="-31750" y="5086350"/>
            <a:ext cx="1239838" cy="723900"/>
            <a:chOff x="648793" y="1560012"/>
            <a:chExt cx="7570069" cy="4418391"/>
          </a:xfrm>
        </p:grpSpPr>
        <p:grpSp>
          <p:nvGrpSpPr>
            <p:cNvPr id="47122" name="组合 14"/>
            <p:cNvGrpSpPr/>
            <p:nvPr/>
          </p:nvGrpSpPr>
          <p:grpSpPr>
            <a:xfrm>
              <a:off x="2831747" y="1560012"/>
              <a:ext cx="5366015" cy="4418391"/>
              <a:chOff x="2831747" y="1560012"/>
              <a:chExt cx="5366015" cy="4418391"/>
            </a:xfrm>
          </p:grpSpPr>
          <p:sp>
            <p:nvSpPr>
              <p:cNvPr id="18" name="弦形 4"/>
              <p:cNvSpPr/>
              <p:nvPr/>
            </p:nvSpPr>
            <p:spPr>
              <a:xfrm rot="6965211">
                <a:off x="6643768" y="3662799"/>
                <a:ext cx="1387147" cy="1720832"/>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 name="connsiteX0-237" fmla="*/ 2641454 w 2641454"/>
                  <a:gd name="connsiteY0-238" fmla="*/ 2948953 h 3243390"/>
                  <a:gd name="connsiteX1-239" fmla="*/ 1213106 w 2641454"/>
                  <a:gd name="connsiteY1-240" fmla="*/ 3199092 h 3243390"/>
                  <a:gd name="connsiteX2-241" fmla="*/ 139592 w 2641454"/>
                  <a:gd name="connsiteY2-242" fmla="*/ 1959450 h 3243390"/>
                  <a:gd name="connsiteX3-243" fmla="*/ 952092 w 2641454"/>
                  <a:gd name="connsiteY3-244" fmla="*/ 868520 h 3243390"/>
                  <a:gd name="connsiteX4-245" fmla="*/ 1213912 w 2641454"/>
                  <a:gd name="connsiteY4-246" fmla="*/ 0 h 3243390"/>
                  <a:gd name="connsiteX5-247" fmla="*/ 2641454 w 2641454"/>
                  <a:gd name="connsiteY5-248" fmla="*/ 2948953 h 3243390"/>
                  <a:gd name="connsiteX0-249" fmla="*/ 2643841 w 2643841"/>
                  <a:gd name="connsiteY0-250" fmla="*/ 2948953 h 3255368"/>
                  <a:gd name="connsiteX1-251" fmla="*/ 1187893 w 2643841"/>
                  <a:gd name="connsiteY1-252" fmla="*/ 3212284 h 3255368"/>
                  <a:gd name="connsiteX2-253" fmla="*/ 141979 w 2643841"/>
                  <a:gd name="connsiteY2-254" fmla="*/ 1959450 h 3255368"/>
                  <a:gd name="connsiteX3-255" fmla="*/ 954479 w 2643841"/>
                  <a:gd name="connsiteY3-256" fmla="*/ 868520 h 3255368"/>
                  <a:gd name="connsiteX4-257" fmla="*/ 1216299 w 2643841"/>
                  <a:gd name="connsiteY4-258" fmla="*/ 0 h 3255368"/>
                  <a:gd name="connsiteX5-259" fmla="*/ 2643841 w 2643841"/>
                  <a:gd name="connsiteY5-260" fmla="*/ 2948953 h 3255368"/>
                  <a:gd name="connsiteX0-261" fmla="*/ 2657306 w 2657306"/>
                  <a:gd name="connsiteY0-262" fmla="*/ 2948953 h 3218166"/>
                  <a:gd name="connsiteX1-263" fmla="*/ 1201358 w 2657306"/>
                  <a:gd name="connsiteY1-264" fmla="*/ 3212284 h 3218166"/>
                  <a:gd name="connsiteX2-265" fmla="*/ 155444 w 2657306"/>
                  <a:gd name="connsiteY2-266" fmla="*/ 1959450 h 3218166"/>
                  <a:gd name="connsiteX3-267" fmla="*/ 967944 w 2657306"/>
                  <a:gd name="connsiteY3-268" fmla="*/ 868520 h 3218166"/>
                  <a:gd name="connsiteX4-269" fmla="*/ 1229764 w 2657306"/>
                  <a:gd name="connsiteY4-270" fmla="*/ 0 h 3218166"/>
                  <a:gd name="connsiteX5-271" fmla="*/ 2657306 w 2657306"/>
                  <a:gd name="connsiteY5-272" fmla="*/ 2948953 h 32181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57306" h="3218166">
                    <a:moveTo>
                      <a:pt x="2657306" y="2948953"/>
                    </a:moveTo>
                    <a:cubicBezTo>
                      <a:pt x="2246783" y="3020552"/>
                      <a:pt x="1647387" y="3258386"/>
                      <a:pt x="1201358" y="3212284"/>
                    </a:cubicBezTo>
                    <a:cubicBezTo>
                      <a:pt x="632292" y="3153465"/>
                      <a:pt x="-390364" y="3084406"/>
                      <a:pt x="155444" y="1959450"/>
                    </a:cubicBezTo>
                    <a:cubicBezTo>
                      <a:pt x="396523" y="1428710"/>
                      <a:pt x="747020" y="1102364"/>
                      <a:pt x="967944" y="868520"/>
                    </a:cubicBezTo>
                    <a:cubicBezTo>
                      <a:pt x="1125081" y="540875"/>
                      <a:pt x="987121" y="577901"/>
                      <a:pt x="1229764" y="0"/>
                    </a:cubicBezTo>
                    <a:lnTo>
                      <a:pt x="2657306" y="2948953"/>
                    </a:lnTo>
                    <a:close/>
                  </a:path>
                </a:pathLst>
              </a:custGeom>
              <a:blipFill dpi="0" rotWithShape="1">
                <a:blip r:embed="rId10"/>
                <a:srcRect/>
                <a:stretch>
                  <a:fillRect/>
                </a:stretch>
              </a:blipFill>
              <a:ln w="12700" cap="flat" cmpd="sng" algn="ctr">
                <a:no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任意多边形 21"/>
              <p:cNvSpPr/>
              <p:nvPr/>
            </p:nvSpPr>
            <p:spPr>
              <a:xfrm rot="6965211">
                <a:off x="4260915" y="1512920"/>
                <a:ext cx="2500470" cy="2594654"/>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blipFill dpi="0" rotWithShape="1">
                <a:blip r:embed="rId10"/>
                <a:srcRect/>
                <a:stretch>
                  <a:fillRect/>
                </a:stretch>
              </a:blipFill>
              <a:ln w="12700" cap="flat" cmpd="sng" algn="ctr">
                <a:no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弦形 4"/>
              <p:cNvSpPr/>
              <p:nvPr/>
            </p:nvSpPr>
            <p:spPr>
              <a:xfrm rot="6965211">
                <a:off x="3084005" y="3026500"/>
                <a:ext cx="2699637" cy="3204162"/>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blipFill dpi="0" rotWithShape="1">
                <a:blip r:embed="rId10"/>
                <a:srcRect/>
                <a:stretch>
                  <a:fillRect/>
                </a:stretch>
              </a:blipFill>
              <a:ln w="12700" cap="flat" cmpd="sng" algn="ctr">
                <a:no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6" name="任意多边形 18"/>
            <p:cNvSpPr/>
            <p:nvPr/>
          </p:nvSpPr>
          <p:spPr>
            <a:xfrm flipV="1">
              <a:off x="648793" y="4628585"/>
              <a:ext cx="3505200" cy="370707"/>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blipFill>
              <a:blip r:embed="rId11">
                <a:duotone>
                  <a:srgbClr val="E7E6E6">
                    <a:shade val="45000"/>
                    <a:satMod val="135000"/>
                  </a:srgbClr>
                  <a:prstClr val="white"/>
                </a:duotone>
                <a:extLst>
                  <a:ext uri="{BEBA8EAE-BF5A-486C-A8C5-ECC9F3942E4B}">
                    <a14:imgProps xmlns:a14="http://schemas.microsoft.com/office/drawing/2010/main">
                      <a14:imgLayer r:embed="rId12">
                        <a14:imgEffect>
                          <a14:brightnessContrast bright="40000" contrast="-20000"/>
                        </a14:imgEffect>
                        <a14:imgEffect>
                          <a14:saturation sat="0"/>
                        </a14:imgEffect>
                      </a14:imgLayer>
                    </a14:imgProps>
                  </a:ext>
                </a:extLst>
              </a:blip>
              <a:stretch>
                <a:fillRect/>
              </a:stretch>
            </a:blipFill>
            <a:ln w="12700" cap="flat" cmpd="sng" algn="ctr">
              <a:no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任意多边形 19"/>
            <p:cNvSpPr/>
            <p:nvPr/>
          </p:nvSpPr>
          <p:spPr>
            <a:xfrm flipV="1">
              <a:off x="4713662" y="2624893"/>
              <a:ext cx="3505200" cy="370707"/>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blipFill>
              <a:blip r:embed="rId11">
                <a:duotone>
                  <a:srgbClr val="E7E6E6">
                    <a:shade val="45000"/>
                    <a:satMod val="135000"/>
                  </a:srgbClr>
                  <a:prstClr val="white"/>
                </a:duotone>
                <a:extLst>
                  <a:ext uri="{BEBA8EAE-BF5A-486C-A8C5-ECC9F3942E4B}">
                    <a14:imgProps xmlns:a14="http://schemas.microsoft.com/office/drawing/2010/main">
                      <a14:imgLayer r:embed="rId12">
                        <a14:imgEffect>
                          <a14:brightnessContrast bright="40000" contrast="-20000"/>
                        </a14:imgEffect>
                        <a14:imgEffect>
                          <a14:saturation sat="0"/>
                        </a14:imgEffect>
                      </a14:imgLayer>
                    </a14:imgProps>
                  </a:ext>
                </a:extLst>
              </a:blip>
              <a:stretch>
                <a:fillRect/>
              </a:stretch>
            </a:blipFill>
            <a:ln w="12700" cap="flat" cmpd="sng" algn="ctr">
              <a:no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repeatCount="indefinite" fill="hold" nodeType="afterEffect">
                                  <p:stCondLst>
                                    <p:cond delay="0"/>
                                  </p:stCondLst>
                                  <p:childTnLst>
                                    <p:set>
                                      <p:cBhvr>
                                        <p:cTn id="6" dur="1" fill="hold">
                                          <p:stCondLst>
                                            <p:cond delay="0"/>
                                          </p:stCondLst>
                                        </p:cTn>
                                        <p:tgtEl>
                                          <p:spTgt spid="22568"/>
                                        </p:tgtEl>
                                        <p:attrNameLst>
                                          <p:attrName>style.visibility</p:attrName>
                                        </p:attrNameLst>
                                      </p:cBhvr>
                                      <p:to>
                                        <p:strVal val="visible"/>
                                      </p:to>
                                    </p:set>
                                    <p:anim calcmode="lin" valueType="num">
                                      <p:cBhvr>
                                        <p:cTn id="7" dur="15000" fill="hold"/>
                                        <p:tgtEl>
                                          <p:spTgt spid="22568"/>
                                        </p:tgtEl>
                                        <p:attrNameLst>
                                          <p:attrName>ppt_x</p:attrName>
                                        </p:attrNameLst>
                                      </p:cBhvr>
                                      <p:tavLst>
                                        <p:tav tm="0">
                                          <p:val>
                                            <p:strVal val="1+#ppt_w/2"/>
                                          </p:val>
                                        </p:tav>
                                        <p:tav tm="100000">
                                          <p:val>
                                            <p:strVal val="#ppt_x"/>
                                          </p:val>
                                        </p:tav>
                                      </p:tavLst>
                                    </p:anim>
                                    <p:anim calcmode="lin" valueType="num">
                                      <p:cBhvr>
                                        <p:cTn id="8" dur="15000" fill="hold"/>
                                        <p:tgtEl>
                                          <p:spTgt spid="225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569"/>
                                        </p:tgtEl>
                                        <p:attrNameLst>
                                          <p:attrName>style.visibility</p:attrName>
                                        </p:attrNameLst>
                                      </p:cBhvr>
                                      <p:to>
                                        <p:strVal val="visible"/>
                                      </p:to>
                                    </p:set>
                                    <p:animEffect transition="in" filter="blinds(horizontal)">
                                      <p:cBhvr>
                                        <p:cTn id="13" dur="500"/>
                                        <p:tgtEl>
                                          <p:spTgt spid="22569"/>
                                        </p:tgtEl>
                                      </p:cBhvr>
                                    </p:animEffect>
                                  </p:childTnLst>
                                </p:cTn>
                              </p:par>
                              <p:par>
                                <p:cTn id="14" presetID="42"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295400" y="1069975"/>
            <a:ext cx="7740650" cy="1538288"/>
          </a:xfrm>
          <a:ln w="38100">
            <a:solidFill>
              <a:srgbClr val="C00000"/>
            </a:solidFill>
            <a:prstDash val="dashDot"/>
          </a:ln>
        </p:spPr>
        <p:txBody>
          <a:bodyPr vert="horz" wrap="square" lIns="68580" tIns="34290" rIns="68580" bIns="34290" numCol="1" rtlCol="0" anchor="t" anchorCtr="0" compatLnSpc="1">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23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sym typeface="+mn-ea"/>
              </a:rPr>
              <a:t>材料一：</a:t>
            </a:r>
            <a:r>
              <a:rPr kumimoji="0" lang="zh-CN" altLang="en-US" sz="23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sym typeface="+mn-ea"/>
              </a:rPr>
              <a:t>是书何以作？曰为以夷攻夷而作，为以夷款夷而作，为师夷长技以制夷而作。 </a:t>
            </a:r>
            <a:endParaRPr kumimoji="0" lang="zh-CN" altLang="en-US" sz="23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23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sym typeface="+mn-ea"/>
              </a:rPr>
              <a:t>  夷之长技有三</a:t>
            </a:r>
            <a:r>
              <a:rPr kumimoji="0" lang="en-US" altLang="zh-CN" sz="23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sym typeface="+mn-ea"/>
              </a:rPr>
              <a:t>:</a:t>
            </a:r>
            <a:r>
              <a:rPr kumimoji="0" lang="zh-CN" altLang="en-US" sz="23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sym typeface="+mn-ea"/>
              </a:rPr>
              <a:t>战舰、火器、养兵练兵之法。     </a:t>
            </a:r>
            <a:endParaRPr kumimoji="0" lang="zh-CN" altLang="en-US" sz="23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23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sym typeface="+mn-ea"/>
              </a:rPr>
              <a:t>——魏源《海国图志·序》</a:t>
            </a:r>
            <a:endParaRPr kumimoji="0" lang="zh-CN" altLang="en-US" sz="23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sym typeface="+mn-ea"/>
            </a:endParaRPr>
          </a:p>
        </p:txBody>
      </p:sp>
      <p:grpSp>
        <p:nvGrpSpPr>
          <p:cNvPr id="48130" name="组合 5"/>
          <p:cNvGrpSpPr/>
          <p:nvPr/>
        </p:nvGrpSpPr>
        <p:grpSpPr>
          <a:xfrm>
            <a:off x="174625" y="1128713"/>
            <a:ext cx="1023938" cy="1539875"/>
            <a:chOff x="7143" y="3725"/>
            <a:chExt cx="5353" cy="8753"/>
          </a:xfrm>
        </p:grpSpPr>
        <p:pic>
          <p:nvPicPr>
            <p:cNvPr id="48131" name="Picture 4" descr="https://gss1.bdstatic.com/9vo3dSag_xI4khGkpoWK1HF6hhy/baike/c0%3Dbaike80%2C5%2C5%2C80%2C26/sign=4f4670f50c2442a7ba03f5f7b02ac62e/6159252dd42a2834e58c7c7d58b5c9ea15cebf9a.jpg"/>
            <p:cNvPicPr>
              <a:picLocks noChangeAspect="1"/>
            </p:cNvPicPr>
            <p:nvPr/>
          </p:nvPicPr>
          <p:blipFill>
            <a:blip r:embed="rId1"/>
            <a:stretch>
              <a:fillRect/>
            </a:stretch>
          </p:blipFill>
          <p:spPr>
            <a:xfrm>
              <a:off x="7143" y="3725"/>
              <a:ext cx="5348" cy="6656"/>
            </a:xfrm>
            <a:prstGeom prst="rect">
              <a:avLst/>
            </a:prstGeom>
            <a:noFill/>
            <a:ln w="9525">
              <a:noFill/>
            </a:ln>
          </p:spPr>
        </p:pic>
        <p:sp>
          <p:nvSpPr>
            <p:cNvPr id="8199" name="矩形 6"/>
            <p:cNvSpPr/>
            <p:nvPr/>
          </p:nvSpPr>
          <p:spPr>
            <a:xfrm>
              <a:off x="7147" y="10384"/>
              <a:ext cx="5349" cy="2094"/>
            </a:xfrm>
            <a:prstGeom prst="rect">
              <a:avLst/>
            </a:prstGeom>
            <a:solidFill>
              <a:schemeClr val="accent3">
                <a:lumMod val="40000"/>
                <a:lumOff val="60000"/>
              </a:schemeClr>
            </a:solidFill>
            <a:ln w="9525">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1">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魏源（1794-1857）</a:t>
              </a:r>
              <a:endParaRPr kumimoji="0" lang="zh-CN" altLang="en-US" sz="900" b="1" i="0" u="none" strike="noStrike" kern="1200" cap="none" spc="0" normalizeH="0" baseline="0" noProof="1">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grpSp>
      <p:sp>
        <p:nvSpPr>
          <p:cNvPr id="48133" name="文本框 10"/>
          <p:cNvSpPr txBox="1"/>
          <p:nvPr/>
        </p:nvSpPr>
        <p:spPr>
          <a:xfrm>
            <a:off x="1273175" y="2689225"/>
            <a:ext cx="7740650" cy="1641475"/>
          </a:xfrm>
          <a:prstGeom prst="rect">
            <a:avLst/>
          </a:prstGeom>
          <a:noFill/>
          <a:ln w="28575" cap="flat" cmpd="sng">
            <a:solidFill>
              <a:srgbClr val="C00000"/>
            </a:solidFill>
            <a:prstDash val="solid"/>
            <a:round/>
            <a:headEnd type="none" w="med" len="med"/>
            <a:tailEnd type="none" w="med" len="med"/>
          </a:ln>
        </p:spPr>
        <p:txBody>
          <a:bodyPr wrap="square" anchor="t">
            <a:spAutoFit/>
          </a:bodyPr>
          <a:p>
            <a:r>
              <a:rPr lang="zh-CN" altLang="en-US" sz="2400" dirty="0">
                <a:solidFill>
                  <a:srgbClr val="FF0000"/>
                </a:solidFill>
                <a:latin typeface="黑体" panose="02010609060101010101" pitchFamily="49" charset="-122"/>
                <a:ea typeface="黑体" panose="02010609060101010101" pitchFamily="49" charset="-122"/>
                <a:sym typeface="方正姚体" pitchFamily="2" charset="-122"/>
              </a:rPr>
              <a:t>材料二</a:t>
            </a:r>
            <a:r>
              <a:rPr lang="en-US" altLang="zh-CN" sz="2400" dirty="0">
                <a:solidFill>
                  <a:srgbClr val="FF0000"/>
                </a:solidFill>
                <a:latin typeface="黑体" panose="02010609060101010101" pitchFamily="49" charset="-122"/>
                <a:ea typeface="黑体" panose="02010609060101010101" pitchFamily="49" charset="-122"/>
                <a:sym typeface="方正姚体" pitchFamily="2" charset="-122"/>
              </a:rPr>
              <a:t>:</a:t>
            </a:r>
            <a:r>
              <a:rPr lang="en-US" altLang="zh-CN" sz="2400" dirty="0">
                <a:solidFill>
                  <a:srgbClr val="1D41D5"/>
                </a:solidFill>
                <a:latin typeface="黑体" panose="02010609060101010101" pitchFamily="49" charset="-122"/>
                <a:ea typeface="黑体" panose="02010609060101010101" pitchFamily="49" charset="-122"/>
                <a:sym typeface="方正姚体" pitchFamily="2" charset="-122"/>
              </a:rPr>
              <a:t>“</a:t>
            </a:r>
            <a:r>
              <a:rPr lang="zh-CN" altLang="en-US" sz="2400" dirty="0">
                <a:solidFill>
                  <a:srgbClr val="1D41D5"/>
                </a:solidFill>
                <a:latin typeface="黑体" panose="02010609060101010101" pitchFamily="49" charset="-122"/>
                <a:ea typeface="黑体" panose="02010609060101010101" pitchFamily="49" charset="-122"/>
                <a:sym typeface="方正姚体" pitchFamily="2" charset="-122"/>
              </a:rPr>
              <a:t>中国文武制度</a:t>
            </a:r>
            <a:r>
              <a:rPr lang="en-US" altLang="zh-CN" sz="2400" dirty="0">
                <a:solidFill>
                  <a:srgbClr val="1D41D5"/>
                </a:solidFill>
                <a:latin typeface="黑体" panose="02010609060101010101" pitchFamily="49" charset="-122"/>
                <a:ea typeface="黑体" panose="02010609060101010101" pitchFamily="49" charset="-122"/>
                <a:sym typeface="方正姚体" pitchFamily="2" charset="-122"/>
              </a:rPr>
              <a:t>,</a:t>
            </a:r>
            <a:r>
              <a:rPr lang="zh-CN" altLang="en-US" sz="2400" dirty="0">
                <a:solidFill>
                  <a:srgbClr val="1D41D5"/>
                </a:solidFill>
                <a:latin typeface="黑体" panose="02010609060101010101" pitchFamily="49" charset="-122"/>
                <a:ea typeface="黑体" panose="02010609060101010101" pitchFamily="49" charset="-122"/>
                <a:sym typeface="方正姚体" pitchFamily="2" charset="-122"/>
              </a:rPr>
              <a:t>事事远出西人之上</a:t>
            </a:r>
            <a:r>
              <a:rPr lang="en-US" altLang="zh-CN" sz="2400" dirty="0">
                <a:solidFill>
                  <a:srgbClr val="1D41D5"/>
                </a:solidFill>
                <a:latin typeface="黑体" panose="02010609060101010101" pitchFamily="49" charset="-122"/>
                <a:ea typeface="黑体" panose="02010609060101010101" pitchFamily="49" charset="-122"/>
                <a:sym typeface="方正姚体" pitchFamily="2" charset="-122"/>
              </a:rPr>
              <a:t>,</a:t>
            </a:r>
            <a:r>
              <a:rPr lang="zh-CN" altLang="en-US" sz="2400" dirty="0">
                <a:solidFill>
                  <a:srgbClr val="1D41D5"/>
                </a:solidFill>
                <a:latin typeface="黑体" panose="02010609060101010101" pitchFamily="49" charset="-122"/>
                <a:ea typeface="黑体" panose="02010609060101010101" pitchFamily="49" charset="-122"/>
                <a:sym typeface="方正姚体" pitchFamily="2" charset="-122"/>
              </a:rPr>
              <a:t>独火器万不能及。</a:t>
            </a:r>
            <a:r>
              <a:rPr lang="en-US" altLang="zh-CN" sz="2400" dirty="0">
                <a:solidFill>
                  <a:srgbClr val="1D41D5"/>
                </a:solidFill>
                <a:latin typeface="黑体" panose="02010609060101010101" pitchFamily="49" charset="-122"/>
                <a:ea typeface="黑体" panose="02010609060101010101" pitchFamily="49" charset="-122"/>
                <a:sym typeface="方正姚体" pitchFamily="2" charset="-122"/>
              </a:rPr>
              <a:t>……</a:t>
            </a:r>
            <a:r>
              <a:rPr lang="zh-CN" altLang="en-US" sz="2400" dirty="0">
                <a:solidFill>
                  <a:srgbClr val="1D41D5"/>
                </a:solidFill>
                <a:latin typeface="黑体" panose="02010609060101010101" pitchFamily="49" charset="-122"/>
                <a:ea typeface="黑体" panose="02010609060101010101" pitchFamily="49" charset="-122"/>
                <a:sym typeface="方正姚体" pitchFamily="2" charset="-122"/>
              </a:rPr>
              <a:t>中国欲自强</a:t>
            </a:r>
            <a:r>
              <a:rPr lang="en-US" altLang="zh-CN" sz="2400" dirty="0">
                <a:solidFill>
                  <a:srgbClr val="1D41D5"/>
                </a:solidFill>
                <a:latin typeface="黑体" panose="02010609060101010101" pitchFamily="49" charset="-122"/>
                <a:ea typeface="黑体" panose="02010609060101010101" pitchFamily="49" charset="-122"/>
                <a:sym typeface="方正姚体" pitchFamily="2" charset="-122"/>
              </a:rPr>
              <a:t>,</a:t>
            </a:r>
            <a:r>
              <a:rPr lang="zh-CN" altLang="en-US" sz="2400" dirty="0">
                <a:solidFill>
                  <a:srgbClr val="1D41D5"/>
                </a:solidFill>
                <a:latin typeface="黑体" panose="02010609060101010101" pitchFamily="49" charset="-122"/>
                <a:ea typeface="黑体" panose="02010609060101010101" pitchFamily="49" charset="-122"/>
                <a:sym typeface="方正姚体" pitchFamily="2" charset="-122"/>
              </a:rPr>
              <a:t>则莫如学习外国利器</a:t>
            </a:r>
            <a:r>
              <a:rPr lang="en-US" altLang="zh-CN" sz="2400" dirty="0">
                <a:solidFill>
                  <a:srgbClr val="1D41D5"/>
                </a:solidFill>
                <a:latin typeface="黑体" panose="02010609060101010101" pitchFamily="49" charset="-122"/>
                <a:ea typeface="黑体" panose="02010609060101010101" pitchFamily="49" charset="-122"/>
                <a:sym typeface="方正姚体" pitchFamily="2" charset="-122"/>
              </a:rPr>
              <a:t>,</a:t>
            </a:r>
            <a:r>
              <a:rPr lang="zh-CN" altLang="en-US" sz="2400" dirty="0">
                <a:solidFill>
                  <a:srgbClr val="1D41D5"/>
                </a:solidFill>
                <a:latin typeface="黑体" panose="02010609060101010101" pitchFamily="49" charset="-122"/>
                <a:ea typeface="黑体" panose="02010609060101010101" pitchFamily="49" charset="-122"/>
                <a:sym typeface="方正姚体" pitchFamily="2" charset="-122"/>
              </a:rPr>
              <a:t>欲学习外国利器</a:t>
            </a:r>
            <a:r>
              <a:rPr lang="en-US" altLang="zh-CN" sz="2400" dirty="0">
                <a:solidFill>
                  <a:srgbClr val="1D41D5"/>
                </a:solidFill>
                <a:latin typeface="黑体" panose="02010609060101010101" pitchFamily="49" charset="-122"/>
                <a:ea typeface="黑体" panose="02010609060101010101" pitchFamily="49" charset="-122"/>
                <a:sym typeface="方正姚体" pitchFamily="2" charset="-122"/>
              </a:rPr>
              <a:t>,</a:t>
            </a:r>
            <a:r>
              <a:rPr lang="zh-CN" altLang="en-US" sz="2400" dirty="0">
                <a:solidFill>
                  <a:srgbClr val="1D41D5"/>
                </a:solidFill>
                <a:latin typeface="黑体" panose="02010609060101010101" pitchFamily="49" charset="-122"/>
                <a:ea typeface="黑体" panose="02010609060101010101" pitchFamily="49" charset="-122"/>
                <a:sym typeface="方正姚体" pitchFamily="2" charset="-122"/>
              </a:rPr>
              <a:t>则莫如觅制器之器</a:t>
            </a:r>
            <a:r>
              <a:rPr lang="en-US" altLang="zh-CN" sz="2400" dirty="0">
                <a:solidFill>
                  <a:srgbClr val="1D41D5"/>
                </a:solidFill>
                <a:latin typeface="黑体" panose="02010609060101010101" pitchFamily="49" charset="-122"/>
                <a:ea typeface="黑体" panose="02010609060101010101" pitchFamily="49" charset="-122"/>
                <a:sym typeface="方正姚体" pitchFamily="2" charset="-122"/>
              </a:rPr>
              <a:t>,</a:t>
            </a:r>
            <a:r>
              <a:rPr lang="zh-CN" altLang="en-US" sz="2400" dirty="0">
                <a:solidFill>
                  <a:srgbClr val="1D41D5"/>
                </a:solidFill>
                <a:latin typeface="黑体" panose="02010609060101010101" pitchFamily="49" charset="-122"/>
                <a:ea typeface="黑体" panose="02010609060101010101" pitchFamily="49" charset="-122"/>
                <a:sym typeface="方正姚体" pitchFamily="2" charset="-122"/>
              </a:rPr>
              <a:t>师其法</a:t>
            </a:r>
            <a:r>
              <a:rPr lang="en-US" altLang="zh-CN" sz="2400" dirty="0">
                <a:solidFill>
                  <a:srgbClr val="1D41D5"/>
                </a:solidFill>
                <a:latin typeface="黑体" panose="02010609060101010101" pitchFamily="49" charset="-122"/>
                <a:ea typeface="黑体" panose="02010609060101010101" pitchFamily="49" charset="-122"/>
                <a:sym typeface="方正姚体" pitchFamily="2" charset="-122"/>
              </a:rPr>
              <a:t>,</a:t>
            </a:r>
            <a:r>
              <a:rPr lang="zh-CN" altLang="en-US" sz="2400" dirty="0">
                <a:solidFill>
                  <a:srgbClr val="1D41D5"/>
                </a:solidFill>
                <a:latin typeface="黑体" panose="02010609060101010101" pitchFamily="49" charset="-122"/>
                <a:ea typeface="黑体" panose="02010609060101010101" pitchFamily="49" charset="-122"/>
                <a:sym typeface="方正姚体" pitchFamily="2" charset="-122"/>
              </a:rPr>
              <a:t>而不必尽用其人。</a:t>
            </a:r>
            <a:r>
              <a:rPr lang="zh-CN" altLang="en-US" sz="2400" dirty="0">
                <a:latin typeface="黑体" panose="02010609060101010101" pitchFamily="49" charset="-122"/>
                <a:ea typeface="黑体" panose="02010609060101010101" pitchFamily="49" charset="-122"/>
                <a:sym typeface="方正姚体" pitchFamily="2" charset="-122"/>
              </a:rPr>
              <a:t>  </a:t>
            </a:r>
            <a:r>
              <a:rPr lang="zh-CN" altLang="en-US" dirty="0">
                <a:latin typeface="黑体" panose="02010609060101010101" pitchFamily="49" charset="-122"/>
                <a:ea typeface="黑体" panose="02010609060101010101" pitchFamily="49" charset="-122"/>
                <a:sym typeface="方正姚体" pitchFamily="2" charset="-122"/>
              </a:rPr>
              <a:t>       </a:t>
            </a:r>
            <a:endParaRPr lang="zh-CN" altLang="en-US" dirty="0">
              <a:latin typeface="黑体" panose="02010609060101010101" pitchFamily="49" charset="-122"/>
              <a:ea typeface="黑体" panose="02010609060101010101" pitchFamily="49" charset="-122"/>
            </a:endParaRPr>
          </a:p>
          <a:p>
            <a:pPr algn="r"/>
            <a:r>
              <a:rPr lang="en-US" altLang="zh-CN" sz="2400" dirty="0">
                <a:latin typeface="黑体" panose="02010609060101010101" pitchFamily="49" charset="-122"/>
                <a:ea typeface="黑体" panose="02010609060101010101" pitchFamily="49" charset="-122"/>
                <a:sym typeface="方正姚体" pitchFamily="2" charset="-122"/>
              </a:rPr>
              <a:t>——《</a:t>
            </a:r>
            <a:r>
              <a:rPr lang="zh-CN" altLang="en-US" sz="2400" dirty="0">
                <a:latin typeface="黑体" panose="02010609060101010101" pitchFamily="49" charset="-122"/>
                <a:ea typeface="黑体" panose="02010609060101010101" pitchFamily="49" charset="-122"/>
                <a:sym typeface="方正姚体" pitchFamily="2" charset="-122"/>
              </a:rPr>
              <a:t>江苏巡抚李鸿章致总理衙门原函</a:t>
            </a:r>
            <a:r>
              <a:rPr lang="en-US" altLang="zh-CN" sz="2400" dirty="0">
                <a:latin typeface="黑体" panose="02010609060101010101" pitchFamily="49" charset="-122"/>
                <a:ea typeface="黑体" panose="02010609060101010101" pitchFamily="49" charset="-122"/>
                <a:sym typeface="方正姚体" pitchFamily="2" charset="-122"/>
              </a:rPr>
              <a:t>》1865</a:t>
            </a:r>
            <a:r>
              <a:rPr lang="zh-CN" altLang="en-US" sz="2400" dirty="0">
                <a:latin typeface="黑体" panose="02010609060101010101" pitchFamily="49" charset="-122"/>
                <a:ea typeface="黑体" panose="02010609060101010101" pitchFamily="49" charset="-122"/>
                <a:sym typeface="方正姚体" pitchFamily="2" charset="-122"/>
              </a:rPr>
              <a:t>年</a:t>
            </a:r>
            <a:endParaRPr lang="zh-CN" altLang="en-US" sz="2400">
              <a:latin typeface="Calibri" panose="020F0502020204030204" pitchFamily="34" charset="0"/>
              <a:ea typeface="宋体" panose="02010600030101010101" pitchFamily="2" charset="-122"/>
            </a:endParaRPr>
          </a:p>
        </p:txBody>
      </p:sp>
      <p:sp>
        <p:nvSpPr>
          <p:cNvPr id="12" name="Text Box 10"/>
          <p:cNvSpPr txBox="1"/>
          <p:nvPr/>
        </p:nvSpPr>
        <p:spPr>
          <a:xfrm>
            <a:off x="1273175" y="4396105"/>
            <a:ext cx="7879080" cy="2470785"/>
          </a:xfrm>
          <a:prstGeom prst="rect">
            <a:avLst/>
          </a:prstGeom>
          <a:noFill/>
          <a:ln w="28575" cap="flat" cmpd="sng">
            <a:solidFill>
              <a:srgbClr val="C00000"/>
            </a:solidFill>
            <a:prstDash val="dashDot"/>
            <a:miter/>
            <a:headEnd type="none" w="med" len="med"/>
            <a:tailEnd type="none" w="med" len="med"/>
          </a:ln>
        </p:spPr>
        <p:txBody>
          <a:bodyPr wrap="square" anchor="t">
            <a:spAutoFit/>
          </a:bodyPr>
          <a:p>
            <a:pPr>
              <a:lnSpc>
                <a:spcPct val="85000"/>
              </a:lnSpc>
              <a:spcBef>
                <a:spcPct val="50000"/>
              </a:spcBef>
              <a:buFont typeface="Arial" panose="020B0604020202020204" pitchFamily="34" charset="0"/>
            </a:pPr>
            <a:r>
              <a:rPr lang="zh-CN" altLang="en-US" sz="2400" noProof="1">
                <a:gradFill>
                  <a:gsLst>
                    <a:gs pos="0">
                      <a:srgbClr val="E30000"/>
                    </a:gs>
                    <a:gs pos="100000">
                      <a:srgbClr val="760303"/>
                    </a:gs>
                  </a:gsLst>
                  <a:lin scaled="0"/>
                </a:gradFill>
                <a:latin typeface="黑体" panose="02010609060101010101" pitchFamily="49" charset="-122"/>
                <a:ea typeface="黑体" panose="02010609060101010101" pitchFamily="49" charset="-122"/>
                <a:cs typeface="+mn-cs"/>
              </a:rPr>
              <a:t>材料三：</a:t>
            </a:r>
            <a:r>
              <a:rPr lang="en-US" altLang="zh-CN" sz="2400" noProof="1">
                <a:latin typeface="黑体" panose="02010609060101010101" pitchFamily="49" charset="-122"/>
                <a:ea typeface="黑体" panose="02010609060101010101" pitchFamily="49" charset="-122"/>
                <a:cs typeface="+mn-cs"/>
              </a:rPr>
              <a:t>“</a:t>
            </a:r>
            <a:r>
              <a:rPr lang="zh-CN" altLang="en-US" sz="2400" noProof="1" dirty="0">
                <a:latin typeface="黑体" panose="02010609060101010101" pitchFamily="49" charset="-122"/>
                <a:ea typeface="黑体" panose="02010609060101010101" pitchFamily="49" charset="-122"/>
                <a:cs typeface="+mn-cs"/>
              </a:rPr>
              <a:t>上师尧舜三代，外采东西强国，立宪法，开国会，行三足鼎立之制，则中国之治强，计日可待”</a:t>
            </a:r>
            <a:r>
              <a:rPr lang="zh-CN" sz="2400" noProof="1">
                <a:latin typeface="黑体" panose="02010609060101010101" pitchFamily="49" charset="-122"/>
                <a:ea typeface="黑体" panose="02010609060101010101" pitchFamily="49" charset="-122"/>
                <a:cs typeface="+mn-cs"/>
              </a:rPr>
              <a:t>。</a:t>
            </a:r>
            <a:r>
              <a:rPr lang="zh-CN" altLang="en-US" sz="2400" noProof="1" dirty="0">
                <a:latin typeface="黑体" panose="02010609060101010101" pitchFamily="49" charset="-122"/>
                <a:ea typeface="黑体" panose="02010609060101010101" pitchFamily="49" charset="-122"/>
                <a:cs typeface="+mn-cs"/>
              </a:rPr>
              <a:t>          </a:t>
            </a:r>
            <a:r>
              <a:rPr lang="en-US" altLang="zh-CN" sz="2400" noProof="1">
                <a:solidFill>
                  <a:srgbClr val="FF3300"/>
                </a:solidFill>
                <a:latin typeface="黑体" panose="02010609060101010101" pitchFamily="49" charset="-122"/>
                <a:ea typeface="黑体" panose="02010609060101010101" pitchFamily="49" charset="-122"/>
                <a:cs typeface="+mn-cs"/>
              </a:rPr>
              <a:t>——</a:t>
            </a:r>
            <a:r>
              <a:rPr lang="zh-CN" altLang="en-US" sz="2400" noProof="1" dirty="0">
                <a:solidFill>
                  <a:srgbClr val="FF3300"/>
                </a:solidFill>
                <a:latin typeface="黑体" panose="02010609060101010101" pitchFamily="49" charset="-122"/>
                <a:ea typeface="黑体" panose="02010609060101010101" pitchFamily="49" charset="-122"/>
                <a:cs typeface="+mn-cs"/>
              </a:rPr>
              <a:t>康有为</a:t>
            </a:r>
            <a:endParaRPr lang="zh-CN" altLang="en-US" sz="2400" noProof="1" dirty="0">
              <a:solidFill>
                <a:srgbClr val="FF3300"/>
              </a:solidFill>
              <a:latin typeface="黑体" panose="02010609060101010101" pitchFamily="49" charset="-122"/>
              <a:ea typeface="黑体" panose="02010609060101010101" pitchFamily="49" charset="-122"/>
            </a:endParaRPr>
          </a:p>
          <a:p>
            <a:pPr>
              <a:lnSpc>
                <a:spcPct val="85000"/>
              </a:lnSpc>
              <a:spcBef>
                <a:spcPct val="50000"/>
              </a:spcBef>
              <a:buFont typeface="Arial" panose="020B0604020202020204" pitchFamily="34" charset="0"/>
            </a:pPr>
            <a:r>
              <a:rPr lang="en-US" altLang="zh-CN" sz="2400" noProof="1">
                <a:solidFill>
                  <a:srgbClr val="FF3300"/>
                </a:solidFill>
                <a:latin typeface="黑体" panose="02010609060101010101" pitchFamily="49" charset="-122"/>
                <a:ea typeface="黑体" panose="02010609060101010101" pitchFamily="49" charset="-122"/>
                <a:cs typeface="+mn-cs"/>
                <a:sym typeface="+mn-ea"/>
              </a:rPr>
              <a:t>《</a:t>
            </a:r>
            <a:r>
              <a:rPr lang="zh-CN" altLang="en-US" sz="2400" noProof="1" dirty="0">
                <a:solidFill>
                  <a:srgbClr val="FF3300"/>
                </a:solidFill>
                <a:latin typeface="黑体" panose="02010609060101010101" pitchFamily="49" charset="-122"/>
                <a:ea typeface="黑体" panose="02010609060101010101" pitchFamily="49" charset="-122"/>
                <a:cs typeface="+mn-cs"/>
                <a:sym typeface="+mn-ea"/>
              </a:rPr>
              <a:t>诗</a:t>
            </a:r>
            <a:r>
              <a:rPr lang="en-US" altLang="zh-CN" sz="2400" noProof="1">
                <a:solidFill>
                  <a:srgbClr val="FF3300"/>
                </a:solidFill>
                <a:latin typeface="黑体" panose="02010609060101010101" pitchFamily="49" charset="-122"/>
                <a:ea typeface="黑体" panose="02010609060101010101" pitchFamily="49" charset="-122"/>
                <a:cs typeface="+mn-cs"/>
                <a:sym typeface="+mn-ea"/>
              </a:rPr>
              <a:t>》</a:t>
            </a:r>
            <a:r>
              <a:rPr lang="zh-CN" altLang="en-US" sz="2400" noProof="1" dirty="0">
                <a:solidFill>
                  <a:srgbClr val="000000"/>
                </a:solidFill>
                <a:latin typeface="黑体" panose="02010609060101010101" pitchFamily="49" charset="-122"/>
                <a:ea typeface="黑体" panose="02010609060101010101" pitchFamily="49" charset="-122"/>
                <a:cs typeface="+mn-cs"/>
                <a:sym typeface="+mn-ea"/>
              </a:rPr>
              <a:t>曰：“周虽旧邦，其命维新。”言治旧国必用新法也。 </a:t>
            </a:r>
            <a:r>
              <a:rPr lang="en-US" altLang="zh-CN" sz="2400" noProof="1">
                <a:solidFill>
                  <a:srgbClr val="000000"/>
                </a:solidFill>
                <a:latin typeface="黑体" panose="02010609060101010101" pitchFamily="49" charset="-122"/>
                <a:ea typeface="黑体" panose="02010609060101010101" pitchFamily="49" charset="-122"/>
                <a:cs typeface="+mn-cs"/>
                <a:sym typeface="+mn-ea"/>
              </a:rPr>
              <a:t>……</a:t>
            </a:r>
            <a:r>
              <a:rPr lang="en-US" altLang="zh-CN" sz="2400" noProof="1">
                <a:solidFill>
                  <a:srgbClr val="FF3300"/>
                </a:solidFill>
                <a:latin typeface="黑体" panose="02010609060101010101" pitchFamily="49" charset="-122"/>
                <a:ea typeface="黑体" panose="02010609060101010101" pitchFamily="49" charset="-122"/>
                <a:cs typeface="+mn-cs"/>
                <a:sym typeface="+mn-ea"/>
              </a:rPr>
              <a:t>《</a:t>
            </a:r>
            <a:r>
              <a:rPr lang="zh-CN" altLang="en-US" sz="2400" noProof="1" dirty="0">
                <a:solidFill>
                  <a:srgbClr val="FF3300"/>
                </a:solidFill>
                <a:latin typeface="黑体" panose="02010609060101010101" pitchFamily="49" charset="-122"/>
                <a:ea typeface="黑体" panose="02010609060101010101" pitchFamily="49" charset="-122"/>
                <a:cs typeface="+mn-cs"/>
                <a:sym typeface="+mn-ea"/>
              </a:rPr>
              <a:t>易</a:t>
            </a:r>
            <a:r>
              <a:rPr lang="en-US" altLang="zh-CN" sz="2400" noProof="1">
                <a:solidFill>
                  <a:srgbClr val="FF3300"/>
                </a:solidFill>
                <a:latin typeface="黑体" panose="02010609060101010101" pitchFamily="49" charset="-122"/>
                <a:ea typeface="黑体" panose="02010609060101010101" pitchFamily="49" charset="-122"/>
                <a:cs typeface="+mn-cs"/>
                <a:sym typeface="+mn-ea"/>
              </a:rPr>
              <a:t>》</a:t>
            </a:r>
            <a:r>
              <a:rPr lang="zh-CN" altLang="en-US" sz="2400" noProof="1" dirty="0">
                <a:solidFill>
                  <a:srgbClr val="000000"/>
                </a:solidFill>
                <a:latin typeface="黑体" panose="02010609060101010101" pitchFamily="49" charset="-122"/>
                <a:ea typeface="黑体" panose="02010609060101010101" pitchFamily="49" charset="-122"/>
                <a:cs typeface="+mn-cs"/>
                <a:sym typeface="+mn-ea"/>
              </a:rPr>
              <a:t>曰：“穷则变，变则通，通则久。”伊尹曰： “用其新，去其陈。”病乃不存。                      </a:t>
            </a:r>
            <a:r>
              <a:rPr lang="en-US" altLang="zh-CN" sz="2400" noProof="1">
                <a:solidFill>
                  <a:srgbClr val="FF3300"/>
                </a:solidFill>
                <a:latin typeface="黑体" panose="02010609060101010101" pitchFamily="49" charset="-122"/>
                <a:ea typeface="黑体" panose="02010609060101010101" pitchFamily="49" charset="-122"/>
                <a:cs typeface="+mn-cs"/>
                <a:sym typeface="+mn-ea"/>
              </a:rPr>
              <a:t>——《</a:t>
            </a:r>
            <a:r>
              <a:rPr lang="zh-CN" altLang="en-US" sz="2400" noProof="1" dirty="0">
                <a:solidFill>
                  <a:srgbClr val="FF3300"/>
                </a:solidFill>
                <a:latin typeface="黑体" panose="02010609060101010101" pitchFamily="49" charset="-122"/>
                <a:ea typeface="黑体" panose="02010609060101010101" pitchFamily="49" charset="-122"/>
                <a:cs typeface="+mn-cs"/>
                <a:sym typeface="+mn-ea"/>
              </a:rPr>
              <a:t>变法通议</a:t>
            </a:r>
            <a:r>
              <a:rPr lang="en-US" altLang="zh-CN" sz="2400" noProof="1">
                <a:solidFill>
                  <a:srgbClr val="FF3300"/>
                </a:solidFill>
                <a:latin typeface="黑体" panose="02010609060101010101" pitchFamily="49" charset="-122"/>
                <a:ea typeface="黑体" panose="02010609060101010101" pitchFamily="49" charset="-122"/>
                <a:cs typeface="+mn-cs"/>
                <a:sym typeface="+mn-ea"/>
              </a:rPr>
              <a:t>》</a:t>
            </a:r>
            <a:r>
              <a:rPr lang="zh-CN" altLang="en-US" sz="2400" noProof="1" dirty="0">
                <a:solidFill>
                  <a:srgbClr val="FF3300"/>
                </a:solidFill>
                <a:latin typeface="黑体" panose="02010609060101010101" pitchFamily="49" charset="-122"/>
                <a:ea typeface="黑体" panose="02010609060101010101" pitchFamily="49" charset="-122"/>
                <a:cs typeface="+mn-cs"/>
                <a:sym typeface="+mn-ea"/>
              </a:rPr>
              <a:t>自序</a:t>
            </a:r>
            <a:r>
              <a:rPr lang="zh-CN" altLang="en-US" sz="2400" noProof="1" dirty="0">
                <a:latin typeface="黑体" panose="02010609060101010101" pitchFamily="49" charset="-122"/>
                <a:ea typeface="黑体" panose="02010609060101010101" pitchFamily="49" charset="-122"/>
                <a:cs typeface="+mn-cs"/>
                <a:sym typeface="+mn-ea"/>
              </a:rPr>
              <a:t> </a:t>
            </a:r>
            <a:endParaRPr lang="zh-CN" altLang="en-US" sz="2400" noProof="1" dirty="0">
              <a:solidFill>
                <a:srgbClr val="FF3300"/>
              </a:solidFill>
              <a:latin typeface="黑体" panose="02010609060101010101" pitchFamily="49" charset="-122"/>
              <a:ea typeface="黑体" panose="02010609060101010101" pitchFamily="49" charset="-122"/>
            </a:endParaRPr>
          </a:p>
        </p:txBody>
      </p:sp>
      <p:pic>
        <p:nvPicPr>
          <p:cNvPr id="48135" name="图片 3"/>
          <p:cNvPicPr>
            <a:picLocks noChangeAspect="1"/>
          </p:cNvPicPr>
          <p:nvPr/>
        </p:nvPicPr>
        <p:blipFill>
          <a:blip r:embed="rId2"/>
          <a:stretch>
            <a:fillRect/>
          </a:stretch>
        </p:blipFill>
        <p:spPr>
          <a:xfrm>
            <a:off x="142875" y="2813050"/>
            <a:ext cx="1130300" cy="1393825"/>
          </a:xfrm>
          <a:prstGeom prst="rect">
            <a:avLst/>
          </a:prstGeom>
          <a:noFill/>
          <a:ln w="9525">
            <a:noFill/>
          </a:ln>
        </p:spPr>
      </p:pic>
      <p:pic>
        <p:nvPicPr>
          <p:cNvPr id="48136" name="Picture 11" descr="t01f247a21f0a268f5a">
            <a:hlinkClick r:id="rId3"/>
          </p:cNvPr>
          <p:cNvPicPr>
            <a:picLocks noChangeAspect="1"/>
          </p:cNvPicPr>
          <p:nvPr/>
        </p:nvPicPr>
        <p:blipFill>
          <a:blip r:embed="rId4"/>
          <a:stretch>
            <a:fillRect/>
          </a:stretch>
        </p:blipFill>
        <p:spPr>
          <a:xfrm>
            <a:off x="176213" y="4597400"/>
            <a:ext cx="993775" cy="1914525"/>
          </a:xfrm>
          <a:prstGeom prst="rect">
            <a:avLst/>
          </a:prstGeom>
          <a:noFill/>
          <a:ln w="9525">
            <a:noFill/>
          </a:ln>
        </p:spPr>
      </p:pic>
      <p:sp>
        <p:nvSpPr>
          <p:cNvPr id="14" name="矩形 6"/>
          <p:cNvSpPr/>
          <p:nvPr/>
        </p:nvSpPr>
        <p:spPr>
          <a:xfrm>
            <a:off x="119063" y="4225925"/>
            <a:ext cx="1176338" cy="228600"/>
          </a:xfrm>
          <a:prstGeom prst="rect">
            <a:avLst/>
          </a:prstGeom>
          <a:solidFill>
            <a:schemeClr val="accent3">
              <a:lumMod val="40000"/>
              <a:lumOff val="60000"/>
            </a:schemeClr>
          </a:solidFill>
          <a:ln w="9525">
            <a:noFill/>
          </a:ln>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1">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李鸿章（1</a:t>
            </a:r>
            <a:r>
              <a:rPr kumimoji="0" lang="en-US" altLang="zh-CN" sz="900" b="1" i="0" u="none" strike="noStrike" kern="1200" cap="none" spc="0" normalizeH="0" baseline="0" noProof="1">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823</a:t>
            </a:r>
            <a:r>
              <a:rPr kumimoji="0" lang="zh-CN" altLang="en-US" sz="900" b="1" i="0" u="none" strike="noStrike" kern="1200" cap="none" spc="0" normalizeH="0" baseline="0" noProof="1">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-1</a:t>
            </a:r>
            <a:r>
              <a:rPr kumimoji="0" lang="en-US" altLang="zh-CN" sz="900" b="1" i="0" u="none" strike="noStrike" kern="1200" cap="none" spc="0" normalizeH="0" baseline="0" noProof="1">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901</a:t>
            </a:r>
            <a:r>
              <a:rPr kumimoji="0" lang="zh-CN" altLang="en-US" sz="900" b="1" i="0" u="none" strike="noStrike" kern="1200" cap="none" spc="0" normalizeH="0" baseline="0" noProof="1">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a:t>
            </a:r>
            <a:endParaRPr kumimoji="0" lang="zh-CN" altLang="en-US" sz="900" b="1" i="0" u="none" strike="noStrike" kern="1200" cap="none" spc="0" normalizeH="0" baseline="0" noProof="1">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15" name="矩形 6"/>
          <p:cNvSpPr/>
          <p:nvPr/>
        </p:nvSpPr>
        <p:spPr>
          <a:xfrm>
            <a:off x="22225" y="6510338"/>
            <a:ext cx="1176338" cy="230188"/>
          </a:xfrm>
          <a:prstGeom prst="rect">
            <a:avLst/>
          </a:prstGeom>
          <a:solidFill>
            <a:schemeClr val="accent3">
              <a:lumMod val="40000"/>
              <a:lumOff val="60000"/>
            </a:schemeClr>
          </a:solidFill>
          <a:ln w="9525">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1">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康有为（</a:t>
            </a:r>
            <a:r>
              <a:rPr kumimoji="0" lang="en-US" altLang="zh-CN" sz="900" b="1" i="0" u="none" strike="noStrike" kern="1200" cap="none" spc="0" normalizeH="0" baseline="0" noProof="1">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1858-1927</a:t>
            </a:r>
            <a:r>
              <a:rPr kumimoji="0" lang="zh-CN" altLang="en-US" sz="900" b="1" i="0" u="none" strike="noStrike" kern="1200" cap="none" spc="0" normalizeH="0" baseline="0" noProof="1">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rPr>
              <a:t>）</a:t>
            </a:r>
            <a:endParaRPr kumimoji="0" lang="zh-CN" altLang="en-US" sz="900" b="1" i="0" u="none" strike="noStrike" kern="1200" cap="none" spc="0" normalizeH="0" baseline="0" noProof="1">
              <a:ln>
                <a:noFill/>
              </a:ln>
              <a:solidFill>
                <a:srgbClr val="C00000"/>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48139" name="文本框 15"/>
          <p:cNvSpPr txBox="1"/>
          <p:nvPr/>
        </p:nvSpPr>
        <p:spPr>
          <a:xfrm>
            <a:off x="12700" y="79375"/>
            <a:ext cx="9117013" cy="1049338"/>
          </a:xfrm>
          <a:prstGeom prst="rect">
            <a:avLst/>
          </a:prstGeom>
          <a:noFill/>
          <a:ln w="9525">
            <a:noFill/>
          </a:ln>
        </p:spPr>
        <p:txBody>
          <a:bodyPr wrap="square" anchor="t">
            <a:spAutoFit/>
          </a:bodyPr>
          <a:p>
            <a:pPr>
              <a:lnSpc>
                <a:spcPct val="130000"/>
              </a:lnSpc>
            </a:pPr>
            <a:r>
              <a:rPr lang="zh-CN" altLang="zh-CN" sz="2400" dirty="0">
                <a:solidFill>
                  <a:srgbClr val="C00000"/>
                </a:solidFill>
                <a:latin typeface="Arial" panose="020B0604020202020204" pitchFamily="34" charset="0"/>
                <a:ea typeface="微软雅黑" panose="020B0503020204020204" charset="-122"/>
              </a:rPr>
              <a:t>【合作探究1】阅读材料并结合所学梳理19世纪40-90年代中国学西方、寻变革的思想历程。</a:t>
            </a:r>
            <a:endParaRPr lang="zh-CN" altLang="zh-CN" sz="2400" dirty="0">
              <a:solidFill>
                <a:srgbClr val="C00000"/>
              </a:solidFill>
              <a:latin typeface="Arial" panose="020B0604020202020204" pitchFamily="34" charset="0"/>
              <a:ea typeface="微软雅黑" panose="020B0503020204020204" charset="-122"/>
            </a:endParaRPr>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6"/>
          <p:cNvSpPr txBox="1"/>
          <p:nvPr/>
        </p:nvSpPr>
        <p:spPr>
          <a:xfrm>
            <a:off x="4763" y="1162050"/>
            <a:ext cx="9140825" cy="2082800"/>
          </a:xfrm>
          <a:prstGeom prst="rect">
            <a:avLst/>
          </a:prstGeom>
          <a:noFill/>
          <a:ln w="9525">
            <a:noFill/>
          </a:ln>
        </p:spPr>
        <p:txBody>
          <a:bodyPr wrap="square" anchor="t">
            <a:spAutoFit/>
          </a:bodyPr>
          <a:p>
            <a:pPr>
              <a:lnSpc>
                <a:spcPct val="120000"/>
              </a:lnSpc>
              <a:spcBef>
                <a:spcPct val="50000"/>
              </a:spcBef>
              <a:buFont typeface="Arial" panose="020B0604020202020204" pitchFamily="34" charset="0"/>
              <a:buNone/>
            </a:pPr>
            <a:r>
              <a:rPr lang="zh-CN" altLang="en-US" sz="2700" dirty="0">
                <a:solidFill>
                  <a:srgbClr val="000000"/>
                </a:solidFill>
                <a:latin typeface="仿宋" panose="02010609060101010101" charset="-122"/>
                <a:ea typeface="仿宋" panose="02010609060101010101" charset="-122"/>
              </a:rPr>
              <a:t>    </a:t>
            </a:r>
            <a:r>
              <a:rPr lang="zh-CN" altLang="en-US" sz="2700" dirty="0">
                <a:solidFill>
                  <a:srgbClr val="000000"/>
                </a:solidFill>
                <a:latin typeface="华文楷体" charset="-122"/>
                <a:ea typeface="华文楷体" charset="-122"/>
              </a:rPr>
              <a:t>国内：许多守旧的朝廷官吏的骂声却扑面而来</a:t>
            </a:r>
            <a:r>
              <a:rPr lang="en-US" altLang="zh-CN" sz="2700" dirty="0">
                <a:solidFill>
                  <a:srgbClr val="000000"/>
                </a:solidFill>
                <a:latin typeface="华文楷体" charset="-122"/>
                <a:ea typeface="华文楷体" charset="-122"/>
              </a:rPr>
              <a:t>, </a:t>
            </a:r>
            <a:r>
              <a:rPr lang="zh-CN" altLang="en-US" sz="2700" dirty="0">
                <a:solidFill>
                  <a:srgbClr val="000000"/>
                </a:solidFill>
                <a:latin typeface="华文楷体" charset="-122"/>
                <a:ea typeface="华文楷体" charset="-122"/>
              </a:rPr>
              <a:t>更有甚者主张将</a:t>
            </a:r>
            <a:r>
              <a:rPr lang="en-US" altLang="zh-CN" sz="2700" dirty="0">
                <a:solidFill>
                  <a:srgbClr val="000000"/>
                </a:solidFill>
                <a:latin typeface="华文楷体" charset="-122"/>
                <a:ea typeface="华文楷体" charset="-122"/>
              </a:rPr>
              <a:t>《</a:t>
            </a:r>
            <a:r>
              <a:rPr lang="zh-CN" altLang="en-US" sz="2700" dirty="0">
                <a:solidFill>
                  <a:srgbClr val="000000"/>
                </a:solidFill>
                <a:latin typeface="华文楷体" charset="-122"/>
                <a:ea typeface="华文楷体" charset="-122"/>
              </a:rPr>
              <a:t>海国图志</a:t>
            </a:r>
            <a:r>
              <a:rPr lang="en-US" altLang="zh-CN" sz="2700" dirty="0">
                <a:solidFill>
                  <a:srgbClr val="000000"/>
                </a:solidFill>
                <a:latin typeface="华文楷体" charset="-122"/>
                <a:ea typeface="华文楷体" charset="-122"/>
              </a:rPr>
              <a:t>》</a:t>
            </a:r>
            <a:r>
              <a:rPr lang="zh-CN" altLang="en-US" sz="2700" dirty="0">
                <a:solidFill>
                  <a:srgbClr val="000000"/>
                </a:solidFill>
                <a:latin typeface="华文楷体" charset="-122"/>
                <a:ea typeface="华文楷体" charset="-122"/>
              </a:rPr>
              <a:t>付之一炬，在他们眼中这无疑成了一本大逆不道的书籍。遭到无端非议的</a:t>
            </a:r>
            <a:r>
              <a:rPr lang="en-US" altLang="zh-CN" sz="2700" dirty="0">
                <a:solidFill>
                  <a:srgbClr val="000000"/>
                </a:solidFill>
                <a:latin typeface="华文楷体" charset="-122"/>
                <a:ea typeface="华文楷体" charset="-122"/>
              </a:rPr>
              <a:t>《</a:t>
            </a:r>
            <a:r>
              <a:rPr lang="zh-CN" altLang="en-US" sz="2700" dirty="0">
                <a:solidFill>
                  <a:srgbClr val="000000"/>
                </a:solidFill>
                <a:latin typeface="华文楷体" charset="-122"/>
                <a:ea typeface="华文楷体" charset="-122"/>
              </a:rPr>
              <a:t>海国图志</a:t>
            </a:r>
            <a:r>
              <a:rPr lang="en-US" altLang="zh-CN" sz="2700" dirty="0">
                <a:solidFill>
                  <a:srgbClr val="000000"/>
                </a:solidFill>
                <a:latin typeface="华文楷体" charset="-122"/>
                <a:ea typeface="华文楷体" charset="-122"/>
              </a:rPr>
              <a:t>》</a:t>
            </a:r>
            <a:r>
              <a:rPr lang="zh-CN" altLang="en-US" sz="2700" dirty="0">
                <a:solidFill>
                  <a:srgbClr val="000000"/>
                </a:solidFill>
                <a:latin typeface="华文楷体" charset="-122"/>
                <a:ea typeface="华文楷体" charset="-122"/>
              </a:rPr>
              <a:t>最终在国内的印刷数仅有千册左右。</a:t>
            </a:r>
            <a:r>
              <a:rPr lang="zh-CN" altLang="en-US" sz="2700" dirty="0">
                <a:solidFill>
                  <a:srgbClr val="000000"/>
                </a:solidFill>
                <a:latin typeface="仿宋" panose="02010609060101010101" charset="-122"/>
                <a:ea typeface="仿宋" panose="02010609060101010101" charset="-122"/>
              </a:rPr>
              <a:t>     </a:t>
            </a:r>
            <a:endParaRPr lang="zh-CN" altLang="en-US" sz="2700" dirty="0">
              <a:solidFill>
                <a:srgbClr val="000000"/>
              </a:solidFill>
              <a:latin typeface="仿宋" panose="02010609060101010101" charset="-122"/>
              <a:ea typeface="仿宋" panose="02010609060101010101" charset="-122"/>
            </a:endParaRPr>
          </a:p>
        </p:txBody>
      </p:sp>
      <p:sp>
        <p:nvSpPr>
          <p:cNvPr id="53250" name="Rectangle 5"/>
          <p:cNvSpPr/>
          <p:nvPr/>
        </p:nvSpPr>
        <p:spPr>
          <a:xfrm>
            <a:off x="125413" y="177800"/>
            <a:ext cx="8767762" cy="1076325"/>
          </a:xfrm>
          <a:prstGeom prst="rect">
            <a:avLst/>
          </a:prstGeom>
          <a:noFill/>
          <a:ln w="9525">
            <a:noFill/>
          </a:ln>
        </p:spPr>
        <p:txBody>
          <a:bodyPr wrap="square" anchor="t">
            <a:spAutoFit/>
          </a:bodyPr>
          <a:p>
            <a:pPr>
              <a:buNone/>
            </a:pPr>
            <a:r>
              <a:rPr lang="zh-CN" altLang="en-US" sz="3200" dirty="0">
                <a:solidFill>
                  <a:srgbClr val="0033CC"/>
                </a:solidFill>
                <a:latin typeface="Arial" panose="020B0604020202020204" pitchFamily="34" charset="0"/>
                <a:ea typeface="华文行楷" pitchFamily="2" charset="-122"/>
              </a:rPr>
              <a:t>从</a:t>
            </a:r>
            <a:r>
              <a:rPr lang="en-US" altLang="zh-CN" sz="3200" dirty="0">
                <a:solidFill>
                  <a:srgbClr val="0033CC"/>
                </a:solidFill>
                <a:latin typeface="Arial" panose="020B0604020202020204" pitchFamily="34" charset="0"/>
                <a:ea typeface="华文行楷" pitchFamily="2" charset="-122"/>
              </a:rPr>
              <a:t>《&lt;</a:t>
            </a:r>
            <a:r>
              <a:rPr lang="zh-CN" altLang="en-US" sz="3200" dirty="0">
                <a:solidFill>
                  <a:srgbClr val="0033CC"/>
                </a:solidFill>
                <a:latin typeface="Arial" panose="020B0604020202020204" pitchFamily="34" charset="0"/>
                <a:ea typeface="华文行楷" pitchFamily="2" charset="-122"/>
              </a:rPr>
              <a:t>海国图志</a:t>
            </a:r>
            <a:r>
              <a:rPr lang="en-US" altLang="zh-CN" sz="3200" dirty="0">
                <a:solidFill>
                  <a:srgbClr val="0033CC"/>
                </a:solidFill>
                <a:latin typeface="Arial" panose="020B0604020202020204" pitchFamily="34" charset="0"/>
                <a:ea typeface="华文行楷" pitchFamily="2" charset="-122"/>
              </a:rPr>
              <a:t>&gt;</a:t>
            </a:r>
            <a:r>
              <a:rPr lang="zh-CN" altLang="en-US" sz="3200" dirty="0">
                <a:solidFill>
                  <a:srgbClr val="0033CC"/>
                </a:solidFill>
                <a:latin typeface="Arial" panose="020B0604020202020204" pitchFamily="34" charset="0"/>
                <a:ea typeface="华文行楷" pitchFamily="2" charset="-122"/>
              </a:rPr>
              <a:t>的孤寂与荣光</a:t>
            </a:r>
            <a:r>
              <a:rPr lang="en-US" altLang="zh-CN" sz="3200" dirty="0">
                <a:solidFill>
                  <a:srgbClr val="0033CC"/>
                </a:solidFill>
                <a:latin typeface="Arial" panose="020B0604020202020204" pitchFamily="34" charset="0"/>
                <a:ea typeface="华文行楷" pitchFamily="2" charset="-122"/>
              </a:rPr>
              <a:t>》</a:t>
            </a:r>
            <a:r>
              <a:rPr lang="zh-CN" altLang="en-US" sz="3200" dirty="0">
                <a:solidFill>
                  <a:srgbClr val="0033CC"/>
                </a:solidFill>
                <a:latin typeface="Arial" panose="020B0604020202020204" pitchFamily="34" charset="0"/>
                <a:ea typeface="华文行楷" pitchFamily="2" charset="-122"/>
              </a:rPr>
              <a:t>，你意识到什么问题？</a:t>
            </a:r>
            <a:endParaRPr lang="zh-CN" altLang="en-US" sz="3200" dirty="0">
              <a:solidFill>
                <a:srgbClr val="0033CC"/>
              </a:solidFill>
              <a:latin typeface="Arial" panose="020B0604020202020204" pitchFamily="34" charset="0"/>
              <a:ea typeface="华文行楷" pitchFamily="2" charset="-122"/>
            </a:endParaRPr>
          </a:p>
        </p:txBody>
      </p:sp>
      <p:sp>
        <p:nvSpPr>
          <p:cNvPr id="53251" name="Text Box 4"/>
          <p:cNvSpPr txBox="1"/>
          <p:nvPr/>
        </p:nvSpPr>
        <p:spPr>
          <a:xfrm>
            <a:off x="6350" y="3336925"/>
            <a:ext cx="9139238" cy="3192145"/>
          </a:xfrm>
          <a:prstGeom prst="rect">
            <a:avLst/>
          </a:prstGeom>
          <a:noFill/>
          <a:ln w="9525">
            <a:noFill/>
          </a:ln>
        </p:spPr>
        <p:txBody>
          <a:bodyPr wrap="square" anchor="t">
            <a:spAutoFit/>
          </a:bodyPr>
          <a:p>
            <a:pPr>
              <a:lnSpc>
                <a:spcPct val="120000"/>
              </a:lnSpc>
              <a:spcBef>
                <a:spcPct val="50000"/>
              </a:spcBef>
            </a:pPr>
            <a:r>
              <a:rPr lang="zh-CN" altLang="en-US" sz="2400" dirty="0">
                <a:solidFill>
                  <a:srgbClr val="660033"/>
                </a:solidFill>
                <a:latin typeface="方正姚体" pitchFamily="2" charset="-122"/>
                <a:ea typeface="方正姚体" pitchFamily="2" charset="-122"/>
              </a:rPr>
              <a:t>   </a:t>
            </a:r>
            <a:r>
              <a:rPr lang="zh-CN" altLang="en-US" sz="2800" dirty="0">
                <a:solidFill>
                  <a:srgbClr val="FF0000"/>
                </a:solidFill>
                <a:latin typeface="宋体" panose="02010600030101010101" pitchFamily="2" charset="-122"/>
                <a:ea typeface="宋体" panose="02010600030101010101" pitchFamily="2" charset="-122"/>
              </a:rPr>
              <a:t>日本：</a:t>
            </a:r>
            <a:r>
              <a:rPr lang="en-US" altLang="zh-CN" sz="2800" dirty="0">
                <a:solidFill>
                  <a:srgbClr val="FF0000"/>
                </a:solidFill>
                <a:latin typeface="宋体" panose="02010600030101010101" pitchFamily="2" charset="-122"/>
                <a:ea typeface="宋体" panose="02010600030101010101" pitchFamily="2" charset="-122"/>
              </a:rPr>
              <a:t>1851</a:t>
            </a:r>
            <a:r>
              <a:rPr lang="zh-CN" altLang="en-US" sz="2800" dirty="0">
                <a:solidFill>
                  <a:srgbClr val="FF0000"/>
                </a:solidFill>
                <a:latin typeface="宋体" panose="02010600030101010101" pitchFamily="2" charset="-122"/>
                <a:ea typeface="宋体" panose="02010600030101010101" pitchFamily="2" charset="-122"/>
              </a:rPr>
              <a:t>年，中国一艘商船驶入日本长崎港，照例查检违禁品，翻出</a:t>
            </a:r>
            <a:r>
              <a:rPr lang="en-US" altLang="zh-CN" sz="2800" dirty="0">
                <a:solidFill>
                  <a:srgbClr val="FF0000"/>
                </a:solidFill>
                <a:latin typeface="宋体" panose="02010600030101010101" pitchFamily="2" charset="-122"/>
                <a:ea typeface="宋体" panose="02010600030101010101" pitchFamily="2" charset="-122"/>
              </a:rPr>
              <a:t>3</a:t>
            </a:r>
            <a:r>
              <a:rPr lang="zh-CN" altLang="en-US" sz="2800" dirty="0">
                <a:solidFill>
                  <a:srgbClr val="FF0000"/>
                </a:solidFill>
                <a:latin typeface="宋体" panose="02010600030101010101" pitchFamily="2" charset="-122"/>
                <a:ea typeface="宋体" panose="02010600030101010101" pitchFamily="2" charset="-122"/>
              </a:rPr>
              <a:t>部</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海国图志</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。这些书最终都被幕府官员和学者买去，在日本大受欢迎。因为</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海国图志</a:t>
            </a:r>
            <a:r>
              <a:rPr lang="en-US" altLang="zh-CN" sz="2800" dirty="0">
                <a:solidFill>
                  <a:srgbClr val="FF0000"/>
                </a:solidFill>
                <a:latin typeface="宋体" panose="02010600030101010101" pitchFamily="2" charset="-122"/>
                <a:ea typeface="宋体" panose="02010600030101010101" pitchFamily="2" charset="-122"/>
              </a:rPr>
              <a:t>》100</a:t>
            </a:r>
            <a:r>
              <a:rPr lang="zh-CN" altLang="en-US" sz="2800" dirty="0">
                <a:solidFill>
                  <a:srgbClr val="FF0000"/>
                </a:solidFill>
                <a:latin typeface="宋体" panose="02010600030101010101" pitchFamily="2" charset="-122"/>
                <a:ea typeface="宋体" panose="02010600030101010101" pitchFamily="2" charset="-122"/>
              </a:rPr>
              <a:t>卷共</a:t>
            </a:r>
            <a:r>
              <a:rPr lang="en-US" altLang="zh-CN" sz="2800" dirty="0">
                <a:solidFill>
                  <a:srgbClr val="FF0000"/>
                </a:solidFill>
                <a:latin typeface="宋体" panose="02010600030101010101" pitchFamily="2" charset="-122"/>
                <a:ea typeface="宋体" panose="02010600030101010101" pitchFamily="2" charset="-122"/>
              </a:rPr>
              <a:t>80</a:t>
            </a:r>
            <a:r>
              <a:rPr lang="zh-CN" altLang="en-US" sz="2800" dirty="0">
                <a:solidFill>
                  <a:srgbClr val="FF0000"/>
                </a:solidFill>
                <a:latin typeface="宋体" panose="02010600030101010101" pitchFamily="2" charset="-122"/>
                <a:ea typeface="宋体" panose="02010600030101010101" pitchFamily="2" charset="-122"/>
              </a:rPr>
              <a:t>多万字，日本人将其分门别类，仅</a:t>
            </a:r>
            <a:r>
              <a:rPr lang="en-US" altLang="zh-CN" sz="2800" dirty="0">
                <a:solidFill>
                  <a:srgbClr val="FF0000"/>
                </a:solidFill>
                <a:latin typeface="宋体" panose="02010600030101010101" pitchFamily="2" charset="-122"/>
                <a:ea typeface="宋体" panose="02010600030101010101" pitchFamily="2" charset="-122"/>
              </a:rPr>
              <a:t>1854—1856</a:t>
            </a:r>
            <a:r>
              <a:rPr lang="zh-CN" altLang="en-US" sz="2800" dirty="0">
                <a:solidFill>
                  <a:srgbClr val="FF0000"/>
                </a:solidFill>
                <a:latin typeface="宋体" panose="02010600030101010101" pitchFamily="2" charset="-122"/>
                <a:ea typeface="宋体" panose="02010600030101010101" pitchFamily="2" charset="-122"/>
              </a:rPr>
              <a:t>年出版的选编本就有</a:t>
            </a:r>
            <a:r>
              <a:rPr lang="en-US" altLang="zh-CN" sz="2800" dirty="0">
                <a:solidFill>
                  <a:srgbClr val="FF0000"/>
                </a:solidFill>
                <a:latin typeface="宋体" panose="02010600030101010101" pitchFamily="2" charset="-122"/>
                <a:ea typeface="宋体" panose="02010600030101010101" pitchFamily="2" charset="-122"/>
              </a:rPr>
              <a:t>21</a:t>
            </a:r>
            <a:r>
              <a:rPr lang="zh-CN" altLang="en-US" sz="2800" dirty="0">
                <a:solidFill>
                  <a:srgbClr val="FF0000"/>
                </a:solidFill>
                <a:latin typeface="宋体" panose="02010600030101010101" pitchFamily="2" charset="-122"/>
                <a:ea typeface="宋体" panose="02010600030101010101" pitchFamily="2" charset="-122"/>
              </a:rPr>
              <a:t>种，价钱一路走高，成为朝野上下的启蒙读物。</a:t>
            </a:r>
            <a:endParaRPr lang="zh-CN" altLang="en-US" sz="2800" dirty="0">
              <a:solidFill>
                <a:srgbClr val="FF0000"/>
              </a:solidFill>
              <a:latin typeface="宋体" panose="02010600030101010101" pitchFamily="2" charset="-122"/>
              <a:ea typeface="宋体" panose="02010600030101010101" pitchFamily="2"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矩形 3"/>
          <p:cNvSpPr/>
          <p:nvPr/>
        </p:nvSpPr>
        <p:spPr>
          <a:xfrm>
            <a:off x="-20637" y="950913"/>
            <a:ext cx="9185275" cy="5208270"/>
          </a:xfrm>
          <a:prstGeom prst="rect">
            <a:avLst/>
          </a:prstGeom>
          <a:noFill/>
          <a:ln w="9525">
            <a:noFill/>
          </a:ln>
        </p:spPr>
        <p:txBody>
          <a:bodyPr wrap="square" anchor="t">
            <a:spAutoFit/>
          </a:bodyPr>
          <a:p>
            <a:pPr>
              <a:lnSpc>
                <a:spcPct val="110000"/>
              </a:lnSpc>
            </a:pPr>
            <a:r>
              <a:rPr lang="zh-CN" altLang="en-US" sz="2700" dirty="0">
                <a:solidFill>
                  <a:srgbClr val="000099"/>
                </a:solidFill>
                <a:latin typeface="华文新魏" pitchFamily="2" charset="-122"/>
                <a:ea typeface="华文新魏" pitchFamily="2" charset="-122"/>
              </a:rPr>
              <a:t>    </a:t>
            </a:r>
            <a:r>
              <a:rPr lang="zh-CN" altLang="en-US" sz="3200" dirty="0">
                <a:solidFill>
                  <a:srgbClr val="000099"/>
                </a:solidFill>
                <a:latin typeface="华文新魏" pitchFamily="2" charset="-122"/>
                <a:ea typeface="华文新魏" pitchFamily="2" charset="-122"/>
              </a:rPr>
              <a:t>  “从民族的历史看，鸦片战争的军事失败还不是民族致命伤。</a:t>
            </a:r>
            <a:r>
              <a:rPr lang="zh-CN" altLang="en-US" sz="3200" dirty="0">
                <a:solidFill>
                  <a:srgbClr val="C00000"/>
                </a:solidFill>
                <a:latin typeface="华文新魏" pitchFamily="2" charset="-122"/>
                <a:ea typeface="华文新魏" pitchFamily="2" charset="-122"/>
              </a:rPr>
              <a:t>失败以后还不明了失败的理由，力图改革，那才是民族的致命伤。</a:t>
            </a:r>
            <a:r>
              <a:rPr lang="en-US" altLang="zh-CN" sz="3200" dirty="0">
                <a:solidFill>
                  <a:srgbClr val="000099"/>
                </a:solidFill>
                <a:latin typeface="华文新魏" pitchFamily="2" charset="-122"/>
                <a:ea typeface="华文新魏" pitchFamily="2" charset="-122"/>
              </a:rPr>
              <a:t>……</a:t>
            </a:r>
            <a:r>
              <a:rPr lang="zh-CN" altLang="en-US" sz="3200" dirty="0">
                <a:solidFill>
                  <a:srgbClr val="000099"/>
                </a:solidFill>
                <a:latin typeface="华文新魏" pitchFamily="2" charset="-122"/>
                <a:ea typeface="华文新魏" pitchFamily="2" charset="-122"/>
              </a:rPr>
              <a:t>可惜道光、咸丰年间的人没有领受军事失败的教训，战后与战前完全一样</a:t>
            </a:r>
            <a:r>
              <a:rPr lang="zh-CN" altLang="en-US" sz="3200" dirty="0">
                <a:solidFill>
                  <a:srgbClr val="C00000"/>
                </a:solidFill>
                <a:latin typeface="华文新魏" pitchFamily="2" charset="-122"/>
                <a:ea typeface="华文新魏" pitchFamily="2" charset="-122"/>
              </a:rPr>
              <a:t>，麻木不仁，妄自尊大</a:t>
            </a:r>
            <a:r>
              <a:rPr lang="zh-CN" altLang="en-US" sz="3200" dirty="0">
                <a:solidFill>
                  <a:srgbClr val="000099"/>
                </a:solidFill>
                <a:latin typeface="华文新魏" pitchFamily="2" charset="-122"/>
                <a:ea typeface="华文新魏" pitchFamily="2" charset="-122"/>
              </a:rPr>
              <a:t>。直到咸丰末年，英、法联军攻进了北京，</a:t>
            </a:r>
            <a:r>
              <a:rPr lang="zh-CN" altLang="en-US" sz="3200" dirty="0">
                <a:solidFill>
                  <a:srgbClr val="C00000"/>
                </a:solidFill>
                <a:latin typeface="华文新魏" pitchFamily="2" charset="-122"/>
                <a:ea typeface="华文新魏" pitchFamily="2" charset="-122"/>
              </a:rPr>
              <a:t>然后有少数人觉悟了，知道非学西洋不可</a:t>
            </a:r>
            <a:r>
              <a:rPr lang="zh-CN" altLang="en-US" sz="3200" dirty="0">
                <a:solidFill>
                  <a:srgbClr val="000099"/>
                </a:solidFill>
                <a:latin typeface="华文新魏" pitchFamily="2" charset="-122"/>
                <a:ea typeface="华文新魏" pitchFamily="2" charset="-122"/>
              </a:rPr>
              <a:t>。所以我们说，中华民族丧失了二十年宝贵光阴。”</a:t>
            </a:r>
            <a:endParaRPr lang="en-US" altLang="zh-CN" sz="3200" dirty="0">
              <a:solidFill>
                <a:srgbClr val="000099"/>
              </a:solidFill>
              <a:latin typeface="华文新魏" pitchFamily="2" charset="-122"/>
              <a:ea typeface="华文新魏" pitchFamily="2" charset="-122"/>
            </a:endParaRPr>
          </a:p>
          <a:p>
            <a:pPr>
              <a:lnSpc>
                <a:spcPct val="140000"/>
              </a:lnSpc>
            </a:pPr>
            <a:r>
              <a:rPr lang="en-US" altLang="zh-CN" sz="3200" dirty="0">
                <a:solidFill>
                  <a:srgbClr val="000099"/>
                </a:solidFill>
                <a:latin typeface="华文新魏" pitchFamily="2" charset="-122"/>
                <a:ea typeface="华文新魏" pitchFamily="2" charset="-122"/>
              </a:rPr>
              <a:t>                ——</a:t>
            </a:r>
            <a:r>
              <a:rPr lang="zh-CN" altLang="en-US" sz="3200" dirty="0">
                <a:solidFill>
                  <a:srgbClr val="000099"/>
                </a:solidFill>
                <a:latin typeface="华文新魏" pitchFamily="2" charset="-122"/>
                <a:ea typeface="华文新魏" pitchFamily="2" charset="-122"/>
              </a:rPr>
              <a:t>蒋廷黻</a:t>
            </a:r>
            <a:r>
              <a:rPr lang="en-US" altLang="zh-CN" sz="3200" dirty="0">
                <a:solidFill>
                  <a:srgbClr val="000099"/>
                </a:solidFill>
                <a:latin typeface="华文新魏" pitchFamily="2" charset="-122"/>
                <a:ea typeface="华文新魏" pitchFamily="2" charset="-122"/>
              </a:rPr>
              <a:t>《</a:t>
            </a:r>
            <a:r>
              <a:rPr lang="zh-CN" altLang="en-US" sz="3200" dirty="0">
                <a:solidFill>
                  <a:srgbClr val="000099"/>
                </a:solidFill>
                <a:latin typeface="华文新魏" pitchFamily="2" charset="-122"/>
                <a:ea typeface="华文新魏" pitchFamily="2" charset="-122"/>
              </a:rPr>
              <a:t>中国近代史</a:t>
            </a:r>
            <a:r>
              <a:rPr lang="en-US" altLang="zh-CN" sz="3200" dirty="0">
                <a:solidFill>
                  <a:srgbClr val="000099"/>
                </a:solidFill>
                <a:latin typeface="华文新魏" pitchFamily="2" charset="-122"/>
                <a:ea typeface="华文新魏" pitchFamily="2" charset="-122"/>
              </a:rPr>
              <a:t>》</a:t>
            </a:r>
            <a:endParaRPr lang="zh-CN" altLang="en-US" sz="3200" dirty="0">
              <a:solidFill>
                <a:srgbClr val="000099"/>
              </a:solidFill>
              <a:latin typeface="华文新魏" pitchFamily="2" charset="-122"/>
              <a:ea typeface="华文新魏" pitchFamily="2"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a:spLocks noChangeArrowheads="1"/>
          </p:cNvSpPr>
          <p:nvPr/>
        </p:nvSpPr>
        <p:spPr bwMode="auto">
          <a:xfrm>
            <a:off x="700088" y="3981450"/>
            <a:ext cx="6961188" cy="506413"/>
          </a:xfrm>
          <a:prstGeom prst="rect">
            <a:avLst/>
          </a:prstGeom>
          <a:noFill/>
        </p:spPr>
        <p:txBody>
          <a:bodyPr wrap="square">
            <a:spAutoFit/>
          </a:bodyPr>
          <a:lstStyle/>
          <a:p>
            <a:pPr marR="0" algn="ctr" defTabSz="914400">
              <a:buClrTx/>
              <a:buSzTx/>
              <a:buFont typeface="Arial" panose="020B0604020202020204" pitchFamily="34" charset="0"/>
              <a:buNone/>
              <a:defRPr/>
            </a:pPr>
            <a:r>
              <a:rPr kumimoji="0" lang="en-US" altLang="zh-CN" sz="2700" kern="1200" cap="none" spc="0" normalizeH="0" baseline="0" noProof="0" smtClean="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sym typeface="宋体" panose="02010600030101010101" pitchFamily="2" charset="-122"/>
              </a:rPr>
              <a:t>1.</a:t>
            </a:r>
            <a:r>
              <a:rPr kumimoji="0" lang="zh-CN" altLang="en-US" sz="2700" kern="1200" cap="none" spc="0" normalizeH="0" baseline="0" noProof="0" smtClean="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sym typeface="宋体" panose="02010600030101010101" pitchFamily="2" charset="-122"/>
              </a:rPr>
              <a:t>西学落户</a:t>
            </a:r>
            <a:r>
              <a:rPr kumimoji="0" lang="en-US" altLang="zh-CN" sz="2700" kern="1200" cap="none" spc="0" normalizeH="0" baseline="0" noProof="0" smtClean="0">
                <a:solidFill>
                  <a:srgbClr val="FF0000"/>
                </a:solidFill>
                <a:effectLst>
                  <a:outerShdw blurRad="38100" dist="38100" dir="2700000" algn="tl">
                    <a:srgbClr val="C0C0C0"/>
                  </a:outerShdw>
                </a:effectLst>
                <a:latin typeface="华文新魏" pitchFamily="2" charset="-122"/>
                <a:ea typeface="黑体" panose="02010609060101010101" pitchFamily="49" charset="-122"/>
                <a:cs typeface="+mn-cs"/>
                <a:sym typeface="宋体" panose="02010600030101010101" pitchFamily="2" charset="-122"/>
              </a:rPr>
              <a:t>——</a:t>
            </a:r>
            <a:r>
              <a:rPr kumimoji="0" lang="zh-CN" altLang="en-US" sz="2700" kern="1200" cap="none" spc="0" normalizeH="0" baseline="0" noProof="0" smtClean="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sym typeface="宋体" panose="02010600030101010101" pitchFamily="2" charset="-122"/>
              </a:rPr>
              <a:t>迈出了中国近代化的第一步</a:t>
            </a:r>
            <a:endParaRPr kumimoji="0" lang="en-US" altLang="zh-CN" sz="2700" kern="1200" cap="none" spc="0" normalizeH="0" baseline="0" noProof="0" smtClean="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sym typeface="宋体" panose="02010600030101010101" pitchFamily="2" charset="-122"/>
            </a:endParaRPr>
          </a:p>
        </p:txBody>
      </p:sp>
      <p:sp>
        <p:nvSpPr>
          <p:cNvPr id="58371" name="圆角矩形 12"/>
          <p:cNvSpPr/>
          <p:nvPr/>
        </p:nvSpPr>
        <p:spPr>
          <a:xfrm>
            <a:off x="555625" y="1174750"/>
            <a:ext cx="8213725" cy="2632075"/>
          </a:xfrm>
          <a:prstGeom prst="roundRect">
            <a:avLst>
              <a:gd name="adj" fmla="val 16667"/>
            </a:avLst>
          </a:prstGeom>
          <a:solidFill>
            <a:srgbClr val="FFFFFF"/>
          </a:solidFill>
          <a:ln w="15875" cap="flat" cmpd="sng">
            <a:solidFill>
              <a:schemeClr val="tx1"/>
            </a:solidFill>
            <a:prstDash val="solid"/>
            <a:miter/>
            <a:headEnd type="none" w="med" len="med"/>
            <a:tailEnd type="none" w="med" len="med"/>
          </a:ln>
        </p:spPr>
        <p:txBody>
          <a:bodyPr anchor="ctr"/>
          <a:p>
            <a:pPr indent="266700" eaLnBrk="0" hangingPunct="0">
              <a:lnSpc>
                <a:spcPct val="140000"/>
              </a:lnSpc>
            </a:pPr>
            <a:r>
              <a:rPr lang="zh-CN" altLang="en-US" sz="21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其（洋务运动）最大的意义并不是产生 </a:t>
            </a:r>
            <a:r>
              <a:rPr lang="zh-CN" altLang="en-US" sz="2800" dirty="0">
                <a:latin typeface="Arial" panose="020B0604020202020204" pitchFamily="34" charset="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强兵</a:t>
            </a:r>
            <a:r>
              <a:rPr lang="zh-CN" altLang="en-US" sz="2800" dirty="0">
                <a:latin typeface="Arial" panose="020B0604020202020204" pitchFamily="34" charset="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的效用，而是在古老的封建主义的</a:t>
            </a:r>
            <a:r>
              <a:rPr lang="zh-CN" altLang="en-US" sz="2800" dirty="0">
                <a:latin typeface="Arial" panose="020B0604020202020204" pitchFamily="34" charset="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体</a:t>
            </a:r>
            <a:r>
              <a:rPr lang="zh-CN" altLang="en-US" sz="2800" dirty="0">
                <a:latin typeface="Arial" panose="020B0604020202020204" pitchFamily="34" charset="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上撕开了一道口子，开动了现代化的这辆列车。</a:t>
            </a:r>
            <a:endParaRPr lang="zh-CN" altLang="en-US" sz="2800" dirty="0">
              <a:latin typeface="黑体" panose="02010609060101010101" pitchFamily="49" charset="-122"/>
              <a:ea typeface="黑体" panose="02010609060101010101" pitchFamily="49" charset="-122"/>
            </a:endParaRPr>
          </a:p>
          <a:p>
            <a:pPr indent="266700" eaLnBrk="0" hangingPunct="0"/>
            <a:r>
              <a:rPr lang="en-US" altLang="zh-CN" sz="2800">
                <a:latin typeface="黑体" panose="02010609060101010101" pitchFamily="49" charset="-122"/>
                <a:ea typeface="黑体" panose="02010609060101010101" pitchFamily="49" charset="-122"/>
              </a:rPr>
              <a:t>     </a:t>
            </a:r>
            <a:r>
              <a:rPr lang="en-US" altLang="zh-CN" sz="2800">
                <a:latin typeface="Arial" panose="020B0604020202020204" pitchFamily="34" charset="0"/>
                <a:ea typeface="黑体" panose="02010609060101010101" pitchFamily="49" charset="-122"/>
              </a:rPr>
              <a:t>——</a:t>
            </a:r>
            <a:r>
              <a:rPr lang="en-US" altLang="zh-CN" sz="280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层级递进的晚晴三次新政</a:t>
            </a:r>
            <a:r>
              <a:rPr lang="en-US" altLang="zh-CN"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p:txBody>
      </p:sp>
      <p:sp>
        <p:nvSpPr>
          <p:cNvPr id="3" name="文本框 137222"/>
          <p:cNvSpPr txBox="1"/>
          <p:nvPr/>
        </p:nvSpPr>
        <p:spPr>
          <a:xfrm>
            <a:off x="792163" y="4638675"/>
            <a:ext cx="8520112" cy="1039813"/>
          </a:xfrm>
          <a:prstGeom prst="rect">
            <a:avLst/>
          </a:prstGeom>
          <a:noFill/>
          <a:ln w="9525">
            <a:noFill/>
          </a:ln>
        </p:spPr>
        <p:txBody>
          <a:bodyPr wrap="square" anchor="t">
            <a:spAutoFit/>
          </a:bodyPr>
          <a:p>
            <a:pPr>
              <a:lnSpc>
                <a:spcPct val="110000"/>
              </a:lnSpc>
              <a:spcBef>
                <a:spcPct val="50000"/>
              </a:spcBef>
              <a:buFont typeface="Arial" panose="020B0604020202020204" pitchFamily="34" charset="0"/>
              <a:buNone/>
            </a:pP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局限于学习</a:t>
            </a:r>
            <a:r>
              <a:rPr lang="zh-CN" altLang="en-US" sz="2800" dirty="0">
                <a:solidFill>
                  <a:srgbClr val="1D41D5"/>
                </a:solidFill>
                <a:latin typeface="宋体" panose="02010600030101010101" pitchFamily="2" charset="-122"/>
                <a:ea typeface="宋体" panose="02010600030101010101" pitchFamily="2" charset="-122"/>
              </a:rPr>
              <a:t>西方物质文化</a:t>
            </a:r>
            <a:r>
              <a:rPr lang="zh-CN" altLang="en-US" sz="2800" dirty="0">
                <a:latin typeface="宋体" panose="02010600030101010101" pitchFamily="2" charset="-122"/>
                <a:ea typeface="宋体" panose="02010600030101010101" pitchFamily="2" charset="-122"/>
              </a:rPr>
              <a:t>层面，中国</a:t>
            </a:r>
            <a:r>
              <a:rPr lang="zh-CN" altLang="en-US" sz="2800" dirty="0">
                <a:solidFill>
                  <a:srgbClr val="1D41D5"/>
                </a:solidFill>
                <a:latin typeface="宋体" panose="02010600030101010101" pitchFamily="2" charset="-122"/>
                <a:ea typeface="宋体" panose="02010600030101010101" pitchFamily="2" charset="-122"/>
              </a:rPr>
              <a:t>社会制度没有根本性变革</a:t>
            </a:r>
            <a:endParaRPr lang="zh-CN" altLang="en-US" sz="2800" dirty="0">
              <a:solidFill>
                <a:srgbClr val="1D41D5"/>
              </a:solidFill>
              <a:latin typeface="宋体" panose="02010600030101010101" pitchFamily="2" charset="-122"/>
              <a:ea typeface="宋体" panose="02010600030101010101" pitchFamily="2"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99"/>
          <p:cNvSpPr txBox="1"/>
          <p:nvPr/>
        </p:nvSpPr>
        <p:spPr>
          <a:xfrm>
            <a:off x="-4762" y="1358900"/>
            <a:ext cx="9153525" cy="5111750"/>
          </a:xfrm>
          <a:prstGeom prst="rect">
            <a:avLst/>
          </a:prstGeom>
          <a:noFill/>
          <a:ln w="9525">
            <a:noFill/>
          </a:ln>
        </p:spPr>
        <p:txBody>
          <a:bodyPr wrap="square" anchor="t">
            <a:spAutoFit/>
          </a:bodyPr>
          <a:p>
            <a:pPr indent="266700">
              <a:lnSpc>
                <a:spcPct val="120000"/>
              </a:lnSpc>
            </a:pPr>
            <a:r>
              <a:rPr lang="zh-CN" altLang="zh-CN" sz="2400">
                <a:latin typeface="宋体" panose="02010600030101010101" pitchFamily="2" charset="-122"/>
                <a:ea typeface="宋体" panose="02010600030101010101" pitchFamily="2" charset="-122"/>
              </a:rPr>
              <a:t>材料一：顽固派骂道：“李鸿章、丁汝昌直欲不用夷变夏不止。”丁日昌还被送了一个“丁鬼奴”的绰号。面临声势浩大的保守势力，李鸿章慨叹：“天下事无一不误于互相牵掣，遂致一事办不成。</a:t>
            </a:r>
            <a:r>
              <a:rPr lang="en-US" altLang="zh-CN" sz="2400">
                <a:latin typeface="宋体" panose="02010600030101010101" pitchFamily="2" charset="-122"/>
                <a:ea typeface="宋体" panose="02010600030101010101" pitchFamily="2" charset="-122"/>
              </a:rPr>
              <a:t> </a:t>
            </a:r>
            <a:endParaRPr lang="en-US" altLang="zh-CN" sz="2400">
              <a:latin typeface="宋体" panose="02010600030101010101" pitchFamily="2" charset="-122"/>
              <a:ea typeface="宋体" panose="02010600030101010101" pitchFamily="2" charset="-122"/>
            </a:endParaRPr>
          </a:p>
          <a:p>
            <a:pPr indent="266700">
              <a:lnSpc>
                <a:spcPct val="120000"/>
              </a:lnSpc>
            </a:pPr>
            <a:r>
              <a:rPr lang="en-US" altLang="zh-CN" sz="2400">
                <a:latin typeface="宋体" panose="02010600030101010101" pitchFamily="2" charset="-122"/>
                <a:ea typeface="宋体" panose="02010600030101010101" pitchFamily="2" charset="-122"/>
              </a:rPr>
              <a:t>          </a:t>
            </a:r>
            <a:r>
              <a:rPr lang="zh-CN" altLang="zh-CN" sz="2400">
                <a:latin typeface="宋体" panose="02010600030101010101" pitchFamily="2" charset="-122"/>
                <a:ea typeface="宋体" panose="02010600030101010101" pitchFamily="2" charset="-122"/>
              </a:rPr>
              <a:t>——刘大椿：《新学苦旅——科学、社会、文化》</a:t>
            </a:r>
            <a:endParaRPr lang="zh-CN" altLang="zh-CN" sz="2400">
              <a:latin typeface="宋体" panose="02010600030101010101" pitchFamily="2" charset="-122"/>
              <a:ea typeface="宋体" panose="02010600030101010101" pitchFamily="2" charset="-122"/>
            </a:endParaRPr>
          </a:p>
          <a:p>
            <a:pPr indent="266700">
              <a:lnSpc>
                <a:spcPct val="120000"/>
              </a:lnSpc>
            </a:pPr>
            <a:r>
              <a:rPr lang="zh-CN" altLang="zh-CN" sz="2400">
                <a:latin typeface="宋体" panose="02010600030101010101" pitchFamily="2" charset="-122"/>
                <a:ea typeface="宋体" panose="02010600030101010101" pitchFamily="2" charset="-122"/>
              </a:rPr>
              <a:t>材料二：我办了一辈子的事，练兵也，海军也，都是纸糊的老虎，何尝能实在放手办理？不过勉强涂饰，虚有其表，不揭破犹可敷衍一时。如一间破屋子，由裱糊匠东贴西补，居然成一净室，虽明知为纸片裱糊，然究竟决不定里面是何等材料，即有小风小雨，打成几个窟窿，随时补葺，亦可支吾对付。乃必欲双手扯破，又未预备何等修葺材料，何种改造方式，自然真相破露不可收拾，但裱糊匠又何术能负其责？</a:t>
            </a:r>
            <a:r>
              <a:rPr lang="en-US" altLang="zh-CN" sz="2400">
                <a:latin typeface="宋体" panose="02010600030101010101" pitchFamily="2" charset="-122"/>
                <a:ea typeface="宋体" panose="02010600030101010101" pitchFamily="2" charset="-122"/>
              </a:rPr>
              <a:t>”                       </a:t>
            </a:r>
            <a:r>
              <a:rPr lang="zh-CN" altLang="zh-CN" sz="2400">
                <a:latin typeface="宋体" panose="02010600030101010101" pitchFamily="2" charset="-122"/>
                <a:ea typeface="宋体" panose="02010600030101010101" pitchFamily="2" charset="-122"/>
              </a:rPr>
              <a:t>——李鸿章</a:t>
            </a:r>
            <a:endParaRPr lang="zh-CN" altLang="en-US" sz="2400">
              <a:latin typeface="宋体" panose="02010600030101010101" pitchFamily="2" charset="-122"/>
              <a:ea typeface="宋体" panose="02010600030101010101" pitchFamily="2" charset="-122"/>
            </a:endParaRPr>
          </a:p>
        </p:txBody>
      </p:sp>
      <p:sp>
        <p:nvSpPr>
          <p:cNvPr id="2" name="文本框 1"/>
          <p:cNvSpPr txBox="1"/>
          <p:nvPr/>
        </p:nvSpPr>
        <p:spPr>
          <a:xfrm>
            <a:off x="-4762" y="160338"/>
            <a:ext cx="9153525" cy="1198563"/>
          </a:xfrm>
          <a:prstGeom prst="rect">
            <a:avLst/>
          </a:prstGeom>
          <a:noFill/>
          <a:ln w="9525">
            <a:noFill/>
          </a:ln>
        </p:spPr>
        <p:txBody>
          <a:bodyPr wrap="square">
            <a:spAutoFit/>
          </a:bodyPr>
          <a:p>
            <a:pPr indent="266700"/>
            <a:r>
              <a:rPr lang="zh-CN" sz="2400" noProof="1">
                <a:solidFill>
                  <a:srgbClr val="FF0000"/>
                </a:solidFill>
                <a:latin typeface="Calibri" panose="020F0502020204030204" pitchFamily="34" charset="0"/>
                <a:ea typeface="宋体" panose="02010600030101010101" pitchFamily="2" charset="-122"/>
                <a:cs typeface="+mn-cs"/>
              </a:rPr>
              <a:t>洋务派雄心勃勃地把自己的主张付诸实践，办军事工业，民用工业、筹划海防、设立新式学堂。结果如何？请同学们看这段材料反映了什么问题</a:t>
            </a:r>
            <a:r>
              <a:rPr lang="zh-CN" sz="1050" b="0" noProof="1">
                <a:latin typeface="Calibri" panose="020F0502020204030204" pitchFamily="34" charset="0"/>
                <a:ea typeface="宋体" panose="02010600030101010101" pitchFamily="2" charset="-122"/>
                <a:cs typeface="+mn-cs"/>
              </a:rPr>
              <a:t>？</a:t>
            </a:r>
            <a:endParaRPr lang="zh-CN" altLang="en-US" noProof="1"/>
          </a:p>
        </p:txBody>
      </p:sp>
      <p:sp>
        <p:nvSpPr>
          <p:cNvPr id="13" name="文本框 12"/>
          <p:cNvSpPr txBox="1"/>
          <p:nvPr/>
        </p:nvSpPr>
        <p:spPr>
          <a:xfrm>
            <a:off x="-4762" y="3529013"/>
            <a:ext cx="9074150" cy="3194050"/>
          </a:xfrm>
          <a:prstGeom prst="rect">
            <a:avLst/>
          </a:prstGeom>
          <a:solidFill>
            <a:srgbClr val="FFFF00"/>
          </a:solidFill>
          <a:ln w="9525">
            <a:noFill/>
          </a:ln>
        </p:spPr>
        <p:txBody>
          <a:bodyPr wrap="square" anchor="t">
            <a:spAutoFit/>
          </a:bodyPr>
          <a:p>
            <a:pPr>
              <a:buNone/>
            </a:pPr>
            <a:r>
              <a:rPr lang="zh-CN" altLang="zh-CN" sz="2800" dirty="0">
                <a:solidFill>
                  <a:srgbClr val="FF0000"/>
                </a:solidFill>
                <a:latin typeface="Calibri" panose="020F0502020204030204" pitchFamily="34" charset="0"/>
                <a:ea typeface="宋体" panose="02010600030101010101" pitchFamily="2" charset="-122"/>
              </a:rPr>
              <a:t>问题：</a:t>
            </a:r>
            <a:r>
              <a:rPr lang="zh-CN" altLang="zh-CN" sz="2800" dirty="0">
                <a:latin typeface="Calibri" panose="020F0502020204030204" pitchFamily="34" charset="0"/>
                <a:ea typeface="宋体" panose="02010600030101010101" pitchFamily="2" charset="-122"/>
              </a:rPr>
              <a:t>传统势力的强大与阻挠。</a:t>
            </a:r>
            <a:endParaRPr lang="zh-CN" altLang="zh-CN" sz="2800" dirty="0">
              <a:latin typeface="Calibri" panose="020F0502020204030204" pitchFamily="34" charset="0"/>
              <a:ea typeface="宋体" panose="02010600030101010101" pitchFamily="2" charset="-122"/>
            </a:endParaRPr>
          </a:p>
          <a:p>
            <a:pPr>
              <a:buNone/>
            </a:pPr>
            <a:r>
              <a:rPr lang="zh-CN" altLang="zh-CN" sz="2800" dirty="0">
                <a:latin typeface="Calibri" panose="020F0502020204030204" pitchFamily="34" charset="0"/>
                <a:ea typeface="宋体" panose="02010600030101010101" pitchFamily="2" charset="-122"/>
              </a:rPr>
              <a:t>         传统势力的阻挠使洋务运动成为少部分人而为之的事业，在传统势力面前李鸿章也彷徨了，他只能把自己比作清王朝的“裱糊匠”，甲午战争失败，洋务运动已失败告终，问题出在哪里了？也许我们可以从洋务派和早期维新派的关系变化中得出结论。那么，早期维新派的思想主张是什么？</a:t>
            </a:r>
            <a:endParaRPr lang="zh-CN" altLang="zh-CN" sz="2800" dirty="0">
              <a:latin typeface="Calibri" panose="020F0502020204030204" pitchFamily="34" charset="0"/>
              <a:ea typeface="宋体" panose="02010600030101010101" pitchFamily="2"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1" name="图片 9"/>
          <p:cNvPicPr>
            <a:picLocks noChangeAspect="1"/>
          </p:cNvPicPr>
          <p:nvPr/>
        </p:nvPicPr>
        <p:blipFill>
          <a:blip r:embed="rId1"/>
          <a:stretch>
            <a:fillRect/>
          </a:stretch>
        </p:blipFill>
        <p:spPr>
          <a:xfrm>
            <a:off x="155575" y="1085850"/>
            <a:ext cx="3994150" cy="3932238"/>
          </a:xfrm>
          <a:prstGeom prst="rect">
            <a:avLst/>
          </a:prstGeom>
          <a:noFill/>
          <a:ln w="9525">
            <a:noFill/>
          </a:ln>
        </p:spPr>
      </p:pic>
      <p:sp>
        <p:nvSpPr>
          <p:cNvPr id="61442" name="文本框 137222"/>
          <p:cNvSpPr txBox="1"/>
          <p:nvPr/>
        </p:nvSpPr>
        <p:spPr>
          <a:xfrm>
            <a:off x="587375" y="5018088"/>
            <a:ext cx="3130550" cy="506412"/>
          </a:xfrm>
          <a:prstGeom prst="rect">
            <a:avLst/>
          </a:prstGeom>
          <a:noFill/>
          <a:ln w="9525">
            <a:noFill/>
          </a:ln>
        </p:spPr>
        <p:txBody>
          <a:bodyPr wrap="square" anchor="t">
            <a:spAutoFit/>
          </a:bodyPr>
          <a:p>
            <a:pPr>
              <a:spcBef>
                <a:spcPct val="50000"/>
              </a:spcBef>
              <a:buFont typeface="Arial" panose="020B0604020202020204" pitchFamily="34" charset="0"/>
              <a:buNone/>
            </a:pPr>
            <a:r>
              <a:rPr lang="en-US" altLang="zh-CN" sz="2700" dirty="0">
                <a:solidFill>
                  <a:srgbClr val="660033"/>
                </a:solidFill>
                <a:latin typeface="方正姚体" pitchFamily="2" charset="-122"/>
                <a:ea typeface="方正姚体" pitchFamily="2" charset="-122"/>
              </a:rPr>
              <a:t>1884</a:t>
            </a:r>
            <a:r>
              <a:rPr lang="zh-CN" altLang="en-US" sz="2700" dirty="0">
                <a:solidFill>
                  <a:srgbClr val="660033"/>
                </a:solidFill>
                <a:latin typeface="方正姚体" pitchFamily="2" charset="-122"/>
                <a:ea typeface="方正姚体" pitchFamily="2" charset="-122"/>
              </a:rPr>
              <a:t>年</a:t>
            </a:r>
            <a:r>
              <a:rPr lang="en-US" altLang="zh-CN" sz="2700" dirty="0">
                <a:solidFill>
                  <a:srgbClr val="660033"/>
                </a:solidFill>
                <a:latin typeface="方正姚体" pitchFamily="2" charset="-122"/>
                <a:ea typeface="方正姚体" pitchFamily="2" charset="-122"/>
              </a:rPr>
              <a:t>·</a:t>
            </a:r>
            <a:r>
              <a:rPr lang="zh-CN" altLang="en-US" sz="2700" dirty="0">
                <a:solidFill>
                  <a:srgbClr val="660033"/>
                </a:solidFill>
                <a:latin typeface="方正姚体" pitchFamily="2" charset="-122"/>
                <a:ea typeface="方正姚体" pitchFamily="2" charset="-122"/>
              </a:rPr>
              <a:t>中法战争</a:t>
            </a:r>
            <a:endParaRPr lang="zh-CN" altLang="en-US" sz="2700" dirty="0">
              <a:solidFill>
                <a:srgbClr val="660033"/>
              </a:solidFill>
              <a:latin typeface="方正姚体" pitchFamily="2" charset="-122"/>
              <a:ea typeface="方正姚体" pitchFamily="2" charset="-122"/>
            </a:endParaRPr>
          </a:p>
        </p:txBody>
      </p:sp>
      <p:sp>
        <p:nvSpPr>
          <p:cNvPr id="12" name="矩形 11"/>
          <p:cNvSpPr/>
          <p:nvPr/>
        </p:nvSpPr>
        <p:spPr>
          <a:xfrm>
            <a:off x="4213225" y="582613"/>
            <a:ext cx="4256088" cy="5851525"/>
          </a:xfrm>
          <a:prstGeom prst="rect">
            <a:avLst/>
          </a:prstGeom>
          <a:noFill/>
          <a:ln w="9525">
            <a:noFill/>
          </a:ln>
        </p:spPr>
        <p:txBody>
          <a:bodyPr wrap="square" anchor="t">
            <a:spAutoFit/>
          </a:bodyPr>
          <a:p>
            <a:pPr>
              <a:lnSpc>
                <a:spcPct val="120000"/>
              </a:lnSpc>
            </a:pPr>
            <a:r>
              <a:rPr lang="zh-CN" altLang="en-US" sz="2400" dirty="0">
                <a:latin typeface="华文新魏" pitchFamily="2" charset="-122"/>
                <a:ea typeface="华文新魏" pitchFamily="2" charset="-122"/>
              </a:rPr>
              <a:t>   </a:t>
            </a:r>
            <a:r>
              <a:rPr lang="zh-CN" altLang="en-US" sz="2400" dirty="0">
                <a:latin typeface="宋体" panose="02010600030101010101" pitchFamily="2" charset="-122"/>
                <a:ea typeface="宋体" panose="02010600030101010101" pitchFamily="2" charset="-122"/>
              </a:rPr>
              <a:t>微臣病势垂危，谨伏枕口授遗折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夫西人立国，</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育才于</a:t>
            </a:r>
            <a:r>
              <a:rPr lang="zh-CN" altLang="en-US" sz="2400" dirty="0">
                <a:solidFill>
                  <a:srgbClr val="000099"/>
                </a:solidFill>
                <a:latin typeface="宋体" panose="02010600030101010101" pitchFamily="2" charset="-122"/>
                <a:ea typeface="宋体" panose="02010600030101010101" pitchFamily="2" charset="-122"/>
              </a:rPr>
              <a:t>学堂</a:t>
            </a:r>
            <a:r>
              <a:rPr lang="zh-CN" altLang="en-US" sz="2400" dirty="0">
                <a:latin typeface="宋体" panose="02010600030101010101" pitchFamily="2" charset="-122"/>
                <a:ea typeface="宋体" panose="02010600030101010101" pitchFamily="2" charset="-122"/>
              </a:rPr>
              <a:t>，论政于</a:t>
            </a:r>
            <a:r>
              <a:rPr lang="zh-CN" altLang="en-US" sz="2400" dirty="0">
                <a:solidFill>
                  <a:srgbClr val="000099"/>
                </a:solidFill>
                <a:latin typeface="宋体" panose="02010600030101010101" pitchFamily="2" charset="-122"/>
                <a:ea typeface="宋体" panose="02010600030101010101" pitchFamily="2" charset="-122"/>
              </a:rPr>
              <a:t>议院</a:t>
            </a:r>
            <a:r>
              <a:rPr lang="zh-CN" altLang="en-US" sz="2400" dirty="0">
                <a:latin typeface="宋体" panose="02010600030101010101" pitchFamily="2" charset="-122"/>
                <a:ea typeface="宋体" panose="02010600030101010101" pitchFamily="2" charset="-122"/>
              </a:rPr>
              <a:t>，君民一体， 上下一心，务实而戒虚，谋定而后动，此其</a:t>
            </a:r>
            <a:r>
              <a:rPr lang="zh-CN" altLang="en-US" sz="2400" dirty="0">
                <a:solidFill>
                  <a:srgbClr val="000099"/>
                </a:solidFill>
                <a:latin typeface="宋体" panose="02010600030101010101" pitchFamily="2" charset="-122"/>
                <a:ea typeface="宋体" panose="02010600030101010101" pitchFamily="2" charset="-122"/>
              </a:rPr>
              <a:t>体</a:t>
            </a:r>
            <a:r>
              <a:rPr lang="zh-CN" altLang="en-US" sz="2400" dirty="0">
                <a:latin typeface="宋体" panose="02010600030101010101" pitchFamily="2" charset="-122"/>
                <a:ea typeface="宋体" panose="02010600030101010101" pitchFamily="2" charset="-122"/>
              </a:rPr>
              <a:t>也； </a:t>
            </a:r>
            <a:r>
              <a:rPr lang="zh-CN" altLang="en-US" sz="2400" dirty="0">
                <a:solidFill>
                  <a:srgbClr val="000099"/>
                </a:solidFill>
                <a:latin typeface="宋体" panose="02010600030101010101" pitchFamily="2" charset="-122"/>
                <a:ea typeface="宋体" panose="02010600030101010101" pitchFamily="2" charset="-122"/>
              </a:rPr>
              <a:t>轮船、大炮、洋枪、水雷、铁路、电线</a:t>
            </a:r>
            <a:r>
              <a:rPr lang="zh-CN" altLang="en-US" sz="2400" dirty="0">
                <a:latin typeface="宋体" panose="02010600030101010101" pitchFamily="2" charset="-122"/>
                <a:ea typeface="宋体" panose="02010600030101010101" pitchFamily="2" charset="-122"/>
              </a:rPr>
              <a:t>、此其</a:t>
            </a:r>
            <a:r>
              <a:rPr lang="zh-CN" altLang="en-US" sz="2400" dirty="0">
                <a:solidFill>
                  <a:srgbClr val="000099"/>
                </a:solidFill>
                <a:latin typeface="宋体" panose="02010600030101010101" pitchFamily="2" charset="-122"/>
                <a:ea typeface="宋体" panose="02010600030101010101" pitchFamily="2" charset="-122"/>
              </a:rPr>
              <a:t>用</a:t>
            </a:r>
            <a:r>
              <a:rPr lang="zh-CN" altLang="en-US" sz="2400" dirty="0">
                <a:latin typeface="宋体" panose="02010600030101010101" pitchFamily="2" charset="-122"/>
                <a:ea typeface="宋体" panose="02010600030101010101" pitchFamily="2" charset="-122"/>
              </a:rPr>
              <a:t>也 。</a:t>
            </a:r>
            <a:r>
              <a:rPr lang="zh-CN" altLang="en-US" sz="2400" dirty="0">
                <a:solidFill>
                  <a:srgbClr val="C00000"/>
                </a:solidFill>
                <a:latin typeface="宋体" panose="02010600030101010101" pitchFamily="2" charset="-122"/>
                <a:ea typeface="宋体" panose="02010600030101010101" pitchFamily="2" charset="-122"/>
              </a:rPr>
              <a:t>中国遗其体而求其用，无论竭蹶步趋（意为：艰 难勉强地跟着走），常不相及</a:t>
            </a:r>
            <a:r>
              <a:rPr lang="zh-CN" altLang="en-US" sz="2400" dirty="0">
                <a:latin typeface="宋体" panose="02010600030101010101" pitchFamily="2" charset="-122"/>
                <a:ea typeface="宋体" panose="02010600030101010101" pitchFamily="2" charset="-122"/>
              </a:rPr>
              <a:t>，就令铁舰成行，铁路四达，果足恃欤</a:t>
            </a:r>
            <a:r>
              <a:rPr lang="en-US" altLang="zh-CN" sz="2400" dirty="0">
                <a:latin typeface="宋体" panose="02010600030101010101" pitchFamily="2" charset="-122"/>
                <a:ea typeface="宋体" panose="02010600030101010101" pitchFamily="2" charset="-122"/>
              </a:rPr>
              <a:t>!? </a:t>
            </a:r>
            <a:endParaRPr lang="en-US" altLang="zh-CN" sz="2400" dirty="0">
              <a:latin typeface="华文新魏" pitchFamily="2" charset="-122"/>
              <a:ea typeface="华文新魏" pitchFamily="2" charset="-122"/>
            </a:endParaRPr>
          </a:p>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两广总督张树声遗折</a:t>
            </a:r>
            <a:endParaRPr lang="zh-CN" altLang="en-US" sz="2400" dirty="0">
              <a:latin typeface="华文新魏" pitchFamily="2" charset="-122"/>
              <a:ea typeface="华文新魏" pitchFamily="2" charset="-122"/>
            </a:endParaRPr>
          </a:p>
        </p:txBody>
      </p:sp>
      <p:sp>
        <p:nvSpPr>
          <p:cNvPr id="13" name="文本框 137222"/>
          <p:cNvSpPr txBox="1"/>
          <p:nvPr/>
        </p:nvSpPr>
        <p:spPr>
          <a:xfrm>
            <a:off x="661988" y="2425700"/>
            <a:ext cx="3189288" cy="830263"/>
          </a:xfrm>
          <a:prstGeom prst="rect">
            <a:avLst/>
          </a:prstGeom>
          <a:solidFill>
            <a:schemeClr val="accent4">
              <a:lumMod val="20000"/>
              <a:lumOff val="80000"/>
            </a:schemeClr>
          </a:solid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fontAlgn="base" hangingPunct="1">
              <a:lnSpc>
                <a:spcPct val="100000"/>
              </a:lnSpc>
              <a:spcBef>
                <a:spcPct val="50000"/>
              </a:spcBef>
              <a:buNone/>
            </a:pPr>
            <a:r>
              <a:rPr lang="zh-CN" altLang="en-US" b="1" strike="noStrike" noProof="1" dirty="0" smtClean="0">
                <a:solidFill>
                  <a:srgbClr val="C00000"/>
                </a:solidFill>
                <a:latin typeface="方正姚体" pitchFamily="2" charset="-122"/>
                <a:ea typeface="方正姚体" pitchFamily="2" charset="-122"/>
                <a:cs typeface="+mn-cs"/>
              </a:rPr>
              <a:t>张树声的临终遗愿折射出怎样的自省？</a:t>
            </a:r>
            <a:endParaRPr lang="zh-CN" altLang="en-US" b="1" strike="noStrike" noProof="1" dirty="0">
              <a:solidFill>
                <a:srgbClr val="C00000"/>
              </a:solidFill>
              <a:latin typeface="方正姚体" pitchFamily="2" charset="-122"/>
              <a:ea typeface="方正姚体" pitchFamily="2" charset="-122"/>
            </a:endParaRPr>
          </a:p>
        </p:txBody>
      </p:sp>
      <p:sp>
        <p:nvSpPr>
          <p:cNvPr id="3" name="直接连接符 2"/>
          <p:cNvSpPr/>
          <p:nvPr/>
        </p:nvSpPr>
        <p:spPr>
          <a:xfrm flipV="1">
            <a:off x="5080000" y="4111625"/>
            <a:ext cx="2787650" cy="38100"/>
          </a:xfrm>
          <a:prstGeom prst="line">
            <a:avLst/>
          </a:prstGeom>
          <a:ln w="57150" cap="flat" cmpd="sng">
            <a:solidFill>
              <a:srgbClr val="FF0000"/>
            </a:solidFill>
            <a:prstDash val="solid"/>
            <a:round/>
            <a:headEnd type="none" w="med" len="med"/>
            <a:tailEnd type="none" w="med" len="med"/>
          </a:ln>
        </p:spPr>
      </p:sp>
      <p:sp>
        <p:nvSpPr>
          <p:cNvPr id="2" name="直接连接符 1"/>
          <p:cNvSpPr/>
          <p:nvPr/>
        </p:nvSpPr>
        <p:spPr>
          <a:xfrm flipV="1">
            <a:off x="4411663" y="4606925"/>
            <a:ext cx="3760787" cy="36513"/>
          </a:xfrm>
          <a:prstGeom prst="line">
            <a:avLst/>
          </a:prstGeom>
          <a:ln w="57150" cap="flat" cmpd="sng">
            <a:solidFill>
              <a:srgbClr val="FF0000"/>
            </a:solidFill>
            <a:prstDash val="solid"/>
            <a:round/>
            <a:headEnd type="none" w="med" len="med"/>
            <a:tailEnd type="none" w="med" len="med"/>
          </a:ln>
        </p:spPr>
      </p:sp>
      <p:sp>
        <p:nvSpPr>
          <p:cNvPr id="4" name="直接连接符 3"/>
          <p:cNvSpPr/>
          <p:nvPr/>
        </p:nvSpPr>
        <p:spPr>
          <a:xfrm flipV="1">
            <a:off x="4411663" y="4981575"/>
            <a:ext cx="3571875" cy="36513"/>
          </a:xfrm>
          <a:prstGeom prst="line">
            <a:avLst/>
          </a:prstGeom>
          <a:ln w="57150" cap="flat" cmpd="sng">
            <a:solidFill>
              <a:srgbClr val="FF0000"/>
            </a:solidFill>
            <a:prstDash val="solid"/>
            <a:round/>
            <a:headEnd type="none" w="med" len="med"/>
            <a:tailEnd type="none" w="med" len="med"/>
          </a:ln>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1)">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ldLvl="0" animBg="1"/>
    </p:bldLst>
  </p:timing>
</p:sld>
</file>

<file path=ppt/tags/tag1.xml><?xml version="1.0" encoding="utf-8"?>
<p:tagLst xmlns:p="http://schemas.openxmlformats.org/presentationml/2006/main">
  <p:tag name="KSO_WM_TAG_VERSION" val="1.0"/>
  <p:tag name="KSO_WM_BEAUTIFY_FLAG" val="#wm#"/>
  <p:tag name="KSO_WM_UNIT_TYPE" val="i"/>
  <p:tag name="KSO_WM_UNIT_ID" val="special20163148_20*i*1"/>
  <p:tag name="KSO_WM_TEMPLATE_CATEGORY" val="special"/>
  <p:tag name="KSO_WM_TEMPLATE_INDEX" val="20163148"/>
  <p:tag name="KSO_WM_UNIT_INDEX" val="1"/>
</p:tagLst>
</file>

<file path=ppt/tags/tag2.xml><?xml version="1.0" encoding="utf-8"?>
<p:tagLst xmlns:p="http://schemas.openxmlformats.org/presentationml/2006/main">
  <p:tag name="KSO_WM_TAG_VERSION" val="1.0"/>
  <p:tag name="KSO_WM_BEAUTIFY_FLAG" val="#wm#"/>
  <p:tag name="KSO_WM_UNIT_TYPE" val="i"/>
  <p:tag name="KSO_WM_UNIT_ID" val="special20163148_20*i*1"/>
  <p:tag name="KSO_WM_TEMPLATE_CATEGORY" val="special"/>
  <p:tag name="KSO_WM_TEMPLATE_INDEX" val="20163148"/>
  <p:tag name="KSO_WM_UNIT_INDEX" val="1"/>
</p:tagLst>
</file>

<file path=ppt/tags/tag3.xml><?xml version="1.0" encoding="utf-8"?>
<p:tagLst xmlns:p="http://schemas.openxmlformats.org/presentationml/2006/main">
  <p:tag name="KSO_WM_UNIT_TABLE_BEAUTIFY" val="{d5b99783-815c-4da2-bea2-605a631df8f4}"/>
</p:tagLst>
</file>

<file path=ppt/tags/tag4.xml><?xml version="1.0" encoding="utf-8"?>
<p:tagLst xmlns:p="http://schemas.openxmlformats.org/presentationml/2006/main">
  <p:tag name="KSO_WM_UNIT_TABLE_BEAUTIFY" val="{7eb8115c-82c6-4fe8-abbe-0548308569ce}"/>
</p:tagLst>
</file>

<file path=ppt/tags/tag5.xml><?xml version="1.0" encoding="utf-8"?>
<p:tagLst xmlns:p="http://schemas.openxmlformats.org/presentationml/2006/main">
  <p:tag name="KSO_WM_TAG_VERSION" val="1.0"/>
  <p:tag name="KSO_WM_BEAUTIFY_FLAG" val="#wm#"/>
  <p:tag name="KSO_WM_UNIT_TYPE" val="i"/>
  <p:tag name="KSO_WM_UNIT_ID" val="special20163148_20*i*1"/>
  <p:tag name="KSO_WM_TEMPLATE_CATEGORY" val="special"/>
  <p:tag name="KSO_WM_TEMPLATE_INDEX" val="20163148"/>
  <p:tag name="KSO_WM_UNIT_INDEX" val="1"/>
</p:tagLst>
</file>

<file path=ppt/tags/tag6.xml><?xml version="1.0" encoding="utf-8"?>
<p:tagLst xmlns:p="http://schemas.openxmlformats.org/presentationml/2006/main">
  <p:tag name="KSO_WM_TAG_VERSION" val="1.0"/>
  <p:tag name="KSO_WM_BEAUTIFY_FLAG" val="#wm#"/>
  <p:tag name="KSO_WM_UNIT_TYPE" val="i"/>
  <p:tag name="KSO_WM_UNIT_ID" val="special20163148_20*i*1"/>
  <p:tag name="KSO_WM_TEMPLATE_CATEGORY" val="special"/>
  <p:tag name="KSO_WM_TEMPLATE_INDEX" val="20163148"/>
  <p:tag name="KSO_WM_UNIT_INDEX" val="1"/>
</p:tagLst>
</file>

<file path=ppt/tags/tag7.xml><?xml version="1.0" encoding="utf-8"?>
<p:tagLst xmlns:p="http://schemas.openxmlformats.org/presentationml/2006/main">
  <p:tag name="KSO_WM_TAG_VERSION" val="1.0"/>
  <p:tag name="KSO_WM_BEAUTIFY_FLAG" val="#wm#"/>
  <p:tag name="KSO_WM_UNIT_TYPE" val="i"/>
  <p:tag name="KSO_WM_UNIT_ID" val="special20163148_20*i*1"/>
  <p:tag name="KSO_WM_TEMPLATE_CATEGORY" val="special"/>
  <p:tag name="KSO_WM_TEMPLATE_INDEX" val="20163148"/>
  <p:tag name="KSO_WM_UNIT_INDEX" val="1"/>
</p:tagLst>
</file>

<file path=ppt/tags/tag8.xml><?xml version="1.0" encoding="utf-8"?>
<p:tagLst xmlns:p="http://schemas.openxmlformats.org/presentationml/2006/main">
  <p:tag name="KSO_WM_TAG_VERSION" val="1.0"/>
  <p:tag name="KSO_WM_BEAUTIFY_FLAG" val="#wm#"/>
  <p:tag name="KSO_WM_UNIT_TYPE" val="i"/>
  <p:tag name="KSO_WM_UNIT_ID" val="special20163148_20*i*1"/>
  <p:tag name="KSO_WM_TEMPLATE_CATEGORY" val="special"/>
  <p:tag name="KSO_WM_TEMPLATE_INDEX" val="20163148"/>
  <p:tag name="KSO_WM_UNIT_INDEX" val="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5415</Words>
  <Application>WPS 演示</Application>
  <PresentationFormat>全屏显示(4:3)</PresentationFormat>
  <Paragraphs>475</Paragraphs>
  <Slides>27</Slides>
  <Notes>1</Notes>
  <HiddenSlides>1</HiddenSlides>
  <MMClips>0</MMClips>
  <ScaleCrop>false</ScaleCrop>
  <HeadingPairs>
    <vt:vector size="8" baseType="variant">
      <vt:variant>
        <vt:lpstr>已用的字体</vt:lpstr>
      </vt:variant>
      <vt:variant>
        <vt:i4>26</vt:i4>
      </vt:variant>
      <vt:variant>
        <vt:lpstr>主题</vt:lpstr>
      </vt:variant>
      <vt:variant>
        <vt:i4>4</vt:i4>
      </vt:variant>
      <vt:variant>
        <vt:lpstr>嵌入 OLE 服务器</vt:lpstr>
      </vt:variant>
      <vt:variant>
        <vt:i4>2</vt:i4>
      </vt:variant>
      <vt:variant>
        <vt:lpstr>幻灯片标题</vt:lpstr>
      </vt:variant>
      <vt:variant>
        <vt:i4>27</vt:i4>
      </vt:variant>
    </vt:vector>
  </HeadingPairs>
  <TitlesOfParts>
    <vt:vector size="59" baseType="lpstr">
      <vt:lpstr>Arial</vt:lpstr>
      <vt:lpstr>宋体</vt:lpstr>
      <vt:lpstr>Wingdings</vt:lpstr>
      <vt:lpstr>Calibri</vt:lpstr>
      <vt:lpstr>Calibri Light</vt:lpstr>
      <vt:lpstr>Georgia</vt:lpstr>
      <vt:lpstr>Trebuchet MS</vt:lpstr>
      <vt:lpstr>方正姚体</vt:lpstr>
      <vt:lpstr>黑体</vt:lpstr>
      <vt:lpstr>华文行楷</vt:lpstr>
      <vt:lpstr>微软雅黑</vt:lpstr>
      <vt:lpstr>楷体_GB2312</vt:lpstr>
      <vt:lpstr>新宋体</vt:lpstr>
      <vt:lpstr>华文新魏</vt:lpstr>
      <vt:lpstr>楷体</vt:lpstr>
      <vt:lpstr>隶书</vt:lpstr>
      <vt:lpstr>方正舒体</vt:lpstr>
      <vt:lpstr>Calibri</vt:lpstr>
      <vt:lpstr>Garamond</vt:lpstr>
      <vt:lpstr>Times New Roman</vt:lpstr>
      <vt:lpstr>Arial Unicode MS</vt:lpstr>
      <vt:lpstr>华文楷体</vt:lpstr>
      <vt:lpstr>仿宋</vt:lpstr>
      <vt:lpstr>华文中宋</vt:lpstr>
      <vt:lpstr>Courier New</vt:lpstr>
      <vt:lpstr>楷体_GB2312</vt:lpstr>
      <vt:lpstr>自定义设计方案</vt:lpstr>
      <vt:lpstr>气流</vt:lpstr>
      <vt:lpstr>2_气流</vt:lpstr>
      <vt:lpstr>6_气流</vt:lpstr>
      <vt:lpstr>Excel.Chart.8</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WWW.KS5U.COM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张耀鹏</dc:creator>
  <cp:lastModifiedBy>Administrator</cp:lastModifiedBy>
  <cp:revision>289</cp:revision>
  <dcterms:created xsi:type="dcterms:W3CDTF">2005-10-08T10:22:00Z</dcterms:created>
  <dcterms:modified xsi:type="dcterms:W3CDTF">2020-11-05T10:33:15Z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