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</p:sldMasterIdLst>
  <p:notesMasterIdLst>
    <p:notesMasterId r:id="rId10"/>
  </p:notesMasterIdLst>
  <p:sldIdLst>
    <p:sldId id="654" r:id="rId6"/>
    <p:sldId id="592" r:id="rId7"/>
    <p:sldId id="659" r:id="rId8"/>
    <p:sldId id="627" r:id="rId9"/>
    <p:sldId id="629" r:id="rId11"/>
    <p:sldId id="633" r:id="rId12"/>
    <p:sldId id="631" r:id="rId13"/>
    <p:sldId id="630" r:id="rId14"/>
    <p:sldId id="702" r:id="rId15"/>
    <p:sldId id="636" r:id="rId16"/>
    <p:sldId id="638" r:id="rId17"/>
    <p:sldId id="639" r:id="rId18"/>
    <p:sldId id="707" r:id="rId19"/>
    <p:sldId id="640" r:id="rId20"/>
    <p:sldId id="560" r:id="rId21"/>
    <p:sldId id="641" r:id="rId22"/>
    <p:sldId id="656" r:id="rId23"/>
    <p:sldId id="642" r:id="rId24"/>
    <p:sldId id="609" r:id="rId25"/>
    <p:sldId id="612" r:id="rId26"/>
    <p:sldId id="655" r:id="rId27"/>
    <p:sldId id="614" r:id="rId28"/>
    <p:sldId id="615" r:id="rId29"/>
    <p:sldId id="618" r:id="rId30"/>
    <p:sldId id="643" r:id="rId31"/>
    <p:sldId id="644" r:id="rId32"/>
    <p:sldId id="625" r:id="rId33"/>
    <p:sldId id="645" r:id="rId34"/>
    <p:sldId id="647" r:id="rId35"/>
    <p:sldId id="648" r:id="rId36"/>
    <p:sldId id="649" r:id="rId37"/>
    <p:sldId id="650" r:id="rId38"/>
    <p:sldId id="651" r:id="rId39"/>
    <p:sldId id="661" r:id="rId40"/>
    <p:sldId id="663" r:id="rId41"/>
    <p:sldId id="712" r:id="rId42"/>
    <p:sldId id="703" r:id="rId43"/>
    <p:sldId id="704" r:id="rId44"/>
    <p:sldId id="705" r:id="rId45"/>
    <p:sldId id="713" r:id="rId46"/>
    <p:sldId id="706" r:id="rId47"/>
    <p:sldId id="653" r:id="rId48"/>
    <p:sldId id="708" r:id="rId49"/>
    <p:sldId id="709" r:id="rId50"/>
    <p:sldId id="710" r:id="rId51"/>
    <p:sldId id="711" r:id="rId5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1"/>
        </a:solidFill>
        <a:latin typeface="Times New Roman" panose="02020603050405020304" pitchFamily="18" charset="0"/>
        <a:ea typeface="华文新魏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1"/>
        </a:solidFill>
        <a:latin typeface="Times New Roman" panose="02020603050405020304" pitchFamily="18" charset="0"/>
        <a:ea typeface="华文新魏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1"/>
        </a:solidFill>
        <a:latin typeface="Times New Roman" panose="02020603050405020304" pitchFamily="18" charset="0"/>
        <a:ea typeface="华文新魏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1"/>
        </a:solidFill>
        <a:latin typeface="Times New Roman" panose="02020603050405020304" pitchFamily="18" charset="0"/>
        <a:ea typeface="华文新魏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1"/>
        </a:solidFill>
        <a:latin typeface="Times New Roman" panose="02020603050405020304" pitchFamily="18" charset="0"/>
        <a:ea typeface="华文新魏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1"/>
        </a:solidFill>
        <a:latin typeface="Times New Roman" panose="02020603050405020304" pitchFamily="18" charset="0"/>
        <a:ea typeface="华文新魏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1"/>
        </a:solidFill>
        <a:latin typeface="Times New Roman" panose="02020603050405020304" pitchFamily="18" charset="0"/>
        <a:ea typeface="华文新魏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1"/>
        </a:solidFill>
        <a:latin typeface="Times New Roman" panose="02020603050405020304" pitchFamily="18" charset="0"/>
        <a:ea typeface="华文新魏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1"/>
        </a:solidFill>
        <a:latin typeface="Times New Roman" panose="02020603050405020304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FF3300"/>
    <a:srgbClr val="000000"/>
    <a:srgbClr val="CCFFCC"/>
    <a:srgbClr val="FFFFCC"/>
    <a:srgbClr val="FF9900"/>
    <a:srgbClr val="33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7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Rectangle 4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Font typeface="Arial" panose="020B0604020202020204" pitchFamily="34" charset="0"/>
              <a:buNone/>
            </a:pPr>
            <a:fld id="{9A0DB2DC-4C9A-4742-B13C-FB6460FD3503}" type="slidenum">
              <a:rPr lang="zh-CN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ctr"/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爱琴文明：指爱琴海地区的青铜文明，以克里特岛和迈锡尼两地为主。荷马时代：希腊各地又退回到原始社会时代，是相对落后的黑暗时代。由时间轴可知，希腊民主政治是伴随着城邦的形成发展而发展的，从建立到结束（前</a:t>
            </a:r>
            <a:r>
              <a:rPr lang="en-US" altLang="zh-CN" dirty="0"/>
              <a:t>441</a:t>
            </a:r>
            <a:r>
              <a:rPr lang="zh-CN" altLang="en-US" dirty="0"/>
              <a:t>年发生寡头政变，民主政治被推翻；虽然后来又恢复，但形似神离，大势已去），总共只有一百多年的时间。雅典民主政治为何会在如此短的时间内殒命？这大概是每一个惊叹它伟大成就的人也必然会有的惊讶。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ctr"/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爱琴文明：指爱琴海地区的青铜文明，以克里特岛和迈锡尼两地为主。荷马时代：希腊各地又退回到原始社会时代，是相对落后的黑暗时代。由时间轴可知，希腊民主政治是伴随着城邦的形成发展而发展的，从建立到结束（前</a:t>
            </a:r>
            <a:r>
              <a:rPr lang="en-US" altLang="zh-CN" dirty="0"/>
              <a:t>441</a:t>
            </a:r>
            <a:r>
              <a:rPr lang="zh-CN" altLang="en-US" dirty="0"/>
              <a:t>年发生寡头政变，民主政治被推翻；虽然后来又恢复，但形似神离，大势已去），总共只有一百多年的时间。雅典民主政治为何会在如此短的时间内殒命？这大概是每一个惊叹它伟大成就的人也必然会有的惊讶。</a:t>
            </a:r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Ro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51203" name="Rectangle 3"/>
          <p:cNvSpPr>
            <a:spLocks noGrp="1" noRot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ctr"/>
          <a:p>
            <a:pPr lvl="0"/>
            <a:r>
              <a:rPr lang="zh-CN" altLang="zh-CN" b="1" dirty="0">
                <a:ea typeface="黑体" panose="02010609060101010101" pitchFamily="49" charset="-122"/>
              </a:rPr>
              <a:t>无限</a:t>
            </a:r>
            <a:r>
              <a:rPr lang="zh-CN" altLang="zh-CN" sz="1000" b="1" dirty="0">
                <a:ea typeface="黑体" panose="02010609060101010101" pitchFamily="49" charset="-122"/>
              </a:rPr>
              <a:t>（无特定性质和形态的原始物质）</a:t>
            </a:r>
            <a:endParaRPr lang="zh-CN" altLang="zh-CN" sz="1000" b="1" dirty="0"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ctr"/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爱琴文明：指爱琴海地区的青铜文明，以克里特岛和迈锡尼两地为主。荷马时代：希腊各地又退回到原始社会时代，是相对落后的黑暗时代。由时间轴可知，希腊民主政治是伴随着城邦的形成发展而发展的，从建立到结束（前</a:t>
            </a:r>
            <a:r>
              <a:rPr lang="en-US" altLang="zh-CN" dirty="0"/>
              <a:t>441</a:t>
            </a:r>
            <a:r>
              <a:rPr lang="zh-CN" altLang="en-US" dirty="0"/>
              <a:t>年发生寡头政变，民主政治被推翻；虽然后来又恢复，但形似神离，大势已去），总共只有一百多年的时间。雅典民主政治为何会在如此短的时间内殒命？这大概是每一个惊叹它伟大成就的人也必然会有的惊讶。</a:t>
            </a: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自然哲学家用自己的</a:t>
            </a:r>
            <a:r>
              <a:rPr lang="zh-CN" altLang="en-US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头脑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去探索自然奥秘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而不是依赖传统的神学解释，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860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38" name="文本占位符 8601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dirty="0"/>
          </a:p>
        </p:txBody>
      </p:sp>
      <p:sp>
        <p:nvSpPr>
          <p:cNvPr id="1433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华文新魏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华文新魏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ctr"/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爱琴文明：指爱琴海地区的青铜文明，以克里特岛和迈锡尼两地为主。荷马时代：希腊各地又退回到原始社会时代，是相对落后的黑暗时代。由时间轴可知，希腊民主政治是伴随着城邦的形成发展而发展的，从建立到结束（前</a:t>
            </a:r>
            <a:r>
              <a:rPr lang="en-US" altLang="zh-CN" dirty="0"/>
              <a:t>441</a:t>
            </a:r>
            <a:r>
              <a:rPr lang="zh-CN" altLang="en-US" dirty="0"/>
              <a:t>年发生寡头政变，民主政治被推翻；虽然后来又恢复，但形似神离，大势已去），总共只有一百多年的时间。雅典民主政治为何会在如此短的时间内殒命？这大概是每一个惊叹它伟大成就的人也必然会有的惊讶。</a:t>
            </a: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ctr"/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爱琴文明：指爱琴海地区的青铜文明，以克里特岛和迈锡尼两地为主。荷马时代：希腊各地又退回到原始社会时代，是相对落后的黑暗时代。由时间轴可知，希腊民主政治是伴随着城邦的形成发展而发展的，从建立到结束（前</a:t>
            </a:r>
            <a:r>
              <a:rPr lang="en-US" altLang="zh-CN" dirty="0"/>
              <a:t>441</a:t>
            </a:r>
            <a:r>
              <a:rPr lang="zh-CN" altLang="en-US" dirty="0"/>
              <a:t>年发生寡头政变，民主政治被推翻；虽然后来又恢复，但形似神离，大势已去），总共只有一百多年的时间。雅典民主政治为何会在如此短的时间内殒命？这大概是每一个惊叹它伟大成就的人也必然会有的惊讶。</a:t>
            </a:r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r>
              <a:rPr lang="zh-CN" altLang="en-US" dirty="0"/>
              <a:t>我也不认为自己由于面临危险而必须放弃耿直，我对我的申辩方式并不后悔。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Verdana" panose="020B0604030504040204" pitchFamily="34" charset="0"/>
              </a:rPr>
            </a:fld>
            <a:endParaRPr lang="en-US" altLang="zh-CN" sz="1200" dirty="0">
              <a:latin typeface="Verdana" panose="020B0604030504040204" pitchFamily="34" charset="0"/>
            </a:endParaRPr>
          </a:p>
        </p:txBody>
      </p:sp>
      <p:sp>
        <p:nvSpPr>
          <p:cNvPr id="5530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530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ctr"/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爱琴文明：指爱琴海地区的青铜文明，以克里特岛和迈锡尼两地为主。荷马时代：希腊各地又退回到原始社会时代，是相对落后的黑暗时代。由时间轴可知，希腊民主政治是伴随着城邦的形成发展而发展的，从建立到结束（前</a:t>
            </a:r>
            <a:r>
              <a:rPr lang="en-US" altLang="zh-CN" dirty="0"/>
              <a:t>441</a:t>
            </a:r>
            <a:r>
              <a:rPr lang="zh-CN" altLang="en-US" dirty="0"/>
              <a:t>年发生寡头政变，民主政治被推翻；虽然后来又恢复，但形似神离，大势已去），总共只有一百多年的时间。雅典民主政治为何会在如此短的时间内殒命？这大概是每一个惊叹它伟大成就的人也必然会有的惊讶。</a:t>
            </a:r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6323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6323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63230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63230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6323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6323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任意多边形 70657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51" name="组合 70658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052" name="任意多边形 70659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任意多边形 70660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任意多边形 70661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任意多边形 70662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任意多边形 70663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70664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任意多边形 70665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任意多边形 70666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70667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70668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70669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70670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70671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65" name="组合 70672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66" name="矩形 7067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7" name="任意多边形 7067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任意多边形 7067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任意多边形 7067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任意多边形 7067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任意多边形 7067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任意多边形 7067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任意多边形 7068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任意多边形 7068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任意多边形 7068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任意多边形 7068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矩形 7068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8" name="矩形 7068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9" name="任意多边形 7068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任意多边形 7068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任意多边形 7068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任意多边形 7068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任意多边形 7069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4" name="任意多边形 7069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5" name="任意多边形 7069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7069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7069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7069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矩形 7069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0" name="矩形 7069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1" name="任意多边形 7069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2" name="任意多边形 7069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3" name="任意多边形 7070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4" name="任意多边形 7070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5" name="任意多边形 7070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6" name="任意多边形 7070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7" name="任意多边形 7070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8" name="任意多边形 7070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" name="任意多边形 7070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" name="任意多边形 7070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1" name="矩形 7070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02" name="矩形 7070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03" name="任意多边形 7071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4" name="任意多边形 7071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5" name="任意多边形 7071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任意多边形 7071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7" name="任意多边形 7071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8" name="任意多边形 7071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9" name="任意多边形 7071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0" name="任意多边形 7071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1" name="任意多边形 7071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2" name="任意多边形 7071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3" name="矩形 7072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14" name="矩形 7072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15" name="任意多边形 7072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6" name="任意多边形 7072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7" name="任意多边形 7072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8" name="任意多边形 7072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9" name="任意多边形 7072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0" name="任意多边形 7072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1" name="任意多边形 7072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2" name="任意多边形 7072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3" name="任意多边形 7073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4" name="任意多边形 7073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5" name="矩形 7073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26" name="矩形 7073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27" name="任意多边形 7073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8" name="任意多边形 7073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9" name="任意多边形 7073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0" name="任意多边形 7073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1" name="任意多边形 7073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2" name="任意多边形 7073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3" name="任意多边形 7074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4" name="任意多边形 7074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5" name="任意多边形 7074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6" name="任意多边形 7074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7" name="矩形 7074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38" name="矩形 7074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39" name="任意多边形 7074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" name="任意多边形 7074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1" name="任意多边形 7074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2" name="任意多边形 7074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3" name="任意多边形 7075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4" name="任意多边形 7075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5" name="任意多边形 7075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6" name="任意多边形 7075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7" name="任意多边形 7075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8" name="任意多边形 7075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9" name="矩形 7075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0" name="矩形 7075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" name="任意多边形 7075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" name="任意多边形 7075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" name="任意多边形 7076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" name="任意多边形 7076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" name="任意多边形 7076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6" name="任意多边形 7076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7" name="任意多边形 7076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" name="任意多边形 7076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9" name="任意多边形 7076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0" name="任意多边形 7076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" name="矩形 7076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62" name="矩形 7076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63" name="任意多边形 7077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4" name="任意多边形 7077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5" name="任意多边形 7077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6" name="任意多边形 7077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7" name="任意多边形 7077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8" name="任意多边形 7077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9" name="任意多边形 7077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0" name="任意多边形 7077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" name="任意多边形 7077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" name="任意多边形 7077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3" name="矩形 7078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74" name="矩形 7078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75" name="任意多边形 7078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6" name="任意多边形 7078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7" name="任意多边形 7078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8" name="任意多边形 7078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9" name="任意多边形 7078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0" name="任意多边形 7078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1" name="任意多边形 7078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2" name="任意多边形 7078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3" name="任意多边形 7079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4" name="任意多边形 7079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5" name="矩形 7079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86" name="矩形 7079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87" name="任意多边形 7079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8" name="任意多边形 7079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9" name="任意多边形 7079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0" name="任意多边形 7079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1" name="任意多边形 7079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2" name="任意多边形 7079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3" name="任意多边形 7080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4" name="任意多边形 7080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5" name="任意多边形 7080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6" name="任意多边形 7080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7" name="矩形 7080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98" name="矩形 7080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99" name="任意多边形 7080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0" name="任意多边形 7080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1" name="任意多边形 7080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2" name="任意多边形 7080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3" name="任意多边形 7081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4" name="任意多边形 7081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5" name="任意多边形 7081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6" name="任意多边形 7081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7" name="任意多边形 7081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8" name="任意多边形 7081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9" name="矩形 7081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10" name="任意多边形 7081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11" name="组合 70823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212" name="任意多边形 70824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3" name="任意多边形 70825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4" name="任意多边形 70826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5" name="任意多边形 70827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6" name="任意多边形 70828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7" name="任意多边形 70829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8" name="任意多边形 70830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9" name="任意多边形 70831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0" name="任意多边形 70832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1" name="任意多边形 70833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2" name="任意多边形 70834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3" name="任意多边形 70835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4" name="任意多边形 70836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0819" name="标题 70818"/>
          <p:cNvSpPr>
            <a:spLocks noGrp="1" noRot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0823" name="副标题 70822"/>
          <p:cNvSpPr>
            <a:spLocks noGrp="1" noRot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70820" name="日期占位符 70819"/>
          <p:cNvSpPr>
            <a:spLocks noGrp="1"/>
          </p:cNvSpPr>
          <p:nvPr>
            <p:ph type="dt" sz="half" idx="2"/>
          </p:nvPr>
        </p:nvSpPr>
        <p:spPr>
          <a:xfrm>
            <a:off x="301625" y="62484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0821" name="页脚占位符 7082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0822" name="灯片编号占位符 7082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95166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834" y="1600200"/>
            <a:ext cx="3995166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9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8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1784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雅典卫城"/>
          <p:cNvPicPr>
            <a:picLocks noChangeAspect="1"/>
          </p:cNvPicPr>
          <p:nvPr userDrawn="1"/>
        </p:nvPicPr>
        <p:blipFill>
          <a:blip r:embed="rId12">
            <a:lum bright="70001" contrast="-82001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91513" cy="4997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812800" indent="-812800" algn="l" rtl="0" eaLnBrk="0" fontAlgn="base" hangingPunct="0">
        <a:spcBef>
          <a:spcPct val="20000"/>
        </a:spcBef>
        <a:spcAft>
          <a:spcPct val="0"/>
        </a:spcAft>
        <a:buAutoNum type="ea1JpnChsDbPeriod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168400" indent="-711200" algn="l" rtl="0" eaLnBrk="0" fontAlgn="base" hangingPunct="0">
        <a:spcBef>
          <a:spcPct val="20000"/>
        </a:spcBef>
        <a:spcAft>
          <a:spcPct val="0"/>
        </a:spcAft>
        <a:buAutoNum type="arabicPeriod"/>
        <a:defRPr sz="2800">
          <a:solidFill>
            <a:schemeClr val="tx1"/>
          </a:solidFill>
          <a:latin typeface="+mn-lt"/>
          <a:ea typeface="+mn-ea"/>
        </a:defRPr>
      </a:lvl2pPr>
      <a:lvl3pPr marL="1524000" indent="-609600" algn="l" rtl="0" eaLnBrk="0" fontAlgn="base" hangingPunct="0">
        <a:spcBef>
          <a:spcPct val="20000"/>
        </a:spcBef>
        <a:spcAft>
          <a:spcPct val="0"/>
        </a:spcAft>
        <a:buAutoNum type="circleNumDbPlain"/>
        <a:defRPr sz="2400">
          <a:solidFill>
            <a:schemeClr val="tx1"/>
          </a:solidFill>
          <a:latin typeface="+mn-lt"/>
          <a:ea typeface="+mn-ea"/>
        </a:defRPr>
      </a:lvl3pPr>
      <a:lvl4pPr marL="1879600" indent="-508000" algn="l" rtl="0" eaLnBrk="0" fontAlgn="base" hangingPunct="0">
        <a:spcBef>
          <a:spcPct val="20000"/>
        </a:spcBef>
        <a:spcAft>
          <a:spcPct val="0"/>
        </a:spcAft>
        <a:buAutoNum type="alphaLcPeriod"/>
        <a:defRPr sz="2000">
          <a:solidFill>
            <a:schemeClr val="tx1"/>
          </a:solidFill>
          <a:latin typeface="+mn-lt"/>
          <a:ea typeface="+mn-ea"/>
        </a:defRPr>
      </a:lvl4pPr>
      <a:lvl5pPr marL="2336800" indent="-508000" algn="l" rtl="0" eaLnBrk="0" fontAlgn="base" hangingPunct="0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5pPr>
      <a:lvl6pPr marL="27940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6pPr>
      <a:lvl7pPr marL="32512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7pPr>
      <a:lvl8pPr marL="37084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8pPr>
      <a:lvl9pPr marL="41656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7" descr="雅典卫城"/>
          <p:cNvPicPr>
            <a:picLocks noChangeAspect="1"/>
          </p:cNvPicPr>
          <p:nvPr userDrawn="1"/>
        </p:nvPicPr>
        <p:blipFill>
          <a:blip r:embed="rId13">
            <a:lum bright="70001" contrast="-82001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91513" cy="4997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8128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711200"/>
            <a:r>
              <a:rPr lang="zh-CN" altLang="en-US" dirty="0"/>
              <a:t>第二级</a:t>
            </a:r>
            <a:endParaRPr lang="zh-CN" altLang="en-US" dirty="0"/>
          </a:p>
          <a:p>
            <a:pPr lvl="2" indent="-609600"/>
            <a:r>
              <a:rPr lang="zh-CN" altLang="en-US" dirty="0"/>
              <a:t>第三级</a:t>
            </a:r>
            <a:endParaRPr lang="zh-CN" altLang="en-US" dirty="0"/>
          </a:p>
          <a:p>
            <a:pPr lvl="3" indent="-508000"/>
            <a:r>
              <a:rPr lang="zh-CN" altLang="en-US" dirty="0"/>
              <a:t>第四级</a:t>
            </a:r>
            <a:endParaRPr lang="zh-CN" altLang="en-US" dirty="0"/>
          </a:p>
          <a:p>
            <a:pPr lvl="4" indent="-5080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812800" indent="-812800" algn="l" rtl="0" eaLnBrk="0" fontAlgn="base" hangingPunct="0">
        <a:spcBef>
          <a:spcPct val="20000"/>
        </a:spcBef>
        <a:spcAft>
          <a:spcPct val="0"/>
        </a:spcAft>
        <a:buAutoNum type="ea1JpnChsDbPeriod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168400" indent="-711200" algn="l" rtl="0" eaLnBrk="0" fontAlgn="base" hangingPunct="0">
        <a:spcBef>
          <a:spcPct val="20000"/>
        </a:spcBef>
        <a:spcAft>
          <a:spcPct val="0"/>
        </a:spcAft>
        <a:buAutoNum type="arabicPeriod"/>
        <a:defRPr sz="2800">
          <a:solidFill>
            <a:schemeClr val="tx1"/>
          </a:solidFill>
          <a:latin typeface="+mn-lt"/>
          <a:ea typeface="+mn-ea"/>
        </a:defRPr>
      </a:lvl2pPr>
      <a:lvl3pPr marL="1524000" indent="-609600" algn="l" rtl="0" eaLnBrk="0" fontAlgn="base" hangingPunct="0">
        <a:spcBef>
          <a:spcPct val="20000"/>
        </a:spcBef>
        <a:spcAft>
          <a:spcPct val="0"/>
        </a:spcAft>
        <a:buAutoNum type="circleNumDbPlain"/>
        <a:defRPr sz="2400">
          <a:solidFill>
            <a:schemeClr val="tx1"/>
          </a:solidFill>
          <a:latin typeface="+mn-lt"/>
          <a:ea typeface="+mn-ea"/>
        </a:defRPr>
      </a:lvl3pPr>
      <a:lvl4pPr marL="1879600" indent="-508000" algn="l" rtl="0" eaLnBrk="0" fontAlgn="base" hangingPunct="0">
        <a:spcBef>
          <a:spcPct val="20000"/>
        </a:spcBef>
        <a:spcAft>
          <a:spcPct val="0"/>
        </a:spcAft>
        <a:buAutoNum type="alphaLcPeriod"/>
        <a:defRPr sz="2000">
          <a:solidFill>
            <a:schemeClr val="tx1"/>
          </a:solidFill>
          <a:latin typeface="+mn-lt"/>
          <a:ea typeface="+mn-ea"/>
        </a:defRPr>
      </a:lvl4pPr>
      <a:lvl5pPr marL="2336800" indent="-508000" algn="l" rtl="0" eaLnBrk="0" fontAlgn="base" hangingPunct="0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5pPr>
      <a:lvl6pPr marL="27940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6pPr>
      <a:lvl7pPr marL="32512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7pPr>
      <a:lvl8pPr marL="37084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8pPr>
      <a:lvl9pPr marL="41656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雅典卫城"/>
          <p:cNvPicPr>
            <a:picLocks noChangeAspect="1"/>
          </p:cNvPicPr>
          <p:nvPr userDrawn="1"/>
        </p:nvPicPr>
        <p:blipFill>
          <a:blip r:embed="rId12">
            <a:lum bright="70001" contrast="-82001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91513" cy="4997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812800" indent="-812800" algn="l" rtl="0" eaLnBrk="0" fontAlgn="base" hangingPunct="0">
        <a:spcBef>
          <a:spcPct val="20000"/>
        </a:spcBef>
        <a:spcAft>
          <a:spcPct val="0"/>
        </a:spcAft>
        <a:buAutoNum type="ea1JpnChsDbPeriod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168400" indent="-711200" algn="l" rtl="0" eaLnBrk="0" fontAlgn="base" hangingPunct="0">
        <a:spcBef>
          <a:spcPct val="20000"/>
        </a:spcBef>
        <a:spcAft>
          <a:spcPct val="0"/>
        </a:spcAft>
        <a:buAutoNum type="arabicPeriod"/>
        <a:defRPr sz="2800">
          <a:solidFill>
            <a:schemeClr val="tx1"/>
          </a:solidFill>
          <a:latin typeface="+mn-lt"/>
          <a:ea typeface="+mn-ea"/>
        </a:defRPr>
      </a:lvl2pPr>
      <a:lvl3pPr marL="1524000" indent="-609600" algn="l" rtl="0" eaLnBrk="0" fontAlgn="base" hangingPunct="0">
        <a:spcBef>
          <a:spcPct val="20000"/>
        </a:spcBef>
        <a:spcAft>
          <a:spcPct val="0"/>
        </a:spcAft>
        <a:buAutoNum type="circleNumDbPlain"/>
        <a:defRPr sz="2400">
          <a:solidFill>
            <a:schemeClr val="tx1"/>
          </a:solidFill>
          <a:latin typeface="+mn-lt"/>
          <a:ea typeface="+mn-ea"/>
        </a:defRPr>
      </a:lvl3pPr>
      <a:lvl4pPr marL="1879600" indent="-508000" algn="l" rtl="0" eaLnBrk="0" fontAlgn="base" hangingPunct="0">
        <a:spcBef>
          <a:spcPct val="20000"/>
        </a:spcBef>
        <a:spcAft>
          <a:spcPct val="0"/>
        </a:spcAft>
        <a:buAutoNum type="alphaLcPeriod"/>
        <a:defRPr sz="2000">
          <a:solidFill>
            <a:schemeClr val="tx1"/>
          </a:solidFill>
          <a:latin typeface="+mn-lt"/>
          <a:ea typeface="+mn-ea"/>
        </a:defRPr>
      </a:lvl4pPr>
      <a:lvl5pPr marL="2336800" indent="-508000" algn="l" rtl="0" eaLnBrk="0" fontAlgn="base" hangingPunct="0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5pPr>
      <a:lvl6pPr marL="27940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6pPr>
      <a:lvl7pPr marL="32512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7pPr>
      <a:lvl8pPr marL="37084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8pPr>
      <a:lvl9pPr marL="4165600" indent="-508000" algn="l" rtl="0" fontAlgn="base">
        <a:spcBef>
          <a:spcPct val="20000"/>
        </a:spcBef>
        <a:spcAft>
          <a:spcPct val="0"/>
        </a:spcAft>
        <a:buAutoNum type="alphaLcParenR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69633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027" name="矩形 69634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" name="任意多边形 69635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任意多边形 69636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任意多边形 69637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" name="任意多边形 69638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" name="任意多边形 69639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" name="任意多边形 69640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" name="任意多边形 69641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" name="任意多边形 69642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6" name="任意多边形 69643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7" name="任意多边形 69644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8" name="矩形 69645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9" name="矩形 69646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0" name="任意多边形 69647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1" name="任意多边形 69648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2" name="任意多边形 69649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3" name="任意多边形 69650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" name="任意多边形 69651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任意多边形 69652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6" name="任意多边形 69653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7" name="任意多边形 69654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任意多边形 69655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" name="任意多边形 69656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0" name="矩形 69657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1" name="矩形 69658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2" name="任意多边形 69659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3" name="任意多边形 69660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4" name="任意多边形 69661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" name="任意多边形 69662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69663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69664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69665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69666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69667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69668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矩形 69669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3" name="矩形 69670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4" name="任意多边形 69671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69672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69673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69674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69675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9" name="任意多边形 69676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0" name="任意多边形 69677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1" name="任意多边形 69678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2" name="任意多边形 69679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" name="任意多边形 69680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4" name="矩形 69681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5" name="矩形 69682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6" name="任意多边形 69683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7" name="任意多边形 69684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8" name="任意多边形 69685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9" name="任意多边形 69686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0" name="任意多边形 69687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1" name="任意多边形 69688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2" name="任意多边形 69689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3" name="任意多边形 69690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4" name="任意多边形 69691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5" name="任意多边形 69692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" name="矩形 69693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7" name="矩形 69694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8" name="任意多边形 69695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9" name="任意多边形 69696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0" name="任意多边形 69697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1" name="任意多边形 69698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2" name="任意多边形 69699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3" name="任意多边形 69700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4" name="任意多边形 69701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" name="任意多边形 69702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" name="任意多边形 69703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7" name="任意多边形 69704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8" name="矩形 69705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9" name="矩形 69706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0" name="任意多边形 69707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1" name="任意多边形 69708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2" name="任意多边形 69709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3" name="任意多边形 69710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4" name="任意多边形 69711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5" name="任意多边形 69712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" name="任意多边形 69713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" name="任意多边形 69714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8" name="任意多边形 69715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9" name="任意多边形 69716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0" name="矩形 69717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1" name="矩形 69718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2" name="任意多边形 69719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3" name="任意多边形 69720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4" name="任意多边形 69721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5" name="任意多边形 69722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" name="任意多边形 69723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" name="任意多边形 69724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8" name="任意多边形 69725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9" name="任意多边形 69726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0" name="任意多边形 69727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1" name="任意多边形 69728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2" name="矩形 69729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3" name="矩形 69730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4" name="任意多边形 69731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5" name="任意多边形 69732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" name="任意多边形 69733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" name="任意多边形 69734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" name="任意多边形 69735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" name="任意多边形 69736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" name="任意多边形 69737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" name="任意多边形 69738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" name="任意多边形 69739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" name="任意多边形 69740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" name="矩形 69741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5" name="矩形 69742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" name="任意多边形 69743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" name="任意多边形 69744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" name="任意多边形 69745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" name="任意多边形 69746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0" name="任意多边形 69747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1" name="任意多边形 69748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2" name="任意多边形 69749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3" name="任意多边形 69750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4" name="任意多边形 69751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5" name="任意多边形 69752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6" name="矩形 69753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7" name="矩形 69754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8" name="任意多边形 69755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9" name="任意多边形 69756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0" name="任意多边形 69757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1" name="任意多边形 69758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2" name="任意多边形 69759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3" name="任意多边形 69760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4" name="任意多边形 69761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5" name="任意多边形 69762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6" name="任意多边形 69763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7" name="任意多边形 69764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8" name="矩形 69765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9" name="矩形 69766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0" name="任意多边形 69767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1" name="任意多边形 69768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2" name="任意多边形 69769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3" name="任意多边形 69770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4" name="任意多边形 69771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5" name="任意多边形 69772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6" name="任意多边形 69773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7" name="任意多边形 69774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8" name="任意多边形 69775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9" name="任意多边形 69776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0" name="矩形 69777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 anchor="t"/>
            <a:p>
              <a:pPr lvl="0" inden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1" name="任意多边形 69778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72" name="组合 69779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73" name="任意多边形 69780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4" name="任意多边形 69781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5" name="任意多边形 69782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6" name="任意多边形 69783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" name="任意多边形 69784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8" name="任意多边形 69785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9" name="任意多边形 69786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0" name="任意多边形 69787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1" name="任意多边形 69788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2" name="任意多边形 69789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3" name="任意多边形 69790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4" name="任意多边形 69791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5" name="任意多边形 69792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86" name="组合 69793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87" name="任意多边形 69794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8" name="任意多边形 69795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9" name="任意多边形 69796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0" name="任意多边形 69797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1" name="任意多边形 69798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2" name="任意多边形 69799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3" name="任意多边形 69800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4" name="任意多边形 69801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5" name="任意多边形 69802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6" name="任意多边形 69803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7" name="任意多边形 69804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" name="任意多边形 69805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9" name="任意多边形 69806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00" name="组合 69807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201" name="任意多边形 69808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2" name="任意多边形 69809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3" name="任意多边形 69810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4" name="任意多边形 69811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5" name="任意多边形 69812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6" name="任意多边形 69813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7" name="任意多边形 69814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8" name="任意多边形 69815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9" name="任意多边形 69816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0" name="任意多边形 69817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1" name="任意多边形 69818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2" name="任意多边形 69819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3" name="任意多边形 69820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14" name="组合 69821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215" name="任意多边形 69822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6" name="任意多边形 69823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7" name="任意多边形 69824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8" name="任意多边形 69825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9" name="任意多边形 69826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0" name="任意多边形 69827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1" name="任意多边形 69828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2" name="任意多边形 69829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3" name="任意多边形 69830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4" name="任意多边形 69831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5" name="任意多边形 69832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6" name="任意多边形 69833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7" name="任意多边形 69834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28" name="组合 69835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229" name="任意多边形 69836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" name="任意多边形 69837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" name="任意多边形 69838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" name="任意多边形 69839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" name="任意多边形 69840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" name="任意多边形 69841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" name="任意多边形 69842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" name="任意多边形 69843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" name="任意多边形 69844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" name="任意多边形 69845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" name="任意多边形 69846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" name="任意多边形 69847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" name="任意多边形 69848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42" name="组合 69849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243" name="任意多边形 69850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" name="任意多边形 69851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5" name="任意多边形 69852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6" name="任意多边形 69853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7" name="任意多边形 69854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8" name="任意多边形 69855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9" name="任意多边形 69856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0" name="任意多边形 69857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1" name="任意多边形 69858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2" name="任意多边形 69859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3" name="任意多边形 69860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4" name="任意多边形 69861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5" name="任意多边形 69862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56" name="组合 69863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257" name="任意多边形 69864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58" name="组合 69865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259" name="任意多边形 69866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0" name="任意多边形 69867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1" name="任意多边形 69868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2" name="任意多边形 69869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3" name="任意多边形 69870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4" name="任意多边形 69871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5" name="任意多边形 69872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6" name="任意多边形 69873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7" name="任意多边形 69874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8" name="任意多边形 69875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69" name="任意多边形 69876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70" name="任意多边形 69877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71" name="任意多边形 69878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272" name="标题 69879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73" name="文本占位符 69880"/>
          <p:cNvSpPr>
            <a:spLocks noGrp="1" noRot="1"/>
          </p:cNvSpPr>
          <p:nvPr>
            <p:ph type="body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9882" name="日期占位符 69881"/>
          <p:cNvSpPr>
            <a:spLocks noGrp="1"/>
          </p:cNvSpPr>
          <p:nvPr>
            <p:ph type="dt" sz="half" idx="2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9883" name="页脚占位符 69882"/>
          <p:cNvSpPr>
            <a:spLocks noGrp="1"/>
          </p:cNvSpPr>
          <p:nvPr>
            <p:ph type="ftr" sz="quarter" idx="3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9884" name="灯片编号占位符 69883"/>
          <p:cNvSpPr>
            <a:spLocks noGrp="1"/>
          </p:cNvSpPr>
          <p:nvPr>
            <p:ph type="sldNum" sz="quarter" idx="4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¡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0.png"/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slide" Target="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Box 1"/>
          <p:cNvSpPr txBox="1"/>
          <p:nvPr/>
        </p:nvSpPr>
        <p:spPr>
          <a:xfrm>
            <a:off x="228600" y="762000"/>
            <a:ext cx="8763000" cy="4845050"/>
          </a:xfrm>
          <a:prstGeom prst="rect">
            <a:avLst/>
          </a:prstGeom>
          <a:noFill/>
          <a:ln w="76200" cap="flat" cmpd="tri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在公元前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800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年，尤其是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600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年至前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间，是人类文明的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轴心时代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，轴心时代发生的地区是北纬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度上下，即北纬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度至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度之间，这段时间是人类文明的重大突破时期。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在轴心时代，各个文明都出现了许多伟大的精神导师，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古希腊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苏格拉底、柏拉图、亚里士多德，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以色列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有犹太教的先知们，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古印度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有释迦牟尼，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有老子、孔子</a:t>
            </a:r>
            <a:r>
              <a:rPr lang="en-US" altLang="en-US" sz="3200" dirty="0">
                <a:latin typeface="宋体" panose="02010600030101010101" pitchFamily="2" charset="-122"/>
                <a:ea typeface="黑体" panose="02010609060101010101" pitchFamily="49" charset="-122"/>
              </a:rPr>
              <a:t>…</a:t>
            </a:r>
            <a:r>
              <a:rPr lang="en-US" altLang="zh-CN" sz="3200" dirty="0">
                <a:latin typeface="宋体" panose="02010600030101010101" pitchFamily="2" charset="-122"/>
                <a:ea typeface="黑体" panose="02010609060101010101" pitchFamily="49" charset="-122"/>
              </a:rPr>
              <a:t>…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——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雅斯贝尔斯《历史的起源与目标》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Picture 2" descr="t01308fa73b8280e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4800"/>
            <a:ext cx="9144000" cy="6100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Oval 3"/>
          <p:cNvSpPr/>
          <p:nvPr/>
        </p:nvSpPr>
        <p:spPr>
          <a:xfrm>
            <a:off x="7162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36" name="AutoShape 4"/>
          <p:cNvSpPr/>
          <p:nvPr/>
        </p:nvSpPr>
        <p:spPr>
          <a:xfrm>
            <a:off x="5562600" y="914400"/>
            <a:ext cx="2057400" cy="2514600"/>
          </a:xfrm>
          <a:prstGeom prst="wedgeRoundRectCallout">
            <a:avLst>
              <a:gd name="adj1" fmla="val 33181"/>
              <a:gd name="adj2" fmla="val 72032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18437" name="Picture 5" descr="泰勒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990600"/>
            <a:ext cx="1235075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410200" y="2667000"/>
            <a:ext cx="23987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泰勒斯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zh-CN" altLang="zh-CN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624</a:t>
            </a:r>
            <a:r>
              <a:rPr kumimoji="0" lang="zh-CN" altLang="zh-CN" sz="2000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</a:t>
            </a:r>
            <a:r>
              <a:rPr kumimoji="0" lang="zh-CN" altLang="zh-CN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547</a:t>
            </a:r>
            <a:r>
              <a:rPr kumimoji="0" lang="zh-CN" altLang="en-US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000" kern="1200" cap="none" spc="0" normalizeH="0" baseline="0" noProof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920" name="Oval 8"/>
          <p:cNvSpPr/>
          <p:nvPr/>
        </p:nvSpPr>
        <p:spPr>
          <a:xfrm>
            <a:off x="4648200" y="34290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9" name="AutoShape 7"/>
          <p:cNvSpPr/>
          <p:nvPr/>
        </p:nvSpPr>
        <p:spPr>
          <a:xfrm>
            <a:off x="3124200" y="3886200"/>
            <a:ext cx="2362200" cy="2514600"/>
          </a:xfrm>
          <a:prstGeom prst="wedgeRoundRectCallout">
            <a:avLst>
              <a:gd name="adj1" fmla="val 21843"/>
              <a:gd name="adj2" fmla="val -60796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38921" name="Picture 2" descr="protagor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62400"/>
            <a:ext cx="1225550" cy="1752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895600" y="5715000"/>
            <a:ext cx="2895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普罗塔哥拉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481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约前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411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/>
      <p:bldP spid="389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Picture 5" descr="u=1756166915,3992086407&amp;fm=23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260350"/>
            <a:ext cx="6337300" cy="633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Picture 2" descr="protagor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975"/>
            <a:ext cx="2216150" cy="31686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80975" y="4437063"/>
            <a:ext cx="2665413" cy="1384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普罗塔哥拉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（约前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481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约前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411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8229600" cy="1262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</a:t>
            </a:r>
            <a:r>
              <a:rPr kumimoji="0" lang="zh-CN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12</a:t>
            </a:r>
            <a:r>
              <a:rPr kumimoji="0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 希腊先哲的精神觉醒</a:t>
            </a:r>
            <a:endParaRPr kumimoji="0" lang="zh-CN" altLang="en-US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一、泰勒斯</a:t>
            </a:r>
            <a:r>
              <a:rPr kumimoji="0" lang="en-US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水是万物的本原</a:t>
            </a:r>
            <a:endParaRPr kumimoji="0" lang="zh-CN" altLang="en-US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825" y="2565400"/>
            <a:ext cx="86772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二、普罗塔哥拉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人是万物的尺度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文本框 84993"/>
          <p:cNvSpPr txBox="1"/>
          <p:nvPr/>
        </p:nvSpPr>
        <p:spPr>
          <a:xfrm>
            <a:off x="152400" y="0"/>
            <a:ext cx="8991600" cy="5200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endParaRPr lang="en-US" altLang="zh-CN" dirty="0">
              <a:solidFill>
                <a:srgbClr val="FFFF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在法庭上，普罗塔哥拉的理由是：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“如果你欧提勒士这次官司打赢了，那么按照合同，你应付我另一半的费用；如果你输了，那么按照法庭的裁决，你也应该付给我另一半学费。这次官司或者打赢，或者打输，你都得付我另一半学费。”      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谁知“道高一尺，魔高一丈”，欧提勒士也有自己的一套理论：“如果我打赢了这场官司，那么按照法庭裁决，我不必付给你另一半学费；如果我打输了，那么按照合同规定，我也不必付给你另一半学费，不管是赢还是输，我都不必付给你学费。”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13314" name="Picture 14" descr="nextback-05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38" y="6143625"/>
            <a:ext cx="1008062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7" name="矩形 84996"/>
          <p:cNvSpPr/>
          <p:nvPr/>
        </p:nvSpPr>
        <p:spPr>
          <a:xfrm>
            <a:off x="1042988" y="1196975"/>
            <a:ext cx="6480175" cy="31686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  <a:normAutofit/>
          </a:bodyPr>
          <a:p>
            <a:pPr algn="ctr"/>
            <a:r>
              <a:rPr lang="zh-CN" altLang="en-US" sz="3600" spc="-360">
                <a:ln w="349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人是是非判断的标准 </a:t>
            </a:r>
            <a:endParaRPr lang="zh-CN" altLang="en-US" sz="3600" spc="-360">
              <a:ln w="349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0000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charRg st="121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4994">
                                            <p:txEl>
                                              <p:charRg st="121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457200" y="1828800"/>
            <a:ext cx="103028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爱琴时代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5" name="Text Box 18"/>
          <p:cNvSpPr txBox="1">
            <a:spLocks noChangeArrowheads="1"/>
          </p:cNvSpPr>
          <p:nvPr/>
        </p:nvSpPr>
        <p:spPr bwMode="auto">
          <a:xfrm>
            <a:off x="1752600" y="1828800"/>
            <a:ext cx="99853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荷马时代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1828800"/>
            <a:ext cx="1676400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古风时代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城邦形成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692275" y="5164138"/>
            <a:ext cx="1871663" cy="1008063"/>
          </a:xfrm>
          <a:prstGeom prst="rect">
            <a:avLst/>
          </a:prstGeom>
          <a:noFill/>
          <a:ln w="38100" cap="flat" cmpd="sng" algn="ctr">
            <a:solidFill>
              <a:srgbClr val="BBE0E3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23558" name="矩形 46"/>
          <p:cNvSpPr/>
          <p:nvPr/>
        </p:nvSpPr>
        <p:spPr>
          <a:xfrm>
            <a:off x="4932363" y="1844675"/>
            <a:ext cx="1828800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古典时代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城邦盛衰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9" name="矩形 48"/>
          <p:cNvSpPr/>
          <p:nvPr/>
        </p:nvSpPr>
        <p:spPr>
          <a:xfrm>
            <a:off x="6875463" y="1844675"/>
            <a:ext cx="2057400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希腊化时代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后城邦时代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28600" y="3733800"/>
            <a:ext cx="36576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神话时代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4067175" y="3644900"/>
            <a:ext cx="6858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泰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勒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斯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219700" y="3644900"/>
            <a:ext cx="6096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普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罗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塔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哥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拉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pSp>
        <p:nvGrpSpPr>
          <p:cNvPr id="23563" name="组合 23"/>
          <p:cNvGrpSpPr/>
          <p:nvPr/>
        </p:nvGrpSpPr>
        <p:grpSpPr>
          <a:xfrm>
            <a:off x="0" y="2852738"/>
            <a:ext cx="9144000" cy="869950"/>
            <a:chOff x="0" y="2879725"/>
            <a:chExt cx="9144000" cy="869950"/>
          </a:xfrm>
        </p:grpSpPr>
        <p:sp>
          <p:nvSpPr>
            <p:cNvPr id="23564" name="Text Box 11"/>
            <p:cNvSpPr txBox="1"/>
            <p:nvPr/>
          </p:nvSpPr>
          <p:spPr>
            <a:xfrm>
              <a:off x="0" y="300355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20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5" name="Text Box 12"/>
            <p:cNvSpPr txBox="1"/>
            <p:nvPr/>
          </p:nvSpPr>
          <p:spPr>
            <a:xfrm>
              <a:off x="1295400" y="2971800"/>
              <a:ext cx="9144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6" name="Text Box 13"/>
            <p:cNvSpPr txBox="1"/>
            <p:nvPr/>
          </p:nvSpPr>
          <p:spPr>
            <a:xfrm>
              <a:off x="2590800" y="29718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7" name="Text Box 14"/>
            <p:cNvSpPr txBox="1"/>
            <p:nvPr/>
          </p:nvSpPr>
          <p:spPr>
            <a:xfrm>
              <a:off x="4283968" y="2996952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8" name="Text Box 15"/>
            <p:cNvSpPr txBox="1"/>
            <p:nvPr/>
          </p:nvSpPr>
          <p:spPr>
            <a:xfrm>
              <a:off x="8382000" y="30480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9" name="Line 4"/>
            <p:cNvSpPr/>
            <p:nvPr/>
          </p:nvSpPr>
          <p:spPr>
            <a:xfrm>
              <a:off x="0" y="2996952"/>
              <a:ext cx="9144000" cy="317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70" name="Line 5"/>
            <p:cNvSpPr/>
            <p:nvPr/>
          </p:nvSpPr>
          <p:spPr>
            <a:xfrm>
              <a:off x="339725" y="28829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1" name="Line 6"/>
            <p:cNvSpPr/>
            <p:nvPr/>
          </p:nvSpPr>
          <p:spPr>
            <a:xfrm>
              <a:off x="67818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2" name="Line 7"/>
            <p:cNvSpPr/>
            <p:nvPr/>
          </p:nvSpPr>
          <p:spPr>
            <a:xfrm flipV="1">
              <a:off x="2895600" y="2879725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3" name="Line 8"/>
            <p:cNvSpPr/>
            <p:nvPr/>
          </p:nvSpPr>
          <p:spPr>
            <a:xfrm>
              <a:off x="4644008" y="2924944"/>
              <a:ext cx="4192" cy="118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4" name="Line 9"/>
            <p:cNvSpPr/>
            <p:nvPr/>
          </p:nvSpPr>
          <p:spPr>
            <a:xfrm>
              <a:off x="1600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5" name="Line 6"/>
            <p:cNvSpPr/>
            <p:nvPr/>
          </p:nvSpPr>
          <p:spPr>
            <a:xfrm>
              <a:off x="8839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6" name="Text Box 15"/>
            <p:cNvSpPr txBox="1"/>
            <p:nvPr/>
          </p:nvSpPr>
          <p:spPr>
            <a:xfrm>
              <a:off x="6477000" y="3003550"/>
              <a:ext cx="706438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77" name="TextBox 37"/>
            <p:cNvSpPr txBox="1"/>
            <p:nvPr/>
          </p:nvSpPr>
          <p:spPr>
            <a:xfrm>
              <a:off x="4788024" y="2996952"/>
              <a:ext cx="79208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78" name="Line 6"/>
            <p:cNvSpPr/>
            <p:nvPr/>
          </p:nvSpPr>
          <p:spPr>
            <a:xfrm>
              <a:off x="4932040" y="2924944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Picture 2" descr="苏格拉底的教育思想"/>
          <p:cNvPicPr>
            <a:picLocks noChangeAspect="1"/>
          </p:cNvPicPr>
          <p:nvPr/>
        </p:nvPicPr>
        <p:blipFill>
          <a:blip r:embed="rId1">
            <a:lum bright="-10001" contrast="30000"/>
          </a:blip>
          <a:stretch>
            <a:fillRect/>
          </a:stretch>
        </p:blipFill>
        <p:spPr>
          <a:xfrm>
            <a:off x="468313" y="692150"/>
            <a:ext cx="8280400" cy="5329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Picture 2" descr="t01308fa73b8280e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4800"/>
            <a:ext cx="9144000" cy="6100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Oval 3"/>
          <p:cNvSpPr/>
          <p:nvPr/>
        </p:nvSpPr>
        <p:spPr>
          <a:xfrm>
            <a:off x="7162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04" name="AutoShape 4"/>
          <p:cNvSpPr/>
          <p:nvPr/>
        </p:nvSpPr>
        <p:spPr>
          <a:xfrm>
            <a:off x="5562600" y="914400"/>
            <a:ext cx="2057400" cy="2514600"/>
          </a:xfrm>
          <a:prstGeom prst="wedgeRoundRectCallout">
            <a:avLst>
              <a:gd name="adj1" fmla="val 33181"/>
              <a:gd name="adj2" fmla="val 72032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25605" name="Picture 5" descr="泰勒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990600"/>
            <a:ext cx="1235075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410200" y="2667000"/>
            <a:ext cx="23987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泰勒斯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zh-CN" altLang="zh-CN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624</a:t>
            </a:r>
            <a:r>
              <a:rPr kumimoji="0" lang="zh-CN" altLang="zh-CN" sz="2000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</a:t>
            </a:r>
            <a:r>
              <a:rPr kumimoji="0" lang="zh-CN" altLang="zh-CN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547</a:t>
            </a:r>
            <a:r>
              <a:rPr kumimoji="0" lang="zh-CN" altLang="en-US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000" kern="1200" cap="none" spc="0" normalizeH="0" baseline="0" noProof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607" name="Oval 7"/>
          <p:cNvSpPr/>
          <p:nvPr/>
        </p:nvSpPr>
        <p:spPr>
          <a:xfrm>
            <a:off x="4648200" y="34290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08" name="AutoShape 8"/>
          <p:cNvSpPr/>
          <p:nvPr/>
        </p:nvSpPr>
        <p:spPr>
          <a:xfrm>
            <a:off x="4859338" y="3933825"/>
            <a:ext cx="2362200" cy="2514600"/>
          </a:xfrm>
          <a:prstGeom prst="wedgeRoundRectCallout">
            <a:avLst>
              <a:gd name="adj1" fmla="val -45028"/>
              <a:gd name="adj2" fmla="val -59218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25609" name="Picture 2" descr="protagor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962400"/>
            <a:ext cx="1225550" cy="1752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572000" y="5715000"/>
            <a:ext cx="2895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普罗塔哥拉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481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约前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411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7115" name="AutoShape 11"/>
          <p:cNvSpPr/>
          <p:nvPr/>
        </p:nvSpPr>
        <p:spPr>
          <a:xfrm>
            <a:off x="533400" y="2895600"/>
            <a:ext cx="2362200" cy="3048000"/>
          </a:xfrm>
          <a:prstGeom prst="wedgeRoundRectCallout">
            <a:avLst>
              <a:gd name="adj1" fmla="val 127421"/>
              <a:gd name="adj2" fmla="val -28019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6" name="Picture 3" descr="苏格拉底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2997200"/>
            <a:ext cx="2073275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181600"/>
            <a:ext cx="33528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苏格拉底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469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399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457200" y="1828800"/>
            <a:ext cx="103028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爱琴时代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5" name="Text Box 18"/>
          <p:cNvSpPr txBox="1">
            <a:spLocks noChangeArrowheads="1"/>
          </p:cNvSpPr>
          <p:nvPr/>
        </p:nvSpPr>
        <p:spPr bwMode="auto">
          <a:xfrm>
            <a:off x="1752600" y="1828800"/>
            <a:ext cx="99853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荷马时代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1828800"/>
            <a:ext cx="1676400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古风时代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城邦形成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692275" y="5164138"/>
            <a:ext cx="1871663" cy="1008063"/>
          </a:xfrm>
          <a:prstGeom prst="rect">
            <a:avLst/>
          </a:prstGeom>
          <a:noFill/>
          <a:ln w="38100" cap="flat" cmpd="sng" algn="ctr">
            <a:solidFill>
              <a:srgbClr val="BBE0E3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26630" name="矩形 46"/>
          <p:cNvSpPr/>
          <p:nvPr/>
        </p:nvSpPr>
        <p:spPr>
          <a:xfrm>
            <a:off x="4932363" y="1865313"/>
            <a:ext cx="1697037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古典时代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城邦盛衰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1" name="矩形 48"/>
          <p:cNvSpPr/>
          <p:nvPr/>
        </p:nvSpPr>
        <p:spPr>
          <a:xfrm>
            <a:off x="6781800" y="1828800"/>
            <a:ext cx="2057400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希腊化时代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后城邦时代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28600" y="3733800"/>
            <a:ext cx="36576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神话时代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4140200" y="3789363"/>
            <a:ext cx="6858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泰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勒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斯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148263" y="3789363"/>
            <a:ext cx="6096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普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罗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塔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哥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拉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867400" y="3789363"/>
            <a:ext cx="6096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格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底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pSp>
        <p:nvGrpSpPr>
          <p:cNvPr id="26636" name="组合 24"/>
          <p:cNvGrpSpPr/>
          <p:nvPr/>
        </p:nvGrpSpPr>
        <p:grpSpPr>
          <a:xfrm>
            <a:off x="0" y="2852738"/>
            <a:ext cx="9144000" cy="869950"/>
            <a:chOff x="0" y="2879725"/>
            <a:chExt cx="9144000" cy="869950"/>
          </a:xfrm>
        </p:grpSpPr>
        <p:sp>
          <p:nvSpPr>
            <p:cNvPr id="26637" name="Text Box 11"/>
            <p:cNvSpPr txBox="1"/>
            <p:nvPr/>
          </p:nvSpPr>
          <p:spPr>
            <a:xfrm>
              <a:off x="0" y="300355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20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8" name="Text Box 12"/>
            <p:cNvSpPr txBox="1"/>
            <p:nvPr/>
          </p:nvSpPr>
          <p:spPr>
            <a:xfrm>
              <a:off x="1295400" y="2971800"/>
              <a:ext cx="9144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39" name="Text Box 13"/>
            <p:cNvSpPr txBox="1"/>
            <p:nvPr/>
          </p:nvSpPr>
          <p:spPr>
            <a:xfrm>
              <a:off x="2590800" y="29718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40" name="Text Box 14"/>
            <p:cNvSpPr txBox="1"/>
            <p:nvPr/>
          </p:nvSpPr>
          <p:spPr>
            <a:xfrm>
              <a:off x="4283968" y="2996952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41" name="Text Box 15"/>
            <p:cNvSpPr txBox="1"/>
            <p:nvPr/>
          </p:nvSpPr>
          <p:spPr>
            <a:xfrm>
              <a:off x="8382000" y="30480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42" name="Line 4"/>
            <p:cNvSpPr/>
            <p:nvPr/>
          </p:nvSpPr>
          <p:spPr>
            <a:xfrm>
              <a:off x="0" y="2996952"/>
              <a:ext cx="9144000" cy="317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43" name="Line 5"/>
            <p:cNvSpPr/>
            <p:nvPr/>
          </p:nvSpPr>
          <p:spPr>
            <a:xfrm>
              <a:off x="339725" y="28829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4" name="Line 6"/>
            <p:cNvSpPr/>
            <p:nvPr/>
          </p:nvSpPr>
          <p:spPr>
            <a:xfrm>
              <a:off x="67818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5" name="Line 7"/>
            <p:cNvSpPr/>
            <p:nvPr/>
          </p:nvSpPr>
          <p:spPr>
            <a:xfrm flipV="1">
              <a:off x="2895600" y="2879725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6" name="Line 8"/>
            <p:cNvSpPr/>
            <p:nvPr/>
          </p:nvSpPr>
          <p:spPr>
            <a:xfrm>
              <a:off x="4644008" y="2924944"/>
              <a:ext cx="4192" cy="118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7" name="Line 9"/>
            <p:cNvSpPr/>
            <p:nvPr/>
          </p:nvSpPr>
          <p:spPr>
            <a:xfrm>
              <a:off x="1600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8" name="Line 6"/>
            <p:cNvSpPr/>
            <p:nvPr/>
          </p:nvSpPr>
          <p:spPr>
            <a:xfrm>
              <a:off x="8839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9" name="Text Box 15"/>
            <p:cNvSpPr txBox="1"/>
            <p:nvPr/>
          </p:nvSpPr>
          <p:spPr>
            <a:xfrm>
              <a:off x="6477000" y="3003550"/>
              <a:ext cx="706438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50" name="TextBox 38"/>
            <p:cNvSpPr txBox="1"/>
            <p:nvPr/>
          </p:nvSpPr>
          <p:spPr>
            <a:xfrm>
              <a:off x="4788024" y="2996952"/>
              <a:ext cx="79208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51" name="Line 6"/>
            <p:cNvSpPr/>
            <p:nvPr/>
          </p:nvSpPr>
          <p:spPr>
            <a:xfrm>
              <a:off x="4932040" y="2924944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0" y="1916113"/>
            <a:ext cx="9144000" cy="2308225"/>
          </a:xfrm>
          <a:prstGeom prst="rect">
            <a:avLst/>
          </a:prstGeom>
          <a:noFill/>
          <a:ln w="57150" cap="flat" cmpd="thinThick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苏格拉底处在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雅典民主制面临危机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的时代，公民各行其是，政客乘机摇唇鼓舌，结党营私，煽动民众，造成审判的不公正，削弱了国力。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  <a:p>
            <a:pPr algn="r">
              <a:spcBef>
                <a:spcPct val="50000"/>
              </a:spcBef>
            </a:pPr>
            <a:r>
              <a:rPr lang="en-US" altLang="zh-CN" sz="3200" dirty="0">
                <a:latin typeface="宋体" panose="02010600030101010101" pitchFamily="2" charset="-122"/>
                <a:ea typeface="楷体_GB2312" pitchFamily="49" charset="-122"/>
              </a:rPr>
              <a:t>——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赵敦华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西方哲学简史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》</a:t>
            </a:r>
            <a:endParaRPr lang="en-US" altLang="zh-CN" sz="32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79388" y="1916113"/>
            <a:ext cx="8488363" cy="27527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最强大、最以智慧和力量著称的雅典城公民，你只关心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钱财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名声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荣誉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，却不注意也不想到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智慧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真理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及你的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灵魂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的完善。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00113" y="620713"/>
            <a:ext cx="6985000" cy="1358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第三单元</a:t>
            </a:r>
            <a:endParaRPr kumimoji="0" 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R="0" algn="ctr" defTabSz="914400"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从人文精神之源到科学理性时代</a:t>
            </a:r>
            <a:endParaRPr kumimoji="0" 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16013" y="2781300"/>
            <a:ext cx="6985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</a:t>
            </a:r>
            <a:r>
              <a:rPr kumimoji="0" lang="zh-CN" alt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12</a:t>
            </a:r>
            <a:r>
              <a:rPr kumimoji="0" lang="zh-CN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 希腊先哲的精神觉醒</a:t>
            </a:r>
            <a:endParaRPr kumimoji="0" lang="zh-CN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580063" y="3357563"/>
            <a:ext cx="1944688" cy="0"/>
          </a:xfrm>
          <a:prstGeom prst="line">
            <a:avLst/>
          </a:prstGeom>
          <a:noFill/>
          <a:ln w="38100" cmpd="sng">
            <a:solidFill>
              <a:srgbClr val="CC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zh-CN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zh-CN" dirty="0"/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1">
            <a:lum bright="17999" contrast="24000"/>
          </a:blip>
          <a:stretch>
            <a:fillRect/>
          </a:stretch>
        </p:blipFill>
        <p:spPr>
          <a:xfrm>
            <a:off x="341313" y="188913"/>
            <a:ext cx="8461375" cy="60928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9701" name="Rectangle 6"/>
          <p:cNvSpPr/>
          <p:nvPr/>
        </p:nvSpPr>
        <p:spPr>
          <a:xfrm>
            <a:off x="0" y="6334125"/>
            <a:ext cx="9144000" cy="523875"/>
          </a:xfrm>
          <a:prstGeom prst="rect">
            <a:avLst/>
          </a:prstGeom>
          <a:solidFill>
            <a:schemeClr val="bg1">
              <a:alpha val="78038"/>
            </a:schemeClr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30000"/>
              </a:spcBef>
            </a:pP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1787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年   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法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]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达维特  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苏格拉底之死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》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16"/>
          <p:cNvSpPr txBox="1"/>
          <p:nvPr/>
        </p:nvSpPr>
        <p:spPr>
          <a:xfrm>
            <a:off x="349250" y="601663"/>
            <a:ext cx="3743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itchFamily="2" charset="-122"/>
              </a:rPr>
              <a:t>[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itchFamily="2" charset="-122"/>
              </a:rPr>
              <a:t>罪名一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itchFamily="2" charset="-122"/>
              </a:rPr>
              <a:t>]  </a:t>
            </a:r>
            <a:r>
              <a:rPr lang="en-US" altLang="zh-CN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itchFamily="2" charset="-122"/>
              </a:rPr>
              <a:t>不敬神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”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sp>
        <p:nvSpPr>
          <p:cNvPr id="35843" name="AutoShape 3"/>
          <p:cNvSpPr/>
          <p:nvPr/>
        </p:nvSpPr>
        <p:spPr>
          <a:xfrm>
            <a:off x="528638" y="1524000"/>
            <a:ext cx="3216275" cy="45354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Verdana" panose="020B0604030504040204" pitchFamily="34" charset="0"/>
            </a:endParaRPr>
          </a:p>
        </p:txBody>
      </p:sp>
      <p:sp>
        <p:nvSpPr>
          <p:cNvPr id="30724" name="Text Box 7"/>
          <p:cNvSpPr txBox="1"/>
          <p:nvPr/>
        </p:nvSpPr>
        <p:spPr>
          <a:xfrm>
            <a:off x="4714875" y="601663"/>
            <a:ext cx="41036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itchFamily="2" charset="-122"/>
              </a:rPr>
              <a:t>[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itchFamily="2" charset="-122"/>
              </a:rPr>
              <a:t>罪名二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itchFamily="2" charset="-122"/>
              </a:rPr>
              <a:t>]  </a:t>
            </a:r>
            <a:r>
              <a:rPr lang="en-US" altLang="zh-CN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itchFamily="2" charset="-122"/>
              </a:rPr>
              <a:t>败坏青年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”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sp>
        <p:nvSpPr>
          <p:cNvPr id="35845" name="AutoShape 3"/>
          <p:cNvSpPr/>
          <p:nvPr/>
        </p:nvSpPr>
        <p:spPr>
          <a:xfrm>
            <a:off x="4643438" y="1524000"/>
            <a:ext cx="4392612" cy="45354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Verdana" panose="020B0604030504040204" pitchFamily="34" charset="0"/>
            </a:endParaRPr>
          </a:p>
        </p:txBody>
      </p:sp>
      <p:sp>
        <p:nvSpPr>
          <p:cNvPr id="35846" name="TextBox 7"/>
          <p:cNvSpPr txBox="1"/>
          <p:nvPr/>
        </p:nvSpPr>
        <p:spPr>
          <a:xfrm>
            <a:off x="695325" y="2276475"/>
            <a:ext cx="3049588" cy="255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“信奉他自己捏造的神而不信奉城邦公认的神”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47" name="矩形 8"/>
          <p:cNvSpPr/>
          <p:nvPr/>
        </p:nvSpPr>
        <p:spPr>
          <a:xfrm>
            <a:off x="4660900" y="1658938"/>
            <a:ext cx="4735513" cy="445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“苏格拉底经常在大街上、市场上拦住青年人问诸如什么是美德这样的问题 。利用这个机会他在传播着自己那可怕的思想。”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  <p:bldP spid="35845" grpId="0" animBg="1"/>
      <p:bldP spid="35846" grpId="0"/>
      <p:bldP spid="358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3"/>
          <p:cNvSpPr txBox="1"/>
          <p:nvPr/>
        </p:nvSpPr>
        <p:spPr>
          <a:xfrm>
            <a:off x="0" y="1341438"/>
            <a:ext cx="9144000" cy="1852612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华文新魏" pitchFamily="2" charset="-122"/>
              </a:rPr>
              <a:t>或者是根本没有“人”</a:t>
            </a:r>
            <a:r>
              <a:rPr lang="en-US" altLang="zh-CN" sz="3200" dirty="0">
                <a:latin typeface="华文新魏" pitchFamily="2" charset="-122"/>
              </a:rPr>
              <a:t>,</a:t>
            </a:r>
            <a:r>
              <a:rPr lang="zh-CN" altLang="en-US" sz="3200" dirty="0">
                <a:latin typeface="华文新魏" pitchFamily="2" charset="-122"/>
              </a:rPr>
              <a:t>要是有</a:t>
            </a:r>
            <a:r>
              <a:rPr lang="zh-CN" altLang="en-US" sz="2800" dirty="0">
                <a:latin typeface="华文新魏" pitchFamily="2" charset="-122"/>
              </a:rPr>
              <a:t>“人”的话，这个“人”也只能是灵魂。所以认识你自己应该是认识你的灵魂。</a:t>
            </a:r>
            <a:endParaRPr lang="zh-CN" altLang="en-US" sz="2800" dirty="0">
              <a:latin typeface="华文新魏" pitchFamily="2" charset="-122"/>
            </a:endParaRPr>
          </a:p>
        </p:txBody>
      </p:sp>
      <p:sp>
        <p:nvSpPr>
          <p:cNvPr id="31748" name="Rectangle 2"/>
          <p:cNvSpPr/>
          <p:nvPr/>
        </p:nvSpPr>
        <p:spPr>
          <a:xfrm>
            <a:off x="2446338" y="1322388"/>
            <a:ext cx="1409700" cy="1570037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9600" dirty="0">
                <a:solidFill>
                  <a:srgbClr val="FFFF00"/>
                </a:solidFill>
                <a:latin typeface="方正魏碑简体"/>
                <a:ea typeface="方正魏碑简体"/>
              </a:rPr>
              <a:t>识</a:t>
            </a:r>
            <a:endParaRPr lang="zh-CN" altLang="en-US" sz="9600" dirty="0">
              <a:solidFill>
                <a:srgbClr val="FFFF00"/>
              </a:solidFill>
              <a:latin typeface="方正魏碑简体"/>
              <a:ea typeface="方正魏碑简体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900113" y="2349500"/>
            <a:ext cx="1546225" cy="156845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9600" dirty="0">
                <a:solidFill>
                  <a:srgbClr val="FFFF00"/>
                </a:solidFill>
                <a:latin typeface="Arial" panose="020B0604020202020204" pitchFamily="34" charset="0"/>
                <a:ea typeface="方正魏碑简体"/>
              </a:rPr>
              <a:t>认</a:t>
            </a:r>
            <a:endParaRPr lang="zh-CN" altLang="en-US" sz="9600" dirty="0">
              <a:solidFill>
                <a:srgbClr val="FFFF00"/>
              </a:solidFill>
              <a:latin typeface="Arial" panose="020B0604020202020204" pitchFamily="34" charset="0"/>
              <a:ea typeface="方正魏碑简体"/>
            </a:endParaRPr>
          </a:p>
        </p:txBody>
      </p:sp>
      <p:sp>
        <p:nvSpPr>
          <p:cNvPr id="31750" name="Rectangle 6"/>
          <p:cNvSpPr/>
          <p:nvPr/>
        </p:nvSpPr>
        <p:spPr>
          <a:xfrm>
            <a:off x="3856038" y="2339975"/>
            <a:ext cx="1508125" cy="156845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9600" dirty="0">
                <a:solidFill>
                  <a:srgbClr val="FFFF00"/>
                </a:solidFill>
                <a:latin typeface="方正魏碑简体"/>
                <a:ea typeface="方正魏碑简体"/>
              </a:rPr>
              <a:t>你</a:t>
            </a:r>
            <a:endParaRPr lang="zh-CN" altLang="en-US" sz="9600" dirty="0">
              <a:solidFill>
                <a:srgbClr val="FFFF00"/>
              </a:solidFill>
              <a:latin typeface="方正魏碑简体"/>
              <a:ea typeface="方正魏碑简体"/>
            </a:endParaRPr>
          </a:p>
        </p:txBody>
      </p:sp>
      <p:sp>
        <p:nvSpPr>
          <p:cNvPr id="31751" name="Rectangle 6"/>
          <p:cNvSpPr/>
          <p:nvPr/>
        </p:nvSpPr>
        <p:spPr>
          <a:xfrm>
            <a:off x="5364163" y="1333500"/>
            <a:ext cx="1439862" cy="1570038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9600" dirty="0">
                <a:solidFill>
                  <a:srgbClr val="FFFF00"/>
                </a:solidFill>
                <a:latin typeface="方正魏碑简体"/>
                <a:ea typeface="方正魏碑简体"/>
              </a:rPr>
              <a:t>自</a:t>
            </a:r>
            <a:endParaRPr lang="zh-CN" altLang="en-US" sz="9600" dirty="0">
              <a:solidFill>
                <a:srgbClr val="FFFF00"/>
              </a:solidFill>
              <a:latin typeface="方正魏碑简体"/>
              <a:ea typeface="方正魏碑简体"/>
            </a:endParaRPr>
          </a:p>
        </p:txBody>
      </p:sp>
      <p:sp>
        <p:nvSpPr>
          <p:cNvPr id="31752" name="Rectangle 6"/>
          <p:cNvSpPr/>
          <p:nvPr/>
        </p:nvSpPr>
        <p:spPr>
          <a:xfrm>
            <a:off x="6804025" y="2336800"/>
            <a:ext cx="1481138" cy="1570038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9600" dirty="0">
                <a:solidFill>
                  <a:srgbClr val="FFFF00"/>
                </a:solidFill>
                <a:latin typeface="方正魏碑简体"/>
                <a:ea typeface="方正魏碑简体"/>
              </a:rPr>
              <a:t>己</a:t>
            </a:r>
            <a:endParaRPr lang="zh-CN" altLang="en-US" sz="9600" dirty="0">
              <a:solidFill>
                <a:srgbClr val="FFFF00"/>
              </a:solidFill>
              <a:latin typeface="方正魏碑简体"/>
              <a:ea typeface="方正魏碑简体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0" y="3213100"/>
            <a:ext cx="9144000" cy="2606675"/>
            <a:chOff x="0" y="3212976"/>
            <a:chExt cx="9144000" cy="2607252"/>
          </a:xfrm>
        </p:grpSpPr>
        <p:sp>
          <p:nvSpPr>
            <p:cNvPr id="31753" name="Text Box 3"/>
            <p:cNvSpPr txBox="1"/>
            <p:nvPr/>
          </p:nvSpPr>
          <p:spPr>
            <a:xfrm>
              <a:off x="0" y="3212976"/>
              <a:ext cx="9144000" cy="260725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3200" dirty="0">
                  <a:latin typeface="华文新魏" pitchFamily="2" charset="-122"/>
                </a:rPr>
                <a:t>      灵魂要认识它自己，也只有在灵魂作为灵魂的最卓越的地方，那就是智慧和理性和知识所在的地方，灵魂中没有比它更神圣的部分，它像“神”。</a:t>
              </a:r>
              <a:endParaRPr lang="en-US" altLang="zh-CN" sz="3200" dirty="0">
                <a:latin typeface="华文新魏" pitchFamily="2" charset="-122"/>
              </a:endParaRPr>
            </a:p>
            <a:p>
              <a:pPr eaLnBrk="1" hangingPunct="1">
                <a:lnSpc>
                  <a:spcPct val="130000"/>
                </a:lnSpc>
              </a:pPr>
              <a:endParaRPr lang="zh-CN" altLang="en-US" sz="3200" dirty="0">
                <a:latin typeface="华文新魏" pitchFamily="2" charset="-122"/>
              </a:endParaRPr>
            </a:p>
          </p:txBody>
        </p:sp>
        <p:sp>
          <p:nvSpPr>
            <p:cNvPr id="31754" name="TextBox 9"/>
            <p:cNvSpPr txBox="1"/>
            <p:nvPr/>
          </p:nvSpPr>
          <p:spPr>
            <a:xfrm>
              <a:off x="3419872" y="5085184"/>
              <a:ext cx="5256584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dirty="0">
                  <a:latin typeface="楷体_GB2312" pitchFamily="49" charset="-122"/>
                  <a:ea typeface="楷体_GB2312" pitchFamily="49" charset="-122"/>
                </a:rPr>
                <a:t>—— 《</a:t>
              </a:r>
              <a:r>
                <a:rPr lang="zh-CN" altLang="en-US" sz="3200" dirty="0">
                  <a:latin typeface="楷体_GB2312" pitchFamily="49" charset="-122"/>
                  <a:ea typeface="楷体_GB2312" pitchFamily="49" charset="-122"/>
                </a:rPr>
                <a:t>古希腊哲学探本</a:t>
              </a:r>
              <a:r>
                <a:rPr lang="en-US" altLang="zh-CN" sz="3200" dirty="0">
                  <a:latin typeface="楷体_GB2312" pitchFamily="49" charset="-122"/>
                  <a:ea typeface="楷体_GB2312" pitchFamily="49" charset="-122"/>
                </a:rPr>
                <a:t>》</a:t>
              </a:r>
              <a:endParaRPr lang="zh-CN" altLang="en-US" sz="32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48" grpId="0" animBg="1"/>
      <p:bldP spid="31749" grpId="0" animBg="1"/>
      <p:bldP spid="31750" grpId="0" animBg="1"/>
      <p:bldP spid="31751" grpId="0" animBg="1"/>
      <p:bldP spid="317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2"/>
          <p:cNvSpPr/>
          <p:nvPr/>
        </p:nvSpPr>
        <p:spPr>
          <a:xfrm>
            <a:off x="1011238" y="1111250"/>
            <a:ext cx="693737" cy="7016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方正魏碑简体"/>
                <a:ea typeface="方正魏碑简体"/>
              </a:rPr>
              <a:t>识</a:t>
            </a:r>
            <a:endParaRPr lang="zh-CN" altLang="en-US" dirty="0">
              <a:solidFill>
                <a:srgbClr val="FFFF00"/>
              </a:solidFill>
              <a:latin typeface="方正魏碑简体"/>
              <a:ea typeface="方正魏碑简体"/>
            </a:endParaRPr>
          </a:p>
        </p:txBody>
      </p:sp>
      <p:sp>
        <p:nvSpPr>
          <p:cNvPr id="107525" name="Rectangle 5"/>
          <p:cNvSpPr/>
          <p:nvPr/>
        </p:nvSpPr>
        <p:spPr>
          <a:xfrm>
            <a:off x="325438" y="1628775"/>
            <a:ext cx="693737" cy="7016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方正魏碑简体"/>
              </a:rPr>
              <a:t>认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方正魏碑简体"/>
            </a:endParaRPr>
          </a:p>
        </p:txBody>
      </p:sp>
      <p:sp>
        <p:nvSpPr>
          <p:cNvPr id="107526" name="Rectangle 6"/>
          <p:cNvSpPr/>
          <p:nvPr/>
        </p:nvSpPr>
        <p:spPr>
          <a:xfrm>
            <a:off x="1744663" y="1628775"/>
            <a:ext cx="693737" cy="7016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方正魏碑简体"/>
                <a:ea typeface="方正魏碑简体"/>
              </a:rPr>
              <a:t>你</a:t>
            </a:r>
            <a:endParaRPr lang="zh-CN" altLang="en-US" dirty="0">
              <a:solidFill>
                <a:srgbClr val="FFFF00"/>
              </a:solidFill>
              <a:latin typeface="方正魏碑简体"/>
              <a:ea typeface="方正魏碑简体"/>
            </a:endParaRPr>
          </a:p>
        </p:txBody>
      </p:sp>
      <p:sp>
        <p:nvSpPr>
          <p:cNvPr id="107527" name="Rectangle 7"/>
          <p:cNvSpPr/>
          <p:nvPr/>
        </p:nvSpPr>
        <p:spPr>
          <a:xfrm>
            <a:off x="2411413" y="1052513"/>
            <a:ext cx="762000" cy="7016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方正魏碑简体"/>
                <a:ea typeface="方正魏碑简体"/>
              </a:rPr>
              <a:t>自</a:t>
            </a:r>
            <a:r>
              <a:rPr lang="zh-CN" altLang="en-US" dirty="0">
                <a:solidFill>
                  <a:schemeClr val="bg1"/>
                </a:solidFill>
                <a:latin typeface="方正魏碑简体"/>
                <a:ea typeface="方正魏碑简体"/>
              </a:rPr>
              <a:t> </a:t>
            </a:r>
            <a:endParaRPr lang="zh-CN" altLang="en-US" dirty="0">
              <a:solidFill>
                <a:schemeClr val="bg1"/>
              </a:solidFill>
              <a:latin typeface="方正魏碑简体"/>
              <a:ea typeface="方正魏碑简体"/>
            </a:endParaRPr>
          </a:p>
        </p:txBody>
      </p:sp>
      <p:sp>
        <p:nvSpPr>
          <p:cNvPr id="107528" name="Rectangle 8"/>
          <p:cNvSpPr/>
          <p:nvPr/>
        </p:nvSpPr>
        <p:spPr>
          <a:xfrm>
            <a:off x="3132138" y="1628775"/>
            <a:ext cx="836612" cy="7016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方正魏碑简体"/>
                <a:ea typeface="方正魏碑简体"/>
              </a:rPr>
              <a:t>己</a:t>
            </a:r>
            <a:r>
              <a:rPr lang="zh-CN" altLang="en-US" dirty="0">
                <a:solidFill>
                  <a:schemeClr val="bg1"/>
                </a:solidFill>
                <a:latin typeface="方正魏碑简体"/>
                <a:ea typeface="方正魏碑简体"/>
              </a:rPr>
              <a:t> </a:t>
            </a:r>
            <a:endParaRPr lang="zh-CN" altLang="en-US" dirty="0">
              <a:solidFill>
                <a:schemeClr val="bg1"/>
              </a:solidFill>
              <a:latin typeface="方正魏碑简体"/>
              <a:ea typeface="方正魏碑简体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500063" y="184150"/>
            <a:ext cx="8534400" cy="4992688"/>
            <a:chOff x="384" y="845"/>
            <a:chExt cx="5376" cy="3145"/>
          </a:xfrm>
        </p:grpSpPr>
        <p:sp>
          <p:nvSpPr>
            <p:cNvPr id="32783" name="Rectangle 4"/>
            <p:cNvSpPr/>
            <p:nvPr/>
          </p:nvSpPr>
          <p:spPr>
            <a:xfrm>
              <a:off x="3742" y="3702"/>
              <a:ext cx="1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德尔斐神庙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pic>
          <p:nvPicPr>
            <p:cNvPr id="32784" name="Picture 3" descr="20061201025143796"/>
            <p:cNvPicPr>
              <a:picLocks noChangeAspect="1"/>
            </p:cNvPicPr>
            <p:nvPr/>
          </p:nvPicPr>
          <p:blipFill>
            <a:blip r:embed="rId1">
              <a:lum bright="6000"/>
            </a:blip>
            <a:stretch>
              <a:fillRect/>
            </a:stretch>
          </p:blipFill>
          <p:spPr>
            <a:xfrm>
              <a:off x="2823" y="845"/>
              <a:ext cx="2937" cy="2899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32785" name="Rectangle 10"/>
            <p:cNvSpPr/>
            <p:nvPr/>
          </p:nvSpPr>
          <p:spPr>
            <a:xfrm>
              <a:off x="384" y="3292"/>
              <a:ext cx="34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200" dirty="0">
                  <a:latin typeface="Dotum" panose="020B0600000101010101" pitchFamily="34" charset="-127"/>
                  <a:ea typeface="Dotum" panose="020B0600000101010101" pitchFamily="34" charset="-127"/>
                </a:rPr>
                <a:t>γνωθι σεαυτόν </a:t>
              </a:r>
              <a:endParaRPr lang="en-US" altLang="zh-CN" sz="3200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sp>
        <p:nvSpPr>
          <p:cNvPr id="32776" name="Text Box 14"/>
          <p:cNvSpPr txBox="1"/>
          <p:nvPr/>
        </p:nvSpPr>
        <p:spPr>
          <a:xfrm>
            <a:off x="84138" y="3244850"/>
            <a:ext cx="1476375" cy="6413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  <a:latin typeface="Arial" panose="020B0604020202020204" pitchFamily="34" charset="0"/>
                <a:ea typeface="楷体_GB2312" pitchFamily="49" charset="-122"/>
              </a:rPr>
              <a:t>理性</a:t>
            </a:r>
            <a:endParaRPr lang="zh-CN" altLang="en-US" dirty="0">
              <a:solidFill>
                <a:srgbClr val="CC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 flipH="1">
            <a:off x="578817" y="2330450"/>
            <a:ext cx="1125364" cy="1008377"/>
          </a:xfrm>
          <a:prstGeom prst="line">
            <a:avLst/>
          </a:prstGeom>
          <a:ln w="57150">
            <a:tailEnd type="triangle" w="med" len="me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22225" y="5238750"/>
            <a:ext cx="9012238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12800" indent="-812800"/>
            <a:r>
              <a:rPr lang="zh-CN" altLang="zh-CN" sz="3600" dirty="0">
                <a:latin typeface="楷体_GB2312" pitchFamily="49" charset="-122"/>
                <a:ea typeface="楷体_GB2312" pitchFamily="49" charset="-122"/>
              </a:rPr>
              <a:t>我平生只知道一件事，我为什么是那么无知</a:t>
            </a:r>
            <a:endParaRPr lang="zh-CN" altLang="zh-CN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800" y="2852936"/>
            <a:ext cx="1210588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自知</a:t>
            </a:r>
            <a:endParaRPr kumimoji="0" lang="en-US" altLang="zh-CN" sz="40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无知</a:t>
            </a:r>
            <a:endParaRPr kumimoji="0" lang="zh-CN" altLang="en-US" sz="40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17"/>
          <p:cNvGrpSpPr/>
          <p:nvPr/>
        </p:nvGrpSpPr>
        <p:grpSpPr>
          <a:xfrm>
            <a:off x="1187450" y="3375025"/>
            <a:ext cx="1655763" cy="638175"/>
            <a:chOff x="1115616" y="2510073"/>
            <a:chExt cx="1656184" cy="639180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H="1">
              <a:off x="1115616" y="1834514"/>
              <a:ext cx="1656184" cy="0"/>
            </a:xfrm>
            <a:prstGeom prst="line">
              <a:avLst/>
            </a:prstGeom>
            <a:ln w="57150">
              <a:tailEnd type="triangle" w="med" len="med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6071" y="2564133"/>
              <a:ext cx="1008318" cy="5851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0" lang="zh-CN" altLang="en-US" sz="3200" b="0" kern="1200" cap="none" spc="0" normalizeH="0" baseline="0" noProof="0" dirty="0">
                  <a:latin typeface="+mn-lt"/>
                  <a:ea typeface="华文新魏" pitchFamily="2" charset="-122"/>
                  <a:cs typeface="+mn-cs"/>
                </a:rPr>
                <a:t>钥匙</a:t>
              </a:r>
              <a:endParaRPr kumimoji="0" lang="zh-CN" altLang="en-US" sz="3200" b="0" kern="1200" cap="none" spc="0" normalizeH="0" baseline="0" noProof="0" dirty="0">
                <a:latin typeface="+mn-lt"/>
                <a:ea typeface="华文新魏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107525" grpId="0" animBg="1"/>
      <p:bldP spid="107526" grpId="0" animBg="1"/>
      <p:bldP spid="107527" grpId="0" animBg="1"/>
      <p:bldP spid="107528" grpId="0" animBg="1"/>
      <p:bldP spid="32776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Box 3"/>
          <p:cNvSpPr txBox="1"/>
          <p:nvPr/>
        </p:nvSpPr>
        <p:spPr>
          <a:xfrm>
            <a:off x="333375" y="188913"/>
            <a:ext cx="8640763" cy="8580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     苏：“对不起！我有一个问题弄不明白，向您请教。怎样才是一个有道德的人？”</a:t>
            </a:r>
            <a:endParaRPr lang="en-US" altLang="zh-CN" sz="28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迷你简启体"/>
                <a:ea typeface="迷你简启体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那人笑着回答说：“这很简单，忠诚老实，不欺骗别人，就是有道德的。”</a:t>
            </a:r>
            <a:endParaRPr lang="en-US" altLang="zh-CN" sz="28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     “ 但为什么和敌人作战时，我军将领却千方百计地去欺骗敌人呢？”</a:t>
            </a:r>
            <a:endParaRPr lang="en-US" altLang="zh-CN" sz="28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   “欺骗敌人是符合道德的，但欺骗自己就不道德了。”</a:t>
            </a:r>
            <a:endParaRPr lang="zh-CN" altLang="en-US" sz="28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“当我军被敌军包围时，为了鼓舞士气，将领就欺骗士兵说，我们的援军已经到了，大家奋力突围出去。结果突围果然成功了。这种欺骗也不道德吗？”</a:t>
            </a:r>
            <a:endParaRPr lang="en-US" altLang="zh-CN" sz="28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     “那是战争中出于无奈才这样做的，日常生活中这样做是不道德的。”</a:t>
            </a:r>
            <a:endParaRPr lang="zh-CN" altLang="en-US" sz="28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      “假如你的儿子生病了，又不肯吃药，作为父亲，你欺骗他说，这不是药，而是一种很好吃的东西，这也不道德吗？”</a:t>
            </a:r>
            <a:endParaRPr lang="zh-CN" altLang="en-US" sz="28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zh-CN" altLang="en-US" sz="28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zh-CN" altLang="en-US" sz="28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br>
              <a:rPr lang="zh-CN" altLang="en-US" sz="28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</a:br>
            <a:endParaRPr lang="zh-CN" altLang="en-US" sz="28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6867" name="AutoShape 3"/>
          <p:cNvSpPr/>
          <p:nvPr/>
        </p:nvSpPr>
        <p:spPr>
          <a:xfrm>
            <a:off x="107950" y="14288"/>
            <a:ext cx="8866188" cy="684371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Verdana" panose="020B0604030504040204" pitchFamily="34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68313" y="2420938"/>
            <a:ext cx="3024187" cy="1570037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9600" dirty="0">
                <a:solidFill>
                  <a:srgbClr val="FFFF00"/>
                </a:solidFill>
                <a:latin typeface="Arial" panose="020B0604020202020204" pitchFamily="34" charset="0"/>
                <a:ea typeface="方正魏碑简体"/>
              </a:rPr>
              <a:t>美德</a:t>
            </a:r>
            <a:endParaRPr lang="zh-CN" altLang="en-US" sz="9600" dirty="0">
              <a:solidFill>
                <a:srgbClr val="FFFF00"/>
              </a:solidFill>
              <a:latin typeface="Arial" panose="020B0604020202020204" pitchFamily="34" charset="0"/>
              <a:ea typeface="方正魏碑简体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838" y="2420938"/>
            <a:ext cx="1546225" cy="156845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9600" dirty="0">
                <a:solidFill>
                  <a:srgbClr val="FFFF00"/>
                </a:solidFill>
                <a:latin typeface="Arial" panose="020B0604020202020204" pitchFamily="34" charset="0"/>
                <a:ea typeface="方正魏碑简体"/>
              </a:rPr>
              <a:t>即</a:t>
            </a:r>
            <a:endParaRPr lang="zh-CN" altLang="en-US" sz="9600" dirty="0">
              <a:solidFill>
                <a:srgbClr val="FFFF00"/>
              </a:solidFill>
              <a:latin typeface="Arial" panose="020B0604020202020204" pitchFamily="34" charset="0"/>
              <a:ea typeface="方正魏碑简体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580063" y="2420938"/>
            <a:ext cx="3168650" cy="1570037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anchor="ctr">
            <a:spAutoFit/>
          </a:bodyPr>
          <a:p>
            <a:pPr eaLnBrk="1" hangingPunct="1"/>
            <a:r>
              <a:rPr lang="zh-CN" altLang="en-US" sz="9600" dirty="0">
                <a:solidFill>
                  <a:srgbClr val="FFFF00"/>
                </a:solidFill>
                <a:latin typeface="Arial" panose="020B0604020202020204" pitchFamily="34" charset="0"/>
                <a:ea typeface="方正魏碑简体"/>
              </a:rPr>
              <a:t>知识</a:t>
            </a:r>
            <a:endParaRPr lang="zh-CN" altLang="en-US" sz="9600" dirty="0">
              <a:solidFill>
                <a:srgbClr val="FFFF00"/>
              </a:solidFill>
              <a:latin typeface="Arial" panose="020B0604020202020204" pitchFamily="34" charset="0"/>
              <a:ea typeface="方正魏碑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7"/>
          <p:cNvSpPr txBox="1"/>
          <p:nvPr/>
        </p:nvSpPr>
        <p:spPr>
          <a:xfrm>
            <a:off x="179388" y="620713"/>
            <a:ext cx="8686800" cy="2308225"/>
          </a:xfrm>
          <a:prstGeom prst="rect">
            <a:avLst/>
          </a:prstGeom>
          <a:noFill/>
          <a:ln w="57150" cap="flat" cmpd="thinThick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苏格拉底强调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真正的知识必定是对真理的追求，只有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真知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才能将人们的行为引向符合正义的方向。换言之，</a:t>
            </a:r>
            <a:r>
              <a:rPr lang="zh-CN" altLang="en-US" sz="3200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知识即善</a:t>
            </a:r>
            <a:r>
              <a:rPr lang="zh-CN" altLang="en-US" sz="3200" dirty="0">
                <a:latin typeface="宋体" panose="02010600030101010101" pitchFamily="2" charset="-122"/>
                <a:ea typeface="楷体_GB2312" pitchFamily="49" charset="-122"/>
              </a:rPr>
              <a:t>”。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sz="3200" dirty="0">
                <a:latin typeface="宋体" panose="02010600030101010101" pitchFamily="2" charset="-122"/>
                <a:ea typeface="楷体_GB2312" pitchFamily="49" charset="-122"/>
              </a:rPr>
              <a:t>——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徐大同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西方政治思想史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第一卷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388" y="3357563"/>
            <a:ext cx="8785225" cy="3340735"/>
          </a:xfrm>
          <a:prstGeom prst="rect">
            <a:avLst/>
          </a:prstGeom>
          <a:noFill/>
          <a:ln w="57150" cmpd="thinThick">
            <a:solidFill>
              <a:srgbClr val="3333CC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15000"/>
              </a:lnSpc>
              <a:buClrTx/>
              <a:buSzTx/>
              <a:buFontTx/>
              <a:defRPr/>
            </a:pPr>
            <a:r>
              <a:rPr kumimoji="0" lang="zh-CN" altLang="en-US" sz="3200" kern="0" cap="none" spc="0" normalizeH="0" baseline="0" noProof="0" dirty="0">
                <a:latin typeface="华文细黑" pitchFamily="2" charset="-122"/>
                <a:ea typeface="华文细黑" pitchFamily="2" charset="-122"/>
                <a:cs typeface="+mn-cs"/>
              </a:rPr>
              <a:t>    </a:t>
            </a:r>
            <a:r>
              <a:rPr kumimoji="0" lang="zh-CN" altLang="en-US" sz="3200" kern="1200" cap="none" spc="0" normalizeH="0" baseline="0" noProof="0" dirty="0">
                <a:latin typeface="Times New Roman" panose="02020603050405020304" pitchFamily="18" charset="0"/>
                <a:ea typeface="华文新魏" pitchFamily="2" charset="-122"/>
                <a:cs typeface="+mn-cs"/>
              </a:rPr>
              <a:t>“</a:t>
            </a:r>
            <a:r>
              <a:rPr kumimoji="0" lang="zh-CN" altLang="en-US" sz="3200" kern="0" cap="none" spc="0" normalizeH="0" baseline="0" noProof="0" dirty="0">
                <a:latin typeface="华文细黑" pitchFamily="2" charset="-122"/>
                <a:ea typeface="华文细黑" pitchFamily="2" charset="-122"/>
                <a:cs typeface="+mn-cs"/>
              </a:rPr>
              <a:t>一切别的事物都系于灵魂，而灵魂本身的东西，如果它们要成为善，就都系于</a:t>
            </a:r>
            <a:r>
              <a:rPr kumimoji="0" lang="zh-CN" altLang="en-US" sz="3200" kern="0" cap="none" spc="0" normalizeH="0" baseline="0" noProof="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智慧</a:t>
            </a:r>
            <a:r>
              <a:rPr kumimoji="0" lang="zh-CN" altLang="en-US" sz="3200" kern="0" cap="none" spc="0" normalizeH="0" baseline="0" noProof="0" dirty="0">
                <a:latin typeface="华文细黑" pitchFamily="2" charset="-122"/>
                <a:ea typeface="华文细黑" pitchFamily="2" charset="-122"/>
                <a:cs typeface="+mn-cs"/>
              </a:rPr>
              <a:t>。</a:t>
            </a:r>
            <a:endParaRPr kumimoji="0" lang="en-US" altLang="zh-CN" sz="3200" kern="0" cap="none" spc="0" normalizeH="0" baseline="0" noProof="0" dirty="0"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kern="0" cap="none" spc="0" normalizeH="0" baseline="0" noProof="0" dirty="0">
                <a:latin typeface="华文细黑" pitchFamily="2" charset="-122"/>
                <a:ea typeface="华文细黑" pitchFamily="2" charset="-122"/>
                <a:cs typeface="+mn-cs"/>
              </a:rPr>
              <a:t>    “</a:t>
            </a:r>
            <a:r>
              <a:rPr kumimoji="0" lang="zh-CN" altLang="en-US" sz="3200" kern="0" cap="none" spc="0" normalizeH="0" baseline="0" noProof="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+mn-cs"/>
              </a:rPr>
              <a:t>善</a:t>
            </a:r>
            <a:r>
              <a:rPr kumimoji="0" lang="zh-CN" altLang="en-US" sz="3200" kern="0" cap="none" spc="0" normalizeH="0" baseline="0" noProof="0" dirty="0">
                <a:latin typeface="华文细黑" pitchFamily="2" charset="-122"/>
                <a:ea typeface="华文细黑" pitchFamily="2" charset="-122"/>
                <a:cs typeface="+mn-cs"/>
              </a:rPr>
              <a:t>是人的内在灵魂，世界上没有人自愿作恶，人之所以作恶，做不正义的事是出于无知。</a:t>
            </a:r>
            <a:endParaRPr kumimoji="0" lang="zh-CN" altLang="en-US" sz="3200" kern="1200" cap="none" spc="0" normalizeH="0" baseline="0" noProof="0" dirty="0"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  <a:p>
            <a:pPr marR="0" defTabSz="914400" eaLnBrk="1" hangingPunct="1">
              <a:lnSpc>
                <a:spcPct val="115000"/>
              </a:lnSpc>
              <a:buClrTx/>
              <a:buSzTx/>
              <a:buFontTx/>
              <a:defRPr/>
            </a:pPr>
            <a:endParaRPr kumimoji="0" lang="en-US" altLang="zh-CN" sz="3200" kern="0" cap="none" spc="0" normalizeH="0" baseline="0" noProof="0" dirty="0"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R="0" defTabSz="914400" eaLnBrk="1" hangingPunct="1">
              <a:lnSpc>
                <a:spcPct val="115000"/>
              </a:lnSpc>
              <a:buClrTx/>
              <a:buSzTx/>
              <a:buFontTx/>
              <a:defRPr/>
            </a:pPr>
            <a:r>
              <a:rPr kumimoji="0" lang="zh-CN" altLang="en-US" sz="3200" kern="0" cap="none" spc="0" normalizeH="0" baseline="0" noProof="0" dirty="0">
                <a:latin typeface="华文细黑" pitchFamily="2" charset="-122"/>
                <a:ea typeface="华文细黑" pitchFamily="2" charset="-122"/>
                <a:cs typeface="+mn-cs"/>
              </a:rPr>
              <a:t>                            </a:t>
            </a:r>
            <a:r>
              <a:rPr kumimoji="0" lang="en-US" altLang="zh-CN" sz="3200" kern="1200" cap="none" spc="0" normalizeH="0" baseline="0" noProof="0" dirty="0">
                <a:latin typeface="宋体" panose="02010600030101010101" pitchFamily="2" charset="-122"/>
                <a:ea typeface="楷体_GB2312" pitchFamily="49" charset="-122"/>
                <a:cs typeface="+mn-cs"/>
              </a:rPr>
              <a:t>——</a:t>
            </a:r>
            <a:r>
              <a:rPr kumimoji="0" lang="zh-CN" altLang="en-US" sz="3200" b="0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色诺芬</a:t>
            </a:r>
            <a:r>
              <a:rPr kumimoji="0" lang="en-US" altLang="zh-CN" sz="3200" b="0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《</a:t>
            </a:r>
            <a:r>
              <a:rPr kumimoji="0" lang="zh-CN" altLang="en-US" sz="3200" b="0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回忆苏格拉底</a:t>
            </a:r>
            <a:r>
              <a:rPr kumimoji="0" lang="en-US" altLang="zh-CN" sz="3200" b="0" kern="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endParaRPr kumimoji="0" lang="zh-CN" altLang="en-US" sz="3200" kern="1200" cap="none" spc="0" normalizeH="0" baseline="0" noProof="0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339975" y="1989138"/>
            <a:ext cx="4968875" cy="1296987"/>
            <a:chOff x="3779828" y="1052736"/>
            <a:chExt cx="4968553" cy="1296144"/>
          </a:xfrm>
        </p:grpSpPr>
        <p:sp>
          <p:nvSpPr>
            <p:cNvPr id="34821" name="AutoShape 4"/>
            <p:cNvSpPr/>
            <p:nvPr/>
          </p:nvSpPr>
          <p:spPr>
            <a:xfrm>
              <a:off x="3779828" y="1052736"/>
              <a:ext cx="4968553" cy="1296144"/>
            </a:xfrm>
            <a:prstGeom prst="borderCallout1">
              <a:avLst>
                <a:gd name="adj1" fmla="val 11338"/>
                <a:gd name="adj2" fmla="val -4079"/>
                <a:gd name="adj3" fmla="val 206079"/>
                <a:gd name="adj4" fmla="val -21083"/>
              </a:avLst>
            </a:prstGeom>
            <a:noFill/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sz="4800" dirty="0">
                <a:latin typeface="Verdana" panose="020B0604030504040204" pitchFamily="34" charset="0"/>
                <a:ea typeface="华文细黑" pitchFamily="2" charset="-122"/>
              </a:endParaRPr>
            </a:p>
          </p:txBody>
        </p:sp>
        <p:sp>
          <p:nvSpPr>
            <p:cNvPr id="34822" name="矩形 6"/>
            <p:cNvSpPr/>
            <p:nvPr/>
          </p:nvSpPr>
          <p:spPr>
            <a:xfrm>
              <a:off x="3923835" y="1196658"/>
              <a:ext cx="4752529" cy="1077218"/>
            </a:xfrm>
            <a:prstGeom prst="rect">
              <a:avLst/>
            </a:prstGeom>
            <a:solidFill>
              <a:srgbClr val="BBE0E3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/>
              <a:r>
                <a:rPr lang="zh-CN" altLang="zh-CN" sz="32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“健康、财富、地位、荣誉、正义、勇敢”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等美德</a:t>
              </a:r>
              <a:endPara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1" name="AutoShape 5"/>
          <p:cNvSpPr/>
          <p:nvPr/>
        </p:nvSpPr>
        <p:spPr>
          <a:xfrm>
            <a:off x="5724525" y="1196975"/>
            <a:ext cx="3024188" cy="3960813"/>
          </a:xfrm>
          <a:prstGeom prst="cloudCallout">
            <a:avLst>
              <a:gd name="adj1" fmla="val -92917"/>
              <a:gd name="adj2" fmla="val 16810"/>
            </a:avLst>
          </a:prstGeom>
          <a:solidFill>
            <a:schemeClr val="bg1"/>
          </a:solidFill>
          <a:ln w="444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r>
              <a:rPr lang="en-US" altLang="zh-CN" sz="32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32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你怎样看待苏格拉底与智者学派的不同？</a:t>
            </a:r>
            <a:endParaRPr lang="zh-CN" altLang="en-US" sz="3200" dirty="0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869160"/>
            <a:ext cx="331236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认识你自己</a:t>
            </a:r>
            <a:endParaRPr kumimoji="0" lang="zh-CN" altLang="en-US" sz="4800" b="1" i="0" u="none" strike="noStrike" kern="1200" cap="none" spc="0" normalizeH="0" baseline="0" noProof="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3" y="2781300"/>
            <a:ext cx="1511300" cy="863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知识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775" y="2781300"/>
            <a:ext cx="1439863" cy="86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美德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6" name="TextBox 8"/>
          <p:cNvSpPr txBox="1"/>
          <p:nvPr/>
        </p:nvSpPr>
        <p:spPr>
          <a:xfrm>
            <a:off x="2195513" y="2708275"/>
            <a:ext cx="136842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6000" dirty="0">
                <a:latin typeface="Times New Roman" panose="02020603050405020304" pitchFamily="18" charset="0"/>
              </a:rPr>
              <a:t>=</a:t>
            </a:r>
            <a:endParaRPr lang="zh-CN" altLang="en-US" sz="6000" dirty="0">
              <a:latin typeface="Times New Roman" panose="02020603050405020304" pitchFamily="18" charset="0"/>
            </a:endParaRPr>
          </a:p>
        </p:txBody>
      </p:sp>
      <p:sp>
        <p:nvSpPr>
          <p:cNvPr id="10" name="上箭头 9"/>
          <p:cNvSpPr/>
          <p:nvPr/>
        </p:nvSpPr>
        <p:spPr bwMode="auto">
          <a:xfrm>
            <a:off x="1835150" y="3500438"/>
            <a:ext cx="1368425" cy="1368425"/>
          </a:xfrm>
          <a:prstGeom prst="up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11" name="上箭头 10"/>
          <p:cNvSpPr/>
          <p:nvPr/>
        </p:nvSpPr>
        <p:spPr bwMode="auto">
          <a:xfrm>
            <a:off x="1835150" y="1484313"/>
            <a:ext cx="1368425" cy="1368425"/>
          </a:xfrm>
          <a:prstGeom prst="up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213" y="692150"/>
            <a:ext cx="3527425" cy="831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真知 真善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0" name="AutoShape 3"/>
          <p:cNvSpPr/>
          <p:nvPr/>
        </p:nvSpPr>
        <p:spPr>
          <a:xfrm>
            <a:off x="107950" y="260350"/>
            <a:ext cx="4464050" cy="604837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/>
          <p:nvPr/>
        </p:nvSpPr>
        <p:spPr>
          <a:xfrm>
            <a:off x="323850" y="2060575"/>
            <a:ext cx="8229600" cy="3382963"/>
          </a:xfrm>
          <a:prstGeom prst="rect">
            <a:avLst/>
          </a:prstGeom>
          <a:solidFill>
            <a:schemeClr val="bg1"/>
          </a:solidFill>
          <a:ln w="57150" cap="flat" cmpd="thinThick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algn="ctr" eaLnBrk="1" hangingPunct="1">
              <a:spcBef>
                <a:spcPct val="20000"/>
              </a:spcBef>
            </a:pPr>
            <a:endParaRPr lang="zh-CN" altLang="zh-CN" sz="1600" dirty="0">
              <a:latin typeface="Verdana" panose="020B0604030504040204" pitchFamily="34" charset="0"/>
              <a:ea typeface="华文细黑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zh-CN" sz="3600" dirty="0">
                <a:latin typeface="Verdan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3600" dirty="0">
                <a:latin typeface="Verdana" panose="020B0604030504040204" pitchFamily="34" charset="0"/>
                <a:ea typeface="华文细黑" pitchFamily="2" charset="-122"/>
              </a:rPr>
              <a:t> </a:t>
            </a:r>
            <a:r>
              <a:rPr lang="zh-CN" altLang="zh-CN" sz="3600" dirty="0">
                <a:latin typeface="Verdana" panose="020B0604030504040204" pitchFamily="34" charset="0"/>
                <a:ea typeface="华文细黑" pitchFamily="2" charset="-122"/>
              </a:rPr>
              <a:t> </a:t>
            </a:r>
            <a:r>
              <a:rPr lang="en-US" altLang="zh-CN" sz="3600" dirty="0"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sz="3600" dirty="0">
                <a:latin typeface="Verdana" panose="020B0604030504040204" pitchFamily="34" charset="0"/>
                <a:ea typeface="华文细黑" pitchFamily="2" charset="-122"/>
              </a:rPr>
              <a:t>苏格拉底将哲学从天上召唤下来，使它在各地落脚生根，还迫使它审视生命、伦理与善恶。</a:t>
            </a:r>
            <a:r>
              <a:rPr lang="zh-CN" altLang="en-US" sz="3600" dirty="0">
                <a:latin typeface="华文细黑" pitchFamily="2" charset="-122"/>
                <a:ea typeface="华文细黑" pitchFamily="2" charset="-122"/>
              </a:rPr>
              <a:t>”</a:t>
            </a:r>
            <a:r>
              <a:rPr lang="zh-CN" altLang="en-US" sz="3200" dirty="0">
                <a:latin typeface="Verdana" panose="020B0604030504040204" pitchFamily="34" charset="0"/>
                <a:ea typeface="华文细黑" pitchFamily="2" charset="-122"/>
              </a:rPr>
              <a:t>                     </a:t>
            </a:r>
            <a:endParaRPr lang="zh-CN" altLang="en-US" sz="3200" dirty="0">
              <a:latin typeface="Verdana" panose="020B0604030504040204" pitchFamily="34" charset="0"/>
              <a:ea typeface="华文细黑" pitchFamily="2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3200" dirty="0">
                <a:latin typeface="Verdana" panose="020B0604030504040204" pitchFamily="34" charset="0"/>
                <a:ea typeface="华文细黑" pitchFamily="2" charset="-122"/>
              </a:rPr>
              <a:t>                                          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2800" dirty="0">
                <a:latin typeface="Verdana" panose="020B0604030504040204" pitchFamily="34" charset="0"/>
                <a:ea typeface="华文细黑" pitchFamily="2" charset="-122"/>
              </a:rPr>
              <a:t>西塞罗</a:t>
            </a:r>
            <a:endParaRPr lang="zh-CN" altLang="en-US" sz="2800" dirty="0">
              <a:latin typeface="Verdana" panose="020B0604030504040204" pitchFamily="34" charset="0"/>
              <a:ea typeface="华文细黑" pitchFamily="2" charset="-122"/>
            </a:endParaRPr>
          </a:p>
          <a:p>
            <a:pPr marL="342900" indent="-342900" algn="r" eaLnBrk="1" hangingPunct="1">
              <a:spcBef>
                <a:spcPct val="20000"/>
              </a:spcBef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古罗马伟大的政治家、演说家、教育家、哲学家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4275" name="AutoShape 3"/>
          <p:cNvSpPr/>
          <p:nvPr/>
        </p:nvSpPr>
        <p:spPr>
          <a:xfrm>
            <a:off x="7092950" y="692150"/>
            <a:ext cx="1868488" cy="936625"/>
          </a:xfrm>
          <a:prstGeom prst="borderCallout1">
            <a:avLst>
              <a:gd name="adj1" fmla="val 12204"/>
              <a:gd name="adj2" fmla="val -4079"/>
              <a:gd name="adj3" fmla="val 183727"/>
              <a:gd name="adj4" fmla="val -64912"/>
            </a:avLst>
          </a:prstGeom>
          <a:noFill/>
          <a:ln w="2857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4800" dirty="0">
                <a:latin typeface="Verdana" panose="020B0604030504040204" pitchFamily="34" charset="0"/>
                <a:ea typeface="华文细黑" pitchFamily="2" charset="-122"/>
              </a:rPr>
              <a:t>神</a:t>
            </a:r>
            <a:endParaRPr lang="zh-CN" altLang="en-US" sz="4800" dirty="0">
              <a:latin typeface="Verdana" panose="020B0604030504040204" pitchFamily="34" charset="0"/>
              <a:ea typeface="华文细黑" pitchFamily="2" charset="-122"/>
            </a:endParaRPr>
          </a:p>
        </p:txBody>
      </p:sp>
      <p:sp>
        <p:nvSpPr>
          <p:cNvPr id="54276" name="AutoShape 4"/>
          <p:cNvSpPr/>
          <p:nvPr/>
        </p:nvSpPr>
        <p:spPr>
          <a:xfrm>
            <a:off x="4427538" y="549275"/>
            <a:ext cx="1868487" cy="1008063"/>
          </a:xfrm>
          <a:prstGeom prst="borderCallout1">
            <a:avLst>
              <a:gd name="adj1" fmla="val 11338"/>
              <a:gd name="adj2" fmla="val -4079"/>
              <a:gd name="adj3" fmla="val 302523"/>
              <a:gd name="adj4" fmla="val -150875"/>
            </a:avLst>
          </a:prstGeom>
          <a:noFill/>
          <a:ln w="2857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4800" dirty="0">
                <a:latin typeface="Verdana" panose="020B0604030504040204" pitchFamily="34" charset="0"/>
                <a:ea typeface="华文细黑" pitchFamily="2" charset="-122"/>
              </a:rPr>
              <a:t>人</a:t>
            </a:r>
            <a:endParaRPr lang="zh-CN" altLang="en-US" sz="4800" dirty="0">
              <a:latin typeface="Verdana" panose="020B0604030504040204" pitchFamily="34" charset="0"/>
              <a:ea typeface="华文细黑" pitchFamily="2" charset="-122"/>
            </a:endParaRPr>
          </a:p>
        </p:txBody>
      </p:sp>
      <p:sp>
        <p:nvSpPr>
          <p:cNvPr id="54277" name="Oval 5"/>
          <p:cNvSpPr/>
          <p:nvPr/>
        </p:nvSpPr>
        <p:spPr>
          <a:xfrm>
            <a:off x="4932363" y="2492375"/>
            <a:ext cx="1066800" cy="685800"/>
          </a:xfrm>
          <a:prstGeom prst="ellipse">
            <a:avLst/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zh-CN" dirty="0">
              <a:latin typeface="Verdana" panose="020B0604030504040204" pitchFamily="34" charset="0"/>
            </a:endParaRPr>
          </a:p>
        </p:txBody>
      </p:sp>
      <p:sp>
        <p:nvSpPr>
          <p:cNvPr id="54278" name="Oval 6"/>
          <p:cNvSpPr/>
          <p:nvPr/>
        </p:nvSpPr>
        <p:spPr>
          <a:xfrm>
            <a:off x="755650" y="3573463"/>
            <a:ext cx="1066800" cy="685800"/>
          </a:xfrm>
          <a:prstGeom prst="ellipse">
            <a:avLst/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zh-CN" dirty="0">
              <a:latin typeface="Verdana" panose="020B0604030504040204" pitchFamily="34" charset="0"/>
            </a:endParaRPr>
          </a:p>
        </p:txBody>
      </p:sp>
      <p:sp>
        <p:nvSpPr>
          <p:cNvPr id="10" name="Oval 7"/>
          <p:cNvSpPr/>
          <p:nvPr/>
        </p:nvSpPr>
        <p:spPr>
          <a:xfrm>
            <a:off x="1692275" y="5516563"/>
            <a:ext cx="5715000" cy="1143000"/>
          </a:xfrm>
          <a:prstGeom prst="ellipse">
            <a:avLst/>
          </a:prstGeom>
          <a:noFill/>
          <a:ln w="381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</a:pPr>
            <a:r>
              <a:rPr lang="zh-CN" altLang="en-US" sz="3200" dirty="0">
                <a:latin typeface="Verdana" panose="020B0604030504040204" pitchFamily="34" charset="0"/>
              </a:rPr>
              <a:t>哲学真正成了研究“人”的学问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pic>
        <p:nvPicPr>
          <p:cNvPr id="36872" name="Picture 24" descr="png-011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0" y="638175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76" grpId="0" animBg="1"/>
      <p:bldP spid="54277" grpId="0" animBg="1"/>
      <p:bldP spid="5427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8229600" cy="3448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</a:t>
            </a:r>
            <a:r>
              <a:rPr kumimoji="0" lang="zh-CN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12</a:t>
            </a: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 希腊先哲的精神觉醒</a:t>
            </a:r>
            <a:endParaRPr kumimoji="0" lang="zh-CN" altLang="en-US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一、泰勒斯</a:t>
            </a:r>
            <a:r>
              <a:rPr kumimoji="0" lang="en-US" altLang="zh-CN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水是万物的本原</a:t>
            </a:r>
            <a:endParaRPr kumimoji="0" lang="zh-CN" altLang="en-US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二、普罗塔哥拉</a:t>
            </a:r>
            <a:r>
              <a:rPr kumimoji="0" lang="en-US" altLang="zh-CN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人是万物的尺度</a:t>
            </a:r>
            <a:endParaRPr kumimoji="0" lang="zh-CN" altLang="en-US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三、苏格拉底</a:t>
            </a:r>
            <a:r>
              <a:rPr kumimoji="0" lang="en-US" altLang="zh-CN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认识你自己</a:t>
            </a:r>
            <a:endParaRPr kumimoji="0" lang="zh-CN" altLang="en-US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知识即美德</a:t>
            </a:r>
            <a:endParaRPr kumimoji="0" lang="zh-CN" altLang="en-US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</a:t>
            </a:r>
            <a:endParaRPr kumimoji="0" lang="zh-CN" altLang="en-US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250825" y="1484313"/>
            <a:ext cx="8686800" cy="2894012"/>
          </a:xfrm>
          <a:prstGeom prst="rect">
            <a:avLst/>
          </a:prstGeom>
          <a:noFill/>
          <a:ln w="57150" cap="flat" cmpd="thinThick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世纪后半叶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希腊城邦已走到了它们的尽头，各城邦在相互残杀、内部党争和无可挽回的腐化中耗尽最后一点生命力，这时，北方的马其顿迅速崛起并并终于将各城邦置于其强权之下。城邦时代已让位给帝国时代。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楷体_GB2312" pitchFamily="49" charset="-122"/>
              </a:rPr>
              <a:t>——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丛日云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西方政治文化传统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》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0" y="2879725"/>
            <a:ext cx="9144000" cy="869950"/>
            <a:chOff x="0" y="2879725"/>
            <a:chExt cx="9144000" cy="869950"/>
          </a:xfrm>
        </p:grpSpPr>
        <p:sp>
          <p:nvSpPr>
            <p:cNvPr id="5124" name="Text Box 11"/>
            <p:cNvSpPr txBox="1"/>
            <p:nvPr/>
          </p:nvSpPr>
          <p:spPr>
            <a:xfrm>
              <a:off x="0" y="300355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20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25" name="Text Box 12"/>
            <p:cNvSpPr txBox="1"/>
            <p:nvPr/>
          </p:nvSpPr>
          <p:spPr>
            <a:xfrm>
              <a:off x="1295400" y="2971800"/>
              <a:ext cx="9144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26" name="Text Box 13"/>
            <p:cNvSpPr txBox="1"/>
            <p:nvPr/>
          </p:nvSpPr>
          <p:spPr>
            <a:xfrm>
              <a:off x="2590800" y="29718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27" name="Text Box 14"/>
            <p:cNvSpPr txBox="1"/>
            <p:nvPr/>
          </p:nvSpPr>
          <p:spPr>
            <a:xfrm>
              <a:off x="4283968" y="2996952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28" name="Text Box 15"/>
            <p:cNvSpPr txBox="1"/>
            <p:nvPr/>
          </p:nvSpPr>
          <p:spPr>
            <a:xfrm>
              <a:off x="8382000" y="30480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29" name="Line 4"/>
            <p:cNvSpPr/>
            <p:nvPr/>
          </p:nvSpPr>
          <p:spPr>
            <a:xfrm>
              <a:off x="0" y="2996952"/>
              <a:ext cx="9144000" cy="317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30" name="Line 5"/>
            <p:cNvSpPr/>
            <p:nvPr/>
          </p:nvSpPr>
          <p:spPr>
            <a:xfrm>
              <a:off x="339725" y="28829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1" name="Line 6"/>
            <p:cNvSpPr/>
            <p:nvPr/>
          </p:nvSpPr>
          <p:spPr>
            <a:xfrm>
              <a:off x="67818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2" name="Line 7"/>
            <p:cNvSpPr/>
            <p:nvPr/>
          </p:nvSpPr>
          <p:spPr>
            <a:xfrm flipV="1">
              <a:off x="2895600" y="2879725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3" name="Line 8"/>
            <p:cNvSpPr/>
            <p:nvPr/>
          </p:nvSpPr>
          <p:spPr>
            <a:xfrm>
              <a:off x="4644008" y="2924944"/>
              <a:ext cx="4192" cy="118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4" name="Line 9"/>
            <p:cNvSpPr/>
            <p:nvPr/>
          </p:nvSpPr>
          <p:spPr>
            <a:xfrm>
              <a:off x="1600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5" name="Line 6"/>
            <p:cNvSpPr/>
            <p:nvPr/>
          </p:nvSpPr>
          <p:spPr>
            <a:xfrm>
              <a:off x="8839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6" name="Text Box 15"/>
            <p:cNvSpPr txBox="1"/>
            <p:nvPr/>
          </p:nvSpPr>
          <p:spPr>
            <a:xfrm>
              <a:off x="6477000" y="3003550"/>
              <a:ext cx="706438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37" name="TextBox 16"/>
            <p:cNvSpPr txBox="1"/>
            <p:nvPr/>
          </p:nvSpPr>
          <p:spPr>
            <a:xfrm>
              <a:off x="4788024" y="2996952"/>
              <a:ext cx="79208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38" name="Line 6"/>
            <p:cNvSpPr/>
            <p:nvPr/>
          </p:nvSpPr>
          <p:spPr>
            <a:xfrm>
              <a:off x="4932040" y="2924944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2" name="Picture 5" descr="t01308fa73b8280e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33375"/>
            <a:ext cx="7704138" cy="6399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8" name="Picture 2" descr="t01308fa73b8280e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4800"/>
            <a:ext cx="9144000" cy="6100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Oval 3"/>
          <p:cNvSpPr/>
          <p:nvPr/>
        </p:nvSpPr>
        <p:spPr>
          <a:xfrm>
            <a:off x="7162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40" name="AutoShape 4"/>
          <p:cNvSpPr/>
          <p:nvPr/>
        </p:nvSpPr>
        <p:spPr>
          <a:xfrm>
            <a:off x="5562600" y="914400"/>
            <a:ext cx="2057400" cy="2514600"/>
          </a:xfrm>
          <a:prstGeom prst="wedgeRoundRectCallout">
            <a:avLst>
              <a:gd name="adj1" fmla="val 33181"/>
              <a:gd name="adj2" fmla="val 72032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39941" name="Picture 5" descr="泰勒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990600"/>
            <a:ext cx="1235075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410200" y="2667000"/>
            <a:ext cx="23987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泰勒斯</a:t>
            </a:r>
            <a:endParaRPr kumimoji="0" lang="zh-CN" alt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zh-CN" altLang="zh-CN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624</a:t>
            </a:r>
            <a:r>
              <a:rPr kumimoji="0" lang="zh-CN" altLang="zh-CN" sz="2000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</a:t>
            </a:r>
            <a:r>
              <a:rPr kumimoji="0" lang="zh-CN" altLang="zh-CN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547</a:t>
            </a:r>
            <a:r>
              <a:rPr kumimoji="0" lang="zh-CN" altLang="en-US" sz="2000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000" kern="1200" cap="none" spc="0" normalizeH="0" baseline="0" noProof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943" name="Oval 7"/>
          <p:cNvSpPr/>
          <p:nvPr/>
        </p:nvSpPr>
        <p:spPr>
          <a:xfrm>
            <a:off x="4648200" y="34290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44" name="AutoShape 8"/>
          <p:cNvSpPr/>
          <p:nvPr/>
        </p:nvSpPr>
        <p:spPr>
          <a:xfrm>
            <a:off x="4724400" y="3810000"/>
            <a:ext cx="2362200" cy="2514600"/>
          </a:xfrm>
          <a:prstGeom prst="wedgeRoundRectCallout">
            <a:avLst>
              <a:gd name="adj1" fmla="val -45028"/>
              <a:gd name="adj2" fmla="val -59218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39945" name="Picture 2" descr="protagor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886200"/>
            <a:ext cx="1225550" cy="1752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572000" y="5638800"/>
            <a:ext cx="2895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普罗塔哥拉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481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约前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411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947" name="AutoShape 11"/>
          <p:cNvSpPr/>
          <p:nvPr/>
        </p:nvSpPr>
        <p:spPr>
          <a:xfrm>
            <a:off x="533400" y="3505200"/>
            <a:ext cx="2362200" cy="2819400"/>
          </a:xfrm>
          <a:prstGeom prst="wedgeRoundRectCallout">
            <a:avLst>
              <a:gd name="adj1" fmla="val 127421"/>
              <a:gd name="adj2" fmla="val -43245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39948" name="Picture 3" descr="苏格拉底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05200"/>
            <a:ext cx="1481138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562600"/>
            <a:ext cx="33528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苏格拉底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469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399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950" name="AutoShape 14"/>
          <p:cNvSpPr/>
          <p:nvPr/>
        </p:nvSpPr>
        <p:spPr>
          <a:xfrm>
            <a:off x="533400" y="381000"/>
            <a:ext cx="2362200" cy="2971800"/>
          </a:xfrm>
          <a:prstGeom prst="wedgeRoundRectCallout">
            <a:avLst>
              <a:gd name="adj1" fmla="val 126208"/>
              <a:gd name="adj2" fmla="val 54593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39951" name="Picture 6" descr="亚里士多德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3400"/>
            <a:ext cx="1690688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5" name="Rectangle 4"/>
          <p:cNvSpPr>
            <a:spLocks noChangeArrowheads="1"/>
          </p:cNvSpPr>
          <p:nvPr/>
        </p:nvSpPr>
        <p:spPr bwMode="auto">
          <a:xfrm>
            <a:off x="-76200" y="2574925"/>
            <a:ext cx="36353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亚里士多德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384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322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457200" y="1828800"/>
            <a:ext cx="103028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爱琴时代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5" name="Text Box 18"/>
          <p:cNvSpPr txBox="1">
            <a:spLocks noChangeArrowheads="1"/>
          </p:cNvSpPr>
          <p:nvPr/>
        </p:nvSpPr>
        <p:spPr bwMode="auto">
          <a:xfrm>
            <a:off x="1752600" y="1828800"/>
            <a:ext cx="99853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荷马时代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1828800"/>
            <a:ext cx="1676400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古风时代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城邦形成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692275" y="5164138"/>
            <a:ext cx="1871663" cy="1008063"/>
          </a:xfrm>
          <a:prstGeom prst="rect">
            <a:avLst/>
          </a:prstGeom>
          <a:noFill/>
          <a:ln w="38100" cap="flat" cmpd="sng" algn="ctr">
            <a:solidFill>
              <a:srgbClr val="BBE0E3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40966" name="矩形 46"/>
          <p:cNvSpPr/>
          <p:nvPr/>
        </p:nvSpPr>
        <p:spPr>
          <a:xfrm>
            <a:off x="4932363" y="1844675"/>
            <a:ext cx="1828800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古典时代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城邦盛衰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矩形 48"/>
          <p:cNvSpPr/>
          <p:nvPr/>
        </p:nvSpPr>
        <p:spPr>
          <a:xfrm>
            <a:off x="6804025" y="1844675"/>
            <a:ext cx="2057400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希腊化时代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后城邦时代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28600" y="3733800"/>
            <a:ext cx="36576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神话时代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4211638" y="3716338"/>
            <a:ext cx="6858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勒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斯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219700" y="3716338"/>
            <a:ext cx="6096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塔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哥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拉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940425" y="3716338"/>
            <a:ext cx="6096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苏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格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底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04025" y="3716338"/>
            <a:ext cx="6096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里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士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德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pSp>
        <p:nvGrpSpPr>
          <p:cNvPr id="40973" name="组合 24"/>
          <p:cNvGrpSpPr/>
          <p:nvPr/>
        </p:nvGrpSpPr>
        <p:grpSpPr>
          <a:xfrm>
            <a:off x="0" y="2924175"/>
            <a:ext cx="9144000" cy="869950"/>
            <a:chOff x="0" y="2879725"/>
            <a:chExt cx="9144000" cy="869950"/>
          </a:xfrm>
        </p:grpSpPr>
        <p:sp>
          <p:nvSpPr>
            <p:cNvPr id="40974" name="Text Box 11"/>
            <p:cNvSpPr txBox="1"/>
            <p:nvPr/>
          </p:nvSpPr>
          <p:spPr>
            <a:xfrm>
              <a:off x="0" y="300355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20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975" name="Text Box 12"/>
            <p:cNvSpPr txBox="1"/>
            <p:nvPr/>
          </p:nvSpPr>
          <p:spPr>
            <a:xfrm>
              <a:off x="1295400" y="2971800"/>
              <a:ext cx="9144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976" name="Text Box 13"/>
            <p:cNvSpPr txBox="1"/>
            <p:nvPr/>
          </p:nvSpPr>
          <p:spPr>
            <a:xfrm>
              <a:off x="2590800" y="29718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977" name="Text Box 14"/>
            <p:cNvSpPr txBox="1"/>
            <p:nvPr/>
          </p:nvSpPr>
          <p:spPr>
            <a:xfrm>
              <a:off x="4283968" y="2996952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978" name="Text Box 15"/>
            <p:cNvSpPr txBox="1"/>
            <p:nvPr/>
          </p:nvSpPr>
          <p:spPr>
            <a:xfrm>
              <a:off x="8382000" y="30480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979" name="Line 4"/>
            <p:cNvSpPr/>
            <p:nvPr/>
          </p:nvSpPr>
          <p:spPr>
            <a:xfrm>
              <a:off x="0" y="2996952"/>
              <a:ext cx="9144000" cy="317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80" name="Line 5"/>
            <p:cNvSpPr/>
            <p:nvPr/>
          </p:nvSpPr>
          <p:spPr>
            <a:xfrm>
              <a:off x="339725" y="28829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1" name="Line 6"/>
            <p:cNvSpPr/>
            <p:nvPr/>
          </p:nvSpPr>
          <p:spPr>
            <a:xfrm>
              <a:off x="67818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2" name="Line 7"/>
            <p:cNvSpPr/>
            <p:nvPr/>
          </p:nvSpPr>
          <p:spPr>
            <a:xfrm flipV="1">
              <a:off x="2895600" y="2879725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3" name="Line 8"/>
            <p:cNvSpPr/>
            <p:nvPr/>
          </p:nvSpPr>
          <p:spPr>
            <a:xfrm>
              <a:off x="4644008" y="2924944"/>
              <a:ext cx="4192" cy="118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4" name="Line 9"/>
            <p:cNvSpPr/>
            <p:nvPr/>
          </p:nvSpPr>
          <p:spPr>
            <a:xfrm>
              <a:off x="1600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5" name="Line 6"/>
            <p:cNvSpPr/>
            <p:nvPr/>
          </p:nvSpPr>
          <p:spPr>
            <a:xfrm>
              <a:off x="8839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6" name="Text Box 15"/>
            <p:cNvSpPr txBox="1"/>
            <p:nvPr/>
          </p:nvSpPr>
          <p:spPr>
            <a:xfrm>
              <a:off x="6477000" y="3003550"/>
              <a:ext cx="706438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987" name="TextBox 38"/>
            <p:cNvSpPr txBox="1"/>
            <p:nvPr/>
          </p:nvSpPr>
          <p:spPr>
            <a:xfrm>
              <a:off x="4788024" y="2996952"/>
              <a:ext cx="79208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988" name="Line 6"/>
            <p:cNvSpPr/>
            <p:nvPr/>
          </p:nvSpPr>
          <p:spPr>
            <a:xfrm>
              <a:off x="4932040" y="2924944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8229600" cy="3724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</a:t>
            </a:r>
            <a:r>
              <a:rPr kumimoji="0" lang="zh-CN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12</a:t>
            </a:r>
            <a:r>
              <a:rPr kumimoji="0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 希腊先哲的精神觉醒</a:t>
            </a:r>
            <a:endParaRPr kumimoji="0" lang="zh-CN" altLang="en-US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一、泰勒斯</a:t>
            </a:r>
            <a:r>
              <a:rPr kumimoji="0" lang="en-US" altLang="zh-CN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水是万物的本原</a:t>
            </a:r>
            <a:endParaRPr kumimoji="0" lang="zh-CN" altLang="en-US" sz="32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二、普罗塔哥拉</a:t>
            </a:r>
            <a:r>
              <a:rPr kumimoji="0" lang="en-US" altLang="zh-CN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人是万物的尺度</a:t>
            </a:r>
            <a:endParaRPr kumimoji="0" lang="zh-CN" altLang="en-US" sz="32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三、苏格拉底</a:t>
            </a:r>
            <a:r>
              <a:rPr kumimoji="0" lang="en-US" altLang="zh-CN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认识你自己</a:t>
            </a:r>
            <a:endParaRPr kumimoji="0" lang="zh-CN" altLang="en-US" sz="32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知识即美德</a:t>
            </a:r>
            <a:endParaRPr kumimoji="0" lang="zh-CN" altLang="en-US" sz="32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endParaRPr kumimoji="0" lang="zh-CN" altLang="en-US" sz="32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6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</a:t>
            </a:r>
            <a:endParaRPr kumimoji="0" lang="zh-CN" altLang="en-US" sz="36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388" y="3357563"/>
            <a:ext cx="8964613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四、亚里士多德</a:t>
            </a:r>
            <a:r>
              <a:rPr kumimoji="0" lang="en-US" altLang="zh-CN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吾爱吾师，吾尤爱真理</a:t>
            </a:r>
            <a:endParaRPr kumimoji="0" lang="zh-CN" altLang="en-US" sz="32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   创立逻辑论证三段论</a:t>
            </a:r>
            <a:endParaRPr kumimoji="0" lang="zh-CN" altLang="en-US" sz="32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4"/>
          <p:cNvSpPr txBox="1"/>
          <p:nvPr/>
        </p:nvSpPr>
        <p:spPr>
          <a:xfrm>
            <a:off x="152400" y="838200"/>
            <a:ext cx="8686800" cy="3970338"/>
          </a:xfrm>
          <a:prstGeom prst="rect">
            <a:avLst/>
          </a:prstGeom>
          <a:noFill/>
          <a:ln w="57150" cap="flat" cmpd="thinThick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亚里士多德在逻辑学上最重要的工作就是三段论的学说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一个三段论包括有大前提、小前提和结论三个部分的论证。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凡人都有死（大前提）。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苏格拉底是人（小前提）。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所以：苏格拉底有死（结论）。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楷体_GB2312" pitchFamily="49" charset="-122"/>
              </a:rPr>
              <a:t>——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罗素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西方哲学史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上卷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457200" y="228600"/>
            <a:ext cx="103028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爱琴时代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5" name="Text Box 18"/>
          <p:cNvSpPr txBox="1">
            <a:spLocks noChangeArrowheads="1"/>
          </p:cNvSpPr>
          <p:nvPr/>
        </p:nvSpPr>
        <p:spPr bwMode="auto">
          <a:xfrm>
            <a:off x="1752600" y="228600"/>
            <a:ext cx="99853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荷马时代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228600"/>
            <a:ext cx="1676400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古风时代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城邦形成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692275" y="3563938"/>
            <a:ext cx="1871663" cy="1008063"/>
          </a:xfrm>
          <a:prstGeom prst="rect">
            <a:avLst/>
          </a:prstGeom>
          <a:noFill/>
          <a:ln w="38100" cap="flat" cmpd="sng" algn="ctr">
            <a:solidFill>
              <a:srgbClr val="BBE0E3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44038" name="矩形 46"/>
          <p:cNvSpPr/>
          <p:nvPr/>
        </p:nvSpPr>
        <p:spPr>
          <a:xfrm>
            <a:off x="4932363" y="260350"/>
            <a:ext cx="1828800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古典时代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城邦盛衰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9" name="矩形 48"/>
          <p:cNvSpPr/>
          <p:nvPr/>
        </p:nvSpPr>
        <p:spPr>
          <a:xfrm>
            <a:off x="6875463" y="260350"/>
            <a:ext cx="2057400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希腊化时代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后城邦时代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28600" y="2133600"/>
            <a:ext cx="36576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神话时代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4211638" y="2133600"/>
            <a:ext cx="6858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勒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斯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292725" y="2133600"/>
            <a:ext cx="6096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塔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哥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拉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011863" y="2133600"/>
            <a:ext cx="609600" cy="228600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苏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格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底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04025" y="2133600"/>
            <a:ext cx="6096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士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德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74778" name="AutoShape 26"/>
          <p:cNvSpPr/>
          <p:nvPr/>
        </p:nvSpPr>
        <p:spPr>
          <a:xfrm>
            <a:off x="611188" y="5084763"/>
            <a:ext cx="8137525" cy="1773237"/>
          </a:xfrm>
          <a:prstGeom prst="cloudCallout">
            <a:avLst>
              <a:gd name="adj1" fmla="val 15625"/>
              <a:gd name="adj2" fmla="val -180037"/>
            </a:avLst>
          </a:prstGeom>
          <a:solidFill>
            <a:schemeClr val="bg1"/>
          </a:solidFill>
          <a:ln w="444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r>
              <a:rPr lang="en-US" altLang="zh-CN" sz="32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四位先哲的主张有何异同点？为什么会有这些不同</a:t>
            </a:r>
            <a:r>
              <a:rPr lang="en-US" altLang="zh-CN" sz="32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zh-CN" altLang="en-US" sz="3200" dirty="0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4046" name="组合 24"/>
          <p:cNvGrpSpPr/>
          <p:nvPr/>
        </p:nvGrpSpPr>
        <p:grpSpPr>
          <a:xfrm>
            <a:off x="0" y="1341438"/>
            <a:ext cx="9144000" cy="869950"/>
            <a:chOff x="0" y="2879725"/>
            <a:chExt cx="9144000" cy="869950"/>
          </a:xfrm>
        </p:grpSpPr>
        <p:sp>
          <p:nvSpPr>
            <p:cNvPr id="44047" name="Text Box 11"/>
            <p:cNvSpPr txBox="1"/>
            <p:nvPr/>
          </p:nvSpPr>
          <p:spPr>
            <a:xfrm>
              <a:off x="0" y="300355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20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048" name="Text Box 12"/>
            <p:cNvSpPr txBox="1"/>
            <p:nvPr/>
          </p:nvSpPr>
          <p:spPr>
            <a:xfrm>
              <a:off x="1295400" y="2971800"/>
              <a:ext cx="9144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049" name="Text Box 13"/>
            <p:cNvSpPr txBox="1"/>
            <p:nvPr/>
          </p:nvSpPr>
          <p:spPr>
            <a:xfrm>
              <a:off x="2590800" y="29718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050" name="Text Box 14"/>
            <p:cNvSpPr txBox="1"/>
            <p:nvPr/>
          </p:nvSpPr>
          <p:spPr>
            <a:xfrm>
              <a:off x="4283968" y="2996952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051" name="Text Box 15"/>
            <p:cNvSpPr txBox="1"/>
            <p:nvPr/>
          </p:nvSpPr>
          <p:spPr>
            <a:xfrm>
              <a:off x="8382000" y="30480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052" name="Line 4"/>
            <p:cNvSpPr/>
            <p:nvPr/>
          </p:nvSpPr>
          <p:spPr>
            <a:xfrm>
              <a:off x="0" y="2996952"/>
              <a:ext cx="9144000" cy="317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53" name="Line 5"/>
            <p:cNvSpPr/>
            <p:nvPr/>
          </p:nvSpPr>
          <p:spPr>
            <a:xfrm>
              <a:off x="339725" y="28829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4" name="Line 6"/>
            <p:cNvSpPr/>
            <p:nvPr/>
          </p:nvSpPr>
          <p:spPr>
            <a:xfrm>
              <a:off x="67818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5" name="Line 7"/>
            <p:cNvSpPr/>
            <p:nvPr/>
          </p:nvSpPr>
          <p:spPr>
            <a:xfrm flipV="1">
              <a:off x="2895600" y="2879725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6" name="Line 8"/>
            <p:cNvSpPr/>
            <p:nvPr/>
          </p:nvSpPr>
          <p:spPr>
            <a:xfrm>
              <a:off x="4644008" y="2924944"/>
              <a:ext cx="4192" cy="118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7" name="Line 9"/>
            <p:cNvSpPr/>
            <p:nvPr/>
          </p:nvSpPr>
          <p:spPr>
            <a:xfrm>
              <a:off x="1600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8" name="Line 6"/>
            <p:cNvSpPr/>
            <p:nvPr/>
          </p:nvSpPr>
          <p:spPr>
            <a:xfrm>
              <a:off x="8839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9" name="Text Box 15"/>
            <p:cNvSpPr txBox="1"/>
            <p:nvPr/>
          </p:nvSpPr>
          <p:spPr>
            <a:xfrm>
              <a:off x="6477000" y="3003550"/>
              <a:ext cx="706438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060" name="TextBox 38"/>
            <p:cNvSpPr txBox="1"/>
            <p:nvPr/>
          </p:nvSpPr>
          <p:spPr>
            <a:xfrm>
              <a:off x="4788024" y="2996952"/>
              <a:ext cx="79208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061" name="Line 6"/>
            <p:cNvSpPr/>
            <p:nvPr/>
          </p:nvSpPr>
          <p:spPr>
            <a:xfrm>
              <a:off x="4932040" y="2924944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2" name="Picture 2" descr="20060805173641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4813"/>
            <a:ext cx="9036050" cy="594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Oval 11"/>
          <p:cNvSpPr/>
          <p:nvPr/>
        </p:nvSpPr>
        <p:spPr>
          <a:xfrm>
            <a:off x="1331913" y="1916113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Oval 11"/>
          <p:cNvSpPr/>
          <p:nvPr/>
        </p:nvSpPr>
        <p:spPr>
          <a:xfrm>
            <a:off x="1835150" y="2205038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Oval 11"/>
          <p:cNvSpPr/>
          <p:nvPr/>
        </p:nvSpPr>
        <p:spPr>
          <a:xfrm>
            <a:off x="2627313" y="2420938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Oval 11"/>
          <p:cNvSpPr/>
          <p:nvPr/>
        </p:nvSpPr>
        <p:spPr>
          <a:xfrm>
            <a:off x="3348038" y="2060575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占位符 108546"/>
          <p:cNvSpPr>
            <a:spLocks noGrp="1" noRot="1"/>
          </p:cNvSpPr>
          <p:nvPr>
            <p:ph type="body" sz="half" idx="1"/>
          </p:nvPr>
        </p:nvSpPr>
        <p:spPr>
          <a:xfrm>
            <a:off x="996950" y="587375"/>
            <a:ext cx="7129463" cy="525463"/>
          </a:xfrm>
        </p:spPr>
        <p:txBody>
          <a:bodyPr anchor="t"/>
          <a:p>
            <a:pPr algn="ctr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你还记得公元前</a:t>
            </a:r>
            <a:r>
              <a:rPr lang="en-US" altLang="zh-CN" sz="2800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世纪希腊社会的状况吗？</a:t>
            </a:r>
            <a:endParaRPr lang="zh-CN" altLang="en-US" sz="2800" b="1" dirty="0">
              <a:solidFill>
                <a:srgbClr val="0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8548" name="文本框 108547"/>
          <p:cNvSpPr txBox="1"/>
          <p:nvPr/>
        </p:nvSpPr>
        <p:spPr>
          <a:xfrm>
            <a:off x="487363" y="1012825"/>
            <a:ext cx="8137525" cy="2835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⒈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希腊城邦的特点是： </a:t>
            </a:r>
            <a:r>
              <a:rPr lang="en-US" altLang="zh-CN" sz="2000" b="1" u="sng">
                <a:latin typeface="华文新魏" pitchFamily="2" charset="-122"/>
                <a:ea typeface="华文新魏" pitchFamily="2" charset="-122"/>
              </a:rPr>
              <a:t>___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民主、专制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）政治发达；</a:t>
            </a:r>
            <a:r>
              <a:rPr lang="en-US" altLang="zh-CN" sz="2000" b="1" u="sng">
                <a:latin typeface="华文新魏" pitchFamily="2" charset="-122"/>
                <a:ea typeface="华文新魏" pitchFamily="2" charset="-122"/>
              </a:rPr>
              <a:t>___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农业、工商业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）经济发达。</a:t>
            </a:r>
            <a:endParaRPr lang="zh-CN" altLang="en-US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⒉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____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__________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________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（均填人名），他们的改革都在</a:t>
            </a: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___</a:t>
            </a:r>
            <a:r>
              <a:rPr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（扩大、缩小）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公民的权利，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__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鼓励、压制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）公民积极参与政治。</a:t>
            </a:r>
            <a:endParaRPr lang="zh-CN" altLang="en-US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⒊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希腊公民具备下列哪些基本素养？</a:t>
            </a:r>
            <a:endParaRPr lang="zh-CN" altLang="en-US" sz="20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A.</a:t>
            </a:r>
            <a:r>
              <a:rPr lang="zh-CN" altLang="en-US" sz="2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珍视个人自由；敢于表现个性，不屈从权威；</a:t>
            </a:r>
            <a:endParaRPr lang="zh-CN" altLang="en-US" sz="20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B.</a:t>
            </a:r>
            <a:r>
              <a:rPr lang="zh-CN" altLang="en-US" sz="2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善于从事政治和文化艺术活动；</a:t>
            </a:r>
            <a:endParaRPr lang="zh-CN" altLang="en-US" sz="20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C.</a:t>
            </a:r>
            <a:r>
              <a:rPr lang="zh-CN" altLang="en-US" sz="2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追求智慧与平等；</a:t>
            </a:r>
            <a:endParaRPr lang="zh-CN" altLang="en-US" sz="20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D.</a:t>
            </a:r>
            <a:r>
              <a:rPr lang="zh-CN" altLang="en-US" sz="2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具有雄辩的技巧和演说的技能。</a:t>
            </a: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0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49" name="文本框 108548"/>
          <p:cNvSpPr txBox="1"/>
          <p:nvPr/>
        </p:nvSpPr>
        <p:spPr>
          <a:xfrm>
            <a:off x="3708400" y="881063"/>
            <a:ext cx="6477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√</a:t>
            </a:r>
            <a:endParaRPr lang="en-US" altLang="zh-CN" sz="3600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50" name="文本框 108549"/>
          <p:cNvSpPr txBox="1"/>
          <p:nvPr/>
        </p:nvSpPr>
        <p:spPr>
          <a:xfrm>
            <a:off x="742950" y="1738313"/>
            <a:ext cx="6477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√</a:t>
            </a:r>
            <a:endParaRPr lang="en-US" altLang="zh-CN" sz="3600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51" name="文本框 108550"/>
          <p:cNvSpPr txBox="1"/>
          <p:nvPr/>
        </p:nvSpPr>
        <p:spPr>
          <a:xfrm>
            <a:off x="7956550" y="874713"/>
            <a:ext cx="6477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√</a:t>
            </a:r>
            <a:endParaRPr lang="en-US" altLang="zh-CN" sz="3600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52" name="文本框 108551"/>
          <p:cNvSpPr txBox="1"/>
          <p:nvPr/>
        </p:nvSpPr>
        <p:spPr>
          <a:xfrm>
            <a:off x="4271963" y="1766888"/>
            <a:ext cx="6477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√</a:t>
            </a:r>
            <a:endParaRPr lang="en-US" altLang="zh-CN" sz="3600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53" name="文本框 108552"/>
          <p:cNvSpPr txBox="1"/>
          <p:nvPr/>
        </p:nvSpPr>
        <p:spPr>
          <a:xfrm>
            <a:off x="1014413" y="15700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梭伦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54" name="文本框 108553"/>
          <p:cNvSpPr txBox="1"/>
          <p:nvPr/>
        </p:nvSpPr>
        <p:spPr>
          <a:xfrm>
            <a:off x="1763713" y="1570038"/>
            <a:ext cx="21605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克利斯提尼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55" name="文本框 108554"/>
          <p:cNvSpPr txBox="1"/>
          <p:nvPr/>
        </p:nvSpPr>
        <p:spPr>
          <a:xfrm>
            <a:off x="3267075" y="1570038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伯里克利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8556" name="矩形 108555"/>
          <p:cNvSpPr/>
          <p:nvPr/>
        </p:nvSpPr>
        <p:spPr>
          <a:xfrm>
            <a:off x="323850" y="4005263"/>
            <a:ext cx="8497888" cy="476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800" b="1" dirty="0">
                <a:latin typeface="Tahoma" panose="020B0604030504040204" pitchFamily="34" charset="0"/>
                <a:ea typeface="华文新魏" pitchFamily="2" charset="-122"/>
              </a:rPr>
              <a:t>结合课后解析与探究</a:t>
            </a:r>
            <a:endParaRPr lang="zh-CN" altLang="en-US" sz="2800" b="1" dirty="0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8443" name="矩形 108556"/>
          <p:cNvSpPr/>
          <p:nvPr/>
        </p:nvSpPr>
        <p:spPr>
          <a:xfrm>
            <a:off x="34925" y="82550"/>
            <a:ext cx="2057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知识回顾:</a:t>
            </a:r>
            <a:endParaRPr lang="zh-CN" altLang="en-US" sz="3600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8558" name="组合 108557"/>
          <p:cNvGrpSpPr/>
          <p:nvPr/>
        </p:nvGrpSpPr>
        <p:grpSpPr>
          <a:xfrm>
            <a:off x="539750" y="4575175"/>
            <a:ext cx="7862888" cy="2282825"/>
            <a:chOff x="340" y="2882"/>
            <a:chExt cx="4446" cy="1438"/>
          </a:xfrm>
        </p:grpSpPr>
        <p:grpSp>
          <p:nvGrpSpPr>
            <p:cNvPr id="18445" name="组合 108558"/>
            <p:cNvGrpSpPr/>
            <p:nvPr/>
          </p:nvGrpSpPr>
          <p:grpSpPr>
            <a:xfrm>
              <a:off x="340" y="2882"/>
              <a:ext cx="4446" cy="1278"/>
              <a:chOff x="340" y="2787"/>
              <a:chExt cx="4446" cy="1278"/>
            </a:xfrm>
          </p:grpSpPr>
          <p:sp>
            <p:nvSpPr>
              <p:cNvPr id="18446" name="文本框 108559"/>
              <p:cNvSpPr txBox="1"/>
              <p:nvPr/>
            </p:nvSpPr>
            <p:spPr>
              <a:xfrm>
                <a:off x="3470" y="3339"/>
                <a:ext cx="1316" cy="526"/>
              </a:xfrm>
              <a:prstGeom prst="rect">
                <a:avLst/>
              </a:prstGeom>
              <a:solidFill>
                <a:srgbClr val="FFFF99"/>
              </a:solidFill>
              <a:ln w="127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希腊人文精神发展的原因</a:t>
                </a:r>
                <a:endPara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7" name="文本框 108560"/>
              <p:cNvSpPr txBox="1"/>
              <p:nvPr/>
            </p:nvSpPr>
            <p:spPr>
              <a:xfrm>
                <a:off x="340" y="2787"/>
                <a:ext cx="2767" cy="296"/>
              </a:xfrm>
              <a:prstGeom prst="rect">
                <a:avLst/>
              </a:prstGeom>
              <a:solidFill>
                <a:srgbClr val="FFFF99"/>
              </a:solidFill>
              <a:ln w="12700" cap="flat" cmpd="sng">
                <a:solidFill>
                  <a:srgbClr val="00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希腊工商业发展</a:t>
                </a:r>
                <a:r>
                  <a:rPr lang="en-US" altLang="zh-CN" sz="24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物质基础</a:t>
                </a: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8" name="文本框 108561"/>
              <p:cNvSpPr txBox="1"/>
              <p:nvPr/>
            </p:nvSpPr>
            <p:spPr>
              <a:xfrm>
                <a:off x="340" y="3158"/>
                <a:ext cx="2766" cy="296"/>
              </a:xfrm>
              <a:prstGeom prst="rect">
                <a:avLst/>
              </a:prstGeom>
              <a:solidFill>
                <a:srgbClr val="FFFF99"/>
              </a:solidFill>
              <a:ln w="12700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民主政治发展的需要和推动</a:t>
                </a: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9" name="文本框 108562"/>
              <p:cNvSpPr txBox="1"/>
              <p:nvPr/>
            </p:nvSpPr>
            <p:spPr>
              <a:xfrm>
                <a:off x="340" y="3521"/>
                <a:ext cx="2767" cy="296"/>
              </a:xfrm>
              <a:prstGeom prst="rect">
                <a:avLst/>
              </a:prstGeom>
              <a:solidFill>
                <a:srgbClr val="FFFF99"/>
              </a:solidFill>
              <a:ln w="12700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先哲们热爱智慧、穷根问底的精神</a:t>
                </a: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0" name="右大括号 108563"/>
              <p:cNvSpPr/>
              <p:nvPr/>
            </p:nvSpPr>
            <p:spPr>
              <a:xfrm>
                <a:off x="3152" y="2840"/>
                <a:ext cx="226" cy="1225"/>
              </a:xfrm>
              <a:prstGeom prst="rightBrace">
                <a:avLst>
                  <a:gd name="adj1" fmla="val 45144"/>
                  <a:gd name="adj2" fmla="val 50051"/>
                </a:avLst>
              </a:prstGeom>
              <a:noFill/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51" name="文本框 108564"/>
            <p:cNvSpPr txBox="1"/>
            <p:nvPr/>
          </p:nvSpPr>
          <p:spPr>
            <a:xfrm>
              <a:off x="340" y="4024"/>
              <a:ext cx="2767" cy="296"/>
            </a:xfrm>
            <a:prstGeom prst="rect">
              <a:avLst/>
            </a:prstGeom>
            <a:solidFill>
              <a:srgbClr val="FFFF99"/>
            </a:solidFill>
            <a:ln w="12700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解决实际问题的需要</a:t>
              </a: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52" name="上箭头 108565">
            <a:hlinkClick r:id="rId1" action="ppaction://hlinksldjump"/>
          </p:cNvPr>
          <p:cNvSpPr/>
          <p:nvPr/>
        </p:nvSpPr>
        <p:spPr>
          <a:xfrm>
            <a:off x="8496300" y="6210300"/>
            <a:ext cx="647700" cy="647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49" grpId="0"/>
      <p:bldP spid="108550" grpId="0"/>
      <p:bldP spid="108551" grpId="0"/>
      <p:bldP spid="108552" grpId="0"/>
      <p:bldP spid="108553" grpId="0"/>
      <p:bldP spid="108554" grpId="0"/>
      <p:bldP spid="108555" grpId="0"/>
      <p:bldP spid="1085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5" name="Text Box 18"/>
          <p:cNvSpPr txBox="1">
            <a:spLocks noChangeArrowheads="1"/>
          </p:cNvSpPr>
          <p:nvPr/>
        </p:nvSpPr>
        <p:spPr bwMode="auto">
          <a:xfrm>
            <a:off x="1752600" y="1828800"/>
            <a:ext cx="99853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+mn-cs"/>
              </a:rPr>
              <a:t>荷马时代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1828800"/>
            <a:ext cx="1676400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+mn-cs"/>
              </a:rPr>
              <a:t>古风时代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+mn-cs"/>
              </a:rPr>
              <a:t>城邦形成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692275" y="5164138"/>
            <a:ext cx="1871663" cy="1008063"/>
          </a:xfrm>
          <a:prstGeom prst="rect">
            <a:avLst/>
          </a:prstGeom>
          <a:noFill/>
          <a:ln w="38100" cap="flat" cmpd="sng" algn="ctr">
            <a:solidFill>
              <a:srgbClr val="BBE0E3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3800" y="1844675"/>
            <a:ext cx="1716088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古典时代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城邦盛衰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81800" y="1828800"/>
            <a:ext cx="2057400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希腊化时代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后城邦时代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28600" y="3810000"/>
            <a:ext cx="3352800" cy="20161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/>
            </a:pP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263" y="3962400"/>
            <a:ext cx="3233738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公元前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世纪以前的希腊神话时代，宙斯是众神之王、人类之王，人们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按神谕安排事情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457200" y="1828800"/>
            <a:ext cx="103028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+mn-cs"/>
              </a:rPr>
              <a:t>爱琴时代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825" y="4292600"/>
            <a:ext cx="3240088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+mn-ea"/>
                <a:cs typeface="+mn-cs"/>
              </a:rPr>
              <a:t>神话世界观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0" y="2879725"/>
            <a:ext cx="9144000" cy="869950"/>
            <a:chOff x="0" y="2879725"/>
            <a:chExt cx="9144000" cy="869950"/>
          </a:xfrm>
        </p:grpSpPr>
        <p:sp>
          <p:nvSpPr>
            <p:cNvPr id="6156" name="Text Box 11"/>
            <p:cNvSpPr txBox="1"/>
            <p:nvPr/>
          </p:nvSpPr>
          <p:spPr>
            <a:xfrm>
              <a:off x="0" y="300355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20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7" name="Text Box 12"/>
            <p:cNvSpPr txBox="1"/>
            <p:nvPr/>
          </p:nvSpPr>
          <p:spPr>
            <a:xfrm>
              <a:off x="1295400" y="2971800"/>
              <a:ext cx="9144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8" name="Text Box 13"/>
            <p:cNvSpPr txBox="1"/>
            <p:nvPr/>
          </p:nvSpPr>
          <p:spPr>
            <a:xfrm>
              <a:off x="2590800" y="29718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9" name="Text Box 14"/>
            <p:cNvSpPr txBox="1"/>
            <p:nvPr/>
          </p:nvSpPr>
          <p:spPr>
            <a:xfrm>
              <a:off x="4283968" y="2996952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60" name="Text Box 15"/>
            <p:cNvSpPr txBox="1"/>
            <p:nvPr/>
          </p:nvSpPr>
          <p:spPr>
            <a:xfrm>
              <a:off x="8382000" y="30480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61" name="Line 4"/>
            <p:cNvSpPr/>
            <p:nvPr/>
          </p:nvSpPr>
          <p:spPr>
            <a:xfrm>
              <a:off x="0" y="2996952"/>
              <a:ext cx="9144000" cy="317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2" name="Line 5"/>
            <p:cNvSpPr/>
            <p:nvPr/>
          </p:nvSpPr>
          <p:spPr>
            <a:xfrm>
              <a:off x="339725" y="28829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3" name="Line 6"/>
            <p:cNvSpPr/>
            <p:nvPr/>
          </p:nvSpPr>
          <p:spPr>
            <a:xfrm>
              <a:off x="67818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4" name="Line 7"/>
            <p:cNvSpPr/>
            <p:nvPr/>
          </p:nvSpPr>
          <p:spPr>
            <a:xfrm flipV="1">
              <a:off x="2895600" y="2879725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5" name="Line 8"/>
            <p:cNvSpPr/>
            <p:nvPr/>
          </p:nvSpPr>
          <p:spPr>
            <a:xfrm>
              <a:off x="4644008" y="2924944"/>
              <a:ext cx="4192" cy="118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6" name="Line 9"/>
            <p:cNvSpPr/>
            <p:nvPr/>
          </p:nvSpPr>
          <p:spPr>
            <a:xfrm>
              <a:off x="1600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7" name="Line 6"/>
            <p:cNvSpPr/>
            <p:nvPr/>
          </p:nvSpPr>
          <p:spPr>
            <a:xfrm>
              <a:off x="8839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8" name="Text Box 15"/>
            <p:cNvSpPr txBox="1"/>
            <p:nvPr/>
          </p:nvSpPr>
          <p:spPr>
            <a:xfrm>
              <a:off x="6477000" y="3003550"/>
              <a:ext cx="706438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69" name="TextBox 27"/>
            <p:cNvSpPr txBox="1"/>
            <p:nvPr/>
          </p:nvSpPr>
          <p:spPr>
            <a:xfrm>
              <a:off x="4788024" y="2996952"/>
              <a:ext cx="79208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70" name="Line 6"/>
            <p:cNvSpPr/>
            <p:nvPr/>
          </p:nvSpPr>
          <p:spPr>
            <a:xfrm>
              <a:off x="4932040" y="2924944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2" grpId="0" animBg="1"/>
      <p:bldP spid="47" grpId="0" animBg="1"/>
      <p:bldP spid="49" grpId="0" animBg="1"/>
      <p:bldP spid="23" grpId="0" animBg="1"/>
      <p:bldP spid="24" grpId="0"/>
      <p:bldP spid="4103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Text Box 4"/>
          <p:cNvSpPr txBox="1"/>
          <p:nvPr/>
        </p:nvSpPr>
        <p:spPr>
          <a:xfrm>
            <a:off x="250825" y="260350"/>
            <a:ext cx="8599488" cy="651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一、西方人文主义思想出现的背景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、古希腊民主政治的发展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政治保证。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公元前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世纪，古希腊的民主政治达到顶峰。城邦的精髓便是公民的集体治权，这种以人为本的民主政治，有利于民主法制观念的产生和发展）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、古希腊工商业的繁荣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经济基础。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有利于公民意识、自由意识和独立意识的成长）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、人的地位的提高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（民主政治制度和公民越来越多地参与政治生活，人在社会中的地位日益突出，有些学者的研究越来越关注“人”本身）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、希腊自然条件的优越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（与外界接触多，便于继承和吸收周边地区的文明遗产）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、其他：善于学习的民族性格，解决实际问题的需要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1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charRg st="16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9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charRg st="9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13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charRg st="139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203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charRg st="203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241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charRg st="241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539750" y="1412875"/>
          <a:ext cx="8135938" cy="4048126"/>
        </p:xfrm>
        <a:graphic>
          <a:graphicData uri="http://schemas.openxmlformats.org/drawingml/2006/table">
            <a:tbl>
              <a:tblPr/>
              <a:tblGrid>
                <a:gridCol w="4068763"/>
                <a:gridCol w="4067175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隶书" pitchFamily="49" charset="-122"/>
                        </a:rPr>
                        <a:t>哲学家</a:t>
                      </a:r>
                      <a:endParaRPr kumimoji="0" 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隶书" pitchFamily="49" charset="-122"/>
                        </a:rPr>
                        <a:t>主张的世界本原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泰勒斯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水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阿那克西曼德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无限（原始物质）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阿那克西米尼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气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赫拉克利特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火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毕达哥拉斯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数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德谟克利特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原子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Box 1"/>
          <p:cNvSpPr txBox="1"/>
          <p:nvPr/>
        </p:nvSpPr>
        <p:spPr>
          <a:xfrm>
            <a:off x="0" y="304800"/>
            <a:ext cx="9144000" cy="5087938"/>
          </a:xfrm>
          <a:prstGeom prst="rect">
            <a:avLst/>
          </a:prstGeom>
          <a:noFill/>
          <a:ln w="76200" cap="flat" cmpd="tri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在轴心时代，各个文明都出现了许多伟大的精神导师，古希腊苏格拉底、柏拉图、亚里士多德，以色列有犹太教的先知们，古印度有释迦牟尼，中国有老子、孔子，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他们提出的思想原则塑造了不同的的文化传统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。此时，发生了终极关怀的觉醒：开始用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理智的方法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道德的方式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来面对世界。对原始文化产生超越和突破，他们超越和突破的不同类型产生今天西方、印度、中国、伊斯兰不同的文化类型。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雅斯贝尔斯《历史的起源与目标》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250825" y="1557338"/>
            <a:ext cx="8686800" cy="2071687"/>
          </a:xfrm>
          <a:prstGeom prst="rect">
            <a:avLst/>
          </a:prstGeom>
          <a:noFill/>
          <a:ln w="57150" cap="flat" cmpd="thinThick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我们可以把希腊哲学的特质归结为两条，一是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非宗教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的精神，一是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思辨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精神。</a:t>
            </a:r>
            <a:endParaRPr lang="zh-CN" altLang="en-US" sz="4800" dirty="0">
              <a:latin typeface="楷体_GB2312" pitchFamily="49" charset="-122"/>
              <a:ea typeface="楷体_GB2312" pitchFamily="49" charset="-122"/>
            </a:endParaRPr>
          </a:p>
          <a:p>
            <a:pPr algn="r">
              <a:spcBef>
                <a:spcPct val="50000"/>
              </a:spcBef>
            </a:pPr>
            <a:r>
              <a:rPr lang="en-US" altLang="zh-CN" sz="3600" dirty="0">
                <a:latin typeface="宋体" panose="02010600030101010101" pitchFamily="2" charset="-122"/>
                <a:ea typeface="楷体_GB2312" pitchFamily="49" charset="-122"/>
              </a:rPr>
              <a:t>——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赵敦华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西方哲学简史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》</a:t>
            </a:r>
            <a:endParaRPr lang="en-US" altLang="zh-CN" sz="36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Text Box 4"/>
          <p:cNvSpPr txBox="1"/>
          <p:nvPr/>
        </p:nvSpPr>
        <p:spPr>
          <a:xfrm>
            <a:off x="323850" y="1125538"/>
            <a:ext cx="8686800" cy="4400550"/>
          </a:xfrm>
          <a:prstGeom prst="rect">
            <a:avLst/>
          </a:prstGeom>
          <a:noFill/>
          <a:ln w="57150" cap="flat" cmpd="thinThick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希腊人是航海民族，希腊人在从事海外殖民和贸易的航海活动中很容易发现天文、气象、海流等自然现象的规律性</a:t>
            </a:r>
            <a:r>
              <a:rPr lang="en-US" altLang="zh-CN" sz="2800" dirty="0">
                <a:latin typeface="宋体" panose="02010600030101010101" pitchFamily="2" charset="-122"/>
                <a:ea typeface="楷体_GB2312" pitchFamily="49" charset="-122"/>
              </a:rPr>
              <a:t>……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一旦人们知道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经验观察可以发现规律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并能做出正确的预测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他们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眼里的世界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就不再是受外部力量任意支配、变化无迹可寻的现象；人们开始有了变化的观念，有了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秩序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原因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的观念，并且认识到，秩序和原因就在运动变化的事物之中。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楷体_GB2312" pitchFamily="49" charset="-122"/>
              </a:rPr>
              <a:t>——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赵敦华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西方哲学简史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》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152400" y="838200"/>
            <a:ext cx="8686800" cy="4633913"/>
          </a:xfrm>
          <a:prstGeom prst="rect">
            <a:avLst/>
          </a:prstGeom>
          <a:noFill/>
          <a:ln w="57150" cap="flat" cmpd="thinThick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世纪晚期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希波战争之后希腊城邦进入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繁荣时期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，希腊社会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从氏族的农业经济向以工商业为主的城邦经济过渡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，以雅典政治为代表的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民主制度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日臻完善</a:t>
            </a:r>
            <a:r>
              <a:rPr lang="en-US" altLang="zh-CN" sz="2800" dirty="0">
                <a:latin typeface="宋体" panose="02010600030101010101" pitchFamily="2" charset="-122"/>
                <a:ea typeface="楷体_GB2312" pitchFamily="49" charset="-122"/>
              </a:rPr>
              <a:t>……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雅典民主制下的竞争主要通过辩论和演讲进行。不论在公民大会和陪审团里都实行多数人统治的原则，只有那些能言善辩、巧于辞令的人，才能运用语言的说服力和煽动力控制民众情绪，获得大多数与会者的支持。具有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高超的论辩和言说能力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是在民主政治的竞争中成功的先决条件。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楷体_GB2312" pitchFamily="49" charset="-122"/>
              </a:rPr>
              <a:t>——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赵敦华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西方哲学简史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》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349500"/>
            <a:ext cx="8569325" cy="18002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智者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n-cs"/>
              </a:rPr>
              <a:t>”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指非常聪明的人物，知识渊博，口才出众。他们反对迷信，强调人的价值和决定作用。穿梭于城邦之间，进行巡回讲课或指导，教授修辞学、政治学、辩论学，并向受教育者收取学费。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088" y="5661025"/>
            <a:ext cx="80295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+mn-cs"/>
              </a:rPr>
              <a:t>智者学派产生的社会原因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+mn-cs"/>
              </a:rPr>
              <a:t>有哪些？</a:t>
            </a:r>
            <a:endParaRPr kumimoji="0" lang="zh-CN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411413" y="1773238"/>
            <a:ext cx="5184775" cy="3390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民主政治的发展</a:t>
            </a:r>
            <a:endParaRPr kumimoji="1" lang="zh-CN" altLang="en-US" sz="32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R="0" defTabSz="9144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古希腊经济的繁荣</a:t>
            </a:r>
            <a:endParaRPr kumimoji="1" lang="zh-CN" altLang="en-US" sz="32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R="0" defTabSz="9144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人的地位的提高</a:t>
            </a:r>
            <a:endParaRPr kumimoji="1" lang="zh-CN" altLang="en-US" sz="32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R="0" defTabSz="9144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独特的地理环境</a:t>
            </a:r>
            <a:endParaRPr kumimoji="1" lang="zh-CN" altLang="en-US" sz="32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sz="3200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endParaRPr kumimoji="1" lang="zh-CN" altLang="en-US" sz="32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58888" y="620713"/>
            <a:ext cx="619283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+mn-cs"/>
              </a:rPr>
              <a:t>智者学派产生的社会原因</a:t>
            </a:r>
            <a:endParaRPr kumimoji="0" lang="zh-CN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1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charRg st="17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charRg st="2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2" descr="t01308fa73b8280e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4800"/>
            <a:ext cx="9144000" cy="6100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Oval 3"/>
          <p:cNvSpPr/>
          <p:nvPr/>
        </p:nvSpPr>
        <p:spPr>
          <a:xfrm>
            <a:off x="7092950" y="36449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40" name="AutoShape 4"/>
          <p:cNvSpPr/>
          <p:nvPr/>
        </p:nvSpPr>
        <p:spPr>
          <a:xfrm>
            <a:off x="5724525" y="549275"/>
            <a:ext cx="2057400" cy="2514600"/>
          </a:xfrm>
          <a:prstGeom prst="wedgeRoundRectCallout">
            <a:avLst>
              <a:gd name="adj1" fmla="val 33181"/>
              <a:gd name="adj2" fmla="val 72032"/>
              <a:gd name="adj3" fmla="val 16667"/>
            </a:avLst>
          </a:prstGeom>
          <a:solidFill>
            <a:schemeClr val="bg1"/>
          </a:solidFill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39941" name="Picture 5" descr="泰勒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692150"/>
            <a:ext cx="1235075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651500" y="2349500"/>
            <a:ext cx="23987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泰勒斯</a:t>
            </a:r>
            <a:endParaRPr kumimoji="0" lang="zh-CN" alt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（前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624</a:t>
            </a:r>
            <a:r>
              <a:rPr kumimoji="0" lang="zh-CN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547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0" grpId="0" animBg="1"/>
      <p:bldP spid="143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457200" y="1828800"/>
            <a:ext cx="103028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爱琴时代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5" name="Text Box 18"/>
          <p:cNvSpPr txBox="1">
            <a:spLocks noChangeArrowheads="1"/>
          </p:cNvSpPr>
          <p:nvPr/>
        </p:nvSpPr>
        <p:spPr bwMode="auto">
          <a:xfrm>
            <a:off x="1752600" y="1828800"/>
            <a:ext cx="998538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荷马时代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1828800"/>
            <a:ext cx="1676400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古风时代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城邦形成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692275" y="5164138"/>
            <a:ext cx="1871663" cy="1008063"/>
          </a:xfrm>
          <a:prstGeom prst="rect">
            <a:avLst/>
          </a:prstGeom>
          <a:noFill/>
          <a:ln w="38100" cap="flat" cmpd="sng" algn="ctr">
            <a:solidFill>
              <a:srgbClr val="BBE0E3">
                <a:alpha val="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10246" name="矩形 46"/>
          <p:cNvSpPr/>
          <p:nvPr/>
        </p:nvSpPr>
        <p:spPr>
          <a:xfrm>
            <a:off x="5003800" y="1844675"/>
            <a:ext cx="1728788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古典时代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城邦盛衰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7" name="矩形 48"/>
          <p:cNvSpPr/>
          <p:nvPr/>
        </p:nvSpPr>
        <p:spPr>
          <a:xfrm>
            <a:off x="6781800" y="1828800"/>
            <a:ext cx="2057400" cy="9715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希腊化时代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后城邦时代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228600" y="3733800"/>
            <a:ext cx="36576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神话时代</a:t>
            </a:r>
            <a:endParaRPr kumimoji="1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4067175" y="3644900"/>
            <a:ext cx="685800" cy="2286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勒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斯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pSp>
        <p:nvGrpSpPr>
          <p:cNvPr id="10250" name="组合 23"/>
          <p:cNvGrpSpPr/>
          <p:nvPr/>
        </p:nvGrpSpPr>
        <p:grpSpPr>
          <a:xfrm>
            <a:off x="0" y="2852738"/>
            <a:ext cx="9144000" cy="869950"/>
            <a:chOff x="0" y="2879725"/>
            <a:chExt cx="9144000" cy="869950"/>
          </a:xfrm>
        </p:grpSpPr>
        <p:sp>
          <p:nvSpPr>
            <p:cNvPr id="10251" name="Text Box 11"/>
            <p:cNvSpPr txBox="1"/>
            <p:nvPr/>
          </p:nvSpPr>
          <p:spPr>
            <a:xfrm>
              <a:off x="0" y="300355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20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52" name="Text Box 12"/>
            <p:cNvSpPr txBox="1"/>
            <p:nvPr/>
          </p:nvSpPr>
          <p:spPr>
            <a:xfrm>
              <a:off x="1295400" y="2971800"/>
              <a:ext cx="9144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53" name="Text Box 13"/>
            <p:cNvSpPr txBox="1"/>
            <p:nvPr/>
          </p:nvSpPr>
          <p:spPr>
            <a:xfrm>
              <a:off x="2590800" y="29718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54" name="Text Box 14"/>
            <p:cNvSpPr txBox="1"/>
            <p:nvPr/>
          </p:nvSpPr>
          <p:spPr>
            <a:xfrm>
              <a:off x="4283968" y="2996952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55" name="Text Box 15"/>
            <p:cNvSpPr txBox="1"/>
            <p:nvPr/>
          </p:nvSpPr>
          <p:spPr>
            <a:xfrm>
              <a:off x="8382000" y="3048000"/>
              <a:ext cx="76200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56" name="Line 4"/>
            <p:cNvSpPr/>
            <p:nvPr/>
          </p:nvSpPr>
          <p:spPr>
            <a:xfrm>
              <a:off x="0" y="2996952"/>
              <a:ext cx="9144000" cy="317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7" name="Line 5"/>
            <p:cNvSpPr/>
            <p:nvPr/>
          </p:nvSpPr>
          <p:spPr>
            <a:xfrm>
              <a:off x="339725" y="28829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8" name="Line 6"/>
            <p:cNvSpPr/>
            <p:nvPr/>
          </p:nvSpPr>
          <p:spPr>
            <a:xfrm>
              <a:off x="67818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9" name="Line 7"/>
            <p:cNvSpPr/>
            <p:nvPr/>
          </p:nvSpPr>
          <p:spPr>
            <a:xfrm flipV="1">
              <a:off x="2895600" y="2879725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0" name="Line 8"/>
            <p:cNvSpPr/>
            <p:nvPr/>
          </p:nvSpPr>
          <p:spPr>
            <a:xfrm>
              <a:off x="4644008" y="2924944"/>
              <a:ext cx="4192" cy="118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1" name="Line 9"/>
            <p:cNvSpPr/>
            <p:nvPr/>
          </p:nvSpPr>
          <p:spPr>
            <a:xfrm>
              <a:off x="1600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2" name="Line 6"/>
            <p:cNvSpPr/>
            <p:nvPr/>
          </p:nvSpPr>
          <p:spPr>
            <a:xfrm>
              <a:off x="8839200" y="2895600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3" name="Text Box 15"/>
            <p:cNvSpPr txBox="1"/>
            <p:nvPr/>
          </p:nvSpPr>
          <p:spPr>
            <a:xfrm>
              <a:off x="6477000" y="3003550"/>
              <a:ext cx="706438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64" name="TextBox 37"/>
            <p:cNvSpPr txBox="1"/>
            <p:nvPr/>
          </p:nvSpPr>
          <p:spPr>
            <a:xfrm>
              <a:off x="4788024" y="2996952"/>
              <a:ext cx="79208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世纪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65" name="Line 6"/>
            <p:cNvSpPr/>
            <p:nvPr/>
          </p:nvSpPr>
          <p:spPr>
            <a:xfrm>
              <a:off x="4932040" y="2924944"/>
              <a:ext cx="0" cy="1206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8229600" cy="1860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</a:t>
            </a:r>
            <a:r>
              <a:rPr kumimoji="0" lang="zh-CN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12</a:t>
            </a:r>
            <a:r>
              <a:rPr kumimoji="0" lang="zh-CN" altLang="en-US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 希腊先哲的精神觉醒</a:t>
            </a:r>
            <a:endParaRPr kumimoji="0" lang="zh-CN" altLang="en-US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一、泰勒斯</a:t>
            </a:r>
            <a:r>
              <a:rPr kumimoji="0" lang="en-US" altLang="zh-CN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36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水是万物的本原</a:t>
            </a:r>
            <a:endParaRPr kumimoji="0" lang="zh-CN" altLang="en-US" sz="3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endParaRPr kumimoji="0" lang="en-US" altLang="zh-CN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4" name="Text Box 8"/>
          <p:cNvSpPr txBox="1"/>
          <p:nvPr/>
        </p:nvSpPr>
        <p:spPr>
          <a:xfrm>
            <a:off x="468313" y="836613"/>
            <a:ext cx="8382000" cy="3352800"/>
          </a:xfrm>
          <a:prstGeom prst="rect">
            <a:avLst/>
          </a:prstGeom>
          <a:noFill/>
          <a:ln w="57150" cap="flat" cmpd="thinThick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他（泰勒斯）得到这个想法，也许是由于观察到万物都以湿的东西为养料，热本身就是从湿气里产生，靠湿气维持的（由此产生万物的东西即是本原）。这是引起他的想法的一个事实。另一个事实是：万物的种子都有潮湿的本性，而水是潮湿本性的来源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楷体_GB2312" pitchFamily="49" charset="-122"/>
              </a:rPr>
              <a:t>——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亚里士多德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形而上学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》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5" name="AutoShape 9"/>
          <p:cNvSpPr/>
          <p:nvPr/>
        </p:nvSpPr>
        <p:spPr>
          <a:xfrm>
            <a:off x="2051050" y="4343400"/>
            <a:ext cx="5334000" cy="2514600"/>
          </a:xfrm>
          <a:prstGeom prst="cloudCallout">
            <a:avLst>
              <a:gd name="adj1" fmla="val -51639"/>
              <a:gd name="adj2" fmla="val -82449"/>
            </a:avLst>
          </a:prstGeom>
          <a:solidFill>
            <a:schemeClr val="bg1"/>
          </a:solidFill>
          <a:ln w="444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r>
              <a:rPr lang="en-US" altLang="zh-CN" sz="32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32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泰勒斯在探讨什么问题？他得出了什么结论？</a:t>
            </a:r>
            <a:endParaRPr lang="zh-CN" altLang="en-US" sz="3200" dirty="0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Oval 7"/>
          <p:cNvSpPr/>
          <p:nvPr/>
        </p:nvSpPr>
        <p:spPr>
          <a:xfrm>
            <a:off x="7596188" y="692150"/>
            <a:ext cx="1079500" cy="7207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 algn="ctr" eaLnBrk="1" hangingPunct="1">
              <a:spcBef>
                <a:spcPct val="20000"/>
              </a:spcBef>
            </a:pPr>
            <a:endParaRPr lang="zh-CN" altLang="en-US" sz="32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6" name="Text Box 2"/>
          <p:cNvSpPr txBox="1"/>
          <p:nvPr/>
        </p:nvSpPr>
        <p:spPr>
          <a:xfrm>
            <a:off x="250825" y="4797425"/>
            <a:ext cx="8713788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体现了古希腊人开始具有</a:t>
            </a:r>
            <a:r>
              <a:rPr lang="zh-CN" altLang="en-US" sz="320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自主意识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，标志古代西方人的精神觉醒。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708400" y="333375"/>
            <a:ext cx="5384800" cy="4103688"/>
            <a:chOff x="2368" y="1207"/>
            <a:chExt cx="3392" cy="2276"/>
          </a:xfrm>
        </p:grpSpPr>
        <p:pic>
          <p:nvPicPr>
            <p:cNvPr id="9219" name="Picture 5" descr="泰勒斯的宇宙哲学图景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81" y="1207"/>
              <a:ext cx="3379" cy="22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0" name="Text Box 6"/>
            <p:cNvSpPr txBox="1"/>
            <p:nvPr/>
          </p:nvSpPr>
          <p:spPr>
            <a:xfrm>
              <a:off x="2368" y="1253"/>
              <a:ext cx="3392" cy="5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 sz="32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主要观点：万物皆由水生成，大地漂浮在水上。</a:t>
              </a:r>
              <a:endParaRPr lang="zh-CN" altLang="en-US" sz="32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9221" name="Picture 12" descr="nextback-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6143625"/>
            <a:ext cx="762000" cy="7143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22" name="Group 13"/>
          <p:cNvGrpSpPr/>
          <p:nvPr/>
        </p:nvGrpSpPr>
        <p:grpSpPr>
          <a:xfrm>
            <a:off x="192088" y="333375"/>
            <a:ext cx="3371850" cy="4103688"/>
            <a:chOff x="133" y="1445"/>
            <a:chExt cx="2089" cy="2258"/>
          </a:xfrm>
        </p:grpSpPr>
        <p:pic>
          <p:nvPicPr>
            <p:cNvPr id="9223" name="Picture 14" descr="泰利斯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" y="1445"/>
              <a:ext cx="2089" cy="22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4" name="Rectangle 15"/>
            <p:cNvSpPr/>
            <p:nvPr/>
          </p:nvSpPr>
          <p:spPr>
            <a:xfrm>
              <a:off x="252" y="3480"/>
              <a:ext cx="1854" cy="219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泰勒斯</a:t>
              </a:r>
              <a:r>
                <a:rPr lang="en-US" altLang="zh-CN" sz="2000">
                  <a:solidFill>
                    <a:srgbClr val="33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——</a:t>
              </a:r>
              <a:r>
                <a:rPr lang="zh-CN" altLang="en-US" sz="2000" dirty="0">
                  <a:solidFill>
                    <a:srgbClr val="33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西方哲学之父</a:t>
              </a:r>
              <a:endPara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吉祥如意">
  <a:themeElements>
    <a:clrScheme name="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DF8FF"/>
      </a:accent5>
      <a:accent6>
        <a:srgbClr val="E5CAB0"/>
      </a:accent6>
      <a:hlink>
        <a:srgbClr val="0066CC"/>
      </a:hlink>
      <a:folHlink>
        <a:srgbClr val="9F9FB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DF8FF"/>
        </a:accent5>
        <a:accent6>
          <a:srgbClr val="E5CAB0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2F2F2"/>
        </a:accent3>
        <a:accent4>
          <a:srgbClr val="4B4B25"/>
        </a:accent4>
        <a:accent5>
          <a:srgbClr val="E2F4FF"/>
        </a:accent5>
        <a:accent6>
          <a:srgbClr val="9FBCB2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3"/>
        </a:accent4>
        <a:accent5>
          <a:srgbClr val="FFE9E9"/>
        </a:accent5>
        <a:accent6>
          <a:srgbClr val="C6C6C6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AF1EE"/>
        </a:accent3>
        <a:accent4>
          <a:srgbClr val="000000"/>
        </a:accent4>
        <a:accent5>
          <a:srgbClr val="FFFFFF"/>
        </a:accent5>
        <a:accent6>
          <a:srgbClr val="97B99E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EFFFFF"/>
        </a:accent3>
        <a:accent4>
          <a:srgbClr val="52527B"/>
        </a:accent4>
        <a:accent5>
          <a:srgbClr val="F2F2F2"/>
        </a:accent5>
        <a:accent6>
          <a:srgbClr val="E5CAB0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9"/>
        </a:accent3>
        <a:accent4>
          <a:srgbClr val="AF0057"/>
        </a:accent4>
        <a:accent5>
          <a:srgbClr val="FFFFE2"/>
        </a:accent5>
        <a:accent6>
          <a:srgbClr val="E5E5E5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99"/>
        </a:dk1>
        <a:lt1>
          <a:srgbClr val="800000"/>
        </a:lt1>
        <a:dk2>
          <a:srgbClr val="FFFFFF"/>
        </a:dk2>
        <a:lt2>
          <a:srgbClr val="B60000"/>
        </a:lt2>
        <a:accent1>
          <a:srgbClr val="9888A4"/>
        </a:accent1>
        <a:accent2>
          <a:srgbClr val="A9335D"/>
        </a:accent2>
        <a:accent3>
          <a:srgbClr val="C1AAAA"/>
        </a:accent3>
        <a:accent4>
          <a:srgbClr val="DCDC83"/>
        </a:accent4>
        <a:accent5>
          <a:srgbClr val="CAC4CF"/>
        </a:accent5>
        <a:accent6>
          <a:srgbClr val="972D53"/>
        </a:accent6>
        <a:hlink>
          <a:srgbClr val="CCEC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C1C1C"/>
        </a:lt1>
        <a:dk2>
          <a:srgbClr val="FFFF66"/>
        </a:dk2>
        <a:lt2>
          <a:srgbClr val="808080"/>
        </a:lt2>
        <a:accent1>
          <a:srgbClr val="9898BA"/>
        </a:accent1>
        <a:accent2>
          <a:srgbClr val="777777"/>
        </a:accent2>
        <a:accent3>
          <a:srgbClr val="AAAAAA"/>
        </a:accent3>
        <a:accent4>
          <a:srgbClr val="DCDCDC"/>
        </a:accent4>
        <a:accent5>
          <a:srgbClr val="CACAD9"/>
        </a:accent5>
        <a:accent6>
          <a:srgbClr val="6A6A6A"/>
        </a:accent6>
        <a:hlink>
          <a:srgbClr val="CCFF99"/>
        </a:hlink>
        <a:folHlink>
          <a:srgbClr val="E43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0</TotalTime>
  <Words>4588</Words>
  <Application>WPS 演示</Application>
  <PresentationFormat>全屏显示(4:3)</PresentationFormat>
  <Paragraphs>562</Paragraphs>
  <Slides>46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46</vt:i4>
      </vt:variant>
    </vt:vector>
  </HeadingPairs>
  <TitlesOfParts>
    <vt:vector size="74" baseType="lpstr">
      <vt:lpstr>Arial</vt:lpstr>
      <vt:lpstr>宋体</vt:lpstr>
      <vt:lpstr>Wingdings</vt:lpstr>
      <vt:lpstr>Times New Roman</vt:lpstr>
      <vt:lpstr>华文新魏</vt:lpstr>
      <vt:lpstr>Wingdings 2</vt:lpstr>
      <vt:lpstr>黑体</vt:lpstr>
      <vt:lpstr>华文中宋</vt:lpstr>
      <vt:lpstr>楷体_GB2312</vt:lpstr>
      <vt:lpstr>新宋体</vt:lpstr>
      <vt:lpstr>Verdana</vt:lpstr>
      <vt:lpstr>微软雅黑</vt:lpstr>
      <vt:lpstr>Arial Unicode MS</vt:lpstr>
      <vt:lpstr>Arial</vt:lpstr>
      <vt:lpstr>华文细黑</vt:lpstr>
      <vt:lpstr>方正魏碑简体</vt:lpstr>
      <vt:lpstr>Dotum</vt:lpstr>
      <vt:lpstr>迷你简启体</vt:lpstr>
      <vt:lpstr>华文行楷</vt:lpstr>
      <vt:lpstr>Tahoma</vt:lpstr>
      <vt:lpstr>Calibri</vt:lpstr>
      <vt:lpstr>隶书</vt:lpstr>
      <vt:lpstr>Times New Roman</vt:lpstr>
      <vt:lpstr>Segoe Print</vt:lpstr>
      <vt:lpstr>默认设计模板</vt:lpstr>
      <vt:lpstr>1_默认设计模板</vt:lpstr>
      <vt:lpstr>2_默认设计模板</vt:lpstr>
      <vt:lpstr>吉祥如意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第5课  爱琴文明与古希腊城邦制度</dc:title>
  <dc:creator>USER</dc:creator>
  <cp:lastModifiedBy>Administrator</cp:lastModifiedBy>
  <cp:revision>552</cp:revision>
  <dcterms:created xsi:type="dcterms:W3CDTF">2004-09-02T01:24:00Z</dcterms:created>
  <dcterms:modified xsi:type="dcterms:W3CDTF">2020-10-10T06:23:37Z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