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B71-DD0C-E383-6272-11BF5F82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33C94-9B14-5A7E-F2D7-5082DB99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AD71-C0A0-283B-9CD8-4E601B61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A4AE-6FDF-AA44-D99B-014B7D5C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B1EE-5354-992A-8207-EA55F913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77-FB54-11D8-00E7-DAA2987D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139D9-14BD-A9F4-15D7-839A5A85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D6A3-4C8D-79CB-38C7-9922EF75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E0EF-0667-4DA3-FEC4-A9C067CE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28B5-4FA6-1766-89C2-59636F37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360A4-AB23-A2A3-A14F-973F01F31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2ABA-F29D-8DC8-AB98-4B25873D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91-0F20-B0A8-6FC9-F8F77FA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5A88-8AB2-9E0A-D778-CF50A947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6CD1-2ABB-36F3-0E79-AC00038E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EA49-1F90-A234-15B4-4A5FA523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5414-BE0A-B6D6-09F4-DD696341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457-AFA8-A369-A1CE-6CA1A5D4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3593-BDF4-2C6A-F01A-BFA50B6A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936E-317B-7D7B-866E-8099E3E2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42D-CFE4-0EB7-5144-60500C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6E0D-7585-D6B3-256A-2CCDAE7B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2C24-6AE6-F718-4774-716E744B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311F-83FC-A901-9AF7-E6297E8D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2AA2-B891-1A50-CC06-8E7DC3F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97B9-6792-A100-C399-30A352DB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8626-ECD7-9018-628C-58B1BA657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AD10-CAAB-95C7-3CF9-36C1600B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EE91-E491-D9CD-4087-EDCDE4D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51065-87EE-CBB7-85A0-64770F4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72811-555F-1D9E-CCBF-21C4E57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621B-5164-8004-E989-B24F8D0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40E8-CB6F-2789-036F-CC402B78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B25CF-3A1B-91A3-F962-5F0F4FC1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DF1AA-41BB-9DAD-A442-C8AF8CE20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44ED-0A8E-BE84-24CB-98D88165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ABD0-6357-0253-B78A-A35F522E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C77A3-D04B-201E-8DEC-802FEAB7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78A49-2946-051D-699C-A3CF59D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E16A-3BF3-170C-981C-BB51497C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33966-84B9-4D7B-F804-8789DB8E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E35FF-4D52-E4EF-F4A3-05ABA108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9E3B7-1DDB-5BF1-A538-E1ABA868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4A6A-5480-3AF8-87E3-9C654931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51816-C840-6C8A-2055-26F3A86D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75EA0-4403-D343-40B1-9EF0F97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8B20-0FB4-1A68-36D1-3B8371F5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9D46-2870-059D-BAB5-0FD9ACCD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6D83-DA3F-9C16-297D-BE854103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392F-F822-CCDA-0318-87B3FCA1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CA5F-0BBA-FA0F-2FA5-14AE5D7E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A26B-9697-C715-11CD-2E3C23DD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FFDC-039A-5B6F-5CDD-1FDACC7F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1DB9-68CC-E34E-438B-5DB388B1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8D65-3638-275E-5DFB-60C6C2A0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9A0D-0A76-59DE-2DE4-03DD4A67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7E80-026C-7071-90ED-BFC8F794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13EE-2C3F-09C1-D397-8B5A9B2A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5BAF9-1CA0-0B6D-8128-80F6B570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A8740-C6C8-5B52-C2FE-018CD941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AF73-EC06-A2AE-C4A7-460C56371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4BF9-2864-F147-A5C4-CBEC520FE1E5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0319-5596-3D10-7416-4B95017B1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12A-4184-BA63-7730-51104760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3E2D3DC-93BE-DAF6-A663-FF6AA67AA597}"/>
              </a:ext>
            </a:extLst>
          </p:cNvPr>
          <p:cNvSpPr/>
          <p:nvPr/>
        </p:nvSpPr>
        <p:spPr>
          <a:xfrm>
            <a:off x="10537290" y="2390880"/>
            <a:ext cx="1516566" cy="231945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254B-89DF-5CAB-BDDB-8436A9A723D4}"/>
              </a:ext>
            </a:extLst>
          </p:cNvPr>
          <p:cNvSpPr/>
          <p:nvPr/>
        </p:nvSpPr>
        <p:spPr>
          <a:xfrm>
            <a:off x="1904275" y="1940312"/>
            <a:ext cx="1670338" cy="21027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765D-F814-FE05-9547-A23A57B284B1}"/>
              </a:ext>
            </a:extLst>
          </p:cNvPr>
          <p:cNvSpPr/>
          <p:nvPr/>
        </p:nvSpPr>
        <p:spPr>
          <a:xfrm>
            <a:off x="5873279" y="953811"/>
            <a:ext cx="3021980" cy="3713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670E-AAA8-9E58-0E5D-01F95512FECE}"/>
              </a:ext>
            </a:extLst>
          </p:cNvPr>
          <p:cNvSpPr/>
          <p:nvPr/>
        </p:nvSpPr>
        <p:spPr>
          <a:xfrm>
            <a:off x="6442572" y="2735948"/>
            <a:ext cx="1888274" cy="1532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5C2A-6200-30CE-3501-0269097F8555}"/>
              </a:ext>
            </a:extLst>
          </p:cNvPr>
          <p:cNvSpPr txBox="1"/>
          <p:nvPr/>
        </p:nvSpPr>
        <p:spPr>
          <a:xfrm>
            <a:off x="6721351" y="2796789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Web Server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C2C9D-79FE-C34B-657B-ECECA786E208}"/>
              </a:ext>
            </a:extLst>
          </p:cNvPr>
          <p:cNvSpPr txBox="1"/>
          <p:nvPr/>
        </p:nvSpPr>
        <p:spPr>
          <a:xfrm>
            <a:off x="6721352" y="3621981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 APIs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760066" y="2441157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MongoDB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16669-0261-E53C-2CD8-4D38316906B9}"/>
              </a:ext>
            </a:extLst>
          </p:cNvPr>
          <p:cNvSpPr txBox="1"/>
          <p:nvPr/>
        </p:nvSpPr>
        <p:spPr>
          <a:xfrm>
            <a:off x="6325207" y="1521714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Application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08433-6B45-9ACA-D50C-B9952BAF0485}"/>
              </a:ext>
            </a:extLst>
          </p:cNvPr>
          <p:cNvSpPr txBox="1"/>
          <p:nvPr/>
        </p:nvSpPr>
        <p:spPr>
          <a:xfrm>
            <a:off x="2483002" y="2235381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143925" y="138884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 - Solution  Architecture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8347D80-4785-A2B4-2EBA-E4A83D5FD661}"/>
              </a:ext>
            </a:extLst>
          </p:cNvPr>
          <p:cNvSpPr/>
          <p:nvPr/>
        </p:nvSpPr>
        <p:spPr>
          <a:xfrm rot="16200000">
            <a:off x="4474864" y="2292089"/>
            <a:ext cx="1007150" cy="13652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1B4AD0C-5204-104B-73DB-9439CF76985C}"/>
              </a:ext>
            </a:extLst>
          </p:cNvPr>
          <p:cNvSpPr/>
          <p:nvPr/>
        </p:nvSpPr>
        <p:spPr>
          <a:xfrm rot="5400000">
            <a:off x="4100195" y="3168442"/>
            <a:ext cx="862619" cy="127700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DF9267B-B656-8FDC-B043-6838A5AF5FB2}"/>
              </a:ext>
            </a:extLst>
          </p:cNvPr>
          <p:cNvSpPr/>
          <p:nvPr/>
        </p:nvSpPr>
        <p:spPr>
          <a:xfrm rot="16200000">
            <a:off x="9133875" y="3757974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A65708D-517E-78DF-D082-A8B081DDE5E5}"/>
              </a:ext>
            </a:extLst>
          </p:cNvPr>
          <p:cNvSpPr/>
          <p:nvPr/>
        </p:nvSpPr>
        <p:spPr>
          <a:xfrm rot="5400000">
            <a:off x="9097860" y="2442968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4BDF2-0C5E-4EE4-64C1-DA220C5CBC5D}"/>
              </a:ext>
            </a:extLst>
          </p:cNvPr>
          <p:cNvSpPr txBox="1"/>
          <p:nvPr/>
        </p:nvSpPr>
        <p:spPr>
          <a:xfrm>
            <a:off x="4295808" y="282571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1DCAB-6C92-3C5F-CCE9-52973B5BCFFA}"/>
              </a:ext>
            </a:extLst>
          </p:cNvPr>
          <p:cNvSpPr txBox="1"/>
          <p:nvPr/>
        </p:nvSpPr>
        <p:spPr>
          <a:xfrm>
            <a:off x="3988399" y="3625548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DAB98-1EAF-5696-B2E5-7A23E580C88F}"/>
              </a:ext>
            </a:extLst>
          </p:cNvPr>
          <p:cNvSpPr txBox="1"/>
          <p:nvPr/>
        </p:nvSpPr>
        <p:spPr>
          <a:xfrm>
            <a:off x="4391594" y="3239135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730990B-1EA8-A9AD-0187-DBDFFA7AD4D0}"/>
              </a:ext>
            </a:extLst>
          </p:cNvPr>
          <p:cNvGraphicFramePr>
            <a:graphicFrameLocks noGrp="1"/>
          </p:cNvGraphicFramePr>
          <p:nvPr/>
        </p:nvGraphicFramePr>
        <p:xfrm>
          <a:off x="3920839" y="641675"/>
          <a:ext cx="186195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976">
                  <a:extLst>
                    <a:ext uri="{9D8B030D-6E8A-4147-A177-3AD203B41FA5}">
                      <a16:colId xmlns:a16="http://schemas.microsoft.com/office/drawing/2014/main" val="1978548203"/>
                    </a:ext>
                  </a:extLst>
                </a:gridCol>
                <a:gridCol w="930976">
                  <a:extLst>
                    <a:ext uri="{9D8B030D-6E8A-4147-A177-3AD203B41FA5}">
                      <a16:colId xmlns:a16="http://schemas.microsoft.com/office/drawing/2014/main" val="1106706743"/>
                    </a:ext>
                  </a:extLst>
                </a:gridCol>
              </a:tblGrid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805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54772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3756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440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E09E7-DCC6-8AEF-BC94-B1F2C67C908E}"/>
              </a:ext>
            </a:extLst>
          </p:cNvPr>
          <p:cNvSpPr txBox="1"/>
          <p:nvPr/>
        </p:nvSpPr>
        <p:spPr>
          <a:xfrm>
            <a:off x="9007448" y="41800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1D5D5-F6D2-FF29-F88C-4622AE40C4AD}"/>
              </a:ext>
            </a:extLst>
          </p:cNvPr>
          <p:cNvSpPr txBox="1"/>
          <p:nvPr/>
        </p:nvSpPr>
        <p:spPr>
          <a:xfrm>
            <a:off x="8970849" y="2869803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2A3BB-1FAE-E5B4-7602-4A5D76EEB5D0}"/>
              </a:ext>
            </a:extLst>
          </p:cNvPr>
          <p:cNvSpPr txBox="1"/>
          <p:nvPr/>
        </p:nvSpPr>
        <p:spPr>
          <a:xfrm>
            <a:off x="9054625" y="1196012"/>
            <a:ext cx="1585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JSON  Registration &amp; Authentication Flows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&amp;  Prescriptions CRUD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84CDD6-B922-DABF-30C3-460CB6FF859D}"/>
              </a:ext>
            </a:extLst>
          </p:cNvPr>
          <p:cNvSpPr txBox="1"/>
          <p:nvPr/>
        </p:nvSpPr>
        <p:spPr>
          <a:xfrm>
            <a:off x="1927755" y="2053668"/>
            <a:ext cx="2538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React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Reducer</a:t>
            </a:r>
            <a:br>
              <a:rPr lang="en-US" dirty="0"/>
            </a:b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3B604-1367-20A1-597E-A218053304C6}"/>
              </a:ext>
            </a:extLst>
          </p:cNvPr>
          <p:cNvSpPr txBox="1"/>
          <p:nvPr/>
        </p:nvSpPr>
        <p:spPr>
          <a:xfrm>
            <a:off x="8970849" y="364702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DE9DC-47EF-B73A-DC38-5239CBA18E43}"/>
              </a:ext>
            </a:extLst>
          </p:cNvPr>
          <p:cNvSpPr txBox="1"/>
          <p:nvPr/>
        </p:nvSpPr>
        <p:spPr>
          <a:xfrm>
            <a:off x="10518705" y="3102866"/>
            <a:ext cx="201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Surgeries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Prescriptions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" y="207928"/>
            <a:ext cx="3428434" cy="6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8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679432" y="213305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 – Backend Data Schemas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" y="170380"/>
            <a:ext cx="3107317" cy="601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E4849E-E84E-E426-42C5-75DFDCDE3ED8}"/>
              </a:ext>
            </a:extLst>
          </p:cNvPr>
          <p:cNvSpPr txBox="1"/>
          <p:nvPr/>
        </p:nvSpPr>
        <p:spPr>
          <a:xfrm>
            <a:off x="881081" y="825190"/>
            <a:ext cx="22776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900" dirty="0" err="1"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IE" sz="900" dirty="0" err="1">
                <a:solidFill>
                  <a:srgbClr val="A9B7C6"/>
                </a:solidFill>
                <a:effectLst/>
                <a:latin typeface="JetBrains Mono"/>
              </a:rPr>
              <a:t>PharmacySchema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IE" sz="900" dirty="0" err="1">
                <a:solidFill>
                  <a:srgbClr val="A9B7C6"/>
                </a:solidFill>
                <a:effectLst/>
                <a:latin typeface="JetBrains Mono"/>
              </a:rPr>
              <a:t>mongoose.Schema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PSIN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Number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 err="1">
                <a:solidFill>
                  <a:srgbClr val="9876AA"/>
                </a:solidFill>
                <a:effectLst/>
                <a:latin typeface="JetBrains Mono"/>
              </a:rPr>
              <a:t>PharmaEmail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 err="1">
                <a:solidFill>
                  <a:srgbClr val="9876AA"/>
                </a:solidFill>
                <a:effectLst/>
                <a:latin typeface="JetBrains Mono"/>
              </a:rPr>
              <a:t>PharmaPassword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 err="1">
                <a:solidFill>
                  <a:srgbClr val="9876AA"/>
                </a:solidFill>
                <a:effectLst/>
                <a:latin typeface="JetBrains Mono"/>
              </a:rPr>
              <a:t>PharmaPasswordConf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 err="1">
                <a:solidFill>
                  <a:srgbClr val="9876AA"/>
                </a:solidFill>
                <a:effectLst/>
                <a:latin typeface="JetBrains Mono"/>
              </a:rPr>
              <a:t>PharmaName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 err="1">
                <a:solidFill>
                  <a:srgbClr val="9876AA"/>
                </a:solidFill>
                <a:effectLst/>
                <a:latin typeface="JetBrains Mono"/>
              </a:rPr>
              <a:t>PharmaPhone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Number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 err="1">
                <a:solidFill>
                  <a:srgbClr val="9876AA"/>
                </a:solidFill>
                <a:effectLst/>
                <a:latin typeface="JetBrains Mono"/>
              </a:rPr>
              <a:t>PharmaAddress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avatar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Date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Date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900" dirty="0">
                <a:solidFill>
                  <a:srgbClr val="9876AA"/>
                </a:solidFill>
                <a:effectLst/>
                <a:latin typeface="JetBrains Mono"/>
              </a:rPr>
              <a:t>default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900" dirty="0" err="1">
                <a:solidFill>
                  <a:srgbClr val="FFC66D"/>
                </a:solidFill>
                <a:effectLst/>
                <a:latin typeface="JetBrains Mono"/>
              </a:rPr>
              <a:t>Date</a:t>
            </a:r>
            <a:r>
              <a:rPr lang="en-IE" sz="9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900" dirty="0" err="1">
                <a:solidFill>
                  <a:srgbClr val="FFC66D"/>
                </a:solidFill>
                <a:effectLst/>
                <a:latin typeface="JetBrains Mono"/>
              </a:rPr>
              <a:t>now</a:t>
            </a:r>
            <a:b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FFC66D"/>
                </a:solidFill>
                <a:effectLst/>
                <a:latin typeface="JetBrains Mono"/>
              </a:rPr>
              <a:t>    </a:t>
            </a: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900" dirty="0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IE" sz="9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IE" sz="9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F7F66-85DD-C732-D0A6-A312BB782493}"/>
              </a:ext>
            </a:extLst>
          </p:cNvPr>
          <p:cNvSpPr txBox="1"/>
          <p:nvPr/>
        </p:nvSpPr>
        <p:spPr>
          <a:xfrm>
            <a:off x="6974012" y="732857"/>
            <a:ext cx="795639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6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PPSN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 err="1">
                <a:solidFill>
                  <a:srgbClr val="9876AA"/>
                </a:solidFill>
                <a:effectLst/>
                <a:latin typeface="JetBrains Mono"/>
              </a:rPr>
              <a:t>patientName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 err="1">
                <a:solidFill>
                  <a:srgbClr val="9876AA"/>
                </a:solidFill>
                <a:effectLst/>
                <a:latin typeface="JetBrains Mono"/>
              </a:rPr>
              <a:t>presFreQ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Number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 err="1">
                <a:solidFill>
                  <a:srgbClr val="9876AA"/>
                </a:solidFill>
                <a:effectLst/>
                <a:latin typeface="JetBrains Mono"/>
              </a:rPr>
              <a:t>prescContents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 err="1">
                <a:solidFill>
                  <a:srgbClr val="9876AA"/>
                </a:solidFill>
                <a:effectLst/>
                <a:latin typeface="JetBrains Mono"/>
              </a:rPr>
              <a:t>prescDosageMG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Number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 err="1">
                <a:solidFill>
                  <a:srgbClr val="9876AA"/>
                </a:solidFill>
                <a:effectLst/>
                <a:latin typeface="JetBrains Mono"/>
              </a:rPr>
              <a:t>prescribedDate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Date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default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 err="1">
                <a:solidFill>
                  <a:srgbClr val="FFC66D"/>
                </a:solidFill>
                <a:effectLst/>
                <a:latin typeface="JetBrains Mono"/>
              </a:rPr>
              <a:t>Date</a:t>
            </a:r>
            <a:r>
              <a:rPr lang="en-IE" sz="11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1100" dirty="0" err="1">
                <a:solidFill>
                  <a:srgbClr val="FFC66D"/>
                </a:solidFill>
                <a:effectLst/>
                <a:latin typeface="JetBrains Mono"/>
              </a:rPr>
              <a:t>now</a:t>
            </a:r>
            <a:b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    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 err="1">
                <a:solidFill>
                  <a:srgbClr val="9876AA"/>
                </a:solidFill>
                <a:effectLst/>
                <a:latin typeface="JetBrains Mono"/>
              </a:rPr>
              <a:t>dispensedDate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Date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default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 err="1">
                <a:solidFill>
                  <a:srgbClr val="FFC66D"/>
                </a:solidFill>
                <a:effectLst/>
                <a:latin typeface="JetBrains Mono"/>
              </a:rPr>
              <a:t>Date</a:t>
            </a:r>
            <a:r>
              <a:rPr lang="en-IE" sz="11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1100" dirty="0" err="1">
                <a:solidFill>
                  <a:srgbClr val="FFC66D"/>
                </a:solidFill>
                <a:effectLst/>
                <a:latin typeface="JetBrains Mono"/>
              </a:rPr>
              <a:t>now</a:t>
            </a:r>
            <a:b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    </a:t>
            </a:r>
            <a:r>
              <a:rPr lang="en-IE" sz="1100" dirty="0">
                <a:solidFill>
                  <a:srgbClr val="808080"/>
                </a:solidFill>
                <a:effectLst/>
                <a:latin typeface="JetBrains Mono"/>
              </a:rPr>
              <a:t>//    similar to like button?</a:t>
            </a:r>
            <a:br>
              <a:rPr lang="en-IE" sz="11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 err="1">
                <a:solidFill>
                  <a:srgbClr val="9876AA"/>
                </a:solidFill>
                <a:effectLst/>
                <a:latin typeface="JetBrains Mono"/>
              </a:rPr>
              <a:t>isDue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1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100" dirty="0">
                <a:solidFill>
                  <a:srgbClr val="FFC66D"/>
                </a:solidFill>
                <a:effectLst/>
                <a:latin typeface="JetBrains Mono"/>
              </a:rPr>
              <a:t>Boolean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100" dirty="0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IE" sz="11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042756-A0F9-2399-20BE-E70D4886347C}"/>
              </a:ext>
            </a:extLst>
          </p:cNvPr>
          <p:cNvSpPr txBox="1"/>
          <p:nvPr/>
        </p:nvSpPr>
        <p:spPr>
          <a:xfrm>
            <a:off x="3339178" y="425080"/>
            <a:ext cx="7956394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solidFill>
                  <a:srgbClr val="A9B7C6"/>
                </a:solidFill>
                <a:effectLst/>
                <a:latin typeface="JetBrains Mono"/>
              </a:rPr>
              <a:t> Doctor Schema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IMCN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Number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DocEmail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DocPassword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DocPasswordConf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DocName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DocPhone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Number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DocAddress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required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avatar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String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Date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Date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default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 err="1">
                <a:solidFill>
                  <a:srgbClr val="FFC66D"/>
                </a:solidFill>
                <a:effectLst/>
                <a:latin typeface="JetBrains Mono"/>
              </a:rPr>
              <a:t>Date</a:t>
            </a:r>
            <a:r>
              <a:rPr lang="en-IE" sz="10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1000" dirty="0" err="1">
                <a:solidFill>
                  <a:srgbClr val="FFC66D"/>
                </a:solidFill>
                <a:effectLst/>
                <a:latin typeface="JetBrains Mono"/>
              </a:rPr>
              <a:t>now</a:t>
            </a:r>
            <a:b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FFC66D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009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760066" y="2441157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MongoDB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679432" y="203487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 -  Backend APIs samples.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DE9DC-47EF-B73A-DC38-5239CBA18E43}"/>
              </a:ext>
            </a:extLst>
          </p:cNvPr>
          <p:cNvSpPr txBox="1"/>
          <p:nvPr/>
        </p:nvSpPr>
        <p:spPr>
          <a:xfrm>
            <a:off x="10518705" y="3102866"/>
            <a:ext cx="201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Surgeries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Prescriptions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" y="170380"/>
            <a:ext cx="393700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BD62EA-6D02-C900-005A-7E41E8E450D3}"/>
              </a:ext>
            </a:extLst>
          </p:cNvPr>
          <p:cNvSpPr txBox="1"/>
          <p:nvPr/>
        </p:nvSpPr>
        <p:spPr>
          <a:xfrm>
            <a:off x="777798" y="932380"/>
            <a:ext cx="79563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50" b="1" i="1" dirty="0" err="1">
                <a:solidFill>
                  <a:srgbClr val="9876AA"/>
                </a:solidFill>
                <a:effectLst/>
                <a:latin typeface="JetBrains Mono"/>
              </a:rPr>
              <a:t>router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1050" dirty="0" err="1">
                <a:solidFill>
                  <a:srgbClr val="9876AA"/>
                </a:solidFill>
                <a:effectLst/>
                <a:latin typeface="JetBrains Mono"/>
              </a:rPr>
              <a:t>post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'/'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check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'PPSN'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'Please Enter a valid PPS Number'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not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isEmpty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check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IE" sz="1050" dirty="0" err="1">
                <a:solidFill>
                  <a:srgbClr val="6A8759"/>
                </a:solidFill>
                <a:effectLst/>
                <a:latin typeface="JetBrains Mono"/>
              </a:rPr>
              <a:t>patientName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'Please Enter an Patient Name'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not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isEmpty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check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IE" sz="1050" dirty="0" err="1">
                <a:solidFill>
                  <a:srgbClr val="6A8759"/>
                </a:solidFill>
                <a:effectLst/>
                <a:latin typeface="JetBrains Mono"/>
              </a:rPr>
              <a:t>presFreQ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'Please enter a  prescription frequency in days'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isNumeric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not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isEmpty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check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IE" sz="1050" dirty="0" err="1">
                <a:solidFill>
                  <a:srgbClr val="6A8759"/>
                </a:solidFill>
                <a:effectLst/>
                <a:latin typeface="JetBrains Mono"/>
              </a:rPr>
              <a:t>prescContents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'Please specify prescription contents'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not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isEmpty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check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IE" sz="1050" dirty="0" err="1">
                <a:solidFill>
                  <a:srgbClr val="6A8759"/>
                </a:solidFill>
                <a:effectLst/>
                <a:latin typeface="JetBrains Mono"/>
              </a:rPr>
              <a:t>prescDosageMG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'Please specify prescription dosage'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IE" sz="1050" dirty="0">
                <a:solidFill>
                  <a:srgbClr val="FFC66D"/>
                </a:solidFill>
                <a:effectLst/>
                <a:latin typeface="JetBrains Mono"/>
              </a:rPr>
              <a:t>not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isEmpty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()]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async 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req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res) =&gt; {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50" dirty="0" err="1"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errors = </a:t>
            </a:r>
            <a:r>
              <a:rPr lang="en-IE" sz="1050" b="1" i="1" dirty="0" err="1">
                <a:solidFill>
                  <a:srgbClr val="9876AA"/>
                </a:solidFill>
                <a:effectLst/>
                <a:latin typeface="JetBrains Mono"/>
              </a:rPr>
              <a:t>validationResult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req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errors.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isEmpty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res.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status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897BB"/>
                </a:solidFill>
                <a:effectLst/>
                <a:latin typeface="JetBrains Mono"/>
              </a:rPr>
              <a:t>400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IE" sz="1050" dirty="0" err="1">
                <a:solidFill>
                  <a:srgbClr val="9876AA"/>
                </a:solidFill>
                <a:effectLst/>
                <a:latin typeface="JetBrains Mono"/>
              </a:rPr>
              <a:t>json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IE" sz="1050" dirty="0">
                <a:solidFill>
                  <a:srgbClr val="9876AA"/>
                </a:solidFill>
                <a:effectLst/>
                <a:latin typeface="JetBrains Mono"/>
              </a:rPr>
              <a:t>errors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errors.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array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()})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50" b="1" i="1" dirty="0" err="1"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req.</a:t>
            </a:r>
            <a:r>
              <a:rPr lang="en-IE" sz="1050" dirty="0" err="1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50" dirty="0" err="1"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{PPSN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patientName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presFreQ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prescContents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prescDosageMG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} =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req.</a:t>
            </a:r>
            <a:r>
              <a:rPr lang="en-IE" sz="1050" dirty="0" err="1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try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IE" sz="1050" dirty="0">
                <a:solidFill>
                  <a:srgbClr val="9876AA"/>
                </a:solidFill>
                <a:effectLst/>
                <a:latin typeface="JetBrains Mono"/>
              </a:rPr>
              <a:t>prescription 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IE" sz="1050" b="1" i="1" dirty="0">
                <a:solidFill>
                  <a:srgbClr val="9876AA"/>
                </a:solidFill>
                <a:effectLst/>
                <a:latin typeface="JetBrains Mono"/>
              </a:rPr>
              <a:t>Prescription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        PPSN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patientName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presFreQ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prescContents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prescDosageMG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    })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    await </a:t>
            </a:r>
            <a:r>
              <a:rPr lang="en-IE" sz="1050" dirty="0" err="1">
                <a:solidFill>
                  <a:srgbClr val="9876AA"/>
                </a:solidFill>
                <a:effectLst/>
                <a:latin typeface="JetBrains Mono"/>
              </a:rPr>
              <a:t>prescription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res.</a:t>
            </a:r>
            <a:r>
              <a:rPr lang="en-IE" sz="1050" dirty="0" err="1">
                <a:solidFill>
                  <a:srgbClr val="9876AA"/>
                </a:solidFill>
                <a:effectLst/>
                <a:latin typeface="JetBrains Mono"/>
              </a:rPr>
              <a:t>send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'Prescription Submitted Successfully'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(err){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IE" sz="1050" b="1" i="1" dirty="0" err="1"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error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err.</a:t>
            </a:r>
            <a:r>
              <a:rPr lang="en-IE" sz="1050" dirty="0" err="1"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IE" sz="1050" dirty="0" err="1">
                <a:solidFill>
                  <a:srgbClr val="A9B7C6"/>
                </a:solidFill>
                <a:effectLst/>
                <a:latin typeface="JetBrains Mono"/>
              </a:rPr>
              <a:t>res.</a:t>
            </a:r>
            <a:r>
              <a:rPr lang="en-IE" sz="1050" dirty="0" err="1">
                <a:solidFill>
                  <a:srgbClr val="FFC66D"/>
                </a:solidFill>
                <a:effectLst/>
                <a:latin typeface="JetBrains Mono"/>
              </a:rPr>
              <a:t>status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897BB"/>
                </a:solidFill>
                <a:effectLst/>
                <a:latin typeface="JetBrains Mono"/>
              </a:rPr>
              <a:t>500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IE" sz="1050" dirty="0">
                <a:solidFill>
                  <a:srgbClr val="9876AA"/>
                </a:solidFill>
                <a:effectLst/>
                <a:latin typeface="JetBrains Mono"/>
              </a:rPr>
              <a:t>send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50" dirty="0">
                <a:solidFill>
                  <a:srgbClr val="6A8759"/>
                </a:solidFill>
                <a:effectLst/>
                <a:latin typeface="JetBrains Mono"/>
              </a:rPr>
              <a:t>"Server Error"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50" dirty="0"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r>
              <a:rPr lang="en-IE" sz="105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800" dirty="0">
                <a:solidFill>
                  <a:srgbClr val="CC7832"/>
                </a:solidFill>
                <a:effectLst/>
                <a:latin typeface="JetBrains Mono"/>
              </a:rPr>
            </a:br>
            <a:endParaRPr lang="en-IE" sz="18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6C472C-8B82-DE94-A4A9-3E909060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85" y="2136833"/>
            <a:ext cx="5660480" cy="22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6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760066" y="2441157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MongoDB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598716" y="195794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ePrescriptions-  Frontend React  Structure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DE9DC-47EF-B73A-DC38-5239CBA18E43}"/>
              </a:ext>
            </a:extLst>
          </p:cNvPr>
          <p:cNvSpPr txBox="1"/>
          <p:nvPr/>
        </p:nvSpPr>
        <p:spPr>
          <a:xfrm>
            <a:off x="10518705" y="3102866"/>
            <a:ext cx="201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Surgeries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Prescriptions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" y="170380"/>
            <a:ext cx="3937000" cy="7620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E051179-7C38-D7EE-3214-3082F98AF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54" y="1073969"/>
            <a:ext cx="4134683" cy="5382427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C126252D-F271-AB7F-2F0D-DE464E67D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716" y="1073969"/>
            <a:ext cx="43688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760066" y="2441157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MongoDB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6325207" y="208668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|| ePrescriptions-  Frontend React Reducers Sample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ED939B-1C1C-0907-0148-EB03C0D6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" y="170380"/>
            <a:ext cx="393700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25CA4-1285-19BE-9F97-BB161922AFD9}"/>
              </a:ext>
            </a:extLst>
          </p:cNvPr>
          <p:cNvSpPr txBox="1"/>
          <p:nvPr/>
        </p:nvSpPr>
        <p:spPr>
          <a:xfrm>
            <a:off x="586990" y="1225439"/>
            <a:ext cx="1274584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import  </a:t>
            </a: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IE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IE" b="1" i="1" dirty="0">
                <a:solidFill>
                  <a:srgbClr val="9876AA"/>
                </a:solidFill>
                <a:effectLst/>
                <a:latin typeface="JetBrains Mono"/>
              </a:rPr>
              <a:t>REGISTER_SUCCESS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b="1" i="1" dirty="0">
                <a:solidFill>
                  <a:srgbClr val="9876AA"/>
                </a:solidFill>
                <a:effectLst/>
                <a:latin typeface="JetBrains Mono"/>
              </a:rPr>
              <a:t>REGISTER_FAIL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b="1" i="1" dirty="0">
                <a:solidFill>
                  <a:srgbClr val="9876AA"/>
                </a:solidFill>
                <a:effectLst/>
                <a:latin typeface="JetBrains Mono"/>
              </a:rPr>
              <a:t>USER_LOADED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b="1" i="1" dirty="0">
                <a:solidFill>
                  <a:srgbClr val="9876AA"/>
                </a:solidFill>
                <a:effectLst/>
                <a:latin typeface="JetBrains Mono"/>
              </a:rPr>
              <a:t>AUTH_ERROR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b="1" i="1" dirty="0">
                <a:solidFill>
                  <a:srgbClr val="9876AA"/>
                </a:solidFill>
                <a:effectLst/>
                <a:latin typeface="JetBrains Mono"/>
              </a:rPr>
              <a:t>LOGIN_SUCCESS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b="1" i="1" dirty="0">
                <a:solidFill>
                  <a:srgbClr val="9876AA"/>
                </a:solidFill>
                <a:effectLst/>
                <a:latin typeface="JetBrains Mono"/>
              </a:rPr>
              <a:t>GOOGLE_AUTH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b="1" i="1" dirty="0">
                <a:solidFill>
                  <a:srgbClr val="9876AA"/>
                </a:solidFill>
                <a:effectLst/>
                <a:latin typeface="JetBrains Mono"/>
              </a:rPr>
              <a:t>LOGIN_FAIL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b="1" i="1" dirty="0">
                <a:solidFill>
                  <a:srgbClr val="9876AA"/>
                </a:solidFill>
                <a:effectLst/>
                <a:latin typeface="JetBrains Mono"/>
              </a:rPr>
              <a:t>LOGOUT</a:t>
            </a:r>
            <a:br>
              <a:rPr lang="en-IE" b="1" i="1" dirty="0">
                <a:solidFill>
                  <a:srgbClr val="9876AA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lang="en-IE" dirty="0">
                <a:solidFill>
                  <a:srgbClr val="6A8759"/>
                </a:solidFill>
                <a:effectLst/>
                <a:latin typeface="JetBrains Mono"/>
              </a:rPr>
              <a:t>"../actions/types"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 err="1"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IE" dirty="0" err="1">
                <a:solidFill>
                  <a:srgbClr val="A9B7C6"/>
                </a:solidFill>
                <a:effectLst/>
                <a:latin typeface="JetBrains Mono"/>
              </a:rPr>
              <a:t>initialState</a:t>
            </a: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lang="en-IE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IE" dirty="0">
                <a:solidFill>
                  <a:srgbClr val="9876AA"/>
                </a:solidFill>
                <a:effectLst/>
                <a:latin typeface="JetBrains Mono"/>
              </a:rPr>
              <a:t>token</a:t>
            </a: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b="1" i="1" dirty="0" err="1">
                <a:solidFill>
                  <a:srgbClr val="9876AA"/>
                </a:solidFill>
                <a:effectLst/>
                <a:latin typeface="JetBrains Mono"/>
              </a:rPr>
              <a:t>localStorage</a:t>
            </a:r>
            <a:r>
              <a:rPr lang="en-IE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dirty="0" err="1">
                <a:solidFill>
                  <a:srgbClr val="FFC66D"/>
                </a:solidFill>
                <a:effectLst/>
                <a:latin typeface="JetBrains Mono"/>
              </a:rPr>
              <a:t>getItem</a:t>
            </a: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dirty="0">
                <a:solidFill>
                  <a:srgbClr val="6A8759"/>
                </a:solidFill>
                <a:effectLst/>
                <a:latin typeface="JetBrains Mono"/>
              </a:rPr>
              <a:t>'token'</a:t>
            </a: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dirty="0" err="1">
                <a:solidFill>
                  <a:srgbClr val="9876AA"/>
                </a:solidFill>
                <a:effectLst/>
                <a:latin typeface="JetBrains Mono"/>
              </a:rPr>
              <a:t>isAuthenticated</a:t>
            </a: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null,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dirty="0">
                <a:solidFill>
                  <a:srgbClr val="9876AA"/>
                </a:solidFill>
                <a:effectLst/>
                <a:latin typeface="JetBrains Mono"/>
              </a:rPr>
              <a:t>loading</a:t>
            </a: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dirty="0"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dirty="0">
                <a:solidFill>
                  <a:srgbClr val="CC7832"/>
                </a:solidFill>
                <a:effectLst/>
                <a:latin typeface="JetBrains Mono"/>
              </a:rPr>
              <a:t>null,</a:t>
            </a:r>
            <a:br>
              <a:rPr lang="en-IE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E" sz="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IE" sz="800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IE" sz="8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83DA4-2BC7-7DEF-0DA6-F5BA0BC308B3}"/>
              </a:ext>
            </a:extLst>
          </p:cNvPr>
          <p:cNvSpPr txBox="1"/>
          <p:nvPr/>
        </p:nvSpPr>
        <p:spPr>
          <a:xfrm>
            <a:off x="3988399" y="302359"/>
            <a:ext cx="1274584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lang="en-IE" sz="1000" dirty="0" err="1">
                <a:solidFill>
                  <a:srgbClr val="FFC66D"/>
                </a:solidFill>
                <a:effectLst/>
                <a:latin typeface="JetBrains Mono"/>
              </a:rPr>
              <a:t>authReducer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(state = </a:t>
            </a:r>
            <a:r>
              <a:rPr lang="en-IE" sz="1000" dirty="0" err="1">
                <a:solidFill>
                  <a:srgbClr val="A9B7C6"/>
                </a:solidFill>
                <a:effectLst/>
                <a:latin typeface="JetBrains Mono"/>
              </a:rPr>
              <a:t>initialState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action) 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IE" sz="1000" dirty="0" err="1"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{ type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payload } = action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808080"/>
                </a:solidFill>
                <a:effectLst/>
                <a:latin typeface="JetBrains Mono"/>
              </a:rPr>
              <a:t>// export default function(state = </a:t>
            </a:r>
            <a:r>
              <a:rPr lang="en-IE" sz="1000" dirty="0" err="1">
                <a:solidFill>
                  <a:srgbClr val="808080"/>
                </a:solidFill>
                <a:effectLst/>
                <a:latin typeface="JetBrains Mono"/>
              </a:rPr>
              <a:t>initialState</a:t>
            </a:r>
            <a:r>
              <a:rPr lang="en-IE" sz="1000" dirty="0">
                <a:solidFill>
                  <a:srgbClr val="808080"/>
                </a:solidFill>
                <a:effectLst/>
                <a:latin typeface="JetBrains Mono"/>
              </a:rPr>
              <a:t>, action){</a:t>
            </a:r>
            <a:br>
              <a:rPr lang="en-IE" sz="10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808080"/>
                </a:solidFill>
                <a:effectLst/>
                <a:latin typeface="JetBrains Mono"/>
              </a:rPr>
              <a:t>//     </a:t>
            </a:r>
            <a:r>
              <a:rPr lang="en-IE" sz="1000" dirty="0" err="1">
                <a:solidFill>
                  <a:srgbClr val="808080"/>
                </a:solidFill>
                <a:effectLst/>
                <a:latin typeface="JetBrains Mono"/>
              </a:rPr>
              <a:t>const</a:t>
            </a:r>
            <a:r>
              <a:rPr lang="en-IE" sz="1000" dirty="0">
                <a:solidFill>
                  <a:srgbClr val="808080"/>
                </a:solidFill>
                <a:effectLst/>
                <a:latin typeface="JetBrains Mono"/>
              </a:rPr>
              <a:t> {type, payload} = action;</a:t>
            </a:r>
            <a:br>
              <a:rPr lang="en-IE" sz="1000" dirty="0">
                <a:solidFill>
                  <a:srgbClr val="808080"/>
                </a:solidFill>
                <a:effectLst/>
                <a:latin typeface="JetBrains Mono"/>
              </a:rPr>
            </a:br>
            <a:br>
              <a:rPr lang="en-IE" sz="10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(type){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IE" sz="1000" b="1" i="1" dirty="0">
                <a:solidFill>
                  <a:srgbClr val="9876AA"/>
                </a:solidFill>
                <a:effectLst/>
                <a:latin typeface="JetBrains Mono"/>
              </a:rPr>
              <a:t>USER_LOADED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        ...state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isAuthenticated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loading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payload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IE" sz="1000" b="1" i="1" dirty="0">
                <a:solidFill>
                  <a:srgbClr val="9876AA"/>
                </a:solidFill>
                <a:effectLst/>
                <a:latin typeface="JetBrains Mono"/>
              </a:rPr>
              <a:t>REGISTER_SUCCESS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IE" sz="1000" b="1" i="1" dirty="0">
                <a:solidFill>
                  <a:srgbClr val="9876AA"/>
                </a:solidFill>
                <a:effectLst/>
                <a:latin typeface="JetBrains Mono"/>
              </a:rPr>
              <a:t>LOGIN_SUCCESS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IE" sz="1000" b="1" i="1" dirty="0">
                <a:solidFill>
                  <a:srgbClr val="9876AA"/>
                </a:solidFill>
                <a:effectLst/>
                <a:latin typeface="JetBrains Mono"/>
              </a:rPr>
              <a:t>GOOGLE_AUTH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IE" sz="1000" b="1" i="1" dirty="0" err="1">
                <a:solidFill>
                  <a:srgbClr val="9876AA"/>
                </a:solidFill>
                <a:effectLst/>
                <a:latin typeface="JetBrains Mono"/>
              </a:rPr>
              <a:t>localStorage</a:t>
            </a:r>
            <a:r>
              <a:rPr lang="en-IE" sz="10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1000" dirty="0" err="1">
                <a:solidFill>
                  <a:srgbClr val="FFC66D"/>
                </a:solidFill>
                <a:effectLst/>
                <a:latin typeface="JetBrains Mono"/>
              </a:rPr>
              <a:t>setItem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00" dirty="0">
                <a:solidFill>
                  <a:srgbClr val="6A8759"/>
                </a:solidFill>
                <a:effectLst/>
                <a:latin typeface="JetBrains Mono"/>
              </a:rPr>
              <a:t>'token'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E" sz="1000" dirty="0" err="1">
                <a:solidFill>
                  <a:srgbClr val="A9B7C6"/>
                </a:solidFill>
                <a:effectLst/>
                <a:latin typeface="JetBrains Mono"/>
              </a:rPr>
              <a:t>payload.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token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return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        ...state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...payload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isAuthenticated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loading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IE" sz="1000" b="1" i="1" dirty="0">
                <a:solidFill>
                  <a:srgbClr val="9876AA"/>
                </a:solidFill>
                <a:effectLst/>
                <a:latin typeface="JetBrains Mono"/>
              </a:rPr>
              <a:t>REGISTER_FAIL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IE" sz="1000" b="1" i="1" dirty="0">
                <a:solidFill>
                  <a:srgbClr val="9876AA"/>
                </a:solidFill>
                <a:effectLst/>
                <a:latin typeface="JetBrains Mono"/>
              </a:rPr>
              <a:t>AUTH_ERROR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IE" sz="1000" b="1" i="1" dirty="0">
                <a:solidFill>
                  <a:srgbClr val="9876AA"/>
                </a:solidFill>
                <a:effectLst/>
                <a:latin typeface="JetBrains Mono"/>
              </a:rPr>
              <a:t>LOGIN_FAIL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IE" sz="1000" b="1" i="1" dirty="0">
                <a:solidFill>
                  <a:srgbClr val="9876AA"/>
                </a:solidFill>
                <a:effectLst/>
                <a:latin typeface="JetBrains Mono"/>
              </a:rPr>
              <a:t>LOGOUT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IE" sz="1000" b="1" i="1" dirty="0" err="1">
                <a:solidFill>
                  <a:srgbClr val="9876AA"/>
                </a:solidFill>
                <a:effectLst/>
                <a:latin typeface="JetBrains Mono"/>
              </a:rPr>
              <a:t>localStorage</a:t>
            </a:r>
            <a:r>
              <a:rPr lang="en-IE" sz="10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IE" sz="1000" dirty="0" err="1">
                <a:solidFill>
                  <a:srgbClr val="FFC66D"/>
                </a:solidFill>
                <a:effectLst/>
                <a:latin typeface="JetBrains Mono"/>
              </a:rPr>
              <a:t>removeItem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IE" sz="1000" dirty="0">
                <a:solidFill>
                  <a:srgbClr val="6A8759"/>
                </a:solidFill>
                <a:effectLst/>
                <a:latin typeface="JetBrains Mono"/>
              </a:rPr>
              <a:t>'token'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return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        ...state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token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null,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00" dirty="0" err="1">
                <a:solidFill>
                  <a:srgbClr val="9876AA"/>
                </a:solidFill>
                <a:effectLst/>
                <a:latin typeface="JetBrains Mono"/>
              </a:rPr>
              <a:t>isAuthenticated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IE" sz="1000" dirty="0">
                <a:solidFill>
                  <a:srgbClr val="9876AA"/>
                </a:solidFill>
                <a:effectLst/>
                <a:latin typeface="JetBrains Mono"/>
              </a:rPr>
              <a:t>loading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default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state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IE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export default </a:t>
            </a:r>
            <a:r>
              <a:rPr lang="en-IE" sz="1000" dirty="0" err="1">
                <a:solidFill>
                  <a:srgbClr val="FFC66D"/>
                </a:solidFill>
                <a:effectLst/>
                <a:latin typeface="JetBrains Mono"/>
              </a:rPr>
              <a:t>authReducer</a:t>
            </a:r>
            <a:r>
              <a:rPr lang="en-IE" sz="1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IE" sz="10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05214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1213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 Walker</dc:creator>
  <cp:lastModifiedBy>Cian Walker</cp:lastModifiedBy>
  <cp:revision>46</cp:revision>
  <dcterms:created xsi:type="dcterms:W3CDTF">2022-09-15T17:00:11Z</dcterms:created>
  <dcterms:modified xsi:type="dcterms:W3CDTF">2023-01-06T23:04:42Z</dcterms:modified>
</cp:coreProperties>
</file>