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09"/>
  </p:normalViewPr>
  <p:slideViewPr>
    <p:cSldViewPr snapToGrid="0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AB71-DD0C-E383-6272-11BF5F823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33C94-9B14-5A7E-F2D7-5082DB99E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4AD71-C0A0-283B-9CD8-4E601B61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9A4AE-6FDF-AA44-D99B-014B7D5C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BB1EE-5354-992A-8207-EA55F913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1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DE77-FB54-11D8-00E7-DAA2987D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139D9-14BD-A9F4-15D7-839A5A85F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CD6A3-4C8D-79CB-38C7-9922EF75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5E0EF-0667-4DA3-FEC4-A9C067CE7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928B5-4FA6-1766-89C2-59636F37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2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B360A4-AB23-A2A3-A14F-973F01F31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72ABA-F29D-8DC8-AB98-4B25873D9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15891-0F20-B0A8-6FC9-F8F77FAC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E5A88-8AB2-9E0A-D778-CF50A947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86CD1-2ABB-36F3-0E79-AC00038E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4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9EA49-1F90-A234-15B4-4A5FA523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25414-BE0A-B6D6-09F4-DD696341A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23457-AFA8-A369-A1CE-6CA1A5D49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A3593-BDF4-2C6A-F01A-BFA50B6A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7936E-317B-7D7B-866E-8099E3E2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9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D42D-CFE4-0EB7-5144-60500C0F2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16E0D-7585-D6B3-256A-2CCDAE7B9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D2C24-6AE6-F718-4774-716E744B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D311F-83FC-A901-9AF7-E6297E8D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52AA2-B891-1A50-CC06-8E7DC3F4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5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97B9-6792-A100-C399-30A352DB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B8626-ECD7-9018-628C-58B1BA657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1AD10-CAAB-95C7-3CF9-36C1600BC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AEE91-E491-D9CD-4087-EDCDE4DE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51065-87EE-CBB7-85A0-64770F42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72811-555F-1D9E-CCBF-21C4E57D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621B-5164-8004-E989-B24F8D03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B40E8-CB6F-2789-036F-CC402B785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B25CF-3A1B-91A3-F962-5F0F4FC15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2DF1AA-41BB-9DAD-A442-C8AF8CE20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D44ED-0A8E-BE84-24CB-98D881653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7FABD0-6357-0253-B78A-A35F522E0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6C77A3-D04B-201E-8DEC-802FEAB7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D78A49-2946-051D-699C-A3CF59D3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7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E16A-3BF3-170C-981C-BB51497C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E33966-84B9-4D7B-F804-8789DB8E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0E35FF-4D52-E4EF-F4A3-05ABA108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99E3B7-1DDB-5BF1-A538-E1ABA868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8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B4A6A-5480-3AF8-87E3-9C6549316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51816-C840-6C8A-2055-26F3A86D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75EA0-4403-D343-40B1-9EF0F975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7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C8B20-0FB4-1A68-36D1-3B8371F5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59D46-2870-059D-BAB5-0FD9ACCD6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E6D83-DA3F-9C16-297D-BE8541036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5392F-F822-CCDA-0318-87B3FCA1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1CA5F-0BBA-FA0F-2FA5-14AE5D7E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6A26B-9697-C715-11CD-2E3C23DD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2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FFDC-039A-5B6F-5CDD-1FDACC7FA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21DB9-68CC-E34E-438B-5DB388B1E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18D65-3638-275E-5DFB-60C6C2A02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F9A0D-0A76-59DE-2DE4-03DD4A67B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4BF9-2864-F147-A5C4-CBEC520FE1E5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87E80-026C-7071-90ED-BFC8F794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413EE-2C3F-09C1-D397-8B5A9B2A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9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5BAF9-1CA0-0B6D-8128-80F6B570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A8740-C6C8-5B52-C2FE-018CD941B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BAF73-EC06-A2AE-C4A7-460C56371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34BF9-2864-F147-A5C4-CBEC520FE1E5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A0319-5596-3D10-7416-4B95017B1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5512A-4184-BA63-7730-511047609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D9FF4-4A81-CB4B-B523-2100AB3B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2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C3E2D3DC-93BE-DAF6-A663-FF6AA67AA597}"/>
              </a:ext>
            </a:extLst>
          </p:cNvPr>
          <p:cNvSpPr/>
          <p:nvPr/>
        </p:nvSpPr>
        <p:spPr>
          <a:xfrm>
            <a:off x="10537290" y="2390880"/>
            <a:ext cx="1516566" cy="2319453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B254B-89DF-5CAB-BDDB-8436A9A723D4}"/>
              </a:ext>
            </a:extLst>
          </p:cNvPr>
          <p:cNvSpPr/>
          <p:nvPr/>
        </p:nvSpPr>
        <p:spPr>
          <a:xfrm>
            <a:off x="1904275" y="1940312"/>
            <a:ext cx="1670338" cy="21027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40765D-F814-FE05-9547-A23A57B284B1}"/>
              </a:ext>
            </a:extLst>
          </p:cNvPr>
          <p:cNvSpPr/>
          <p:nvPr/>
        </p:nvSpPr>
        <p:spPr>
          <a:xfrm>
            <a:off x="5873279" y="953811"/>
            <a:ext cx="3021980" cy="37133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39670E-AAA8-9E58-0E5D-01F95512FECE}"/>
              </a:ext>
            </a:extLst>
          </p:cNvPr>
          <p:cNvSpPr/>
          <p:nvPr/>
        </p:nvSpPr>
        <p:spPr>
          <a:xfrm>
            <a:off x="6442572" y="2735948"/>
            <a:ext cx="1888274" cy="15323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A5C2A-6200-30CE-3501-0269097F8555}"/>
              </a:ext>
            </a:extLst>
          </p:cNvPr>
          <p:cNvSpPr txBox="1"/>
          <p:nvPr/>
        </p:nvSpPr>
        <p:spPr>
          <a:xfrm>
            <a:off x="6721351" y="2796789"/>
            <a:ext cx="2010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Web Server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AC2C9D-79FE-C34B-657B-ECECA786E208}"/>
              </a:ext>
            </a:extLst>
          </p:cNvPr>
          <p:cNvSpPr txBox="1"/>
          <p:nvPr/>
        </p:nvSpPr>
        <p:spPr>
          <a:xfrm>
            <a:off x="6721352" y="3621981"/>
            <a:ext cx="2010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REST APIs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C55BE0-F0B6-3524-1147-D4E7293A093B}"/>
              </a:ext>
            </a:extLst>
          </p:cNvPr>
          <p:cNvSpPr txBox="1"/>
          <p:nvPr/>
        </p:nvSpPr>
        <p:spPr>
          <a:xfrm>
            <a:off x="10573305" y="3506458"/>
            <a:ext cx="2010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Prescriptions</a:t>
            </a:r>
          </a:p>
          <a:p>
            <a:r>
              <a:rPr lang="en-US" b="1" dirty="0"/>
              <a:t>Database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16669-0261-E53C-2CD8-4D38316906B9}"/>
              </a:ext>
            </a:extLst>
          </p:cNvPr>
          <p:cNvSpPr txBox="1"/>
          <p:nvPr/>
        </p:nvSpPr>
        <p:spPr>
          <a:xfrm>
            <a:off x="6825431" y="1435476"/>
            <a:ext cx="253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Application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308433-6B45-9ACA-D50C-B9952BAF0485}"/>
              </a:ext>
            </a:extLst>
          </p:cNvPr>
          <p:cNvSpPr txBox="1"/>
          <p:nvPr/>
        </p:nvSpPr>
        <p:spPr>
          <a:xfrm>
            <a:off x="2483002" y="2235381"/>
            <a:ext cx="201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Windows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AB3C59-7E2A-637A-59BD-61EED242BC55}"/>
              </a:ext>
            </a:extLst>
          </p:cNvPr>
          <p:cNvSpPr txBox="1"/>
          <p:nvPr/>
        </p:nvSpPr>
        <p:spPr>
          <a:xfrm>
            <a:off x="3619613" y="93482"/>
            <a:ext cx="9232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thÉireP</a:t>
            </a:r>
            <a:r>
              <a:rPr lang="en-US" b="1" dirty="0">
                <a:solidFill>
                  <a:srgbClr val="00B050"/>
                </a:solidFill>
              </a:rPr>
              <a:t> / </a:t>
            </a:r>
            <a:r>
              <a:rPr lang="en-US" b="1" dirty="0" err="1">
                <a:solidFill>
                  <a:srgbClr val="00B050"/>
                </a:solidFill>
              </a:rPr>
              <a:t>MyPharma.ie</a:t>
            </a:r>
            <a:r>
              <a:rPr lang="en-US" b="1" dirty="0">
                <a:solidFill>
                  <a:srgbClr val="00B050"/>
                </a:solidFill>
              </a:rPr>
              <a:t> Solution  Architecture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A8347D80-4785-A2B4-2EBA-E4A83D5FD661}"/>
              </a:ext>
            </a:extLst>
          </p:cNvPr>
          <p:cNvSpPr/>
          <p:nvPr/>
        </p:nvSpPr>
        <p:spPr>
          <a:xfrm rot="16200000">
            <a:off x="4474864" y="2292089"/>
            <a:ext cx="1007150" cy="136525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81B4AD0C-5204-104B-73DB-9439CF76985C}"/>
              </a:ext>
            </a:extLst>
          </p:cNvPr>
          <p:cNvSpPr/>
          <p:nvPr/>
        </p:nvSpPr>
        <p:spPr>
          <a:xfrm rot="5400000">
            <a:off x="4100195" y="3168442"/>
            <a:ext cx="862619" cy="127700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6DF9267B-B656-8FDC-B043-6838A5AF5FB2}"/>
              </a:ext>
            </a:extLst>
          </p:cNvPr>
          <p:cNvSpPr/>
          <p:nvPr/>
        </p:nvSpPr>
        <p:spPr>
          <a:xfrm rot="16200000">
            <a:off x="9133875" y="3757974"/>
            <a:ext cx="862618" cy="118866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4A65708D-517E-78DF-D082-A8B081DDE5E5}"/>
              </a:ext>
            </a:extLst>
          </p:cNvPr>
          <p:cNvSpPr/>
          <p:nvPr/>
        </p:nvSpPr>
        <p:spPr>
          <a:xfrm rot="5400000">
            <a:off x="9097860" y="2442968"/>
            <a:ext cx="862618" cy="118866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04BDF2-0C5E-4EE4-64C1-DA220C5CBC5D}"/>
              </a:ext>
            </a:extLst>
          </p:cNvPr>
          <p:cNvSpPr txBox="1"/>
          <p:nvPr/>
        </p:nvSpPr>
        <p:spPr>
          <a:xfrm>
            <a:off x="4295808" y="282571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Requests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C1DCAB-6C92-3C5F-CCE9-52973B5BCFFA}"/>
              </a:ext>
            </a:extLst>
          </p:cNvPr>
          <p:cNvSpPr txBox="1"/>
          <p:nvPr/>
        </p:nvSpPr>
        <p:spPr>
          <a:xfrm>
            <a:off x="3988399" y="3625548"/>
            <a:ext cx="129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Responses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9DAB98-1EAF-5696-B2E5-7A23E580C88F}"/>
              </a:ext>
            </a:extLst>
          </p:cNvPr>
          <p:cNvSpPr txBox="1"/>
          <p:nvPr/>
        </p:nvSpPr>
        <p:spPr>
          <a:xfrm>
            <a:off x="4391594" y="3239135"/>
            <a:ext cx="1104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JSON</a:t>
            </a:r>
          </a:p>
        </p:txBody>
      </p: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id="{6730990B-1EA8-A9AD-0187-DBDFFA7AD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201264"/>
              </p:ext>
            </p:extLst>
          </p:nvPr>
        </p:nvGraphicFramePr>
        <p:xfrm>
          <a:off x="3920839" y="641675"/>
          <a:ext cx="1861952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0976">
                  <a:extLst>
                    <a:ext uri="{9D8B030D-6E8A-4147-A177-3AD203B41FA5}">
                      <a16:colId xmlns:a16="http://schemas.microsoft.com/office/drawing/2014/main" val="1978548203"/>
                    </a:ext>
                  </a:extLst>
                </a:gridCol>
                <a:gridCol w="930976">
                  <a:extLst>
                    <a:ext uri="{9D8B030D-6E8A-4147-A177-3AD203B41FA5}">
                      <a16:colId xmlns:a16="http://schemas.microsoft.com/office/drawing/2014/main" val="1106706743"/>
                    </a:ext>
                  </a:extLst>
                </a:gridCol>
              </a:tblGrid>
              <a:tr h="323754">
                <a:tc>
                  <a:txBody>
                    <a:bodyPr/>
                    <a:lstStyle/>
                    <a:p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6805"/>
                  </a:ext>
                </a:extLst>
              </a:tr>
              <a:tr h="323754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854772"/>
                  </a:ext>
                </a:extLst>
              </a:tr>
              <a:tr h="323754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833756"/>
                  </a:ext>
                </a:extLst>
              </a:tr>
              <a:tr h="323754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19440"/>
                  </a:ext>
                </a:extLst>
              </a:tr>
              <a:tr h="323754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>
                    <a:solidFill>
                      <a:schemeClr val="accent6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222007"/>
                  </a:ext>
                </a:extLst>
              </a:tr>
            </a:tbl>
          </a:graphicData>
        </a:graphic>
      </p:graphicFrame>
      <p:sp>
        <p:nvSpPr>
          <p:cNvPr id="2" name="Can 1">
            <a:extLst>
              <a:ext uri="{FF2B5EF4-FFF2-40B4-BE49-F238E27FC236}">
                <a16:creationId xmlns:a16="http://schemas.microsoft.com/office/drawing/2014/main" id="{FB6038FD-70C2-DFD5-5E56-9CB6C16D541F}"/>
              </a:ext>
            </a:extLst>
          </p:cNvPr>
          <p:cNvSpPr/>
          <p:nvPr/>
        </p:nvSpPr>
        <p:spPr>
          <a:xfrm>
            <a:off x="6909832" y="5462558"/>
            <a:ext cx="1730938" cy="1343123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9205EB-27EB-E1B9-CC24-996BB8EFA52D}"/>
              </a:ext>
            </a:extLst>
          </p:cNvPr>
          <p:cNvSpPr txBox="1"/>
          <p:nvPr/>
        </p:nvSpPr>
        <p:spPr>
          <a:xfrm>
            <a:off x="6959912" y="5980872"/>
            <a:ext cx="2010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 Directory</a:t>
            </a:r>
          </a:p>
          <a:p>
            <a:r>
              <a:rPr lang="en-US" sz="1400" b="1" dirty="0"/>
              <a:t>(GPs &amp; Pharmacies</a:t>
            </a:r>
            <a:r>
              <a:rPr lang="en-US" b="1" dirty="0"/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7E09E7-DCC6-8AEF-BC94-B1F2C67C908E}"/>
              </a:ext>
            </a:extLst>
          </p:cNvPr>
          <p:cNvSpPr txBox="1"/>
          <p:nvPr/>
        </p:nvSpPr>
        <p:spPr>
          <a:xfrm>
            <a:off x="9007448" y="4180084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Requests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A1D5D5-F6D2-FF29-F88C-4622AE40C4AD}"/>
              </a:ext>
            </a:extLst>
          </p:cNvPr>
          <p:cNvSpPr txBox="1"/>
          <p:nvPr/>
        </p:nvSpPr>
        <p:spPr>
          <a:xfrm>
            <a:off x="8970849" y="2869803"/>
            <a:ext cx="129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Responses</a:t>
            </a:r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0B4EFE36-8213-6FB5-D3D7-246E1355AA05}"/>
              </a:ext>
            </a:extLst>
          </p:cNvPr>
          <p:cNvSpPr/>
          <p:nvPr/>
        </p:nvSpPr>
        <p:spPr>
          <a:xfrm>
            <a:off x="7146594" y="4777563"/>
            <a:ext cx="447830" cy="59452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CBE44578-BCC0-9A46-9658-14121824B8E9}"/>
              </a:ext>
            </a:extLst>
          </p:cNvPr>
          <p:cNvSpPr/>
          <p:nvPr/>
        </p:nvSpPr>
        <p:spPr>
          <a:xfrm rot="10800000">
            <a:off x="7847985" y="4777563"/>
            <a:ext cx="447830" cy="59452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A2A3BB-1FAE-E5B4-7602-4A5D76EEB5D0}"/>
              </a:ext>
            </a:extLst>
          </p:cNvPr>
          <p:cNvSpPr txBox="1"/>
          <p:nvPr/>
        </p:nvSpPr>
        <p:spPr>
          <a:xfrm>
            <a:off x="8716360" y="5674356"/>
            <a:ext cx="15855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JSON  Registration &amp; Authentication Flows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84CDD6-B922-DABF-30C3-460CB6FF859D}"/>
              </a:ext>
            </a:extLst>
          </p:cNvPr>
          <p:cNvSpPr txBox="1"/>
          <p:nvPr/>
        </p:nvSpPr>
        <p:spPr>
          <a:xfrm>
            <a:off x="2028922" y="2742595"/>
            <a:ext cx="253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Web Portal</a:t>
            </a:r>
          </a:p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23B604-1367-20A1-597E-A218053304C6}"/>
              </a:ext>
            </a:extLst>
          </p:cNvPr>
          <p:cNvSpPr txBox="1"/>
          <p:nvPr/>
        </p:nvSpPr>
        <p:spPr>
          <a:xfrm>
            <a:off x="8970849" y="3647023"/>
            <a:ext cx="1104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JSON</a:t>
            </a:r>
          </a:p>
        </p:txBody>
      </p:sp>
      <p:sp>
        <p:nvSpPr>
          <p:cNvPr id="41" name="Merge 40">
            <a:extLst>
              <a:ext uri="{FF2B5EF4-FFF2-40B4-BE49-F238E27FC236}">
                <a16:creationId xmlns:a16="http://schemas.microsoft.com/office/drawing/2014/main" id="{C9BF4D56-E610-A1F0-B06E-80AAA4E7D68D}"/>
              </a:ext>
            </a:extLst>
          </p:cNvPr>
          <p:cNvSpPr/>
          <p:nvPr/>
        </p:nvSpPr>
        <p:spPr>
          <a:xfrm>
            <a:off x="2263698" y="4930134"/>
            <a:ext cx="2279640" cy="1749445"/>
          </a:xfrm>
          <a:prstGeom prst="flowChartMerg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Graphic 42" descr="Checkbox Ticked with solid fill">
            <a:extLst>
              <a:ext uri="{FF2B5EF4-FFF2-40B4-BE49-F238E27FC236}">
                <a16:creationId xmlns:a16="http://schemas.microsoft.com/office/drawing/2014/main" id="{960A8085-DB10-8215-C62B-D401BC881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3044" y="5500276"/>
            <a:ext cx="780948" cy="78094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35F672F-5817-C006-A25E-A8285EF6F5D8}"/>
              </a:ext>
            </a:extLst>
          </p:cNvPr>
          <p:cNvSpPr txBox="1"/>
          <p:nvPr/>
        </p:nvSpPr>
        <p:spPr>
          <a:xfrm>
            <a:off x="2500003" y="4995605"/>
            <a:ext cx="25387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Validator: Irish Medical Council </a:t>
            </a:r>
          </a:p>
          <a:p>
            <a:r>
              <a:rPr lang="en-US" sz="900" b="1" dirty="0"/>
              <a:t>                           &amp; </a:t>
            </a:r>
          </a:p>
          <a:p>
            <a:r>
              <a:rPr lang="en-US" sz="900" b="1" dirty="0"/>
              <a:t>Pharma Society  of Ireland</a:t>
            </a:r>
          </a:p>
          <a:p>
            <a:endParaRPr lang="en-US" dirty="0"/>
          </a:p>
        </p:txBody>
      </p:sp>
      <p:sp>
        <p:nvSpPr>
          <p:cNvPr id="45" name="Down Arrow 44">
            <a:extLst>
              <a:ext uri="{FF2B5EF4-FFF2-40B4-BE49-F238E27FC236}">
                <a16:creationId xmlns:a16="http://schemas.microsoft.com/office/drawing/2014/main" id="{48DD1D42-B860-6C4C-CD27-DB2656634344}"/>
              </a:ext>
            </a:extLst>
          </p:cNvPr>
          <p:cNvSpPr/>
          <p:nvPr/>
        </p:nvSpPr>
        <p:spPr>
          <a:xfrm rot="2918574">
            <a:off x="4733414" y="4169437"/>
            <a:ext cx="712946" cy="97361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51E78617-A946-F93F-7C46-84EB93BD0BFE}"/>
              </a:ext>
            </a:extLst>
          </p:cNvPr>
          <p:cNvSpPr/>
          <p:nvPr/>
        </p:nvSpPr>
        <p:spPr>
          <a:xfrm rot="13496375">
            <a:off x="5007788" y="4617146"/>
            <a:ext cx="546553" cy="146491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2E4871-F0F8-D5DB-93A9-E12E9CA53AC3}"/>
              </a:ext>
            </a:extLst>
          </p:cNvPr>
          <p:cNvSpPr txBox="1"/>
          <p:nvPr/>
        </p:nvSpPr>
        <p:spPr>
          <a:xfrm rot="18799611">
            <a:off x="4480559" y="4763356"/>
            <a:ext cx="25387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Approval / Rejection</a:t>
            </a:r>
          </a:p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216849-A9EB-B8D0-A3E6-263195B040D8}"/>
              </a:ext>
            </a:extLst>
          </p:cNvPr>
          <p:cNvSpPr txBox="1"/>
          <p:nvPr/>
        </p:nvSpPr>
        <p:spPr>
          <a:xfrm rot="18883459">
            <a:off x="4536515" y="3836271"/>
            <a:ext cx="25387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Reg. Attempt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33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62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Cian Walker</dc:creator>
  <cp:lastModifiedBy>Cian Walker</cp:lastModifiedBy>
  <cp:revision>25</cp:revision>
  <dcterms:created xsi:type="dcterms:W3CDTF">2022-09-15T17:00:11Z</dcterms:created>
  <dcterms:modified xsi:type="dcterms:W3CDTF">2022-11-12T10:00:04Z</dcterms:modified>
</cp:coreProperties>
</file>