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7" r:id="rId4"/>
    <p:sldId id="257" r:id="rId5"/>
    <p:sldId id="279" r:id="rId6"/>
    <p:sldId id="258" r:id="rId7"/>
    <p:sldId id="259" r:id="rId8"/>
    <p:sldId id="260" r:id="rId9"/>
    <p:sldId id="261" r:id="rId10"/>
    <p:sldId id="262" r:id="rId11"/>
    <p:sldId id="263" r:id="rId12"/>
    <p:sldId id="268" r:id="rId13"/>
    <p:sldId id="265" r:id="rId14"/>
    <p:sldId id="266" r:id="rId15"/>
    <p:sldId id="275" r:id="rId16"/>
    <p:sldId id="278" r:id="rId17"/>
    <p:sldId id="276" r:id="rId18"/>
    <p:sldId id="273" r:id="rId19"/>
    <p:sldId id="277" r:id="rId20"/>
    <p:sldId id="274" r:id="rId21"/>
    <p:sldId id="269"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766E7C4F-4B68-476F-A74D-2C5B1E28E27E}" type="datetimeFigureOut">
              <a:rPr lang="en-IE" smtClean="0"/>
              <a:t>03/10/2017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154462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66E7C4F-4B68-476F-A74D-2C5B1E28E27E}" type="datetimeFigureOut">
              <a:rPr lang="en-IE" smtClean="0"/>
              <a:t>03/10/2017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91114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66E7C4F-4B68-476F-A74D-2C5B1E28E27E}" type="datetimeFigureOut">
              <a:rPr lang="en-IE" smtClean="0"/>
              <a:t>03/10/2017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177221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66E7C4F-4B68-476F-A74D-2C5B1E28E27E}" type="datetimeFigureOut">
              <a:rPr lang="en-IE" smtClean="0"/>
              <a:t>03/10/2017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29197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6E7C4F-4B68-476F-A74D-2C5B1E28E27E}" type="datetimeFigureOut">
              <a:rPr lang="en-IE" smtClean="0"/>
              <a:t>03/10/2017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389916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766E7C4F-4B68-476F-A74D-2C5B1E28E27E}" type="datetimeFigureOut">
              <a:rPr lang="en-IE" smtClean="0"/>
              <a:t>03/10/2017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56189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766E7C4F-4B68-476F-A74D-2C5B1E28E27E}" type="datetimeFigureOut">
              <a:rPr lang="en-IE" smtClean="0"/>
              <a:t>03/10/2017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126672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766E7C4F-4B68-476F-A74D-2C5B1E28E27E}" type="datetimeFigureOut">
              <a:rPr lang="en-IE" smtClean="0"/>
              <a:t>03/10/2017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44107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E7C4F-4B68-476F-A74D-2C5B1E28E27E}" type="datetimeFigureOut">
              <a:rPr lang="en-IE" smtClean="0"/>
              <a:t>03/10/2017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407739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6E7C4F-4B68-476F-A74D-2C5B1E28E27E}" type="datetimeFigureOut">
              <a:rPr lang="en-IE" smtClean="0"/>
              <a:t>03/10/2017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79917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6E7C4F-4B68-476F-A74D-2C5B1E28E27E}" type="datetimeFigureOut">
              <a:rPr lang="en-IE" smtClean="0"/>
              <a:t>03/10/2017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A813EE-4096-4ACE-9E18-CA799A083A10}" type="slidenum">
              <a:rPr lang="en-IE" smtClean="0"/>
              <a:t>‹#›</a:t>
            </a:fld>
            <a:endParaRPr lang="en-IE"/>
          </a:p>
        </p:txBody>
      </p:sp>
    </p:spTree>
    <p:extLst>
      <p:ext uri="{BB962C8B-B14F-4D97-AF65-F5344CB8AC3E}">
        <p14:creationId xmlns:p14="http://schemas.microsoft.com/office/powerpoint/2010/main" val="223622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E7C4F-4B68-476F-A74D-2C5B1E28E27E}" type="datetimeFigureOut">
              <a:rPr lang="en-IE" smtClean="0"/>
              <a:t>03/10/2017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813EE-4096-4ACE-9E18-CA799A083A10}" type="slidenum">
              <a:rPr lang="en-IE" smtClean="0"/>
              <a:t>‹#›</a:t>
            </a:fld>
            <a:endParaRPr lang="en-IE"/>
          </a:p>
        </p:txBody>
      </p:sp>
    </p:spTree>
    <p:extLst>
      <p:ext uri="{BB962C8B-B14F-4D97-AF65-F5344CB8AC3E}">
        <p14:creationId xmlns:p14="http://schemas.microsoft.com/office/powerpoint/2010/main" val="149254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utorialspoint.com/java/java_methods.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Nutshell Stuff</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4162779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Method example</a:t>
            </a:r>
            <a:endParaRPr lang="en-IE" dirty="0"/>
          </a:p>
        </p:txBody>
      </p:sp>
      <p:sp>
        <p:nvSpPr>
          <p:cNvPr id="3" name="Content Placeholder 2"/>
          <p:cNvSpPr>
            <a:spLocks noGrp="1"/>
          </p:cNvSpPr>
          <p:nvPr>
            <p:ph idx="1"/>
          </p:nvPr>
        </p:nvSpPr>
        <p:spPr/>
        <p:txBody>
          <a:bodyPr>
            <a:normAutofit lnSpcReduction="10000"/>
          </a:bodyPr>
          <a:lstStyle/>
          <a:p>
            <a:pPr marL="0" indent="0">
              <a:buNone/>
            </a:pPr>
            <a:r>
              <a:rPr lang="en-IE" dirty="0" smtClean="0"/>
              <a:t>public static </a:t>
            </a:r>
            <a:r>
              <a:rPr lang="en-IE" dirty="0" err="1" smtClean="0"/>
              <a:t>int</a:t>
            </a:r>
            <a:r>
              <a:rPr lang="en-IE" dirty="0" smtClean="0"/>
              <a:t> </a:t>
            </a:r>
            <a:r>
              <a:rPr lang="en-IE" dirty="0" err="1" smtClean="0"/>
              <a:t>minFunction</a:t>
            </a:r>
            <a:r>
              <a:rPr lang="en-IE" dirty="0" smtClean="0"/>
              <a:t>(</a:t>
            </a:r>
            <a:r>
              <a:rPr lang="en-IE" dirty="0" err="1" smtClean="0"/>
              <a:t>int</a:t>
            </a:r>
            <a:r>
              <a:rPr lang="en-IE" dirty="0" smtClean="0"/>
              <a:t> n1, </a:t>
            </a:r>
            <a:r>
              <a:rPr lang="en-IE" dirty="0" err="1" smtClean="0"/>
              <a:t>int</a:t>
            </a:r>
            <a:r>
              <a:rPr lang="en-IE" dirty="0" smtClean="0"/>
              <a:t> n2) {</a:t>
            </a:r>
          </a:p>
          <a:p>
            <a:pPr marL="0" indent="0">
              <a:buNone/>
            </a:pPr>
            <a:r>
              <a:rPr lang="en-IE" dirty="0" err="1" smtClean="0"/>
              <a:t>int</a:t>
            </a:r>
            <a:r>
              <a:rPr lang="en-IE" dirty="0" smtClean="0"/>
              <a:t> min;</a:t>
            </a:r>
          </a:p>
          <a:p>
            <a:pPr marL="0" indent="0">
              <a:buNone/>
            </a:pPr>
            <a:r>
              <a:rPr lang="en-IE" dirty="0" smtClean="0"/>
              <a:t>   if (n1 &gt; n2)</a:t>
            </a:r>
          </a:p>
          <a:p>
            <a:pPr marL="0" indent="0">
              <a:buNone/>
            </a:pPr>
            <a:r>
              <a:rPr lang="en-IE" dirty="0" smtClean="0"/>
              <a:t>      min = n2;</a:t>
            </a:r>
          </a:p>
          <a:p>
            <a:pPr marL="0" indent="0">
              <a:buNone/>
            </a:pPr>
            <a:r>
              <a:rPr lang="en-IE" dirty="0" smtClean="0"/>
              <a:t>   else</a:t>
            </a:r>
          </a:p>
          <a:p>
            <a:pPr marL="0" indent="0">
              <a:buNone/>
            </a:pPr>
            <a:r>
              <a:rPr lang="en-IE" dirty="0" smtClean="0"/>
              <a:t>      min = n1;</a:t>
            </a:r>
          </a:p>
          <a:p>
            <a:pPr marL="0" indent="0">
              <a:buNone/>
            </a:pPr>
            <a:endParaRPr lang="en-IE" dirty="0" smtClean="0"/>
          </a:p>
          <a:p>
            <a:pPr marL="0" indent="0">
              <a:buNone/>
            </a:pPr>
            <a:r>
              <a:rPr lang="en-IE" dirty="0" smtClean="0"/>
              <a:t>   return min; </a:t>
            </a:r>
          </a:p>
          <a:p>
            <a:pPr marL="0" indent="0">
              <a:buNone/>
            </a:pPr>
            <a:r>
              <a:rPr lang="en-IE" dirty="0" smtClean="0"/>
              <a:t>}</a:t>
            </a:r>
            <a:endParaRPr lang="en-IE" dirty="0"/>
          </a:p>
        </p:txBody>
      </p:sp>
    </p:spTree>
    <p:extLst>
      <p:ext uri="{BB962C8B-B14F-4D97-AF65-F5344CB8AC3E}">
        <p14:creationId xmlns:p14="http://schemas.microsoft.com/office/powerpoint/2010/main" val="124628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Method call</a:t>
            </a:r>
          </a:p>
          <a:p>
            <a:endParaRPr lang="en-IE" dirty="0"/>
          </a:p>
          <a:p>
            <a:r>
              <a:rPr lang="en-IE" dirty="0" smtClean="0"/>
              <a:t>Note use of static in </a:t>
            </a:r>
          </a:p>
          <a:p>
            <a:r>
              <a:rPr lang="en-IE" dirty="0" smtClean="0"/>
              <a:t>Method header</a:t>
            </a:r>
          </a:p>
          <a:p>
            <a:r>
              <a:rPr lang="en-IE" dirty="0" smtClean="0"/>
              <a:t>This implies a </a:t>
            </a:r>
            <a:r>
              <a:rPr lang="en-IE" b="1" dirty="0" smtClean="0"/>
              <a:t>class</a:t>
            </a:r>
            <a:r>
              <a:rPr lang="en-IE" dirty="0" smtClean="0"/>
              <a:t> method</a:t>
            </a:r>
            <a:endParaRPr lang="en-IE" dirty="0"/>
          </a:p>
        </p:txBody>
      </p:sp>
      <p:sp>
        <p:nvSpPr>
          <p:cNvPr id="4" name="Rectangle 3"/>
          <p:cNvSpPr/>
          <p:nvPr/>
        </p:nvSpPr>
        <p:spPr>
          <a:xfrm>
            <a:off x="5475890" y="675907"/>
            <a:ext cx="6096000" cy="5632311"/>
          </a:xfrm>
          <a:prstGeom prst="rect">
            <a:avLst/>
          </a:prstGeom>
        </p:spPr>
        <p:txBody>
          <a:bodyPr>
            <a:spAutoFit/>
          </a:bodyPr>
          <a:lstStyle/>
          <a:p>
            <a:r>
              <a:rPr lang="en-IE" dirty="0" smtClean="0"/>
              <a:t>public class </a:t>
            </a:r>
            <a:r>
              <a:rPr lang="en-IE" dirty="0" err="1" smtClean="0"/>
              <a:t>ExampleMinNumber</a:t>
            </a:r>
            <a:r>
              <a:rPr lang="en-IE" dirty="0" smtClean="0"/>
              <a:t> {</a:t>
            </a:r>
          </a:p>
          <a:p>
            <a:r>
              <a:rPr lang="en-IE" dirty="0" smtClean="0"/>
              <a:t>   </a:t>
            </a:r>
          </a:p>
          <a:p>
            <a:r>
              <a:rPr lang="en-IE" dirty="0" smtClean="0"/>
              <a:t>   public static void main(String[] </a:t>
            </a:r>
            <a:r>
              <a:rPr lang="en-IE" dirty="0" err="1" smtClean="0"/>
              <a:t>args</a:t>
            </a:r>
            <a:r>
              <a:rPr lang="en-IE" dirty="0" smtClean="0"/>
              <a:t>) {</a:t>
            </a:r>
          </a:p>
          <a:p>
            <a:r>
              <a:rPr lang="en-IE" dirty="0" smtClean="0"/>
              <a:t>      </a:t>
            </a:r>
            <a:r>
              <a:rPr lang="en-IE" dirty="0" err="1" smtClean="0"/>
              <a:t>int</a:t>
            </a:r>
            <a:r>
              <a:rPr lang="en-IE" dirty="0" smtClean="0"/>
              <a:t> a = 11;</a:t>
            </a:r>
          </a:p>
          <a:p>
            <a:r>
              <a:rPr lang="en-IE" dirty="0" smtClean="0"/>
              <a:t>      </a:t>
            </a:r>
            <a:r>
              <a:rPr lang="en-IE" dirty="0" err="1" smtClean="0"/>
              <a:t>int</a:t>
            </a:r>
            <a:r>
              <a:rPr lang="en-IE" dirty="0" smtClean="0"/>
              <a:t> b = 6;</a:t>
            </a:r>
          </a:p>
          <a:p>
            <a:r>
              <a:rPr lang="en-IE" dirty="0" smtClean="0"/>
              <a:t>      </a:t>
            </a:r>
            <a:r>
              <a:rPr lang="en-IE" dirty="0" err="1" smtClean="0"/>
              <a:t>int</a:t>
            </a:r>
            <a:r>
              <a:rPr lang="en-IE" dirty="0" smtClean="0"/>
              <a:t> c = </a:t>
            </a:r>
            <a:r>
              <a:rPr lang="en-IE" dirty="0" err="1" smtClean="0"/>
              <a:t>minFunction</a:t>
            </a:r>
            <a:r>
              <a:rPr lang="en-IE" dirty="0" smtClean="0"/>
              <a:t>(a, b);</a:t>
            </a:r>
          </a:p>
          <a:p>
            <a:r>
              <a:rPr lang="en-IE" dirty="0" smtClean="0"/>
              <a:t>      </a:t>
            </a:r>
            <a:r>
              <a:rPr lang="en-IE" dirty="0" err="1" smtClean="0"/>
              <a:t>System.out.println</a:t>
            </a:r>
            <a:r>
              <a:rPr lang="en-IE" dirty="0" smtClean="0"/>
              <a:t>("Minimum Value = " + c);</a:t>
            </a:r>
          </a:p>
          <a:p>
            <a:r>
              <a:rPr lang="en-IE" dirty="0" smtClean="0"/>
              <a:t>   }</a:t>
            </a:r>
          </a:p>
          <a:p>
            <a:endParaRPr lang="en-IE" dirty="0" smtClean="0"/>
          </a:p>
          <a:p>
            <a:r>
              <a:rPr lang="en-IE" dirty="0" smtClean="0"/>
              <a:t>   /** returns the minimum of two numbers */</a:t>
            </a:r>
          </a:p>
          <a:p>
            <a:r>
              <a:rPr lang="en-IE" dirty="0" smtClean="0"/>
              <a:t>   public static </a:t>
            </a:r>
            <a:r>
              <a:rPr lang="en-IE" dirty="0" err="1" smtClean="0"/>
              <a:t>int</a:t>
            </a:r>
            <a:r>
              <a:rPr lang="en-IE" dirty="0" smtClean="0"/>
              <a:t> </a:t>
            </a:r>
            <a:r>
              <a:rPr lang="en-IE" dirty="0" err="1" smtClean="0"/>
              <a:t>minFunction</a:t>
            </a:r>
            <a:r>
              <a:rPr lang="en-IE" dirty="0" smtClean="0"/>
              <a:t>(</a:t>
            </a:r>
            <a:r>
              <a:rPr lang="en-IE" dirty="0" err="1" smtClean="0"/>
              <a:t>int</a:t>
            </a:r>
            <a:r>
              <a:rPr lang="en-IE" dirty="0" smtClean="0"/>
              <a:t> n1, </a:t>
            </a:r>
            <a:r>
              <a:rPr lang="en-IE" dirty="0" err="1" smtClean="0"/>
              <a:t>int</a:t>
            </a:r>
            <a:r>
              <a:rPr lang="en-IE" dirty="0" smtClean="0"/>
              <a:t> n2) {</a:t>
            </a:r>
          </a:p>
          <a:p>
            <a:r>
              <a:rPr lang="en-IE" dirty="0" smtClean="0"/>
              <a:t>      </a:t>
            </a:r>
            <a:r>
              <a:rPr lang="en-IE" dirty="0" err="1" smtClean="0"/>
              <a:t>int</a:t>
            </a:r>
            <a:r>
              <a:rPr lang="en-IE" dirty="0" smtClean="0"/>
              <a:t> min;</a:t>
            </a:r>
          </a:p>
          <a:p>
            <a:r>
              <a:rPr lang="en-IE" dirty="0" smtClean="0"/>
              <a:t>      if (n1 &gt; n2)</a:t>
            </a:r>
          </a:p>
          <a:p>
            <a:r>
              <a:rPr lang="en-IE" dirty="0" smtClean="0"/>
              <a:t>         min = n2;</a:t>
            </a:r>
          </a:p>
          <a:p>
            <a:r>
              <a:rPr lang="en-IE" dirty="0" smtClean="0"/>
              <a:t>      else</a:t>
            </a:r>
          </a:p>
          <a:p>
            <a:r>
              <a:rPr lang="en-IE" dirty="0" smtClean="0"/>
              <a:t>         min = n1;</a:t>
            </a:r>
          </a:p>
          <a:p>
            <a:endParaRPr lang="en-IE" dirty="0" smtClean="0"/>
          </a:p>
          <a:p>
            <a:r>
              <a:rPr lang="en-IE" dirty="0" smtClean="0"/>
              <a:t>      return min; </a:t>
            </a:r>
          </a:p>
          <a:p>
            <a:r>
              <a:rPr lang="en-IE" dirty="0" smtClean="0"/>
              <a:t>   }</a:t>
            </a:r>
          </a:p>
          <a:p>
            <a:r>
              <a:rPr lang="en-IE" dirty="0" smtClean="0"/>
              <a:t>}</a:t>
            </a:r>
            <a:endParaRPr lang="en-IE" dirty="0"/>
          </a:p>
        </p:txBody>
      </p:sp>
      <p:cxnSp>
        <p:nvCxnSpPr>
          <p:cNvPr id="6" name="Straight Arrow Connector 5"/>
          <p:cNvCxnSpPr/>
          <p:nvPr/>
        </p:nvCxnSpPr>
        <p:spPr>
          <a:xfrm>
            <a:off x="3011214" y="2001470"/>
            <a:ext cx="2790496" cy="23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15710" y="3231931"/>
            <a:ext cx="2900856" cy="26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1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Methods</a:t>
            </a:r>
          </a:p>
          <a:p>
            <a:r>
              <a:rPr lang="en-IE" u="sng">
                <a:hlinkClick r:id="rId2"/>
              </a:rPr>
              <a:t>http://www.tutorialspoint.com/java/java_methods.htm</a:t>
            </a:r>
            <a:endParaRPr lang="en-IE"/>
          </a:p>
          <a:p>
            <a:endParaRPr lang="en-IE"/>
          </a:p>
        </p:txBody>
      </p:sp>
    </p:spTree>
    <p:extLst>
      <p:ext uri="{BB962C8B-B14F-4D97-AF65-F5344CB8AC3E}">
        <p14:creationId xmlns:p14="http://schemas.microsoft.com/office/powerpoint/2010/main" val="77003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What is an object?</a:t>
            </a:r>
          </a:p>
          <a:p>
            <a:endParaRPr lang="en-IE" dirty="0"/>
          </a:p>
          <a:p>
            <a:r>
              <a:rPr lang="en-IE" dirty="0" smtClean="0"/>
              <a:t>An instance of a class??</a:t>
            </a:r>
            <a:endParaRPr lang="en-IE" dirty="0"/>
          </a:p>
        </p:txBody>
      </p:sp>
    </p:spTree>
    <p:extLst>
      <p:ext uri="{BB962C8B-B14F-4D97-AF65-F5344CB8AC3E}">
        <p14:creationId xmlns:p14="http://schemas.microsoft.com/office/powerpoint/2010/main" val="64724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Objects, can you recognise one?</a:t>
            </a:r>
            <a:endParaRPr lang="en-IE" dirty="0"/>
          </a:p>
        </p:txBody>
      </p:sp>
      <p:pic>
        <p:nvPicPr>
          <p:cNvPr id="4" name="Content Placeholder 3"/>
          <p:cNvPicPr>
            <a:picLocks noGrp="1" noChangeAspect="1"/>
          </p:cNvPicPr>
          <p:nvPr>
            <p:ph idx="1"/>
          </p:nvPr>
        </p:nvPicPr>
        <p:blipFill>
          <a:blip r:embed="rId2"/>
          <a:stretch>
            <a:fillRect/>
          </a:stretch>
        </p:blipFill>
        <p:spPr>
          <a:xfrm>
            <a:off x="3279228" y="1731857"/>
            <a:ext cx="4826547" cy="3888687"/>
          </a:xfrm>
          <a:prstGeom prst="rect">
            <a:avLst/>
          </a:prstGeom>
        </p:spPr>
      </p:pic>
    </p:spTree>
    <p:extLst>
      <p:ext uri="{BB962C8B-B14F-4D97-AF65-F5344CB8AC3E}">
        <p14:creationId xmlns:p14="http://schemas.microsoft.com/office/powerpoint/2010/main" val="357717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 Instantiable Class</a:t>
            </a:r>
            <a:endParaRPr lang="en-IE" dirty="0"/>
          </a:p>
        </p:txBody>
      </p:sp>
      <p:sp>
        <p:nvSpPr>
          <p:cNvPr id="3" name="Content Placeholder 2"/>
          <p:cNvSpPr>
            <a:spLocks noGrp="1"/>
          </p:cNvSpPr>
          <p:nvPr>
            <p:ph idx="1"/>
          </p:nvPr>
        </p:nvSpPr>
        <p:spPr/>
        <p:txBody>
          <a:bodyPr/>
          <a:lstStyle/>
          <a:p>
            <a:r>
              <a:rPr lang="en-IE" dirty="0" smtClean="0"/>
              <a:t>Attributes</a:t>
            </a:r>
          </a:p>
          <a:p>
            <a:r>
              <a:rPr lang="en-IE" dirty="0" smtClean="0"/>
              <a:t>Methods</a:t>
            </a:r>
          </a:p>
          <a:p>
            <a:pPr lvl="1"/>
            <a:r>
              <a:rPr lang="en-IE" dirty="0" smtClean="0"/>
              <a:t>Constructors</a:t>
            </a:r>
          </a:p>
          <a:p>
            <a:pPr lvl="1"/>
            <a:r>
              <a:rPr lang="en-IE" dirty="0" err="1" smtClean="0"/>
              <a:t>Accessors</a:t>
            </a:r>
            <a:endParaRPr lang="en-IE" dirty="0" smtClean="0"/>
          </a:p>
          <a:p>
            <a:pPr lvl="1"/>
            <a:r>
              <a:rPr lang="en-IE" dirty="0" err="1" smtClean="0"/>
              <a:t>Mutators</a:t>
            </a:r>
            <a:endParaRPr lang="en-IE" dirty="0" smtClean="0"/>
          </a:p>
          <a:p>
            <a:pPr lvl="1"/>
            <a:r>
              <a:rPr lang="en-IE" dirty="0" err="1" smtClean="0"/>
              <a:t>toString</a:t>
            </a:r>
            <a:endParaRPr lang="en-IE" dirty="0" smtClean="0"/>
          </a:p>
          <a:p>
            <a:endParaRPr lang="en-IE" dirty="0"/>
          </a:p>
          <a:p>
            <a:r>
              <a:rPr lang="en-IE" dirty="0" smtClean="0"/>
              <a:t>Overloading/Overriding</a:t>
            </a:r>
            <a:endParaRPr lang="en-IE" dirty="0"/>
          </a:p>
        </p:txBody>
      </p:sp>
    </p:spTree>
    <p:extLst>
      <p:ext uri="{BB962C8B-B14F-4D97-AF65-F5344CB8AC3E}">
        <p14:creationId xmlns:p14="http://schemas.microsoft.com/office/powerpoint/2010/main" val="124793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UML Class Diagram</a:t>
            </a:r>
            <a:endParaRPr lang="en-IE" dirty="0"/>
          </a:p>
        </p:txBody>
      </p:sp>
      <p:pic>
        <p:nvPicPr>
          <p:cNvPr id="4" name="Content Placeholder 3"/>
          <p:cNvPicPr>
            <a:picLocks noGrp="1" noChangeAspect="1"/>
          </p:cNvPicPr>
          <p:nvPr>
            <p:ph idx="1"/>
          </p:nvPr>
        </p:nvPicPr>
        <p:blipFill>
          <a:blip r:embed="rId2"/>
          <a:stretch>
            <a:fillRect/>
          </a:stretch>
        </p:blipFill>
        <p:spPr>
          <a:xfrm>
            <a:off x="2286000" y="1915319"/>
            <a:ext cx="7620000" cy="4171950"/>
          </a:xfrm>
          <a:prstGeom prst="rect">
            <a:avLst/>
          </a:prstGeom>
        </p:spPr>
      </p:pic>
    </p:spTree>
    <p:extLst>
      <p:ext uri="{BB962C8B-B14F-4D97-AF65-F5344CB8AC3E}">
        <p14:creationId xmlns:p14="http://schemas.microsoft.com/office/powerpoint/2010/main" val="1544803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Partial Fraction class </a:t>
            </a:r>
            <a:endParaRPr lang="en-IE" dirty="0"/>
          </a:p>
        </p:txBody>
      </p:sp>
      <p:pic>
        <p:nvPicPr>
          <p:cNvPr id="4" name="Content Placeholder 3"/>
          <p:cNvPicPr>
            <a:picLocks noGrp="1" noChangeAspect="1"/>
          </p:cNvPicPr>
          <p:nvPr>
            <p:ph idx="1"/>
          </p:nvPr>
        </p:nvPicPr>
        <p:blipFill>
          <a:blip r:embed="rId2"/>
          <a:stretch>
            <a:fillRect/>
          </a:stretch>
        </p:blipFill>
        <p:spPr>
          <a:xfrm>
            <a:off x="2723094" y="1825625"/>
            <a:ext cx="6745812" cy="4351338"/>
          </a:xfrm>
          <a:prstGeom prst="rect">
            <a:avLst/>
          </a:prstGeom>
        </p:spPr>
      </p:pic>
    </p:spTree>
    <p:extLst>
      <p:ext uri="{BB962C8B-B14F-4D97-AF65-F5344CB8AC3E}">
        <p14:creationId xmlns:p14="http://schemas.microsoft.com/office/powerpoint/2010/main" val="269370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Inheritance </a:t>
            </a:r>
            <a:r>
              <a:rPr lang="en-IE" sz="2000" dirty="0" smtClean="0"/>
              <a:t>(</a:t>
            </a:r>
            <a:r>
              <a:rPr lang="en-IE" sz="2000" dirty="0"/>
              <a:t>Extract from the Oracle Java Tutorials)</a:t>
            </a:r>
          </a:p>
        </p:txBody>
      </p:sp>
      <p:pic>
        <p:nvPicPr>
          <p:cNvPr id="4" name="Content Placeholder 3"/>
          <p:cNvPicPr>
            <a:picLocks noGrp="1" noChangeAspect="1"/>
          </p:cNvPicPr>
          <p:nvPr>
            <p:ph idx="1"/>
          </p:nvPr>
        </p:nvPicPr>
        <p:blipFill>
          <a:blip r:embed="rId2"/>
          <a:stretch>
            <a:fillRect/>
          </a:stretch>
        </p:blipFill>
        <p:spPr>
          <a:xfrm>
            <a:off x="1268745" y="2506719"/>
            <a:ext cx="7900546" cy="1287818"/>
          </a:xfrm>
          <a:prstGeom prst="rect">
            <a:avLst/>
          </a:prstGeom>
        </p:spPr>
      </p:pic>
    </p:spTree>
    <p:extLst>
      <p:ext uri="{BB962C8B-B14F-4D97-AF65-F5344CB8AC3E}">
        <p14:creationId xmlns:p14="http://schemas.microsoft.com/office/powerpoint/2010/main" val="3775080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UML/Class Hierarchy API</a:t>
            </a:r>
            <a:endParaRPr lang="en-IE" dirty="0"/>
          </a:p>
        </p:txBody>
      </p:sp>
      <p:pic>
        <p:nvPicPr>
          <p:cNvPr id="4" name="Content Placeholder 3"/>
          <p:cNvPicPr>
            <a:picLocks noGrp="1" noChangeAspect="1"/>
          </p:cNvPicPr>
          <p:nvPr>
            <p:ph idx="1"/>
          </p:nvPr>
        </p:nvPicPr>
        <p:blipFill>
          <a:blip r:embed="rId2"/>
          <a:stretch>
            <a:fillRect/>
          </a:stretch>
        </p:blipFill>
        <p:spPr>
          <a:xfrm>
            <a:off x="1847850" y="1939131"/>
            <a:ext cx="8496300" cy="4124325"/>
          </a:xfrm>
          <a:prstGeom prst="rect">
            <a:avLst/>
          </a:prstGeom>
        </p:spPr>
      </p:pic>
    </p:spTree>
    <p:extLst>
      <p:ext uri="{BB962C8B-B14F-4D97-AF65-F5344CB8AC3E}">
        <p14:creationId xmlns:p14="http://schemas.microsoft.com/office/powerpoint/2010/main" val="76842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What is a class?</a:t>
            </a:r>
            <a:endParaRPr lang="en-IE" dirty="0"/>
          </a:p>
        </p:txBody>
      </p:sp>
    </p:spTree>
    <p:extLst>
      <p:ext uri="{BB962C8B-B14F-4D97-AF65-F5344CB8AC3E}">
        <p14:creationId xmlns:p14="http://schemas.microsoft.com/office/powerpoint/2010/main" val="59248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000" dirty="0"/>
              <a:t>(Extract from the Oracle Java Tutorials)</a:t>
            </a:r>
          </a:p>
        </p:txBody>
      </p:sp>
      <p:pic>
        <p:nvPicPr>
          <p:cNvPr id="4" name="Content Placeholder 3"/>
          <p:cNvPicPr>
            <a:picLocks noGrp="1" noChangeAspect="1"/>
          </p:cNvPicPr>
          <p:nvPr>
            <p:ph idx="1"/>
          </p:nvPr>
        </p:nvPicPr>
        <p:blipFill>
          <a:blip r:embed="rId2"/>
          <a:stretch>
            <a:fillRect/>
          </a:stretch>
        </p:blipFill>
        <p:spPr>
          <a:xfrm>
            <a:off x="1845340" y="1710231"/>
            <a:ext cx="7834687" cy="3845245"/>
          </a:xfrm>
          <a:prstGeom prst="rect">
            <a:avLst/>
          </a:prstGeom>
        </p:spPr>
      </p:pic>
    </p:spTree>
    <p:extLst>
      <p:ext uri="{BB962C8B-B14F-4D97-AF65-F5344CB8AC3E}">
        <p14:creationId xmlns:p14="http://schemas.microsoft.com/office/powerpoint/2010/main" val="313518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Interface </a:t>
            </a:r>
            <a:r>
              <a:rPr lang="en-IE" sz="1800" dirty="0" smtClean="0"/>
              <a:t>(Extract from the Oracle Java Tutorials)</a:t>
            </a:r>
            <a:endParaRPr lang="en-IE" sz="1800" dirty="0"/>
          </a:p>
        </p:txBody>
      </p:sp>
      <p:sp>
        <p:nvSpPr>
          <p:cNvPr id="3" name="Content Placeholder 2"/>
          <p:cNvSpPr>
            <a:spLocks noGrp="1"/>
          </p:cNvSpPr>
          <p:nvPr>
            <p:ph idx="1"/>
          </p:nvPr>
        </p:nvSpPr>
        <p:spPr/>
        <p:txBody>
          <a:bodyPr>
            <a:normAutofit fontScale="70000" lnSpcReduction="20000"/>
          </a:bodyPr>
          <a:lstStyle/>
          <a:p>
            <a:r>
              <a:rPr lang="en-IE" dirty="0"/>
              <a:t>There are a number of situations in software engineering when it is important for disparate groups of programmers to agree to a "contract" that spells out how their software interacts. Each group should be able to write their code without any knowledge of how the other group's code is written. Generally speaking, </a:t>
            </a:r>
            <a:r>
              <a:rPr lang="en-IE" i="1" dirty="0"/>
              <a:t>interfaces</a:t>
            </a:r>
            <a:r>
              <a:rPr lang="en-IE" dirty="0"/>
              <a:t> are such contracts.</a:t>
            </a:r>
          </a:p>
          <a:p>
            <a:r>
              <a:rPr lang="en-IE" dirty="0"/>
              <a:t>For example, imagine a futuristic society where computer-controlled robotic cars transport passengers through city streets without a human operator. Automobile manufacturers write software (Java, of course) that operates the automobile—stop, start, accelerate, turn left, and so forth. Another industrial group, electronic guidance instrument manufacturers, make computer systems that receive GPS (Global Positioning System) position data and wireless transmission of traffic conditions and use that information to drive the car.</a:t>
            </a:r>
          </a:p>
          <a:p>
            <a:r>
              <a:rPr lang="en-IE" dirty="0"/>
              <a:t>The auto manufacturers must publish an industry-standard interface that spells out in detail what methods can be invoked to make the car move (any car, from any manufacturer). The guidance manufacturers can then write software that invokes the methods described in the interface to command the car. Neither industrial group needs to know </a:t>
            </a:r>
            <a:r>
              <a:rPr lang="en-IE" i="1" dirty="0"/>
              <a:t>how</a:t>
            </a:r>
            <a:r>
              <a:rPr lang="en-IE" dirty="0"/>
              <a:t> the other group's software is implemented. In fact, each group considers its software highly proprietary and reserves the right to modify it at any time, as long as it continues to adhere to the published interface.</a:t>
            </a:r>
          </a:p>
          <a:p>
            <a:endParaRPr lang="en-IE" dirty="0"/>
          </a:p>
        </p:txBody>
      </p:sp>
    </p:spTree>
    <p:extLst>
      <p:ext uri="{BB962C8B-B14F-4D97-AF65-F5344CB8AC3E}">
        <p14:creationId xmlns:p14="http://schemas.microsoft.com/office/powerpoint/2010/main" val="383623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Defining an Interface </a:t>
            </a:r>
            <a:r>
              <a:rPr lang="en-IE" sz="2000" dirty="0"/>
              <a:t>(Extract from the Oracle Java Tutorials)</a:t>
            </a:r>
          </a:p>
        </p:txBody>
      </p:sp>
      <p:sp>
        <p:nvSpPr>
          <p:cNvPr id="3" name="Content Placeholder 2"/>
          <p:cNvSpPr>
            <a:spLocks noGrp="1"/>
          </p:cNvSpPr>
          <p:nvPr>
            <p:ph idx="1"/>
          </p:nvPr>
        </p:nvSpPr>
        <p:spPr/>
        <p:txBody>
          <a:bodyPr/>
          <a:lstStyle/>
          <a:p>
            <a:endParaRPr lang="en-IE" dirty="0" smtClean="0"/>
          </a:p>
          <a:p>
            <a:endParaRPr lang="en-IE" dirty="0"/>
          </a:p>
        </p:txBody>
      </p:sp>
      <p:pic>
        <p:nvPicPr>
          <p:cNvPr id="8" name="Picture 7"/>
          <p:cNvPicPr>
            <a:picLocks noChangeAspect="1"/>
          </p:cNvPicPr>
          <p:nvPr/>
        </p:nvPicPr>
        <p:blipFill>
          <a:blip r:embed="rId2"/>
          <a:stretch>
            <a:fillRect/>
          </a:stretch>
        </p:blipFill>
        <p:spPr>
          <a:xfrm>
            <a:off x="743828" y="2247899"/>
            <a:ext cx="8185859" cy="3411921"/>
          </a:xfrm>
          <a:prstGeom prst="rect">
            <a:avLst/>
          </a:prstGeom>
        </p:spPr>
      </p:pic>
    </p:spTree>
    <p:extLst>
      <p:ext uri="{BB962C8B-B14F-4D97-AF65-F5344CB8AC3E}">
        <p14:creationId xmlns:p14="http://schemas.microsoft.com/office/powerpoint/2010/main" val="224021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Abstract Methods and Classes </a:t>
            </a:r>
            <a:r>
              <a:rPr lang="en-IE" sz="2000" dirty="0"/>
              <a:t>(Extract from the Oracle Java Tutorials)</a:t>
            </a:r>
          </a:p>
        </p:txBody>
      </p:sp>
      <p:pic>
        <p:nvPicPr>
          <p:cNvPr id="4" name="Content Placeholder 3"/>
          <p:cNvPicPr>
            <a:picLocks noGrp="1" noChangeAspect="1"/>
          </p:cNvPicPr>
          <p:nvPr>
            <p:ph idx="1"/>
          </p:nvPr>
        </p:nvPicPr>
        <p:blipFill>
          <a:blip r:embed="rId2"/>
          <a:stretch>
            <a:fillRect/>
          </a:stretch>
        </p:blipFill>
        <p:spPr>
          <a:xfrm>
            <a:off x="2159876" y="1635278"/>
            <a:ext cx="6526924" cy="3923353"/>
          </a:xfrm>
          <a:prstGeom prst="rect">
            <a:avLst/>
          </a:prstGeom>
        </p:spPr>
      </p:pic>
    </p:spTree>
    <p:extLst>
      <p:ext uri="{BB962C8B-B14F-4D97-AF65-F5344CB8AC3E}">
        <p14:creationId xmlns:p14="http://schemas.microsoft.com/office/powerpoint/2010/main" val="366846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Program parts</a:t>
            </a:r>
            <a:endParaRPr lang="en-IE" dirty="0"/>
          </a:p>
        </p:txBody>
      </p:sp>
      <p:pic>
        <p:nvPicPr>
          <p:cNvPr id="5" name="Content Placeholder 4"/>
          <p:cNvPicPr>
            <a:picLocks noGrp="1" noChangeAspect="1"/>
          </p:cNvPicPr>
          <p:nvPr>
            <p:ph idx="1"/>
          </p:nvPr>
        </p:nvPicPr>
        <p:blipFill>
          <a:blip r:embed="rId2"/>
          <a:stretch>
            <a:fillRect/>
          </a:stretch>
        </p:blipFill>
        <p:spPr>
          <a:xfrm>
            <a:off x="3195637" y="1920081"/>
            <a:ext cx="5800725" cy="4162425"/>
          </a:xfrm>
          <a:prstGeom prst="rect">
            <a:avLst/>
          </a:prstGeom>
        </p:spPr>
      </p:pic>
    </p:spTree>
    <p:extLst>
      <p:ext uri="{BB962C8B-B14F-4D97-AF65-F5344CB8AC3E}">
        <p14:creationId xmlns:p14="http://schemas.microsoft.com/office/powerpoint/2010/main" val="514566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4" name="Content Placeholder 3"/>
          <p:cNvPicPr>
            <a:picLocks noGrp="1" noChangeAspect="1"/>
          </p:cNvPicPr>
          <p:nvPr>
            <p:ph idx="1"/>
          </p:nvPr>
        </p:nvPicPr>
        <p:blipFill>
          <a:blip r:embed="rId2"/>
          <a:stretch>
            <a:fillRect/>
          </a:stretch>
        </p:blipFill>
        <p:spPr>
          <a:xfrm>
            <a:off x="1091828" y="538546"/>
            <a:ext cx="10008343" cy="5578967"/>
          </a:xfrm>
          <a:prstGeom prst="rect">
            <a:avLst/>
          </a:prstGeom>
        </p:spPr>
      </p:pic>
    </p:spTree>
    <p:extLst>
      <p:ext uri="{BB962C8B-B14F-4D97-AF65-F5344CB8AC3E}">
        <p14:creationId xmlns:p14="http://schemas.microsoft.com/office/powerpoint/2010/main" val="95655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Classes</a:t>
            </a:r>
            <a:endParaRPr lang="en-IE" dirty="0"/>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2"/>
          <a:stretch>
            <a:fillRect/>
          </a:stretch>
        </p:blipFill>
        <p:spPr>
          <a:xfrm>
            <a:off x="2114550" y="1944906"/>
            <a:ext cx="7962900" cy="3819525"/>
          </a:xfrm>
          <a:prstGeom prst="rect">
            <a:avLst/>
          </a:prstGeom>
        </p:spPr>
      </p:pic>
    </p:spTree>
    <p:extLst>
      <p:ext uri="{BB962C8B-B14F-4D97-AF65-F5344CB8AC3E}">
        <p14:creationId xmlns:p14="http://schemas.microsoft.com/office/powerpoint/2010/main" val="173171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Concepts of OOP</a:t>
            </a:r>
            <a:endParaRPr lang="en-IE" dirty="0"/>
          </a:p>
        </p:txBody>
      </p:sp>
      <p:sp>
        <p:nvSpPr>
          <p:cNvPr id="3" name="Content Placeholder 2"/>
          <p:cNvSpPr>
            <a:spLocks noGrp="1"/>
          </p:cNvSpPr>
          <p:nvPr>
            <p:ph idx="1"/>
          </p:nvPr>
        </p:nvSpPr>
        <p:spPr/>
        <p:txBody>
          <a:bodyPr/>
          <a:lstStyle/>
          <a:p>
            <a:r>
              <a:rPr lang="en-US" dirty="0" smtClean="0">
                <a:ea typeface="+mn-ea"/>
                <a:cs typeface="+mn-cs"/>
              </a:rPr>
              <a:t>Encapsulation is the act of providing a public interface and hiding the implementation details. </a:t>
            </a:r>
            <a:r>
              <a:rPr lang="en-US" dirty="0"/>
              <a:t>e</a:t>
            </a:r>
            <a:r>
              <a:rPr lang="en-US" dirty="0" smtClean="0">
                <a:ea typeface="+mn-ea"/>
                <a:cs typeface="+mn-cs"/>
              </a:rPr>
              <a:t>.g. private attributes, API classes.</a:t>
            </a:r>
          </a:p>
          <a:p>
            <a:r>
              <a:rPr lang="en-IE" dirty="0"/>
              <a:t>Abstraction is the concept of exposing only the required essential characteristics and </a:t>
            </a:r>
            <a:r>
              <a:rPr lang="en-IE" dirty="0" err="1"/>
              <a:t>behavior</a:t>
            </a:r>
            <a:r>
              <a:rPr lang="en-IE" dirty="0"/>
              <a:t> with respect to a </a:t>
            </a:r>
            <a:r>
              <a:rPr lang="en-IE" dirty="0" smtClean="0"/>
              <a:t>context. </a:t>
            </a:r>
            <a:r>
              <a:rPr lang="en-IE" dirty="0" err="1" smtClean="0"/>
              <a:t>e.g</a:t>
            </a:r>
            <a:r>
              <a:rPr lang="en-IE" dirty="0" smtClean="0"/>
              <a:t> user designed class, interfaces, abstract methods.</a:t>
            </a:r>
          </a:p>
          <a:p>
            <a:r>
              <a:rPr lang="en-IE" dirty="0" smtClean="0"/>
              <a:t>Inheritance </a:t>
            </a:r>
            <a:r>
              <a:rPr lang="en-IE" dirty="0"/>
              <a:t>allows classes to </a:t>
            </a:r>
            <a:r>
              <a:rPr lang="en-IE" i="1" dirty="0"/>
              <a:t>inherit</a:t>
            </a:r>
            <a:r>
              <a:rPr lang="en-IE" dirty="0"/>
              <a:t> commonly used </a:t>
            </a:r>
            <a:r>
              <a:rPr lang="en-IE" dirty="0" smtClean="0"/>
              <a:t>state (non- private attributes) </a:t>
            </a:r>
            <a:r>
              <a:rPr lang="en-IE" dirty="0"/>
              <a:t>and </a:t>
            </a:r>
            <a:r>
              <a:rPr lang="en-IE" dirty="0" smtClean="0"/>
              <a:t>behaviour (methods) </a:t>
            </a:r>
            <a:r>
              <a:rPr lang="en-IE" dirty="0"/>
              <a:t>from other classes</a:t>
            </a:r>
            <a:r>
              <a:rPr lang="en-IE" dirty="0" smtClean="0"/>
              <a:t>.</a:t>
            </a:r>
          </a:p>
          <a:p>
            <a:r>
              <a:rPr lang="en-IE" dirty="0" smtClean="0">
                <a:ea typeface="+mn-ea"/>
                <a:cs typeface="+mn-cs"/>
              </a:rPr>
              <a:t>Polymorphism allows a method or object to have multiple forms (change) e.g. all animals ‘move’ but all species do it differently. </a:t>
            </a:r>
            <a:endParaRPr lang="en-US" dirty="0" smtClean="0">
              <a:ea typeface="+mn-ea"/>
              <a:cs typeface="+mn-cs"/>
            </a:endParaRPr>
          </a:p>
          <a:p>
            <a:endParaRPr lang="en-IE" dirty="0"/>
          </a:p>
        </p:txBody>
      </p:sp>
    </p:spTree>
    <p:extLst>
      <p:ext uri="{BB962C8B-B14F-4D97-AF65-F5344CB8AC3E}">
        <p14:creationId xmlns:p14="http://schemas.microsoft.com/office/powerpoint/2010/main" val="2726904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 method?</a:t>
            </a:r>
            <a:endParaRPr lang="en-IE" dirty="0"/>
          </a:p>
        </p:txBody>
      </p:sp>
      <p:sp>
        <p:nvSpPr>
          <p:cNvPr id="3" name="Content Placeholder 2"/>
          <p:cNvSpPr>
            <a:spLocks noGrp="1"/>
          </p:cNvSpPr>
          <p:nvPr>
            <p:ph idx="1"/>
          </p:nvPr>
        </p:nvSpPr>
        <p:spPr/>
        <p:txBody>
          <a:bodyPr/>
          <a:lstStyle/>
          <a:p>
            <a:r>
              <a:rPr lang="en-IE" dirty="0" smtClean="0"/>
              <a:t>A Java method is a collection of statements that are grouped together to perform an operation. </a:t>
            </a:r>
            <a:br>
              <a:rPr lang="en-IE" dirty="0" smtClean="0"/>
            </a:br>
            <a:r>
              <a:rPr lang="en-IE" dirty="0" smtClean="0"/>
              <a:t>When you call the </a:t>
            </a:r>
            <a:r>
              <a:rPr lang="en-IE" dirty="0" err="1" smtClean="0"/>
              <a:t>JOptionPane.showMessageDialog</a:t>
            </a:r>
            <a:r>
              <a:rPr lang="en-IE" dirty="0" smtClean="0"/>
              <a:t> method, for example, the system actually executes several statements in order to display a message on the console.</a:t>
            </a:r>
            <a:endParaRPr lang="en-IE" dirty="0"/>
          </a:p>
        </p:txBody>
      </p:sp>
    </p:spTree>
    <p:extLst>
      <p:ext uri="{BB962C8B-B14F-4D97-AF65-F5344CB8AC3E}">
        <p14:creationId xmlns:p14="http://schemas.microsoft.com/office/powerpoint/2010/main" val="49774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Method Syntax</a:t>
            </a:r>
            <a:br>
              <a:rPr lang="en-IE" dirty="0" smtClean="0"/>
            </a:b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Method </a:t>
            </a:r>
            <a:r>
              <a:rPr lang="en-IE" b="1" dirty="0" smtClean="0"/>
              <a:t>header</a:t>
            </a:r>
            <a:r>
              <a:rPr lang="en-IE" dirty="0" smtClean="0"/>
              <a:t> example</a:t>
            </a:r>
          </a:p>
          <a:p>
            <a:pPr lvl="1"/>
            <a:r>
              <a:rPr lang="en-IE" dirty="0"/>
              <a:t>p</a:t>
            </a:r>
            <a:r>
              <a:rPr lang="en-IE" dirty="0" smtClean="0"/>
              <a:t>ublic static void </a:t>
            </a:r>
            <a:r>
              <a:rPr lang="en-IE" dirty="0" err="1" smtClean="0"/>
              <a:t>myMethod</a:t>
            </a:r>
            <a:r>
              <a:rPr lang="en-IE" dirty="0" smtClean="0"/>
              <a:t>(String a, </a:t>
            </a:r>
            <a:r>
              <a:rPr lang="en-IE" dirty="0" err="1" smtClean="0"/>
              <a:t>int</a:t>
            </a:r>
            <a:r>
              <a:rPr lang="en-IE" dirty="0" smtClean="0"/>
              <a:t> b) { </a:t>
            </a:r>
            <a:r>
              <a:rPr lang="en-IE" i="1" dirty="0" smtClean="0"/>
              <a:t>statements</a:t>
            </a:r>
            <a:r>
              <a:rPr lang="en-IE" dirty="0" smtClean="0"/>
              <a:t> } </a:t>
            </a:r>
          </a:p>
          <a:p>
            <a:endParaRPr lang="en-IE" dirty="0"/>
          </a:p>
          <a:p>
            <a:r>
              <a:rPr lang="en-IE" sz="2600" b="1" dirty="0" smtClean="0"/>
              <a:t>public static</a:t>
            </a:r>
            <a:r>
              <a:rPr lang="en-IE" sz="2600" dirty="0" smtClean="0"/>
              <a:t> − modifier</a:t>
            </a:r>
          </a:p>
          <a:p>
            <a:r>
              <a:rPr lang="en-IE" sz="2600" b="1" smtClean="0"/>
              <a:t>void</a:t>
            </a:r>
            <a:r>
              <a:rPr lang="en-IE" sz="2600" smtClean="0"/>
              <a:t> </a:t>
            </a:r>
            <a:r>
              <a:rPr lang="en-IE" sz="2600" dirty="0" smtClean="0"/>
              <a:t>− return type</a:t>
            </a:r>
          </a:p>
          <a:p>
            <a:r>
              <a:rPr lang="en-IE" sz="2600" b="1" dirty="0" err="1" smtClean="0"/>
              <a:t>methodName</a:t>
            </a:r>
            <a:r>
              <a:rPr lang="en-IE" sz="2600" dirty="0" smtClean="0"/>
              <a:t> − name of the method</a:t>
            </a:r>
          </a:p>
          <a:p>
            <a:r>
              <a:rPr lang="en-IE" sz="2600" b="1" dirty="0" smtClean="0"/>
              <a:t>a, b</a:t>
            </a:r>
            <a:r>
              <a:rPr lang="en-IE" sz="2600" dirty="0" smtClean="0"/>
              <a:t> − formal parameters</a:t>
            </a:r>
          </a:p>
          <a:p>
            <a:r>
              <a:rPr lang="en-IE" sz="2600" b="1" dirty="0" err="1" smtClean="0"/>
              <a:t>int</a:t>
            </a:r>
            <a:r>
              <a:rPr lang="en-IE" sz="2600" b="1" dirty="0" smtClean="0"/>
              <a:t> a, </a:t>
            </a:r>
            <a:r>
              <a:rPr lang="en-IE" sz="2600" b="1" dirty="0" err="1" smtClean="0"/>
              <a:t>int</a:t>
            </a:r>
            <a:r>
              <a:rPr lang="en-IE" sz="2600" b="1" dirty="0" smtClean="0"/>
              <a:t> b</a:t>
            </a:r>
            <a:r>
              <a:rPr lang="en-IE" sz="2600" dirty="0" smtClean="0"/>
              <a:t> − list of parameters</a:t>
            </a:r>
          </a:p>
          <a:p>
            <a:endParaRPr lang="en-IE" dirty="0" smtClean="0"/>
          </a:p>
          <a:p>
            <a:r>
              <a:rPr lang="en-IE" b="1" dirty="0" smtClean="0"/>
              <a:t>Syntax</a:t>
            </a:r>
          </a:p>
          <a:p>
            <a:pPr lvl="1"/>
            <a:r>
              <a:rPr lang="en-IE" dirty="0" smtClean="0"/>
              <a:t>Modifiers </a:t>
            </a:r>
            <a:r>
              <a:rPr lang="en-IE" dirty="0" err="1" smtClean="0"/>
              <a:t>returnType</a:t>
            </a:r>
            <a:r>
              <a:rPr lang="en-IE" dirty="0" smtClean="0"/>
              <a:t> </a:t>
            </a:r>
            <a:r>
              <a:rPr lang="en-IE" dirty="0" err="1" smtClean="0"/>
              <a:t>methodName</a:t>
            </a:r>
            <a:r>
              <a:rPr lang="en-IE" dirty="0" smtClean="0"/>
              <a:t> (parameter list){ body}</a:t>
            </a:r>
            <a:endParaRPr lang="en-IE" dirty="0"/>
          </a:p>
        </p:txBody>
      </p:sp>
    </p:spTree>
    <p:extLst>
      <p:ext uri="{BB962C8B-B14F-4D97-AF65-F5344CB8AC3E}">
        <p14:creationId xmlns:p14="http://schemas.microsoft.com/office/powerpoint/2010/main" val="210731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lnSpcReduction="10000"/>
          </a:bodyPr>
          <a:lstStyle/>
          <a:p>
            <a:r>
              <a:rPr lang="en-IE" b="1" dirty="0" smtClean="0"/>
              <a:t>modifier</a:t>
            </a:r>
            <a:r>
              <a:rPr lang="en-IE" dirty="0" smtClean="0"/>
              <a:t> − It defines the access type of the method and it is optional to use.</a:t>
            </a:r>
          </a:p>
          <a:p>
            <a:r>
              <a:rPr lang="en-IE" b="1" dirty="0" err="1" smtClean="0"/>
              <a:t>returnType</a:t>
            </a:r>
            <a:r>
              <a:rPr lang="en-IE" dirty="0" smtClean="0"/>
              <a:t> − Method may return a value.</a:t>
            </a:r>
          </a:p>
          <a:p>
            <a:r>
              <a:rPr lang="en-IE" b="1" dirty="0" err="1" smtClean="0"/>
              <a:t>nameOfMethod</a:t>
            </a:r>
            <a:r>
              <a:rPr lang="en-IE" dirty="0" smtClean="0"/>
              <a:t> − This is the method name. The method signature consists of the method name and the parameter list.</a:t>
            </a:r>
          </a:p>
          <a:p>
            <a:r>
              <a:rPr lang="en-IE" b="1" dirty="0" smtClean="0"/>
              <a:t>Parameter List</a:t>
            </a:r>
            <a:r>
              <a:rPr lang="en-IE" dirty="0" smtClean="0"/>
              <a:t> − The list of parameters, it is the type, order, and number of parameters of a method. These are optional, method may contain zero parameters.</a:t>
            </a:r>
          </a:p>
          <a:p>
            <a:r>
              <a:rPr lang="en-IE" b="1" dirty="0" smtClean="0"/>
              <a:t>method body</a:t>
            </a:r>
            <a:r>
              <a:rPr lang="en-IE" dirty="0" smtClean="0"/>
              <a:t> − The method body defines what the method does with the statements.</a:t>
            </a:r>
          </a:p>
          <a:p>
            <a:endParaRPr lang="en-IE" dirty="0"/>
          </a:p>
        </p:txBody>
      </p:sp>
    </p:spTree>
    <p:extLst>
      <p:ext uri="{BB962C8B-B14F-4D97-AF65-F5344CB8AC3E}">
        <p14:creationId xmlns:p14="http://schemas.microsoft.com/office/powerpoint/2010/main" val="69288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771</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Nutshell Stuff</vt:lpstr>
      <vt:lpstr>PowerPoint Presentation</vt:lpstr>
      <vt:lpstr>Program parts</vt:lpstr>
      <vt:lpstr>PowerPoint Presentation</vt:lpstr>
      <vt:lpstr>Types of Classes</vt:lpstr>
      <vt:lpstr>Concepts of OOP</vt:lpstr>
      <vt:lpstr>What is a method?</vt:lpstr>
      <vt:lpstr>Method Syntax </vt:lpstr>
      <vt:lpstr>PowerPoint Presentation</vt:lpstr>
      <vt:lpstr>Method example</vt:lpstr>
      <vt:lpstr>PowerPoint Presentation</vt:lpstr>
      <vt:lpstr>PowerPoint Presentation</vt:lpstr>
      <vt:lpstr>PowerPoint Presentation</vt:lpstr>
      <vt:lpstr>Objects, can you recognise one?</vt:lpstr>
      <vt:lpstr>An Instantiable Class</vt:lpstr>
      <vt:lpstr>UML Class Diagram</vt:lpstr>
      <vt:lpstr>Partial Fraction class </vt:lpstr>
      <vt:lpstr>Inheritance (Extract from the Oracle Java Tutorials)</vt:lpstr>
      <vt:lpstr>UML/Class Hierarchy API</vt:lpstr>
      <vt:lpstr>(Extract from the Oracle Java Tutorials)</vt:lpstr>
      <vt:lpstr>Interface (Extract from the Oracle Java Tutorials)</vt:lpstr>
      <vt:lpstr>Defining an Interface (Extract from the Oracle Java Tutorials)</vt:lpstr>
      <vt:lpstr>Abstract Methods and Classes (Extract from the Oracle Java Tutorials)</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John Walsh</dc:creator>
  <cp:lastModifiedBy>John Walsh</cp:lastModifiedBy>
  <cp:revision>20</cp:revision>
  <dcterms:created xsi:type="dcterms:W3CDTF">2017-09-14T10:22:26Z</dcterms:created>
  <dcterms:modified xsi:type="dcterms:W3CDTF">2017-10-03T08:14:31Z</dcterms:modified>
</cp:coreProperties>
</file>