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82" r:id="rId3"/>
    <p:sldId id="284" r:id="rId4"/>
    <p:sldId id="285" r:id="rId5"/>
    <p:sldId id="295" r:id="rId6"/>
    <p:sldId id="309" r:id="rId7"/>
    <p:sldId id="308" r:id="rId8"/>
    <p:sldId id="296" r:id="rId9"/>
    <p:sldId id="310" r:id="rId10"/>
    <p:sldId id="311" r:id="rId11"/>
    <p:sldId id="297" r:id="rId12"/>
    <p:sldId id="313" r:id="rId13"/>
    <p:sldId id="312" r:id="rId14"/>
    <p:sldId id="298" r:id="rId15"/>
    <p:sldId id="299" r:id="rId16"/>
    <p:sldId id="300" r:id="rId17"/>
    <p:sldId id="301" r:id="rId18"/>
    <p:sldId id="302" r:id="rId19"/>
    <p:sldId id="315" r:id="rId20"/>
    <p:sldId id="314" r:id="rId21"/>
    <p:sldId id="304" r:id="rId22"/>
    <p:sldId id="305" r:id="rId23"/>
    <p:sldId id="316" r:id="rId24"/>
    <p:sldId id="306" r:id="rId25"/>
    <p:sldId id="317" r:id="rId26"/>
    <p:sldId id="318" r:id="rId27"/>
    <p:sldId id="320" r:id="rId28"/>
    <p:sldId id="323" r:id="rId29"/>
    <p:sldId id="319" r:id="rId30"/>
    <p:sldId id="321" r:id="rId31"/>
    <p:sldId id="322" r:id="rId32"/>
    <p:sldId id="324" r:id="rId33"/>
  </p:sldIdLst>
  <p:sldSz cx="7200900" cy="5400675"/>
  <p:notesSz cx="6858000" cy="9144000"/>
  <p:embeddedFontLst>
    <p:embeddedFont>
      <p:font typeface="Yoon 윤고딕 540_TT" panose="020B0600000101010101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45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6491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736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2982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6227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9472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2718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5963" algn="l" defTabSz="726491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E2"/>
    <a:srgbClr val="E96953"/>
    <a:srgbClr val="E49173"/>
    <a:srgbClr val="645654"/>
    <a:srgbClr val="FCB55D"/>
    <a:srgbClr val="3F3F3F"/>
    <a:srgbClr val="62BB0B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119" d="100"/>
          <a:sy n="119" d="100"/>
        </p:scale>
        <p:origin x="-2244" y="-582"/>
      </p:cViewPr>
      <p:guideLst>
        <p:guide orient="horz" pos="1647"/>
        <p:guide pos="2268"/>
        <p:guide pos="10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13" y="883861"/>
            <a:ext cx="5400675" cy="1880235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0113" y="2836605"/>
            <a:ext cx="5400675" cy="1303913"/>
          </a:xfrm>
        </p:spPr>
        <p:txBody>
          <a:bodyPr/>
          <a:lstStyle>
            <a:lvl1pPr marL="0" indent="0" algn="ctr">
              <a:buNone/>
              <a:defRPr sz="1900"/>
            </a:lvl1pPr>
            <a:lvl2pPr marL="363245" indent="0" algn="ctr">
              <a:buNone/>
              <a:defRPr sz="1600"/>
            </a:lvl2pPr>
            <a:lvl3pPr marL="726491" indent="0" algn="ctr">
              <a:buNone/>
              <a:defRPr sz="1400"/>
            </a:lvl3pPr>
            <a:lvl4pPr marL="1089736" indent="0" algn="ctr">
              <a:buNone/>
              <a:defRPr sz="1300"/>
            </a:lvl4pPr>
            <a:lvl5pPr marL="1452982" indent="0" algn="ctr">
              <a:buNone/>
              <a:defRPr sz="1300"/>
            </a:lvl5pPr>
            <a:lvl6pPr marL="1816227" indent="0" algn="ctr">
              <a:buNone/>
              <a:defRPr sz="1300"/>
            </a:lvl6pPr>
            <a:lvl7pPr marL="2179472" indent="0" algn="ctr">
              <a:buNone/>
              <a:defRPr sz="1300"/>
            </a:lvl7pPr>
            <a:lvl8pPr marL="2542718" indent="0" algn="ctr">
              <a:buNone/>
              <a:defRPr sz="1300"/>
            </a:lvl8pPr>
            <a:lvl9pPr marL="2905963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" y="0"/>
            <a:ext cx="7269480" cy="54006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53144" y="287536"/>
            <a:ext cx="1552694" cy="45768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062" y="287536"/>
            <a:ext cx="4568071" cy="45768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312" y="1346421"/>
            <a:ext cx="6210776" cy="22465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1312" y="3614204"/>
            <a:ext cx="6210776" cy="1181397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632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264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897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529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16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1794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427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059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63" y="1437680"/>
            <a:ext cx="3060382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45456" y="1437680"/>
            <a:ext cx="3060382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001" y="287538"/>
            <a:ext cx="6210776" cy="1043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6000" y="1323916"/>
            <a:ext cx="3046318" cy="64883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245" indent="0">
              <a:buNone/>
              <a:defRPr sz="1600" b="1"/>
            </a:lvl2pPr>
            <a:lvl3pPr marL="726491" indent="0">
              <a:buNone/>
              <a:defRPr sz="1400" b="1"/>
            </a:lvl3pPr>
            <a:lvl4pPr marL="1089736" indent="0">
              <a:buNone/>
              <a:defRPr sz="1300" b="1"/>
            </a:lvl4pPr>
            <a:lvl5pPr marL="1452982" indent="0">
              <a:buNone/>
              <a:defRPr sz="1300" b="1"/>
            </a:lvl5pPr>
            <a:lvl6pPr marL="1816227" indent="0">
              <a:buNone/>
              <a:defRPr sz="1300" b="1"/>
            </a:lvl6pPr>
            <a:lvl7pPr marL="2179472" indent="0">
              <a:buNone/>
              <a:defRPr sz="1300" b="1"/>
            </a:lvl7pPr>
            <a:lvl8pPr marL="2542718" indent="0">
              <a:buNone/>
              <a:defRPr sz="1300" b="1"/>
            </a:lvl8pPr>
            <a:lvl9pPr marL="2905963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6000" y="1972747"/>
            <a:ext cx="3046318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45456" y="1323916"/>
            <a:ext cx="3061320" cy="64883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245" indent="0">
              <a:buNone/>
              <a:defRPr sz="1600" b="1"/>
            </a:lvl2pPr>
            <a:lvl3pPr marL="726491" indent="0">
              <a:buNone/>
              <a:defRPr sz="1400" b="1"/>
            </a:lvl3pPr>
            <a:lvl4pPr marL="1089736" indent="0">
              <a:buNone/>
              <a:defRPr sz="1300" b="1"/>
            </a:lvl4pPr>
            <a:lvl5pPr marL="1452982" indent="0">
              <a:buNone/>
              <a:defRPr sz="1300" b="1"/>
            </a:lvl5pPr>
            <a:lvl6pPr marL="1816227" indent="0">
              <a:buNone/>
              <a:defRPr sz="1300" b="1"/>
            </a:lvl6pPr>
            <a:lvl7pPr marL="2179472" indent="0">
              <a:buNone/>
              <a:defRPr sz="1300" b="1"/>
            </a:lvl7pPr>
            <a:lvl8pPr marL="2542718" indent="0">
              <a:buNone/>
              <a:defRPr sz="1300" b="1"/>
            </a:lvl8pPr>
            <a:lvl9pPr marL="2905963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45456" y="1972747"/>
            <a:ext cx="3061320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001" y="360045"/>
            <a:ext cx="2322478" cy="1260158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1321" y="777599"/>
            <a:ext cx="3645456" cy="383798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6001" y="1620202"/>
            <a:ext cx="2322478" cy="3001626"/>
          </a:xfrm>
        </p:spPr>
        <p:txBody>
          <a:bodyPr/>
          <a:lstStyle>
            <a:lvl1pPr marL="0" indent="0">
              <a:buNone/>
              <a:defRPr sz="1300"/>
            </a:lvl1pPr>
            <a:lvl2pPr marL="363245" indent="0">
              <a:buNone/>
              <a:defRPr sz="1100"/>
            </a:lvl2pPr>
            <a:lvl3pPr marL="726491" indent="0">
              <a:buNone/>
              <a:defRPr sz="1000"/>
            </a:lvl3pPr>
            <a:lvl4pPr marL="1089736" indent="0">
              <a:buNone/>
              <a:defRPr sz="800"/>
            </a:lvl4pPr>
            <a:lvl5pPr marL="1452982" indent="0">
              <a:buNone/>
              <a:defRPr sz="800"/>
            </a:lvl5pPr>
            <a:lvl6pPr marL="1816227" indent="0">
              <a:buNone/>
              <a:defRPr sz="800"/>
            </a:lvl6pPr>
            <a:lvl7pPr marL="2179472" indent="0">
              <a:buNone/>
              <a:defRPr sz="800"/>
            </a:lvl7pPr>
            <a:lvl8pPr marL="2542718" indent="0">
              <a:buNone/>
              <a:defRPr sz="800"/>
            </a:lvl8pPr>
            <a:lvl9pPr marL="2905963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001" y="360045"/>
            <a:ext cx="2322478" cy="1260158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61321" y="777599"/>
            <a:ext cx="3645456" cy="3837980"/>
          </a:xfrm>
        </p:spPr>
        <p:txBody>
          <a:bodyPr/>
          <a:lstStyle>
            <a:lvl1pPr marL="0" indent="0">
              <a:buNone/>
              <a:defRPr sz="2500"/>
            </a:lvl1pPr>
            <a:lvl2pPr marL="363245" indent="0">
              <a:buNone/>
              <a:defRPr sz="2200"/>
            </a:lvl2pPr>
            <a:lvl3pPr marL="726491" indent="0">
              <a:buNone/>
              <a:defRPr sz="1900"/>
            </a:lvl3pPr>
            <a:lvl4pPr marL="1089736" indent="0">
              <a:buNone/>
              <a:defRPr sz="1600"/>
            </a:lvl4pPr>
            <a:lvl5pPr marL="1452982" indent="0">
              <a:buNone/>
              <a:defRPr sz="1600"/>
            </a:lvl5pPr>
            <a:lvl6pPr marL="1816227" indent="0">
              <a:buNone/>
              <a:defRPr sz="1600"/>
            </a:lvl6pPr>
            <a:lvl7pPr marL="2179472" indent="0">
              <a:buNone/>
              <a:defRPr sz="1600"/>
            </a:lvl7pPr>
            <a:lvl8pPr marL="2542718" indent="0">
              <a:buNone/>
              <a:defRPr sz="1600"/>
            </a:lvl8pPr>
            <a:lvl9pPr marL="2905963" indent="0">
              <a:buNone/>
              <a:defRPr sz="1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6001" y="1620202"/>
            <a:ext cx="2322478" cy="3001626"/>
          </a:xfrm>
        </p:spPr>
        <p:txBody>
          <a:bodyPr/>
          <a:lstStyle>
            <a:lvl1pPr marL="0" indent="0">
              <a:buNone/>
              <a:defRPr sz="1300"/>
            </a:lvl1pPr>
            <a:lvl2pPr marL="363245" indent="0">
              <a:buNone/>
              <a:defRPr sz="1100"/>
            </a:lvl2pPr>
            <a:lvl3pPr marL="726491" indent="0">
              <a:buNone/>
              <a:defRPr sz="1000"/>
            </a:lvl3pPr>
            <a:lvl4pPr marL="1089736" indent="0">
              <a:buNone/>
              <a:defRPr sz="800"/>
            </a:lvl4pPr>
            <a:lvl5pPr marL="1452982" indent="0">
              <a:buNone/>
              <a:defRPr sz="800"/>
            </a:lvl5pPr>
            <a:lvl6pPr marL="1816227" indent="0">
              <a:buNone/>
              <a:defRPr sz="800"/>
            </a:lvl6pPr>
            <a:lvl7pPr marL="2179472" indent="0">
              <a:buNone/>
              <a:defRPr sz="800"/>
            </a:lvl7pPr>
            <a:lvl8pPr marL="2542718" indent="0">
              <a:buNone/>
              <a:defRPr sz="800"/>
            </a:lvl8pPr>
            <a:lvl9pPr marL="2905963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062" y="287538"/>
            <a:ext cx="6210776" cy="1043881"/>
          </a:xfrm>
          <a:prstGeom prst="rect">
            <a:avLst/>
          </a:prstGeom>
        </p:spPr>
        <p:txBody>
          <a:bodyPr vert="horz" lIns="72649" tIns="36325" rIns="72649" bIns="3632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437680"/>
            <a:ext cx="6210776" cy="3426679"/>
          </a:xfrm>
          <a:prstGeom prst="rect">
            <a:avLst/>
          </a:prstGeom>
        </p:spPr>
        <p:txBody>
          <a:bodyPr vert="horz" lIns="72649" tIns="36325" rIns="72649" bIns="363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063" y="5005628"/>
            <a:ext cx="1620202" cy="287536"/>
          </a:xfrm>
          <a:prstGeom prst="rect">
            <a:avLst/>
          </a:prstGeom>
        </p:spPr>
        <p:txBody>
          <a:bodyPr vert="horz" lIns="72649" tIns="36325" rIns="72649" bIns="3632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2016-03-21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85298" y="5005628"/>
            <a:ext cx="2430304" cy="287536"/>
          </a:xfrm>
          <a:prstGeom prst="rect">
            <a:avLst/>
          </a:prstGeom>
        </p:spPr>
        <p:txBody>
          <a:bodyPr vert="horz" lIns="72649" tIns="36325" rIns="72649" bIns="3632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085637" y="5005628"/>
            <a:ext cx="1620202" cy="287536"/>
          </a:xfrm>
          <a:prstGeom prst="rect">
            <a:avLst/>
          </a:prstGeom>
        </p:spPr>
        <p:txBody>
          <a:bodyPr vert="horz" lIns="72649" tIns="36325" rIns="72649" bIns="3632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726491" rtl="0" eaLnBrk="1" latinLnBrk="1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623" indent="-181623" algn="l" defTabSz="726491" rtl="0" eaLnBrk="1" latinLnBrk="1" hangingPunct="1">
        <a:lnSpc>
          <a:spcPct val="90000"/>
        </a:lnSpc>
        <a:spcBef>
          <a:spcPts val="79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68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8114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359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604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97850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61095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341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87586" indent="-181623" algn="l" defTabSz="726491" rtl="0" eaLnBrk="1" latinLnBrk="1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45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6491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736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2982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6227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9472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2718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5963" algn="l" defTabSz="726491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24521" y="1229112"/>
            <a:ext cx="2949846" cy="2118115"/>
            <a:chOff x="1867966" y="1591579"/>
            <a:chExt cx="4994448" cy="268967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67966" y="2316929"/>
              <a:ext cx="4994448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7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 </a:t>
              </a:r>
              <a:r>
                <a:rPr lang="ko-KR" altLang="en-US" sz="3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네트워크 기초</a:t>
              </a:r>
              <a:endParaRPr lang="en-US" altLang="ko-KR" sz="32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6565" y="1254521"/>
            <a:ext cx="2349767" cy="290849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pPr algn="ctr"/>
            <a:r>
              <a:rPr lang="en-US" altLang="ko-KR" dirty="0" smtClean="0"/>
              <a:t>USN 2103 </a:t>
            </a:r>
            <a:r>
              <a:rPr lang="ko-KR" altLang="en-US" dirty="0" smtClean="0"/>
              <a:t>김준성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0022" y="968604"/>
            <a:ext cx="6790273" cy="1381410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리피터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(repeater</a:t>
            </a:r>
            <a:r>
              <a:rPr lang="en-US" altLang="ko-KR" sz="1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200" dirty="0"/>
              <a:t>신호를 받아 더 높은 수준에 더 높은 힘으로 방해가 되는 곳의 반대 쪽으로 재전송함으로써 신호가 더 먼 거리에 다다를 수 있게 도와 주는 전자 기기이다</a:t>
            </a:r>
            <a:r>
              <a:rPr lang="en-US" altLang="ko-KR" sz="1200" dirty="0"/>
              <a:t>. </a:t>
            </a:r>
            <a:r>
              <a:rPr lang="ko-KR" altLang="en-US" sz="1200" b="1" dirty="0" smtClean="0"/>
              <a:t>중계기</a:t>
            </a:r>
            <a:r>
              <a:rPr lang="ko-KR" altLang="en-US" sz="1200" dirty="0" smtClean="0"/>
              <a:t>라고도 부른다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200" dirty="0" err="1"/>
              <a:t>리피터는</a:t>
            </a:r>
            <a:r>
              <a:rPr lang="ko-KR" altLang="en-US" sz="1200" dirty="0"/>
              <a:t> 세그먼트간의 접속에 사용되는 것 외에 전송거리를 연장하기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배선의 </a:t>
            </a:r>
            <a:r>
              <a:rPr lang="ko-KR" altLang="en-US" sz="1200" dirty="0" err="1"/>
              <a:t>자유도를</a:t>
            </a:r>
            <a:r>
              <a:rPr lang="ko-KR" altLang="en-US" sz="1200" dirty="0"/>
              <a:t> 높이기 위해 사용한다</a:t>
            </a:r>
            <a:r>
              <a:rPr lang="en-US" altLang="ko-KR" sz="1200" dirty="0"/>
              <a:t>.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user3\Desktop\직박구리\KVM-E2_400_0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" y="2300289"/>
            <a:ext cx="2956210" cy="269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3761873"/>
            <a:ext cx="1347537" cy="148640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1610" y="3761873"/>
            <a:ext cx="1347537" cy="148640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5378" y="3761873"/>
            <a:ext cx="2503231" cy="148640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021" y="3523985"/>
            <a:ext cx="1167515" cy="29402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 descr="C:\Users\user3\Desktop\직박구리\2042574_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579" y="1906627"/>
            <a:ext cx="3234716" cy="32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658127" y="3713733"/>
            <a:ext cx="646382" cy="29402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09746" y="3590784"/>
            <a:ext cx="646382" cy="29402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61896" y="3670996"/>
            <a:ext cx="646382" cy="294022"/>
          </a:xfrm>
          <a:prstGeom prst="rect">
            <a:avLst/>
          </a:prstGeom>
          <a:solidFill>
            <a:srgbClr val="F7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15057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브리지</a:t>
            </a:r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브리지는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서로 다른 네트워크를 연결하여 데이터를 주고받을 수 있게 하는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장치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브리지는 단순히 근거리 통신망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(LAN)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연결하는 기능뿐만 아니라 지능적으로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흐름을 제어하는 역할도 수행한다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171" name="Picture 3" descr="C:\Users\user3\Desktop\직박구리\사용자_지정_1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96" y="2139952"/>
            <a:ext cx="4219741" cy="26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9131" y="4773048"/>
            <a:ext cx="6799614" cy="273414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브리지가 목적지를 알고 있고 출발지와 목적지가 같은 세그먼트 상에 있을 경우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80021" y="986954"/>
            <a:ext cx="6670565" cy="115057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라우터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(Router)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라우터는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네트워크 계층에서 동작하는 장비로서 서로 다른 네트워크 사이의 통신을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해서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 계층에서 사용하는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주소를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가지고 데이터가 이동할 목적지까지 최적의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지정하고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지정된 경로를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C:\Users\user3\Desktop\직박구리\제목 없음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" y="2368214"/>
            <a:ext cx="3911683" cy="23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3\Desktop\직박구리\다운로드 (3)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2757488"/>
            <a:ext cx="301010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0022" y="904435"/>
            <a:ext cx="6631639" cy="1427576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게이트웨이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n-US" altLang="ko-KR" sz="1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게이트웨이는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이상의 다른 종류 또는 같은 종류의 네트워크로 들어가는 입구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역할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하는 장비이다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브리지의 경우 통신 프로토콜이 유사하거나 같은 통신망을 연결해주는 장치이고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게이트웨이는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하드웨어나 운영 체제가 전혀 다른 통신망 사이를 연결해주는 장비이다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218" name="Picture 2" descr="C:\Users\user3\Desktop\직박구리\HM%28GW%29800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14" y="3231718"/>
            <a:ext cx="3154446" cy="18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1368" y="4856368"/>
            <a:ext cx="2052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▲ 인터넷 전화회선용 </a:t>
            </a:r>
            <a:r>
              <a:rPr lang="ko-KR" altLang="en-US" sz="800" dirty="0" err="1" smtClean="0"/>
              <a:t>게이트웨이</a:t>
            </a:r>
            <a:r>
              <a:rPr lang="ko-KR" altLang="en-US" sz="800" dirty="0" smtClean="0"/>
              <a:t> 장비</a:t>
            </a:r>
            <a:endParaRPr lang="ko-KR" altLang="en-US" sz="800" dirty="0"/>
          </a:p>
        </p:txBody>
      </p:sp>
      <p:pic>
        <p:nvPicPr>
          <p:cNvPr id="9219" name="Picture 3" descr="C:\Users\user3\Desktop\직박구리\005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5" y="2372310"/>
            <a:ext cx="3797916" cy="215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4807177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토폴로지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2205604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algn="ctr"/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성형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(Star)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집중식으로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중앙에 있는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각 단말기를 직접 연결시킨 형태이다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설치가 용이하고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중앙에 있는 컴퓨터나 교환기에서 유지보수 및 관리가 쉽다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고장이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발생하였을때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발견이 쉽고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노드마다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 속도를 다르게 설정이 가능하다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중앙의 컴퓨터에 연결되므로 많은 통신회선이 소요되고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중앙의 컴퓨터에 장애가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발생되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면 전체 통신망에 영향을 받는다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Administrator\Desktop\기러기\다운로드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61" y="2645736"/>
            <a:ext cx="3108226" cy="255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51393" y="2"/>
            <a:ext cx="2549506" cy="535024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r>
              <a:rPr lang="ko-KR" altLang="en-US" sz="1000" dirty="0"/>
              <a:t>◎ </a:t>
            </a:r>
            <a:r>
              <a:rPr lang="ko-KR" altLang="en-US" sz="1000" dirty="0" err="1">
                <a:solidFill>
                  <a:srgbClr val="FF0000"/>
                </a:solidFill>
              </a:rPr>
              <a:t>노드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네트워크에서의 연결점을 의미하며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송신의 </a:t>
            </a:r>
            <a:r>
              <a:rPr lang="ko-KR" altLang="en-US" sz="1000" dirty="0" err="1"/>
              <a:t>재분배점</a:t>
            </a:r>
            <a:r>
              <a:rPr lang="ko-KR" altLang="en-US" sz="1000" dirty="0"/>
              <a:t> 또는 끝점을 말한다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4807177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토폴로지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98746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algn="ctr"/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버스형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(bus)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중앙의 하나의 통신회선에 여러 대의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연결하는 방식이다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통신회선을 공유하므로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경제적이며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단말기를 증설하거나 축소가 용이하다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연결된 단말기가 많아지면 전속력이 약해지므로 통신회선의 길이가 제한된다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통신 회선에 연결된 모든 단말기가 수신할 수 있으므로 데이터의 비밀 보장이 어렵다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 descr="C:\Users\Administrator\Desktop\기러기\linebus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1" y="2565558"/>
            <a:ext cx="5334814" cy="243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4807177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토폴로지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198746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algn="ctr"/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링형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(ring)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인접해 있는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노드들을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연결하는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단방향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 형태이다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통신회선에서 장애가 발생하더라도 다른 방향의 통신회선을 이용할 수 있으므로 신뢰성이 높다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통신망에 새로운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추가하기가 어렵고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단말기나 통신회선에 장애가 발생하면 전체 통신망에 영향을 준다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또한 인접해 있는 단말기를 통해 데이터가 순차적으로 전송되므로 각각의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노드들이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중계기능을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수행해야하기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때문에 전송속도가 느리다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170" name="Picture 2" descr="C:\Users\Administrator\Desktop\기러기\images (1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44" y="2430284"/>
            <a:ext cx="3682282" cy="283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4807177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토폴로지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1551194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algn="ctr"/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트리형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(tree)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최상위에 중앙 컴퓨터를 중심으로 단계적으로 하위에 다른 컴퓨터나 단말기를 계층적으로 연결된 형태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통신망의 확장과 관리가 용이하다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상위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장애가 발생되면 연결된 하위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노드들의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통신망에 영향을 미친다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194" name="Picture 2" descr="C:\Users\Administrator\Desktop\기러기\images (2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390" y="2169168"/>
            <a:ext cx="3199527" cy="28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4807177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토폴로지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33305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algn="ctr"/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2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망형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(mesh)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단말기 또는 컴퓨터를 임의의 다른 단말기를 상호 연결시킨 형태이다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통신 회선에 장애가 발생하더라도 다른 경로를 이용하여 데이터를 전송할 수 있기 때문에 신뢰성이 높다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7028" indent="-227028">
              <a:buFontTx/>
              <a:buChar char="-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통신회선이 많이 소요되므로 경제성이 떨어진다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218" name="Picture 2" descr="C:\Users\Administrator\Desktop\기러기\다운로드 (3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60" y="2322432"/>
            <a:ext cx="2249924" cy="29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5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719690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단방향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(simplex)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-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단방향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방식은 데이터의 흐름이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한쪽 방향으로만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이루어지는 방식이다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TV,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라디오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0915" y="458034"/>
            <a:ext cx="109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통신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Picture 2" descr="C:\Users\user3\Desktop\직박구리\제목 없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8" y="3327652"/>
            <a:ext cx="592455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76275" y="4729043"/>
            <a:ext cx="6799614" cy="258025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 위의 그림처럼 한 쪽에서만 일방적으로 전달하는 방식을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단방향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방식이라 한다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C:\Users\user3\Desktop\직박구리\다운로드 (4)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2" y="1837402"/>
            <a:ext cx="1879473" cy="125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user3\Desktop\직박구리\다운로드 (6)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02" y="1709064"/>
            <a:ext cx="2143125" cy="15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2877" y="915366"/>
            <a:ext cx="3660458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2878" y="333668"/>
            <a:ext cx="2565062" cy="581698"/>
          </a:xfrm>
          <a:prstGeom prst="rect">
            <a:avLst/>
          </a:prstGeom>
          <a:noFill/>
        </p:spPr>
        <p:txBody>
          <a:bodyPr wrap="none" lIns="72649" tIns="36325" rIns="72649" bIns="36325" rtlCol="0">
            <a:spAutoFit/>
          </a:bodyPr>
          <a:lstStyle/>
          <a:p>
            <a:r>
              <a:rPr lang="ko-KR" altLang="en-US" sz="3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네트워크란</a:t>
            </a:r>
            <a:r>
              <a:rPr lang="en-US" altLang="ko-KR" sz="33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33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865" y="1054830"/>
            <a:ext cx="2790366" cy="2781793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⑴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네트워크란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⑵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네트워크의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구성요소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⑶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전송매체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⑷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⑸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토폴로지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⑹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전송기술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1304466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반이중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(half duplex)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반이중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방식은 수신과 송신을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번씩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번갈아 가면서 할 수 있는 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흐름을 바꾸어서 전송하는 방식이며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송신과 수신을 동시에 수행할 수 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반이중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방식은 회선을 공유하기 때문에 양방향에서 정보 전달이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이루어지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 않는다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Ex)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무전기 등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43" name="Picture 3" descr="C:\Users\Administrator\Desktop\기러기\다운로드 (4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5" y="2293839"/>
            <a:ext cx="1873318" cy="97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0915" y="458034"/>
            <a:ext cx="109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통신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Picture 4" descr="C:\Users\user3\Desktop\직박구리\다운로드 (5)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5F6"/>
              </a:clrFrom>
              <a:clrTo>
                <a:srgbClr val="F7F5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3" y="3264567"/>
            <a:ext cx="1756150" cy="155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user3\Desktop\직박구리\제목 없음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2"/>
          <a:stretch/>
        </p:blipFill>
        <p:spPr bwMode="auto">
          <a:xfrm>
            <a:off x="2741614" y="2498389"/>
            <a:ext cx="1993476" cy="2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165840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전이중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 duplex)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전이중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 방식은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양방향으로 데이터의 흐름을 가능하게 하는 통신 방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장치 사이에 동시에 양방향으로 데이터를 전송할 수 있으므로 많은 양의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터를 전송할 수 있다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개의 통신회선을 사용하기 때문에 통신비용이 많이 소요된다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송신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수신이 동시에 가능한 전화기 등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C:\Users\Administrator\Desktop\기러기\다운로드 (5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6" y="2652072"/>
            <a:ext cx="1909318" cy="5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0915" y="458034"/>
            <a:ext cx="109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통신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6" y="4323347"/>
            <a:ext cx="6525504" cy="94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C:\Users\user3\Desktop\직박구리\제목 없음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0"/>
          <a:stretch/>
        </p:blipFill>
        <p:spPr bwMode="auto">
          <a:xfrm>
            <a:off x="2825271" y="2442540"/>
            <a:ext cx="2107676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51990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직렬 전송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전송선을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통해서 데이터를 순차적으로 전송하는 방식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직렬 전송은 컴퓨터에서 코드화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(encode)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된 문자의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직렬로 변환한 뒤 하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나의 통신로로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비트씩 송신한다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 오류가 적고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원거리 전송에 적합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개의 회선을 사용하므로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통신회선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설치비용이 저렴하다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직렬 전송은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비트씩 전송하기 때문에 전송속도가 느리다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266" name="Picture 2" descr="C:\Users\Administrator\Desktop\기러기\3-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0" y="2880782"/>
            <a:ext cx="3041574" cy="21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user3\Desktop\직박구리\제목 없음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24"/>
          <a:stretch/>
        </p:blipFill>
        <p:spPr bwMode="auto">
          <a:xfrm>
            <a:off x="3344778" y="3160224"/>
            <a:ext cx="3617713" cy="121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535298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병렬 전송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송신하고자 하는 데이터의 각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여러 개의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전송로를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통해 동시에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전송하는 방식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문자를 구성하는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비트별로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각각 통신 회선을 따로 두어 한꺼번에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전송하기 때문에 문자를 구성하는 비트 수만큼 통신 회선이 필요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병렬 전송은 여러 개의 통신 회선이 필요하므로 비용 부담이 크기 때문에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장거리 전송에는 거의 이용되지 않고 있다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267" name="Picture 3" descr="C:\Users\Administrator\Desktop\기러기\3-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546" y="2524673"/>
            <a:ext cx="3491936" cy="26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user3\Desktop\직박구리\제목 없음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8" r="4937"/>
          <a:stretch/>
        </p:blipFill>
        <p:spPr bwMode="auto">
          <a:xfrm>
            <a:off x="2904926" y="2269464"/>
            <a:ext cx="4057566" cy="29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2581738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동기식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‘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자신과 상대 간의 정보를 일치시킨다는 의미이다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동기식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전송이란 동기화를 제공하는 전송 방식으로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수신측에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정확한 수신을 보장해 준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데이터가 연속하여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문자열로 전송되며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수신측에서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 문자열을 차례로 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수신한 다음 바이트나 문자로 분리하여 재구성하게 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ko-KR" altLang="en-US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비동기식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동기화를 제공하지 않는 전송 방식이다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 번에 한 문자씩 전송하고자 하는 데이터를 묶어 정보부를 구성한 후 전송 문자의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앞에는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비트의 시작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비트와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뒤쪽에는 정지 비트 신호를 첨가되어 전송된다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3" name="Picture 3" descr="C:\Users\user3\Desktop\직박구리\144F1D3B516F45CA037D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5" y="3411151"/>
            <a:ext cx="5567615" cy="100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1366021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아날로</a:t>
            </a:r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아날로그는 어떤 양을 표시할 때 연속적인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물리량을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나타내는 것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아날로그 신호는 음성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오디오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비디오 등과 같이 연속적으로 변하는 신호 형태의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터 통신 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일정한 거리가 지나면 신호의 세기가 감소하므로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장거리 전송에는 증폭기를 설치하여 전송한다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user3\Desktop\직박구리\제목 없음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06" y="1766183"/>
            <a:ext cx="2626795" cy="12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0022" y="2951747"/>
            <a:ext cx="6799614" cy="1165966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디지털 전송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디지털은 어떤 양을 표시할 때 비연속적인 값으로 나타내는 것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 전송은 아날로그 신호를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진부호로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변환하여 통신하는 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 신호는 아날로그보다 잡음에 강하고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장거리 전송 시에 중계기를 이용하여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신호를 왜곡 없이 전송 가능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user3\Desktop\직박구리\제목 없음8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84" y="3817354"/>
            <a:ext cx="3626100" cy="141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0022" y="1361355"/>
            <a:ext cx="6799614" cy="2489405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주파수 분할 다중화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(FDM)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서로다른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주파수대역에 여러 신호를 동시에 다중화 전송하는 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주파수 분할 다중화는 아날로그 신호에서 사용된다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주파수 분할 다중화는 공중전화망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아날로그 텔레비전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라디오 방송 등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9603" y="458034"/>
            <a:ext cx="160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다중화 전송방식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0022" y="901143"/>
            <a:ext cx="6799614" cy="47346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다중화라고 하는 것은 신호를 보낼 때 여러 개의 신호를 묶어서 복합 신호 형태로 보내고 수신 측에서는 각각의 신호를 분리해 내는 방법을 말한다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C:\Users\user3\Desktop\직박구리\161402474F8AB74B01F4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57" y="2377406"/>
            <a:ext cx="390528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0023" y="896134"/>
            <a:ext cx="6799614" cy="2689460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시분할 다중화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(TDM)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시분할 다중화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 분할된 여러 사용자 타임슬롯을 하나로 결합시키는 다중화 방식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※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타임 슬롯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전송되는 데이터의 시간 구분 단위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 그림처럼 여러 개의 타임 슬롯에 개별 사용자들이 할당되게 됨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9603" y="458034"/>
            <a:ext cx="160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다중화 전송방식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C:\Users\user3\Desktop\직박구리\1287_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96" y="1310859"/>
            <a:ext cx="43243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3\Desktop\직박구리\1210_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6" y="2656284"/>
            <a:ext cx="1752600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0023" y="3599412"/>
            <a:ext cx="6799614" cy="88896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코드분할다중화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(CDM)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대역확산 기술을 응용하여 다중화하는 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여러 사용자가 같은 시간에 같은 주파수를 이용하여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동시에 다중으로 전송하되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상호 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직교성이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있는 코드를 사용하여 정보를 분할하여 다중화하는 기술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675197" y="885889"/>
            <a:ext cx="3525703" cy="128907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회선교환방식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전화통신에 사용하던 전통적인 교환방식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망형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형태의 네트워크에서 양단간 연결 링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공유하는 기술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대역폭이 낭비되고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회선사용이 비효율적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비용소모가 크다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9603" y="458034"/>
            <a:ext cx="160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교환기술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6" name="Picture 4" descr="C:\Users\user3\Desktop\직박구리\1176F3384F8AD4F62BA5D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09" y="2431870"/>
            <a:ext cx="306898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0022" y="896134"/>
            <a:ext cx="3766335" cy="88896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패킷교환방식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 통신을 위하여 개발된 네트워킹 기술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메세지교환과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회선교환의 장점을 결합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군집성이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있는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트래픽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전송에 적합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C:\Users\user3\Desktop\직박구리\제목 없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5" y="2049796"/>
            <a:ext cx="3594100" cy="25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0022" y="896134"/>
            <a:ext cx="3660457" cy="1689186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메시지교환방식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메시지교환기가 송신자의 전체 메시지를 저장하였다가 적절한 경로가 발견되면 해당결로를 따라 메시지를 수신자에게 보내주는 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교환 시스템에서 전송 데이터를 저장하는 기능을 제공하기 때문에 송신 호스트가 보낸 시점과 수신 호스트가 받은 시점이 반드시 일치할 필요가 없다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9603" y="458034"/>
            <a:ext cx="160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교환기술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79109" y="931791"/>
            <a:ext cx="3031958" cy="128907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교환방식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고정 길이의 셀로 나누어 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전송하는 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ATM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교환방식은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비동기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시분할 다중방식을 이용하여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패킷을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전송하며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 속도가 빠른 교환방식이다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7" name="Picture 5" descr="C:\Users\user3\Desktop\직박구리\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" y="2585320"/>
            <a:ext cx="3534828" cy="23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3\Desktop\직박구리\ffffdd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2012" r="1553" b="3431"/>
          <a:stretch/>
        </p:blipFill>
        <p:spPr bwMode="auto">
          <a:xfrm>
            <a:off x="3697705" y="2490054"/>
            <a:ext cx="3336759" cy="16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3357858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네트워크란</a:t>
              </a:r>
              <a:r>
                <a:rPr lang="en-US" altLang="ko-KR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8511" y="1068260"/>
            <a:ext cx="6803879" cy="945259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네트워크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란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그물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을 뜻하는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을 뜻하는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의 합성어로서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네트워크는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그물처럼 서로 엮여서 일하는 것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이란 것을 의미한다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컴퓨터 분야에서 네트워크는 컴퓨터를 포함한 여러 통신 장비들이 서로 연결되어 데이터를 교환하며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자원들을 공유할 수 있도록 하는 방법을 말한다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557" y="2173400"/>
            <a:ext cx="6545222" cy="2496453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r>
              <a:rPr lang="ko-KR" altLang="en-US" b="1" dirty="0" smtClean="0"/>
              <a:t>● 네트워크를 구성하여 사용하는 목적</a:t>
            </a:r>
            <a:endParaRPr lang="en-US" altLang="ko-KR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     </a:t>
            </a:r>
            <a:r>
              <a:rPr lang="ko-KR" altLang="en-US" sz="1100" dirty="0"/>
              <a:t>ⓐ 프로그램이나 데이터를 공유하여 사용할 수 있다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	Ex) Diskette(</a:t>
            </a:r>
            <a:r>
              <a:rPr lang="ko-KR" altLang="en-US" sz="1100" dirty="0"/>
              <a:t>플로피 디스크</a:t>
            </a:r>
            <a:r>
              <a:rPr lang="en-US" altLang="ko-KR" sz="1100" dirty="0"/>
              <a:t>), USB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     ⓑ 프린터</a:t>
            </a:r>
            <a:r>
              <a:rPr lang="en-US" altLang="ko-KR" sz="1100" dirty="0"/>
              <a:t>, </a:t>
            </a:r>
            <a:r>
              <a:rPr lang="ko-KR" altLang="en-US" sz="1100" dirty="0"/>
              <a:t>스캐너 등 주변장치를 공유하여 사용할 수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ⓒ 인터넷 회선을 공유함으로써 여러 대의 컴퓨터가 편리하게 인터넷 사용</a:t>
            </a:r>
            <a:endParaRPr lang="en-US" altLang="ko-KR" sz="1100" dirty="0"/>
          </a:p>
          <a:p>
            <a:r>
              <a:rPr lang="en-US" altLang="ko-KR" sz="1100" dirty="0"/>
              <a:t>	Ex) </a:t>
            </a:r>
            <a:r>
              <a:rPr lang="ko-KR" altLang="en-US" sz="1100" dirty="0"/>
              <a:t>학교실습실의 컴퓨터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ⓓ 데이터를 쉽게 </a:t>
            </a:r>
            <a:r>
              <a:rPr lang="ko-KR" altLang="en-US" sz="1100" dirty="0" err="1"/>
              <a:t>백업받을</a:t>
            </a:r>
            <a:r>
              <a:rPr lang="ko-KR" altLang="en-US" sz="1100" dirty="0"/>
              <a:t>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	- </a:t>
            </a:r>
            <a:r>
              <a:rPr lang="ko-KR" altLang="en-US" sz="1100" dirty="0"/>
              <a:t>개인</a:t>
            </a:r>
            <a:r>
              <a:rPr lang="en-US" altLang="ko-KR" sz="1100" dirty="0"/>
              <a:t>PC</a:t>
            </a:r>
            <a:r>
              <a:rPr lang="ko-KR" altLang="en-US" sz="1100" dirty="0"/>
              <a:t>에서 데이터를 네트워크에 연결된 공유 저장장치에 저장해 두면</a:t>
            </a:r>
            <a:r>
              <a:rPr lang="en-US" altLang="ko-KR" sz="1100" dirty="0"/>
              <a:t>, </a:t>
            </a:r>
            <a:r>
              <a:rPr lang="ko-KR" altLang="en-US" sz="1100" dirty="0"/>
              <a:t>개인</a:t>
            </a:r>
            <a:r>
              <a:rPr lang="en-US" altLang="ko-KR" sz="1100" dirty="0"/>
              <a:t>PC</a:t>
            </a:r>
            <a:r>
              <a:rPr lang="ko-KR" altLang="en-US" sz="1100" dirty="0"/>
              <a:t>에 문제 발생하여 복원이 필요할 경우에</a:t>
            </a:r>
            <a:endParaRPr lang="en-US" altLang="ko-KR" sz="1100" dirty="0"/>
          </a:p>
          <a:p>
            <a:r>
              <a:rPr lang="en-US" altLang="ko-KR" sz="1100" dirty="0"/>
              <a:t>	  </a:t>
            </a:r>
            <a:r>
              <a:rPr lang="ko-KR" altLang="en-US" sz="1100" dirty="0"/>
              <a:t>쉽게 복원을 할 수 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0023" y="896134"/>
            <a:ext cx="2867977" cy="87357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CSMA/CD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자료를 전송하고 있는 동안 회선을 감시하여 충돌이 감지되면 즉각 전송을 종료 시키는 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9603" y="466889"/>
            <a:ext cx="1925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매체 접근 제어 방식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4098" name="Picture 2" descr="C:\Users\user3\Desktop\직박구리\다운로드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3" y="1769713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328560" y="901215"/>
            <a:ext cx="3008072" cy="673524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CSMA/CA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채널의 방송파를 감지한 후 충돌이 일어나지 않도록 충돌을 회피하는 방법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 descr="C:\Users\user3\Desktop\직박구리\203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05" y="1769713"/>
            <a:ext cx="3341281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정보 전송기술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80023" y="896134"/>
            <a:ext cx="3052284" cy="87357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토큰 링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링형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통신망의 매체 접근 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전송 권한을 부여하는 토큰이 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링형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네트워크에서 순차적 회전을 함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9603" y="466889"/>
            <a:ext cx="1925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매체 접근 제어 방식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328560" y="901215"/>
            <a:ext cx="3008072" cy="87357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토큰 버스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버스망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중심으로 동등하게 접속한 통신망에 논리적 링을 형성하여 토큰을 순환시키는 방식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C:\Users\user3\Desktop\직박구리\TokenRin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" y="1919304"/>
            <a:ext cx="2847474" cy="287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3\Desktop\직박구리\제목 없음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02" y="1919304"/>
            <a:ext cx="3656606" cy="23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248086" y="1229112"/>
            <a:ext cx="2466724" cy="2118115"/>
            <a:chOff x="2415801" y="1591579"/>
            <a:chExt cx="4176464" cy="268967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8513" y="2316929"/>
              <a:ext cx="219080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7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 </a:t>
              </a:r>
              <a:r>
                <a:rPr lang="ko-KR" altLang="en-US" sz="5700" b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끝</a:t>
              </a:r>
              <a:r>
                <a:rPr lang="en-US" altLang="ko-KR" sz="5700" b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!</a:t>
              </a:r>
              <a:endParaRPr lang="en-US" altLang="ko-KR" sz="32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6565" y="1254521"/>
            <a:ext cx="2349767" cy="290849"/>
          </a:xfrm>
          <a:prstGeom prst="rect">
            <a:avLst/>
          </a:prstGeom>
          <a:noFill/>
        </p:spPr>
        <p:txBody>
          <a:bodyPr wrap="square" lIns="72649" tIns="36325" rIns="72649" bIns="36325" rtlCol="0">
            <a:spAutoFit/>
          </a:bodyPr>
          <a:lstStyle/>
          <a:p>
            <a:pPr algn="ctr"/>
            <a:r>
              <a:rPr lang="en-US" altLang="ko-KR" dirty="0" smtClean="0"/>
              <a:t>USN 2103 </a:t>
            </a:r>
            <a:r>
              <a:rPr lang="ko-KR" altLang="en-US" dirty="0" smtClean="0"/>
              <a:t>김준성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0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75771" y="423706"/>
              <a:ext cx="5349992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네트워크의 구성요소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2877" y="917980"/>
            <a:ext cx="6748996" cy="727122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dirty="0" smtClean="0"/>
              <a:t>네트워크는 통신망의 일부분이다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통신망의 구성요소로는 입출력 기능을 담당하는 단말장치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통신기기들을 연결해주는 통신회선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컴퓨터의 통신기능을 분담하는 통신제어장치로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2878" y="3619765"/>
            <a:ext cx="6748996" cy="94525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dirty="0" smtClean="0"/>
              <a:t>네트워크는 크게 하드웨어와 소프트웨어로 나누어진다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하드웨어로는 컴퓨터와 네트워크를 연결해주는 </a:t>
            </a:r>
            <a:r>
              <a:rPr lang="ko-KR" altLang="en-US" dirty="0" err="1" smtClean="0"/>
              <a:t>랜카드</a:t>
            </a:r>
            <a:r>
              <a:rPr lang="en-US" altLang="ko-KR" dirty="0" smtClean="0"/>
              <a:t>(NIC), </a:t>
            </a:r>
            <a:r>
              <a:rPr lang="ko-KR" altLang="en-US" dirty="0" smtClean="0"/>
              <a:t>정보가 전달되는 통로인 전송매체 등</a:t>
            </a:r>
            <a:endParaRPr lang="en-US" altLang="ko-KR" dirty="0" smtClean="0"/>
          </a:p>
          <a:p>
            <a:r>
              <a:rPr lang="ko-KR" altLang="en-US" dirty="0" smtClean="0"/>
              <a:t>소프트웨어로는 네트워크 운영 체제</a:t>
            </a:r>
            <a:r>
              <a:rPr lang="en-US" altLang="ko-KR" dirty="0" smtClean="0"/>
              <a:t>(NOS: Network Operating System)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71954" y="1499680"/>
            <a:ext cx="6469281" cy="1793617"/>
            <a:chOff x="629762" y="1904353"/>
            <a:chExt cx="10953280" cy="2277609"/>
          </a:xfrm>
        </p:grpSpPr>
        <p:pic>
          <p:nvPicPr>
            <p:cNvPr id="1026" name="Picture 2" descr="C:\Users\Administrator\Desktop\기러기\다운로드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62" y="2187672"/>
              <a:ext cx="2702057" cy="151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80301" y="2003007"/>
              <a:ext cx="2000979" cy="39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키보드</a:t>
              </a:r>
              <a:endParaRPr lang="ko-KR" altLang="en-US" dirty="0"/>
            </a:p>
          </p:txBody>
        </p:sp>
        <p:pic>
          <p:nvPicPr>
            <p:cNvPr id="1027" name="Picture 3" descr="C:\Users\Administrator\Desktop\기러기\techinfo_modem1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141" y="2254910"/>
              <a:ext cx="30670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894175" y="2038837"/>
              <a:ext cx="2000979" cy="39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모뎀</a:t>
              </a:r>
              <a:endParaRPr lang="ko-KR" altLang="en-US" dirty="0"/>
            </a:p>
          </p:txBody>
        </p:sp>
        <p:pic>
          <p:nvPicPr>
            <p:cNvPr id="1028" name="Picture 4" descr="C:\Users\Administrator\Desktop\기러기\image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667" y="2254910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esktop\기러기\다운로드 (1).jp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2104" y="20388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963668" y="1904353"/>
              <a:ext cx="2000979" cy="39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컴퓨터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12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2483925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전송매체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4"/>
            <a:ext cx="6799614" cy="950523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ko-KR" altLang="en-US" sz="1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라디오파</a:t>
            </a:r>
            <a:r>
              <a:rPr lang="en-US" altLang="ko-KR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(radio frequency wave)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무선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라디오파의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특징은 다른 지향적인 전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파와는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달리 특정한 방향이 없는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다방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향성이다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거리에 따라서 신호의 세기가 약하게 되어 다른 전자기파에 의해 쉽게 간섭이 일어남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775" y="458034"/>
            <a:ext cx="14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무선전송매체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Users\user3\Desktop\직박구리\satellite72_0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" y="2212307"/>
            <a:ext cx="2743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3\Desktop\직박구리\imag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29" y="2212307"/>
            <a:ext cx="3641559" cy="14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2483925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전송매체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91928" y="836314"/>
            <a:ext cx="6631639" cy="1150577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지상 마이크로파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(terrestrial microwave)</a:t>
            </a: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직진성의 성질을 가지고 있으므로 높은 구조물이나 기상조건에 많은 영향을 받는다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장거리 통신 서비스에 사용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높은 데이터 전송률</a:t>
            </a:r>
            <a:endParaRPr lang="en-US" altLang="ko-KR" sz="1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전자파 에너지를 좀 더 잘 집중시키기 위해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접시형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안테나를 사용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방해없이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전파를 전송해야 하므로 주로 높은 곳에 설치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775" y="458034"/>
            <a:ext cx="14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무선전송매체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C:\Users\user3\Desktop\직박구리\broad_theo_tech_head_36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45" y="2032000"/>
            <a:ext cx="32766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3\Desktop\직박구리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8" y="2260600"/>
            <a:ext cx="19621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2483925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전송매체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91928" y="985001"/>
            <a:ext cx="6631639" cy="750468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인공위성 마이크로파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(satellite microwave)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인공위성을 통해 양방향 전송이 이루어지는 형태의 통신 방법이다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인공위성은 텔레비전 방송 중계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장거리 전화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위성 위치 확인 시스템 등에 이용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5775" y="458034"/>
            <a:ext cx="14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무선전송매체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C:\Users\user3\Desktop\직박구리\다운로드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6" y="2012098"/>
            <a:ext cx="2322936" cy="25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3\Desktop\직박구리\다운로드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0" y="2324350"/>
            <a:ext cx="3540283" cy="207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2878" y="989375"/>
            <a:ext cx="6799614" cy="750468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pPr marL="272434" indent="-272434">
              <a:buAutoNum type="arabicPeriod"/>
            </a:pPr>
            <a:r>
              <a:rPr lang="ko-KR" altLang="en-US" sz="1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랜</a:t>
            </a:r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카드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(Lan Card)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컴퓨터를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연결시키는 장비로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 인터페이스 카드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(NIC)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라고도 한다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랜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카드는 일반적으로 컴퓨터 내부에 장치하고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케이블을 이용해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연결한다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C:\Users\user3\Desktop\직박구리\003_oHMslf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7" y="2526632"/>
            <a:ext cx="3137671" cy="194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3\Desktop\직박구리\images (1)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88" y="2093976"/>
            <a:ext cx="2471507" cy="24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43151" y="4659449"/>
            <a:ext cx="1363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↑</a:t>
            </a:r>
            <a:r>
              <a:rPr lang="ko-KR" altLang="en-US" sz="900" dirty="0" err="1" smtClean="0"/>
              <a:t>무선랜카드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2663597" y="4890281"/>
            <a:ext cx="6799614" cy="211859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노트북이나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스마트폰의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경우 무선 인터넷을 사용하기 때문에 무선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랜을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이용한다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62877" y="333671"/>
            <a:ext cx="3677602" cy="477054"/>
            <a:chOff x="275771" y="423706"/>
            <a:chExt cx="6226628" cy="6057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75771" y="423706"/>
              <a:ext cx="3721546" cy="60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네트워크 장비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80022" y="979167"/>
            <a:ext cx="6631639" cy="1273688"/>
          </a:xfrm>
          <a:prstGeom prst="rect">
            <a:avLst/>
          </a:prstGeom>
        </p:spPr>
        <p:txBody>
          <a:bodyPr wrap="square" lIns="72649" tIns="36325" rIns="72649" bIns="36325">
            <a:spAutoFit/>
          </a:bodyPr>
          <a:lstStyle/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허브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(Hub)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허브는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중심축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이라는 뜻을 가지고 있으며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네트워크에서 허브는 중심축에 놓여 여러 컴퓨터들을 연결해주는 역할을 수행한다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허브는 네트워크에서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전송로의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중심에 위치하며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여러 대의 단말 장치를 연결하기 위한 </a:t>
            </a:r>
            <a:r>
              <a:rPr lang="ko-KR" altLang="en-US" sz="1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전송로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중계 장치이다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허브의 종류로는 더미 허브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스위칭</a:t>
            </a:r>
            <a:r>
              <a:rPr lang="ko-KR" altLang="en-US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허브 등이 있다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 descr="C:\Users\Administrator\Documents\02_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8"/>
          <a:stretch/>
        </p:blipFill>
        <p:spPr bwMode="auto">
          <a:xfrm>
            <a:off x="1582582" y="2175652"/>
            <a:ext cx="1556666" cy="11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3\Desktop\직박구리\제목 없음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66" y="3371850"/>
            <a:ext cx="5010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3\Desktop\직박구리\Netgear_JFS524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41" y="2298769"/>
            <a:ext cx="2070770" cy="10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1798</Words>
  <Application>Microsoft Office PowerPoint</Application>
  <PresentationFormat>사용자 지정</PresentationFormat>
  <Paragraphs>259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Arial</vt:lpstr>
      <vt:lpstr>Yoon 윤고딕 540_TT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Registered User</cp:lastModifiedBy>
  <cp:revision>64</cp:revision>
  <dcterms:created xsi:type="dcterms:W3CDTF">2013-12-18T12:51:48Z</dcterms:created>
  <dcterms:modified xsi:type="dcterms:W3CDTF">2016-03-21T04:22:44Z</dcterms:modified>
</cp:coreProperties>
</file>