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64" r:id="rId2"/>
    <p:sldId id="258" r:id="rId3"/>
    <p:sldId id="266" r:id="rId4"/>
    <p:sldId id="273" r:id="rId5"/>
    <p:sldId id="269" r:id="rId6"/>
    <p:sldId id="270" r:id="rId7"/>
    <p:sldId id="271" r:id="rId8"/>
    <p:sldId id="272" r:id="rId9"/>
    <p:sldId id="274" r:id="rId10"/>
    <p:sldId id="275" r:id="rId11"/>
    <p:sldId id="276" r:id="rId12"/>
    <p:sldId id="277" r:id="rId13"/>
    <p:sldId id="278" r:id="rId14"/>
    <p:sldId id="267" r:id="rId15"/>
    <p:sldId id="279" r:id="rId16"/>
    <p:sldId id="280" r:id="rId17"/>
    <p:sldId id="281" r:id="rId18"/>
    <p:sldId id="265" r:id="rId1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96" d="100"/>
          <a:sy n="96" d="100"/>
        </p:scale>
        <p:origin x="-2028" y="-3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3AA8B0F3-1A12-4BB5-B31B-7B12989CBBA8}" type="datetimeFigureOut">
              <a:rPr lang="en-GB"/>
              <a:pPr>
                <a:defRPr/>
              </a:pPr>
              <a:t>28/03/2016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BBDC08D4-2762-44D3-98E6-CFEDD64349DC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7910920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2801137-4A7C-43FD-A4BF-6033195AE478}" type="slidenum">
              <a:rPr lang="en-GB" alt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5955752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2801137-4A7C-43FD-A4BF-6033195AE478}" type="slidenum">
              <a:rPr lang="en-GB" alt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11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5955752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2801137-4A7C-43FD-A4BF-6033195AE478}" type="slidenum">
              <a:rPr lang="en-GB" alt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12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5955752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2801137-4A7C-43FD-A4BF-6033195AE478}" type="slidenum">
              <a:rPr lang="en-GB" alt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13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5955752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2801137-4A7C-43FD-A4BF-6033195AE478}" type="slidenum">
              <a:rPr lang="en-GB" alt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14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5955752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2801137-4A7C-43FD-A4BF-6033195AE478}" type="slidenum">
              <a:rPr lang="en-GB" alt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15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5955752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2801137-4A7C-43FD-A4BF-6033195AE478}" type="slidenum">
              <a:rPr lang="en-GB" alt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16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5955752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2801137-4A7C-43FD-A4BF-6033195AE478}" type="slidenum">
              <a:rPr lang="en-GB" alt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17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5955752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2801137-4A7C-43FD-A4BF-6033195AE478}" type="slidenum">
              <a:rPr lang="en-GB" alt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5955752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2801137-4A7C-43FD-A4BF-6033195AE478}" type="slidenum">
              <a:rPr lang="en-GB" alt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4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5955752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2801137-4A7C-43FD-A4BF-6033195AE478}" type="slidenum">
              <a:rPr lang="en-GB" alt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5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5955752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2801137-4A7C-43FD-A4BF-6033195AE478}" type="slidenum">
              <a:rPr lang="en-GB" alt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6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5955752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2801137-4A7C-43FD-A4BF-6033195AE478}" type="slidenum">
              <a:rPr lang="en-GB" alt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7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5955752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2801137-4A7C-43FD-A4BF-6033195AE478}" type="slidenum">
              <a:rPr lang="en-GB" alt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8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5955752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2801137-4A7C-43FD-A4BF-6033195AE478}" type="slidenum">
              <a:rPr lang="en-GB" alt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9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5955752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2801137-4A7C-43FD-A4BF-6033195AE478}" type="slidenum">
              <a:rPr lang="en-GB" alt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10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5955752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r="25938" b="22636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 userDrawn="1"/>
        </p:nvSpPr>
        <p:spPr>
          <a:xfrm>
            <a:off x="350838" y="1123950"/>
            <a:ext cx="8569325" cy="1368425"/>
          </a:xfrm>
          <a:prstGeom prst="rect">
            <a:avLst/>
          </a:prstGeom>
          <a:gradFill>
            <a:gsLst>
              <a:gs pos="0">
                <a:schemeClr val="accent1">
                  <a:alpha val="80000"/>
                </a:schemeClr>
              </a:gs>
              <a:gs pos="64000">
                <a:schemeClr val="accent1"/>
              </a:gs>
              <a:gs pos="100000">
                <a:schemeClr val="accent1">
                  <a:alpha val="60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2574" y="1179732"/>
            <a:ext cx="7772400" cy="722511"/>
          </a:xfrm>
        </p:spPr>
        <p:txBody>
          <a:bodyPr>
            <a:normAutofit/>
          </a:bodyPr>
          <a:lstStyle>
            <a:lvl1pPr algn="ctr">
              <a:defRPr sz="3600" b="1"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58414" y="1902243"/>
            <a:ext cx="6400800" cy="478904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D22567-6D74-4383-8F7D-A9A9B03154DD}" type="datetimeFigureOut">
              <a:rPr lang="en-GB"/>
              <a:pPr>
                <a:defRPr/>
              </a:pPr>
              <a:t>28/03/2016</a:t>
            </a:fld>
            <a:endParaRPr lang="en-GB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CE0E324-49BB-40FC-9DCF-8F82B34DACA2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880663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90188D-8F4E-4AEE-A635-1A4DC147590E}" type="datetimeFigureOut">
              <a:rPr lang="en-GB"/>
              <a:pPr>
                <a:defRPr/>
              </a:pPr>
              <a:t>28/03/2016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6FA442-4300-4439-AC18-EA23A6805F87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375941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7CEF37-51D8-4685-86E5-010FC6B8C70A}" type="datetimeFigureOut">
              <a:rPr lang="en-GB"/>
              <a:pPr>
                <a:defRPr/>
              </a:pPr>
              <a:t>28/03/2016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20B50D-1CB5-4399-9EFA-5901A9BDDE63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365160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29E0A8-EFFF-4C3E-A5B8-44BD58FC2454}" type="datetimeFigureOut">
              <a:rPr lang="en-GB"/>
              <a:pPr>
                <a:defRPr/>
              </a:pPr>
              <a:t>28/03/2016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427C03-5111-49FB-BFCC-4ED8375C2B8B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277900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BEF5CF-9CC5-4842-8FEC-DED8F63C4FF0}" type="datetimeFigureOut">
              <a:rPr lang="en-GB"/>
              <a:pPr>
                <a:defRPr/>
              </a:pPr>
              <a:t>28/03/2016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5D307E-F6A8-4338-A3C6-226E85B9105E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509272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9EB1AC-5A53-4603-B0C8-531855B48A71}" type="datetimeFigureOut">
              <a:rPr lang="en-GB"/>
              <a:pPr>
                <a:defRPr/>
              </a:pPr>
              <a:t>28/03/2016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F66EA1-FACA-4C67-AF95-9267BAE9AB4B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770604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4E6326-CF67-4283-BA36-4E65270C25EF}" type="datetimeFigureOut">
              <a:rPr lang="en-GB"/>
              <a:pPr>
                <a:defRPr/>
              </a:pPr>
              <a:t>28/03/2016</a:t>
            </a:fld>
            <a:endParaRPr lang="en-GB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E4060A-5C3E-4C97-AB4B-4EB9B7610037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357094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FA7CCC-4424-4E24-AE01-26779BC0D765}" type="datetimeFigureOut">
              <a:rPr lang="en-GB"/>
              <a:pPr>
                <a:defRPr/>
              </a:pPr>
              <a:t>28/03/2016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F0A550-023D-4300-8519-52750DDA1884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420710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727739-54C3-4C12-8B13-A0FD5B665942}" type="datetimeFigureOut">
              <a:rPr lang="en-GB"/>
              <a:pPr>
                <a:defRPr/>
              </a:pPr>
              <a:t>28/03/2016</a:t>
            </a:fld>
            <a:endParaRPr lang="en-GB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296669-9457-4DD9-95FC-9C3B30BAB709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04079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DB0717-7D92-4AD1-8B45-7FD247D7F2E4}" type="datetimeFigureOut">
              <a:rPr lang="en-GB"/>
              <a:pPr>
                <a:defRPr/>
              </a:pPr>
              <a:t>28/03/2016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55FB17-47C8-411F-B3F6-EC9BD23BFA0B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324950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0B2EA8-51BD-44EC-A8D1-D52284F69472}" type="datetimeFigureOut">
              <a:rPr lang="en-GB"/>
              <a:pPr>
                <a:defRPr/>
              </a:pPr>
              <a:t>28/03/2016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FD3D9E-7759-475C-B0B9-5CC5BD102E4D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672785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7235825" cy="1439863"/>
          </a:xfrm>
          <a:prstGeom prst="rect">
            <a:avLst/>
          </a:prstGeom>
          <a:gradFill>
            <a:gsLst>
              <a:gs pos="0">
                <a:schemeClr val="accent1">
                  <a:alpha val="80000"/>
                </a:schemeClr>
              </a:gs>
              <a:gs pos="0">
                <a:schemeClr val="accent1"/>
              </a:gs>
              <a:gs pos="100000">
                <a:schemeClr val="accent1">
                  <a:alpha val="8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250825" y="274638"/>
            <a:ext cx="6842125" cy="92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GB" altLang="en-US" smtClean="0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50825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GB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977A3B74-401B-401D-921C-AD847C3A0ECC}" type="datetimeFigureOut">
              <a:rPr lang="en-GB"/>
              <a:pPr>
                <a:defRPr/>
              </a:pPr>
              <a:t>28/03/2016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9E026A5C-1557-40F4-A3AA-905032CA4479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  <p:pic>
        <p:nvPicPr>
          <p:cNvPr id="1032" name="Picture 10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r="25938" b="22636"/>
          <a:stretch>
            <a:fillRect/>
          </a:stretch>
        </p:blipFill>
        <p:spPr bwMode="auto">
          <a:xfrm>
            <a:off x="7224713" y="0"/>
            <a:ext cx="1919287" cy="143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bg1"/>
          </a:solidFill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2788" y="1179513"/>
            <a:ext cx="7772400" cy="72231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ko-KR" altLang="en-US" dirty="0" smtClean="0"/>
              <a:t>네트워크의 분류</a:t>
            </a:r>
            <a:endParaRPr lang="en-GB" dirty="0"/>
          </a:p>
        </p:txBody>
      </p:sp>
      <p:sp>
        <p:nvSpPr>
          <p:cNvPr id="4099" name="Subtitle 2"/>
          <p:cNvSpPr>
            <a:spLocks noGrp="1"/>
          </p:cNvSpPr>
          <p:nvPr>
            <p:ph type="subTitle" idx="1"/>
          </p:nvPr>
        </p:nvSpPr>
        <p:spPr>
          <a:xfrm>
            <a:off x="1358900" y="1901825"/>
            <a:ext cx="6400800" cy="479425"/>
          </a:xfrm>
        </p:spPr>
        <p:txBody>
          <a:bodyPr/>
          <a:lstStyle/>
          <a:p>
            <a:r>
              <a:rPr lang="en-GB" altLang="en-US" dirty="0" smtClean="0"/>
              <a:t>USN 1203 </a:t>
            </a:r>
            <a:r>
              <a:rPr lang="ko-KR" altLang="en-US" dirty="0" smtClean="0"/>
              <a:t>김준성</a:t>
            </a:r>
            <a:endParaRPr lang="en-GB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규모별 </a:t>
            </a:r>
            <a:r>
              <a:rPr lang="ko-KR" altLang="en-US" dirty="0"/>
              <a:t>분류 </a:t>
            </a:r>
            <a:r>
              <a:rPr lang="en-US" altLang="ko-KR" dirty="0" smtClean="0"/>
              <a:t>(</a:t>
            </a:r>
            <a:r>
              <a:rPr lang="ko-KR" altLang="en-US" sz="2800" dirty="0"/>
              <a:t>④</a:t>
            </a:r>
            <a:r>
              <a:rPr lang="ko-KR" altLang="en-US" sz="2800" dirty="0" smtClean="0"/>
              <a:t> 인터넷</a:t>
            </a:r>
            <a:r>
              <a:rPr lang="en-US" altLang="ko-KR" sz="2800" dirty="0" smtClean="0"/>
              <a:t>)</a:t>
            </a:r>
            <a:endParaRPr lang="en-US" altLang="en-US" sz="2800" dirty="0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6400" y="1663700"/>
            <a:ext cx="8630096" cy="436880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인터넷</a:t>
            </a:r>
            <a:r>
              <a:rPr lang="en-US" altLang="ko-KR" dirty="0" smtClean="0"/>
              <a:t>(Internet)</a:t>
            </a:r>
          </a:p>
          <a:p>
            <a:pPr lvl="1" eaLnBrk="1" hangingPunct="1"/>
            <a:r>
              <a:rPr lang="ko-KR" altLang="en-US" sz="2000" dirty="0" smtClean="0"/>
              <a:t>전 세계의 컴퓨터가 서로 연결되어 있는 네트워크</a:t>
            </a:r>
            <a:r>
              <a:rPr lang="en-US" altLang="ko-KR" sz="2000" dirty="0" smtClean="0"/>
              <a:t>.</a:t>
            </a:r>
          </a:p>
          <a:p>
            <a:pPr lvl="1" eaLnBrk="1" hangingPunct="1"/>
            <a:r>
              <a:rPr lang="en-US" altLang="ko-KR" sz="2000" dirty="0" smtClean="0"/>
              <a:t>TCP/IP </a:t>
            </a:r>
            <a:r>
              <a:rPr lang="ko-KR" altLang="en-US" sz="2000" dirty="0" smtClean="0"/>
              <a:t>통신규약을 이용해 정보를 주고받는 공개 컴퓨터 통신망</a:t>
            </a:r>
            <a:r>
              <a:rPr lang="en-US" altLang="ko-KR" sz="2000" dirty="0" smtClean="0"/>
              <a:t>.</a:t>
            </a:r>
          </a:p>
          <a:p>
            <a:pPr lvl="1" eaLnBrk="1" hangingPunct="1"/>
            <a:r>
              <a:rPr lang="ko-KR" altLang="en-US" sz="2000" dirty="0" smtClean="0"/>
              <a:t>네트워크가 거미줄 같이 연결되어 있기 때문에 </a:t>
            </a:r>
            <a:r>
              <a:rPr lang="en-US" altLang="ko-KR" sz="2000" dirty="0" smtClean="0"/>
              <a:t>‘Web’</a:t>
            </a:r>
            <a:r>
              <a:rPr lang="ko-KR" altLang="en-US" sz="2000" dirty="0" smtClean="0"/>
              <a:t>이라고도 부른다</a:t>
            </a:r>
            <a:r>
              <a:rPr lang="en-US" altLang="ko-KR" sz="2000" dirty="0" smtClean="0"/>
              <a:t>.</a:t>
            </a:r>
          </a:p>
          <a:p>
            <a:pPr marL="457200" lvl="1" indent="0" eaLnBrk="1" hangingPunct="1">
              <a:buNone/>
            </a:pPr>
            <a:r>
              <a:rPr lang="en-US" altLang="ko-KR" sz="1600" dirty="0" smtClean="0"/>
              <a:t>Ex) </a:t>
            </a:r>
            <a:r>
              <a:rPr lang="ko-KR" altLang="en-US" sz="1600" dirty="0" smtClean="0"/>
              <a:t>인터넷 </a:t>
            </a:r>
            <a:r>
              <a:rPr lang="ko-KR" altLang="en-US" sz="1600" dirty="0" err="1" smtClean="0"/>
              <a:t>익스플로러</a:t>
            </a:r>
            <a:r>
              <a:rPr lang="en-US" altLang="ko-KR" sz="1600" dirty="0" smtClean="0"/>
              <a:t>, </a:t>
            </a:r>
            <a:r>
              <a:rPr lang="ko-KR" altLang="en-US" sz="1600" dirty="0" err="1" smtClean="0"/>
              <a:t>파이어폭스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크롬 등</a:t>
            </a:r>
            <a:r>
              <a:rPr lang="en-US" altLang="ko-KR" sz="1600" dirty="0" smtClean="0"/>
              <a:t>.</a:t>
            </a:r>
          </a:p>
        </p:txBody>
      </p:sp>
      <p:pic>
        <p:nvPicPr>
          <p:cNvPr id="4098" name="Picture 2" descr="C:\Users\Administrator\Desktop\조롱이\다운로드 (1)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4016018"/>
            <a:ext cx="3528391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Administrator\Desktop\조롱이\images (1)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3956443"/>
            <a:ext cx="3600400" cy="2256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7372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규모별 </a:t>
            </a:r>
            <a:r>
              <a:rPr lang="ko-KR" altLang="en-US" dirty="0"/>
              <a:t>분류 </a:t>
            </a:r>
            <a:r>
              <a:rPr lang="en-US" altLang="ko-KR" dirty="0" smtClean="0"/>
              <a:t>(</a:t>
            </a:r>
            <a:r>
              <a:rPr lang="ko-KR" altLang="en-US" sz="2800" dirty="0"/>
              <a:t>④</a:t>
            </a:r>
            <a:r>
              <a:rPr lang="ko-KR" altLang="en-US" sz="2800" dirty="0" smtClean="0"/>
              <a:t> 인터넷</a:t>
            </a:r>
            <a:r>
              <a:rPr lang="en-US" altLang="ko-KR" sz="2800" dirty="0" smtClean="0"/>
              <a:t>)</a:t>
            </a:r>
            <a:endParaRPr lang="en-US" altLang="en-US" sz="2800" dirty="0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6400" y="1663700"/>
            <a:ext cx="8630096" cy="2655979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인터넷 서비스</a:t>
            </a:r>
            <a:endParaRPr lang="en-US" altLang="ko-KR" dirty="0" smtClean="0"/>
          </a:p>
          <a:p>
            <a:pPr marL="0" indent="0" eaLnBrk="1" hangingPunct="1">
              <a:buNone/>
            </a:pPr>
            <a:r>
              <a:rPr lang="ko-KR" altLang="en-US" sz="1800" dirty="0" smtClean="0"/>
              <a:t>Ⓐ </a:t>
            </a:r>
            <a:r>
              <a:rPr lang="en-US" altLang="ko-KR" sz="1800" dirty="0" smtClean="0"/>
              <a:t>FTP(File transfer protocol)</a:t>
            </a:r>
          </a:p>
          <a:p>
            <a:pPr lvl="1" eaLnBrk="1" hangingPunct="1"/>
            <a:r>
              <a:rPr lang="ko-KR" altLang="en-US" sz="1500" dirty="0" smtClean="0"/>
              <a:t>인터넷에서 파일 전송을 위한 프로토콜이다</a:t>
            </a:r>
            <a:r>
              <a:rPr lang="en-US" altLang="ko-KR" sz="1500" dirty="0" smtClean="0"/>
              <a:t>.</a:t>
            </a:r>
          </a:p>
          <a:p>
            <a:pPr lvl="1" eaLnBrk="1" hangingPunct="1"/>
            <a:r>
              <a:rPr lang="ko-KR" altLang="en-US" sz="1500" dirty="0" smtClean="0"/>
              <a:t>접속 대상이 되는 컴퓨터를 서버라 하고</a:t>
            </a:r>
            <a:r>
              <a:rPr lang="en-US" altLang="ko-KR" sz="1500" dirty="0" smtClean="0"/>
              <a:t>, </a:t>
            </a:r>
            <a:r>
              <a:rPr lang="ko-KR" altLang="en-US" sz="1500" dirty="0" smtClean="0"/>
              <a:t>접속하려는 컴퓨터를 클라이언트라고 한다</a:t>
            </a:r>
            <a:r>
              <a:rPr lang="en-US" altLang="ko-KR" sz="1500" dirty="0" smtClean="0"/>
              <a:t>.</a:t>
            </a:r>
          </a:p>
        </p:txBody>
      </p:sp>
      <p:pic>
        <p:nvPicPr>
          <p:cNvPr id="2" name="Picture 2" descr="C:\Users\Administrator\Desktop\조롱이\다운로드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3033804"/>
            <a:ext cx="3267075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3" descr="C:\Users\Administrator\Desktop\조롱이\다운로드 (2)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065993"/>
            <a:ext cx="3629025" cy="125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395536" y="4077072"/>
            <a:ext cx="8630096" cy="2655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ko-KR" altLang="en-US" sz="1800" dirty="0" smtClean="0"/>
              <a:t>Ⓑ 텔넷</a:t>
            </a:r>
            <a:r>
              <a:rPr lang="en-US" altLang="ko-KR" sz="1800" dirty="0" smtClean="0"/>
              <a:t>(Telnet)</a:t>
            </a:r>
          </a:p>
          <a:p>
            <a:pPr lvl="1" eaLnBrk="1" hangingPunct="1"/>
            <a:r>
              <a:rPr lang="ko-KR" altLang="en-US" sz="1500" dirty="0" smtClean="0"/>
              <a:t>떨어져 있는 컴퓨터에 접속하여 사용할 수 있도록 해주는 서비스</a:t>
            </a:r>
            <a:r>
              <a:rPr lang="en-US" altLang="ko-KR" sz="1500" dirty="0" smtClean="0"/>
              <a:t>.</a:t>
            </a:r>
          </a:p>
          <a:p>
            <a:pPr lvl="1" eaLnBrk="1" hangingPunct="1"/>
            <a:r>
              <a:rPr lang="ko-KR" altLang="en-US" sz="1500" dirty="0" smtClean="0"/>
              <a:t>텔넷을 이용하여 원격지 컴퓨터에 접속하여 로그인하면 해당 컴퓨터에 있는 응용프로그램이나 데이터를 사용할 수 있다</a:t>
            </a:r>
            <a:r>
              <a:rPr lang="en-US" altLang="ko-KR" sz="1500" dirty="0" smtClean="0"/>
              <a:t>.</a:t>
            </a:r>
          </a:p>
        </p:txBody>
      </p:sp>
      <p:pic>
        <p:nvPicPr>
          <p:cNvPr id="5124" name="Picture 4" descr="C:\Users\Administrator\Desktop\조롱이\44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060848"/>
            <a:ext cx="6400800" cy="415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051774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규모별 </a:t>
            </a:r>
            <a:r>
              <a:rPr lang="ko-KR" altLang="en-US" dirty="0"/>
              <a:t>분류 </a:t>
            </a:r>
            <a:r>
              <a:rPr lang="en-US" altLang="ko-KR" dirty="0" smtClean="0"/>
              <a:t>(</a:t>
            </a:r>
            <a:r>
              <a:rPr lang="ko-KR" altLang="en-US" sz="2800" dirty="0"/>
              <a:t>④</a:t>
            </a:r>
            <a:r>
              <a:rPr lang="ko-KR" altLang="en-US" sz="2800" dirty="0" smtClean="0"/>
              <a:t> 인터넷</a:t>
            </a:r>
            <a:r>
              <a:rPr lang="en-US" altLang="ko-KR" sz="2800" dirty="0" smtClean="0"/>
              <a:t>)</a:t>
            </a:r>
            <a:endParaRPr lang="en-US" altLang="en-US" sz="2800" dirty="0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6400" y="1663700"/>
            <a:ext cx="8630096" cy="2655979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인터넷 서비스</a:t>
            </a:r>
            <a:endParaRPr lang="en-US" altLang="ko-KR" dirty="0" smtClean="0"/>
          </a:p>
          <a:p>
            <a:pPr marL="0" indent="0" eaLnBrk="1" hangingPunct="1">
              <a:buNone/>
            </a:pPr>
            <a:r>
              <a:rPr lang="ko-KR" altLang="en-US" sz="1800" dirty="0" smtClean="0"/>
              <a:t>Ⓒ 전자메일</a:t>
            </a:r>
            <a:endParaRPr lang="en-US" altLang="ko-KR" sz="1500" dirty="0" smtClean="0"/>
          </a:p>
          <a:p>
            <a:pPr lvl="1" eaLnBrk="1" hangingPunct="1"/>
            <a:r>
              <a:rPr lang="ko-KR" altLang="en-US" sz="1500" dirty="0" smtClean="0"/>
              <a:t>컴퓨터 통신망을 통해 편지를 주고받을 수 있는 서비스</a:t>
            </a:r>
            <a:r>
              <a:rPr lang="en-US" altLang="ko-KR" sz="1500" dirty="0" smtClean="0"/>
              <a:t>.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395536" y="4077072"/>
            <a:ext cx="8630096" cy="2655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ko-KR" altLang="en-US" sz="1800" dirty="0" smtClean="0"/>
              <a:t>Ⓓ 유즈넷</a:t>
            </a:r>
            <a:r>
              <a:rPr lang="en-US" altLang="ko-KR" sz="1800" dirty="0" smtClean="0"/>
              <a:t>(Usenet)</a:t>
            </a:r>
          </a:p>
          <a:p>
            <a:pPr lvl="1" eaLnBrk="1" hangingPunct="1"/>
            <a:r>
              <a:rPr lang="ko-KR" altLang="en-US" sz="1500" dirty="0" smtClean="0"/>
              <a:t>정보를 나누고 토론하는 자유 게시판 서비스</a:t>
            </a:r>
            <a:r>
              <a:rPr lang="en-US" altLang="ko-KR" sz="1500" dirty="0" smtClean="0"/>
              <a:t>.</a:t>
            </a:r>
          </a:p>
          <a:p>
            <a:pPr lvl="1" eaLnBrk="1" hangingPunct="1"/>
            <a:r>
              <a:rPr lang="ko-KR" altLang="en-US" sz="1500" dirty="0" smtClean="0"/>
              <a:t>전 세계인이 서로의 의사를 교환하는 거대한 게시판이라 할 수 있다</a:t>
            </a:r>
            <a:r>
              <a:rPr lang="en-US" altLang="ko-KR" sz="1500" dirty="0" smtClean="0"/>
              <a:t>.</a:t>
            </a:r>
          </a:p>
        </p:txBody>
      </p:sp>
      <p:pic>
        <p:nvPicPr>
          <p:cNvPr id="6147" name="Picture 3" descr="C:\Users\Administrator\Desktop\조롱이\제목 없음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700808"/>
            <a:ext cx="5729389" cy="3456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08641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규모별 </a:t>
            </a:r>
            <a:r>
              <a:rPr lang="ko-KR" altLang="en-US" dirty="0"/>
              <a:t>분류 </a:t>
            </a:r>
            <a:r>
              <a:rPr lang="en-US" altLang="ko-KR" dirty="0" smtClean="0"/>
              <a:t>(</a:t>
            </a:r>
            <a:r>
              <a:rPr lang="ko-KR" altLang="en-US" sz="2800" dirty="0"/>
              <a:t>④</a:t>
            </a:r>
            <a:r>
              <a:rPr lang="ko-KR" altLang="en-US" sz="2800" dirty="0" smtClean="0"/>
              <a:t> 인터넷</a:t>
            </a:r>
            <a:r>
              <a:rPr lang="en-US" altLang="ko-KR" sz="2800" dirty="0" smtClean="0"/>
              <a:t>)</a:t>
            </a:r>
            <a:endParaRPr lang="en-US" altLang="en-US" sz="2800" dirty="0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6400" y="1663700"/>
            <a:ext cx="8630096" cy="2655979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인터넷 서비스</a:t>
            </a:r>
            <a:endParaRPr lang="en-US" altLang="ko-KR" dirty="0" smtClean="0"/>
          </a:p>
          <a:p>
            <a:pPr marL="0" indent="0" eaLnBrk="1" hangingPunct="1">
              <a:buNone/>
            </a:pPr>
            <a:r>
              <a:rPr lang="ko-KR" altLang="en-US" sz="1800" dirty="0" smtClean="0"/>
              <a:t>Ⓔ </a:t>
            </a:r>
            <a:r>
              <a:rPr lang="ko-KR" altLang="en-US" sz="1800" dirty="0" err="1" smtClean="0"/>
              <a:t>고퍼</a:t>
            </a:r>
            <a:r>
              <a:rPr lang="en-US" altLang="ko-KR" sz="1800" dirty="0" smtClean="0"/>
              <a:t>(Gopher)</a:t>
            </a:r>
          </a:p>
          <a:p>
            <a:pPr lvl="1" eaLnBrk="1" hangingPunct="1"/>
            <a:r>
              <a:rPr lang="ko-KR" altLang="en-US" sz="1500" dirty="0" smtClean="0"/>
              <a:t>인터넷에서 사용하는 문서 검색 프로토콜</a:t>
            </a:r>
            <a:r>
              <a:rPr lang="en-US" altLang="ko-KR" sz="1500" dirty="0" smtClean="0"/>
              <a:t>.</a:t>
            </a:r>
          </a:p>
          <a:p>
            <a:pPr lvl="1" eaLnBrk="1" hangingPunct="1"/>
            <a:r>
              <a:rPr lang="ko-KR" altLang="en-US" sz="1500" dirty="0" smtClean="0"/>
              <a:t>인터넷에서 여러 종류의 정보를 검색하고 볼 수 있도록 해주는 메뉴방식의 서비스</a:t>
            </a:r>
            <a:r>
              <a:rPr lang="en-US" altLang="ko-KR" sz="1500" dirty="0" smtClean="0"/>
              <a:t>.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395536" y="4077072"/>
            <a:ext cx="8630096" cy="2655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ko-KR" altLang="en-US" sz="1800" dirty="0" smtClean="0"/>
              <a:t>Ⓕ 인터넷 릴레이 채팅</a:t>
            </a:r>
            <a:r>
              <a:rPr lang="en-US" altLang="ko-KR" sz="1800" dirty="0" smtClean="0"/>
              <a:t>(</a:t>
            </a:r>
            <a:r>
              <a:rPr lang="en-US" altLang="ko-KR" sz="1800" dirty="0" err="1" smtClean="0"/>
              <a:t>IRC:Internet</a:t>
            </a:r>
            <a:r>
              <a:rPr lang="en-US" altLang="ko-KR" sz="1800" dirty="0" smtClean="0"/>
              <a:t> </a:t>
            </a:r>
            <a:r>
              <a:rPr lang="en-US" altLang="ko-KR" sz="1800" dirty="0"/>
              <a:t>R</a:t>
            </a:r>
            <a:r>
              <a:rPr lang="en-US" altLang="ko-KR" sz="1800" dirty="0" smtClean="0"/>
              <a:t>elay Chat)</a:t>
            </a:r>
          </a:p>
          <a:p>
            <a:pPr lvl="1" eaLnBrk="1" hangingPunct="1"/>
            <a:r>
              <a:rPr lang="ko-KR" altLang="en-US" sz="1500" dirty="0" smtClean="0"/>
              <a:t>서버 클라이언트 모델을 이용해 인터넷을 통해 실시간 채팅을 나눌 수 있도록 해주는 프로토콜</a:t>
            </a:r>
            <a:r>
              <a:rPr lang="en-US" altLang="ko-KR" sz="1500" dirty="0" smtClean="0"/>
              <a:t>.</a:t>
            </a:r>
          </a:p>
          <a:p>
            <a:pPr lvl="1" eaLnBrk="1" hangingPunct="1"/>
            <a:r>
              <a:rPr lang="en-US" altLang="ko-KR" sz="1500" dirty="0" smtClean="0"/>
              <a:t>IRC</a:t>
            </a:r>
            <a:r>
              <a:rPr lang="ko-KR" altLang="en-US" sz="1500" dirty="0" smtClean="0"/>
              <a:t>에 접속할 수 있는 클라이언트 프로그램으로는 </a:t>
            </a:r>
            <a:r>
              <a:rPr lang="en-US" altLang="ko-KR" sz="1500" dirty="0" err="1" smtClean="0"/>
              <a:t>mIRC</a:t>
            </a:r>
            <a:r>
              <a:rPr lang="en-US" altLang="ko-KR" sz="1500" dirty="0" smtClean="0"/>
              <a:t>, </a:t>
            </a:r>
            <a:r>
              <a:rPr lang="en-US" altLang="ko-KR" sz="1500" dirty="0" err="1" smtClean="0"/>
              <a:t>xIRC</a:t>
            </a:r>
            <a:r>
              <a:rPr lang="en-US" altLang="ko-KR" sz="1500" dirty="0" smtClean="0"/>
              <a:t> </a:t>
            </a:r>
            <a:r>
              <a:rPr lang="ko-KR" altLang="en-US" sz="1500" dirty="0" smtClean="0"/>
              <a:t>등이 있다</a:t>
            </a:r>
            <a:r>
              <a:rPr lang="en-US" altLang="ko-KR" sz="1500" dirty="0" smtClean="0"/>
              <a:t>.</a:t>
            </a:r>
          </a:p>
        </p:txBody>
      </p:sp>
      <p:pic>
        <p:nvPicPr>
          <p:cNvPr id="7170" name="Picture 2" descr="C:\Users\Administrator\Desktop\조롱이\img_005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7834" y="1924422"/>
            <a:ext cx="5905500" cy="430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08641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274638"/>
            <a:ext cx="8137599" cy="922337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사용목적에 따른 분류 </a:t>
            </a:r>
            <a:r>
              <a:rPr lang="en-US" altLang="ko-KR" sz="2800" dirty="0"/>
              <a:t>(</a:t>
            </a:r>
            <a:r>
              <a:rPr lang="ko-KR" altLang="en-US" sz="2800" dirty="0"/>
              <a:t>① </a:t>
            </a:r>
            <a:r>
              <a:rPr lang="ko-KR" altLang="en-US" sz="2800" dirty="0" smtClean="0"/>
              <a:t>인트라넷</a:t>
            </a:r>
            <a:r>
              <a:rPr lang="en-US" altLang="ko-KR" sz="2800" dirty="0" smtClean="0"/>
              <a:t>)</a:t>
            </a:r>
            <a:endParaRPr lang="en-US" altLang="en-US" sz="2800" dirty="0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6400" y="1591692"/>
            <a:ext cx="8229600" cy="436880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인트라넷</a:t>
            </a:r>
            <a:r>
              <a:rPr lang="en-US" altLang="ko-KR" dirty="0" smtClean="0"/>
              <a:t>(Intranet)</a:t>
            </a:r>
          </a:p>
          <a:p>
            <a:pPr lvl="1" eaLnBrk="1" hangingPunct="1"/>
            <a:r>
              <a:rPr lang="ko-KR" altLang="en-US" sz="2000" dirty="0" smtClean="0"/>
              <a:t>내부라는 의미의 </a:t>
            </a:r>
            <a:r>
              <a:rPr lang="en-US" altLang="ko-KR" sz="2000" dirty="0" smtClean="0"/>
              <a:t>‘Intra’, ‘Internet’</a:t>
            </a:r>
            <a:r>
              <a:rPr lang="ko-KR" altLang="en-US" sz="2000" dirty="0" smtClean="0"/>
              <a:t>의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합성어</a:t>
            </a:r>
            <a:r>
              <a:rPr lang="en-US" altLang="ko-KR" sz="2000" dirty="0" smtClean="0"/>
              <a:t>.</a:t>
            </a:r>
          </a:p>
          <a:p>
            <a:pPr lvl="1" eaLnBrk="1" hangingPunct="1"/>
            <a:r>
              <a:rPr lang="ko-KR" altLang="en-US" sz="2000" dirty="0" smtClean="0"/>
              <a:t>구성원 모두가 동일한 인터넷 웹 브라우저로 조직 내에서 업무를 처리하는 정보 시스템</a:t>
            </a:r>
            <a:r>
              <a:rPr lang="en-US" altLang="ko-KR" sz="2000" dirty="0" smtClean="0"/>
              <a:t>. (</a:t>
            </a:r>
            <a:r>
              <a:rPr lang="ko-KR" altLang="en-US" sz="2000" dirty="0" smtClean="0"/>
              <a:t>내부 사용자 사이의 정보 공유</a:t>
            </a:r>
            <a:r>
              <a:rPr lang="en-US" altLang="ko-KR" sz="2000" dirty="0"/>
              <a:t>)</a:t>
            </a:r>
            <a:endParaRPr lang="en-US" altLang="ko-KR" sz="2000" dirty="0" smtClean="0"/>
          </a:p>
          <a:p>
            <a:pPr lvl="1" eaLnBrk="1" hangingPunct="1"/>
            <a:r>
              <a:rPr lang="ko-KR" altLang="en-US" sz="2000" dirty="0" smtClean="0"/>
              <a:t>외부에 방화벽을 두어 외부와 내부를 분리시켜 조직 내부의 업무 전산화를 위해 통신망을 구축</a:t>
            </a:r>
            <a:r>
              <a:rPr lang="en-US" altLang="ko-KR" sz="2000" dirty="0" smtClean="0"/>
              <a:t>.</a:t>
            </a:r>
          </a:p>
          <a:p>
            <a:pPr lvl="1" eaLnBrk="1" hangingPunct="1"/>
            <a:endParaRPr lang="en-US" altLang="ko-KR" sz="2000" dirty="0" smtClean="0"/>
          </a:p>
        </p:txBody>
      </p:sp>
      <p:pic>
        <p:nvPicPr>
          <p:cNvPr id="8194" name="Picture 2" descr="C:\Users\Administrator\Downloads\intranet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3789040"/>
            <a:ext cx="4896544" cy="2430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5192" y="1700808"/>
            <a:ext cx="8229600" cy="2341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ko-KR" altLang="en-US" dirty="0" smtClean="0"/>
              <a:t>인트라넷의 장점</a:t>
            </a:r>
            <a:endParaRPr lang="en-US" altLang="ko-KR" dirty="0" smtClean="0"/>
          </a:p>
          <a:p>
            <a:pPr lvl="1" eaLnBrk="1" hangingPunct="1"/>
            <a:r>
              <a:rPr lang="ko-KR" altLang="en-US" sz="2000" dirty="0" smtClean="0"/>
              <a:t>각종 서류의 표준화</a:t>
            </a:r>
            <a:endParaRPr lang="en-US" altLang="ko-KR" sz="2000" dirty="0" smtClean="0"/>
          </a:p>
          <a:p>
            <a:pPr lvl="1" eaLnBrk="1" hangingPunct="1"/>
            <a:r>
              <a:rPr lang="ko-KR" altLang="en-US" sz="2000" dirty="0" smtClean="0"/>
              <a:t>멀티미디어 문서나 하이퍼링크를 활용한 문서 제작</a:t>
            </a:r>
            <a:endParaRPr lang="en-US" altLang="ko-KR" sz="2000" dirty="0" smtClean="0"/>
          </a:p>
          <a:p>
            <a:pPr lvl="1" eaLnBrk="1" hangingPunct="1"/>
            <a:r>
              <a:rPr lang="ko-KR" altLang="en-US" sz="2000" dirty="0" smtClean="0"/>
              <a:t>기업 내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외부의 정보를 하나로 연결하는 정보 인프라를 구축</a:t>
            </a:r>
            <a:endParaRPr lang="en-US" altLang="ko-KR" sz="2000" dirty="0" smtClean="0"/>
          </a:p>
          <a:p>
            <a:pPr lvl="1" eaLnBrk="1" hangingPunct="1"/>
            <a:r>
              <a:rPr lang="ko-KR" altLang="en-US" sz="2000" dirty="0" smtClean="0"/>
              <a:t>인터넷에 공개되지 않은 자신만의 홈페이지 화면에서 전자게시판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전자결재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문서관리 등의 업무 처리</a:t>
            </a:r>
            <a:r>
              <a:rPr lang="en-US" altLang="ko-KR" sz="20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2934680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build="p"/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274638"/>
            <a:ext cx="8137599" cy="922337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사용목적에 따른 분류 </a:t>
            </a:r>
            <a:r>
              <a:rPr lang="en-US" altLang="ko-KR" sz="2800" dirty="0" smtClean="0"/>
              <a:t>(</a:t>
            </a:r>
            <a:r>
              <a:rPr lang="ko-KR" altLang="en-US" sz="2800" dirty="0"/>
              <a:t>②</a:t>
            </a:r>
            <a:r>
              <a:rPr lang="ko-KR" altLang="en-US" sz="2800" dirty="0" smtClean="0"/>
              <a:t> </a:t>
            </a:r>
            <a:r>
              <a:rPr lang="ko-KR" altLang="en-US" sz="2800" dirty="0" err="1" smtClean="0"/>
              <a:t>엑</a:t>
            </a:r>
            <a:r>
              <a:rPr lang="ko-KR" altLang="en-US" sz="2800" dirty="0" err="1"/>
              <a:t>스</a:t>
            </a:r>
            <a:r>
              <a:rPr lang="ko-KR" altLang="en-US" sz="2800" dirty="0" err="1" smtClean="0"/>
              <a:t>트라넷</a:t>
            </a:r>
            <a:r>
              <a:rPr lang="en-US" altLang="ko-KR" sz="2800" dirty="0" smtClean="0"/>
              <a:t>)</a:t>
            </a:r>
            <a:endParaRPr lang="en-US" altLang="en-US" sz="2800" dirty="0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6400" y="1663700"/>
            <a:ext cx="8229600" cy="2341364"/>
          </a:xfrm>
        </p:spPr>
        <p:txBody>
          <a:bodyPr/>
          <a:lstStyle/>
          <a:p>
            <a:pPr eaLnBrk="1" hangingPunct="1"/>
            <a:r>
              <a:rPr lang="ko-KR" altLang="en-US" dirty="0" err="1" smtClean="0"/>
              <a:t>엑스트라넷</a:t>
            </a:r>
            <a:endParaRPr lang="en-US" altLang="ko-KR" sz="1600" dirty="0"/>
          </a:p>
          <a:p>
            <a:pPr lvl="1" eaLnBrk="1" hangingPunct="1"/>
            <a:r>
              <a:rPr lang="ko-KR" altLang="en-US" sz="2000" dirty="0" smtClean="0"/>
              <a:t>인트라넷과 협력하는 외부의 특정집단 네트워크와의 통합이다</a:t>
            </a:r>
            <a:r>
              <a:rPr lang="en-US" altLang="ko-KR" sz="2000" dirty="0" smtClean="0"/>
              <a:t>.</a:t>
            </a:r>
          </a:p>
          <a:p>
            <a:pPr lvl="2" eaLnBrk="1" hangingPunct="1"/>
            <a:r>
              <a:rPr lang="ko-KR" altLang="en-US" sz="1800" dirty="0"/>
              <a:t>기업 </a:t>
            </a:r>
            <a:r>
              <a:rPr lang="en-US" altLang="ko-KR" sz="1800" dirty="0"/>
              <a:t>– </a:t>
            </a:r>
            <a:r>
              <a:rPr lang="ko-KR" altLang="en-US" sz="1800" dirty="0"/>
              <a:t>고객</a:t>
            </a:r>
            <a:r>
              <a:rPr lang="en-US" altLang="ko-KR" sz="1800" dirty="0"/>
              <a:t>, </a:t>
            </a:r>
            <a:r>
              <a:rPr lang="ko-KR" altLang="en-US" sz="1800" dirty="0"/>
              <a:t>협력회사</a:t>
            </a:r>
            <a:r>
              <a:rPr lang="en-US" altLang="ko-KR" sz="1800" dirty="0"/>
              <a:t>, </a:t>
            </a:r>
            <a:r>
              <a:rPr lang="ko-KR" altLang="en-US" sz="1800" dirty="0"/>
              <a:t>공급업자</a:t>
            </a:r>
            <a:r>
              <a:rPr lang="en-US" altLang="ko-KR" sz="1800" dirty="0"/>
              <a:t> </a:t>
            </a:r>
            <a:r>
              <a:rPr lang="ko-KR" altLang="en-US" sz="1800" dirty="0"/>
              <a:t>등과 같은 회사 외부사람들에게 네트워크 접근을 허용하는 것</a:t>
            </a:r>
            <a:r>
              <a:rPr lang="en-US" altLang="ko-KR" sz="1800" dirty="0"/>
              <a:t>.</a:t>
            </a:r>
          </a:p>
          <a:p>
            <a:pPr lvl="1" eaLnBrk="1" hangingPunct="1"/>
            <a:r>
              <a:rPr lang="ko-KR" altLang="en-US" sz="2000" dirty="0" err="1" smtClean="0"/>
              <a:t>엑스트라넷은</a:t>
            </a:r>
            <a:r>
              <a:rPr lang="ko-KR" altLang="en-US" sz="2000" dirty="0"/>
              <a:t> </a:t>
            </a:r>
            <a:r>
              <a:rPr lang="ko-KR" altLang="en-US" sz="2000" dirty="0" smtClean="0"/>
              <a:t>서로 다른 기업간의 상호 협력적인 </a:t>
            </a:r>
            <a:r>
              <a:rPr lang="ko-KR" altLang="en-US" sz="2000" dirty="0" err="1"/>
              <a:t>연</a:t>
            </a:r>
            <a:r>
              <a:rPr lang="ko-KR" altLang="en-US" sz="2000" dirty="0" err="1" smtClean="0"/>
              <a:t>결망이지만</a:t>
            </a:r>
            <a:r>
              <a:rPr lang="ko-KR" altLang="en-US" sz="2000" dirty="0" smtClean="0"/>
              <a:t> 기업 간에 모든 정보가 공유되는 것이 아니며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기업은 개방하는 정보와 개방하면 안 되는 정보에 대해서 구분하여 적절한 통제를 해야 한다</a:t>
            </a:r>
            <a:r>
              <a:rPr lang="en-US" altLang="ko-KR" sz="2000" dirty="0" smtClean="0"/>
              <a:t>.</a:t>
            </a:r>
            <a:endParaRPr lang="en-US" altLang="ko-KR" sz="2000" dirty="0"/>
          </a:p>
          <a:p>
            <a:pPr lvl="1" eaLnBrk="1" hangingPunct="1"/>
            <a:endParaRPr lang="en-US" altLang="ko-KR" sz="2000" dirty="0" smtClean="0"/>
          </a:p>
        </p:txBody>
      </p:sp>
      <p:pic>
        <p:nvPicPr>
          <p:cNvPr id="9218" name="Picture 2" descr="C:\Users\Administrator\Downloads\extranet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4149079"/>
            <a:ext cx="4536504" cy="2420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68718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274638"/>
            <a:ext cx="8137599" cy="922337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사용목적에 따른 분류 </a:t>
            </a:r>
            <a:r>
              <a:rPr lang="en-US" altLang="ko-KR" sz="2800" dirty="0" smtClean="0"/>
              <a:t>(</a:t>
            </a:r>
            <a:r>
              <a:rPr lang="ko-KR" altLang="en-US" sz="2800" dirty="0" smtClean="0"/>
              <a:t>③ </a:t>
            </a:r>
            <a:r>
              <a:rPr lang="ko-KR" altLang="en-US" sz="2800" dirty="0"/>
              <a:t>부가가치통신망</a:t>
            </a:r>
            <a:r>
              <a:rPr lang="en-US" altLang="ko-KR" sz="2800" dirty="0" smtClean="0"/>
              <a:t>)</a:t>
            </a:r>
            <a:endParaRPr lang="en-US" altLang="en-US" sz="2800" dirty="0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6400" y="1663700"/>
            <a:ext cx="8630096" cy="356550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부가가치통신망</a:t>
            </a:r>
            <a:r>
              <a:rPr lang="en-US" altLang="ko-KR" dirty="0" smtClean="0"/>
              <a:t>(VAN)</a:t>
            </a:r>
          </a:p>
          <a:p>
            <a:pPr lvl="1" eaLnBrk="1" hangingPunct="1"/>
            <a:r>
              <a:rPr lang="ko-KR" altLang="en-US" sz="2000" dirty="0" smtClean="0"/>
              <a:t>한국통신과 같은 회선을 소유하는 공중 통신 사업자로부터 회선을 대여 받아 단순한 전송기능 이상의 부가가치를 첨가하여 서비스를 제공하는 통신망</a:t>
            </a:r>
            <a:r>
              <a:rPr lang="en-US" altLang="ko-KR" sz="2000" dirty="0" smtClean="0"/>
              <a:t>.</a:t>
            </a:r>
          </a:p>
          <a:p>
            <a:pPr marL="457200" lvl="1" indent="0" eaLnBrk="1" hangingPunct="1">
              <a:buNone/>
            </a:pPr>
            <a:endParaRPr lang="en-US" altLang="ko-KR" sz="2000" dirty="0"/>
          </a:p>
          <a:p>
            <a:pPr marL="457200" lvl="1" indent="0" eaLnBrk="1" hangingPunct="1">
              <a:buNone/>
            </a:pPr>
            <a:r>
              <a:rPr lang="ko-KR" altLang="en-US" sz="2000" dirty="0" smtClean="0"/>
              <a:t>부가가치통신망의 서비스</a:t>
            </a:r>
            <a:endParaRPr lang="en-US" altLang="ko-KR" sz="2000" dirty="0" smtClean="0"/>
          </a:p>
          <a:p>
            <a:pPr marL="457200" lvl="1" indent="0" eaLnBrk="1" hangingPunct="1">
              <a:buNone/>
            </a:pPr>
            <a:r>
              <a:rPr lang="en-US" altLang="ko-KR" sz="1800" dirty="0"/>
              <a:t> </a:t>
            </a:r>
            <a:r>
              <a:rPr lang="en-US" altLang="ko-KR" sz="1800" dirty="0" smtClean="0"/>
              <a:t>- </a:t>
            </a:r>
            <a:r>
              <a:rPr lang="ko-KR" altLang="en-US" sz="1800" dirty="0" smtClean="0"/>
              <a:t>컴퓨터와 통신의 발달로 다양화되어 불특정 다수를 대상으로 한 통신처리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정보처리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한자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음성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그림 등의 부가서비스를 제공한다</a:t>
            </a:r>
            <a:r>
              <a:rPr lang="en-US" altLang="ko-KR" sz="18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012557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274638"/>
            <a:ext cx="8137599" cy="922337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사용목적에 따른 분류 </a:t>
            </a:r>
            <a:r>
              <a:rPr lang="en-US" altLang="ko-KR" sz="2800" dirty="0" smtClean="0"/>
              <a:t>(</a:t>
            </a:r>
            <a:r>
              <a:rPr lang="ko-KR" altLang="en-US" sz="2800" dirty="0" smtClean="0"/>
              <a:t>④ </a:t>
            </a:r>
            <a:r>
              <a:rPr lang="ko-KR" altLang="en-US" sz="2800" dirty="0"/>
              <a:t>종합정보통신망</a:t>
            </a:r>
            <a:r>
              <a:rPr lang="en-US" altLang="ko-KR" sz="2800" dirty="0" smtClean="0"/>
              <a:t>)</a:t>
            </a:r>
            <a:endParaRPr lang="en-US" altLang="en-US" sz="2800" dirty="0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504" y="1628800"/>
            <a:ext cx="8928992" cy="356550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종합정보통신망</a:t>
            </a:r>
            <a:r>
              <a:rPr lang="en-US" altLang="ko-KR" dirty="0" smtClean="0"/>
              <a:t>(ISDN)</a:t>
            </a:r>
          </a:p>
          <a:p>
            <a:pPr lvl="1" eaLnBrk="1" hangingPunct="1"/>
            <a:r>
              <a:rPr lang="en-US" altLang="ko-KR" sz="2000" dirty="0" smtClean="0"/>
              <a:t>1972</a:t>
            </a:r>
            <a:r>
              <a:rPr lang="ko-KR" altLang="en-US" sz="2000" dirty="0" smtClean="0"/>
              <a:t>년 국제전신전화자문위원회에서 규정한 용어</a:t>
            </a:r>
            <a:r>
              <a:rPr lang="en-US" altLang="ko-KR" sz="2000" dirty="0" smtClean="0"/>
              <a:t>.</a:t>
            </a:r>
          </a:p>
          <a:p>
            <a:pPr lvl="1" eaLnBrk="1" hangingPunct="1"/>
            <a:r>
              <a:rPr lang="ko-KR" altLang="en-US" sz="2000" dirty="0" smtClean="0"/>
              <a:t>모든 정보를 디지털 신호로 만들어 하나의 통신망을 통하여 문자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그림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음성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화상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비디오 등과 같은 모든 종류의 서비스를 제공하는 통신망</a:t>
            </a:r>
            <a:r>
              <a:rPr lang="en-US" altLang="ko-KR" sz="2000" dirty="0" smtClean="0"/>
              <a:t>.</a:t>
            </a:r>
          </a:p>
          <a:p>
            <a:pPr marL="457200" lvl="1" indent="0" eaLnBrk="1" hangingPunct="1">
              <a:buNone/>
            </a:pPr>
            <a:endParaRPr lang="en-US" altLang="ko-KR" sz="2000" dirty="0"/>
          </a:p>
          <a:p>
            <a:pPr marL="457200" lvl="1" indent="0" eaLnBrk="1" hangingPunct="1">
              <a:buNone/>
            </a:pPr>
            <a:r>
              <a:rPr lang="ko-KR" altLang="en-US" sz="2000" dirty="0" smtClean="0"/>
              <a:t>기존의 통신망은 서비스 특성에 따라 별도로 구축이 되었으므로 범용 서비스에 적합 하지 않으며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여러 통신 서비스를 필요로 할 경우 신호 체계가 복잡하여 사용하기 불편함</a:t>
            </a:r>
            <a:r>
              <a:rPr lang="en-US" altLang="ko-KR" sz="2000" dirty="0" smtClean="0"/>
              <a:t>.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4409333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31640" y="2852936"/>
            <a:ext cx="6400800" cy="478904"/>
          </a:xfrm>
        </p:spPr>
        <p:txBody>
          <a:bodyPr/>
          <a:lstStyle/>
          <a:p>
            <a:r>
              <a:rPr lang="ko-KR" altLang="en-US" dirty="0" smtClean="0"/>
              <a:t>발표를 종료하겠습니다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7466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차례</a:t>
            </a:r>
            <a:endParaRPr lang="en-US" altLang="en-US" dirty="0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6400" y="1663700"/>
            <a:ext cx="8229600" cy="4368800"/>
          </a:xfrm>
        </p:spPr>
        <p:txBody>
          <a:bodyPr/>
          <a:lstStyle/>
          <a:p>
            <a:pPr eaLnBrk="1" hangingPunct="1"/>
            <a:r>
              <a:rPr lang="ko-KR" altLang="en-US" dirty="0"/>
              <a:t>규모별 분류</a:t>
            </a:r>
            <a:endParaRPr lang="en-US" altLang="en-US" dirty="0"/>
          </a:p>
          <a:p>
            <a:pPr lvl="1" eaLnBrk="1" hangingPunct="1"/>
            <a:r>
              <a:rPr lang="ko-KR" altLang="en-US" dirty="0"/>
              <a:t>근거리통신망</a:t>
            </a:r>
            <a:endParaRPr lang="en-US" altLang="ko-KR" dirty="0"/>
          </a:p>
          <a:p>
            <a:pPr lvl="1" eaLnBrk="1" hangingPunct="1"/>
            <a:r>
              <a:rPr lang="ko-KR" altLang="en-US" dirty="0"/>
              <a:t>도시권통신망</a:t>
            </a:r>
            <a:endParaRPr lang="en-US" altLang="ko-KR" dirty="0"/>
          </a:p>
          <a:p>
            <a:pPr lvl="1" eaLnBrk="1" hangingPunct="1"/>
            <a:r>
              <a:rPr lang="ko-KR" altLang="en-US" dirty="0"/>
              <a:t>광역통신망</a:t>
            </a:r>
            <a:endParaRPr lang="en-US" altLang="ko-KR" dirty="0"/>
          </a:p>
          <a:p>
            <a:pPr lvl="1" eaLnBrk="1" hangingPunct="1"/>
            <a:r>
              <a:rPr lang="ko-KR" altLang="en-US" dirty="0" smtClean="0"/>
              <a:t>인터넷</a:t>
            </a:r>
            <a:endParaRPr lang="en-US" altLang="ko-KR" dirty="0" smtClean="0"/>
          </a:p>
          <a:p>
            <a:pPr eaLnBrk="1" hangingPunct="1"/>
            <a:r>
              <a:rPr lang="ko-KR" altLang="en-US" dirty="0" smtClean="0"/>
              <a:t>사용목적에 따른 분류</a:t>
            </a:r>
          </a:p>
          <a:p>
            <a:pPr lvl="1" eaLnBrk="1" hangingPunct="1"/>
            <a:r>
              <a:rPr lang="ko-KR" altLang="en-US" dirty="0" smtClean="0"/>
              <a:t>인트라넷</a:t>
            </a:r>
          </a:p>
          <a:p>
            <a:pPr lvl="1" eaLnBrk="1" hangingPunct="1"/>
            <a:r>
              <a:rPr lang="ko-KR" altLang="en-US" dirty="0" err="1" smtClean="0"/>
              <a:t>엑스트라넷</a:t>
            </a:r>
            <a:endParaRPr lang="en-US" altLang="ko-KR" dirty="0" smtClean="0"/>
          </a:p>
          <a:p>
            <a:pPr marL="457200" lvl="1" indent="0" eaLnBrk="1" hangingPunct="1">
              <a:buNone/>
            </a:pPr>
            <a:endParaRPr lang="en-US" altLang="ko-KR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규모별 </a:t>
            </a:r>
            <a:r>
              <a:rPr lang="ko-KR" altLang="en-US" dirty="0"/>
              <a:t>분류 </a:t>
            </a:r>
            <a:r>
              <a:rPr lang="en-US" altLang="ko-KR" dirty="0" smtClean="0"/>
              <a:t>(</a:t>
            </a:r>
            <a:r>
              <a:rPr lang="ko-KR" altLang="en-US" sz="2800" dirty="0" smtClean="0"/>
              <a:t>①근거리통신망</a:t>
            </a:r>
            <a:r>
              <a:rPr lang="en-US" altLang="ko-KR" sz="2800" dirty="0" smtClean="0"/>
              <a:t>)</a:t>
            </a:r>
            <a:endParaRPr lang="en-US" altLang="en-US" sz="2800" dirty="0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6400" y="1663700"/>
            <a:ext cx="8229600" cy="436880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근거리통신망</a:t>
            </a:r>
            <a:r>
              <a:rPr lang="en-US" altLang="ko-KR" dirty="0" smtClean="0"/>
              <a:t>(LAN)</a:t>
            </a:r>
          </a:p>
          <a:p>
            <a:pPr lvl="1" eaLnBrk="1" hangingPunct="1"/>
            <a:r>
              <a:rPr lang="ko-KR" altLang="en-US" dirty="0" smtClean="0"/>
              <a:t>일정 지역 안의 근거리 통신망</a:t>
            </a:r>
            <a:r>
              <a:rPr lang="en-US" altLang="ko-KR" dirty="0" smtClean="0"/>
              <a:t>.</a:t>
            </a:r>
          </a:p>
          <a:p>
            <a:pPr lvl="2" eaLnBrk="1" hangingPunct="1"/>
            <a:r>
              <a:rPr lang="en-US" altLang="ko-KR" dirty="0"/>
              <a:t>Ex) </a:t>
            </a:r>
            <a:r>
              <a:rPr lang="ko-KR" altLang="en-US" dirty="0"/>
              <a:t>사무실</a:t>
            </a:r>
            <a:r>
              <a:rPr lang="en-US" altLang="ko-KR" dirty="0"/>
              <a:t>, </a:t>
            </a:r>
            <a:r>
              <a:rPr lang="ko-KR" altLang="en-US" dirty="0"/>
              <a:t>학교 </a:t>
            </a:r>
            <a:r>
              <a:rPr lang="ko-KR" altLang="en-US" dirty="0" smtClean="0"/>
              <a:t>등</a:t>
            </a:r>
            <a:endParaRPr lang="en-US" altLang="ko-KR" dirty="0"/>
          </a:p>
          <a:p>
            <a:pPr lvl="1" eaLnBrk="1" hangingPunct="1"/>
            <a:r>
              <a:rPr lang="ko-KR" altLang="en-US" dirty="0" smtClean="0"/>
              <a:t>근거리 통신망의 구조</a:t>
            </a:r>
            <a:endParaRPr lang="en-US" altLang="ko-KR" dirty="0" smtClean="0"/>
          </a:p>
          <a:p>
            <a:pPr lvl="2" eaLnBrk="1" hangingPunct="1"/>
            <a:r>
              <a:rPr lang="ko-KR" altLang="en-US" dirty="0" err="1" smtClean="0"/>
              <a:t>버스형과</a:t>
            </a:r>
            <a:r>
              <a:rPr lang="ko-KR" altLang="en-US" dirty="0" smtClean="0"/>
              <a:t> </a:t>
            </a:r>
            <a:r>
              <a:rPr lang="ko-KR" altLang="en-US" dirty="0" err="1"/>
              <a:t>링형</a:t>
            </a:r>
            <a:r>
              <a:rPr lang="ko-KR" altLang="en-US" dirty="0"/>
              <a:t> 사용</a:t>
            </a:r>
            <a:r>
              <a:rPr lang="en-US" altLang="ko-KR" dirty="0"/>
              <a:t>.</a:t>
            </a:r>
          </a:p>
          <a:p>
            <a:pPr lvl="1" eaLnBrk="1" hangingPunct="1"/>
            <a:r>
              <a:rPr lang="ko-KR" altLang="en-US" dirty="0" smtClean="0"/>
              <a:t>매체 접근 제어 방식</a:t>
            </a:r>
            <a:endParaRPr lang="en-US" altLang="ko-KR" dirty="0"/>
          </a:p>
          <a:p>
            <a:pPr lvl="2" eaLnBrk="1" hangingPunct="1"/>
            <a:r>
              <a:rPr lang="en-US" altLang="ko-KR" dirty="0" smtClean="0"/>
              <a:t>CSMA/CD </a:t>
            </a:r>
            <a:r>
              <a:rPr lang="ko-KR" altLang="en-US" dirty="0" smtClean="0"/>
              <a:t>방식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토근</a:t>
            </a:r>
            <a:r>
              <a:rPr lang="ko-KR" altLang="en-US" dirty="0" smtClean="0"/>
              <a:t> 방식</a:t>
            </a:r>
            <a:r>
              <a:rPr lang="en-US" altLang="ko-KR" dirty="0" smtClean="0"/>
              <a:t>.</a:t>
            </a:r>
          </a:p>
          <a:p>
            <a:pPr lvl="1" eaLnBrk="1" hangingPunct="1"/>
            <a:r>
              <a:rPr lang="ko-KR" altLang="en-US" dirty="0" smtClean="0"/>
              <a:t>통신회선</a:t>
            </a:r>
            <a:endParaRPr lang="en-US" altLang="ko-KR" dirty="0"/>
          </a:p>
          <a:p>
            <a:pPr lvl="2" eaLnBrk="1" hangingPunct="1"/>
            <a:r>
              <a:rPr lang="en-US" altLang="ko-KR" dirty="0" smtClean="0"/>
              <a:t>UTP </a:t>
            </a:r>
            <a:r>
              <a:rPr lang="ko-KR" altLang="en-US" dirty="0" smtClean="0"/>
              <a:t>케이블 사용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293468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규모별 </a:t>
            </a:r>
            <a:r>
              <a:rPr lang="ko-KR" altLang="en-US" dirty="0"/>
              <a:t>분류 </a:t>
            </a:r>
            <a:r>
              <a:rPr lang="en-US" altLang="ko-KR" dirty="0" smtClean="0"/>
              <a:t>(</a:t>
            </a:r>
            <a:r>
              <a:rPr lang="ko-KR" altLang="en-US" sz="2800" dirty="0" smtClean="0"/>
              <a:t>①근거리통신망</a:t>
            </a:r>
            <a:r>
              <a:rPr lang="en-US" altLang="ko-KR" sz="2800" dirty="0" smtClean="0"/>
              <a:t>)</a:t>
            </a:r>
            <a:endParaRPr lang="en-US" altLang="en-US" sz="2800" dirty="0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6400" y="1663700"/>
            <a:ext cx="8229600" cy="43688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LAN</a:t>
            </a:r>
            <a:r>
              <a:rPr lang="ko-KR" altLang="en-US" dirty="0" smtClean="0"/>
              <a:t>의 전송 방식</a:t>
            </a:r>
            <a:endParaRPr lang="en-US" altLang="ko-KR" dirty="0"/>
          </a:p>
          <a:p>
            <a:pPr marL="0" indent="0" eaLnBrk="1" hangingPunct="1">
              <a:buNone/>
            </a:pPr>
            <a:r>
              <a:rPr lang="ko-KR" altLang="en-US" sz="2400" dirty="0"/>
              <a:t>① </a:t>
            </a:r>
            <a:r>
              <a:rPr lang="ko-KR" altLang="en-US" sz="2400" dirty="0" err="1" smtClean="0"/>
              <a:t>브로드밴드</a:t>
            </a:r>
            <a:r>
              <a:rPr lang="en-US" altLang="ko-KR" sz="2400" dirty="0" smtClean="0"/>
              <a:t>(</a:t>
            </a:r>
            <a:r>
              <a:rPr lang="ko-KR" altLang="en-US" sz="2400" dirty="0" err="1" smtClean="0"/>
              <a:t>광대역</a:t>
            </a:r>
            <a:r>
              <a:rPr lang="en-US" altLang="ko-KR" sz="2400" dirty="0" smtClean="0"/>
              <a:t>)</a:t>
            </a:r>
          </a:p>
          <a:p>
            <a:pPr lvl="1" eaLnBrk="1" hangingPunct="1"/>
            <a:r>
              <a:rPr lang="ko-KR" altLang="en-US" sz="2200" dirty="0" smtClean="0"/>
              <a:t>하나의 케이블에 다수의 통신 채널을 형성하여 동시에 데이터를 전송하는 방식을 의미</a:t>
            </a:r>
            <a:r>
              <a:rPr lang="en-US" altLang="ko-KR" sz="2200" dirty="0" smtClean="0"/>
              <a:t>.</a:t>
            </a:r>
          </a:p>
          <a:p>
            <a:pPr lvl="1" eaLnBrk="1" hangingPunct="1"/>
            <a:endParaRPr lang="en-US" altLang="ko-KR" sz="2200" dirty="0" smtClean="0"/>
          </a:p>
          <a:p>
            <a:pPr lvl="1" eaLnBrk="1" hangingPunct="1"/>
            <a:r>
              <a:rPr lang="ko-KR" altLang="en-US" sz="2200" dirty="0" err="1" smtClean="0"/>
              <a:t>브로드밴드는</a:t>
            </a:r>
            <a:r>
              <a:rPr lang="ko-KR" altLang="en-US" sz="2200" dirty="0" smtClean="0"/>
              <a:t> 동시에 데이터를 전송하는 주파수 분할 다중방식을 사용</a:t>
            </a:r>
            <a:r>
              <a:rPr lang="en-US" altLang="ko-KR" sz="2200" dirty="0" smtClean="0"/>
              <a:t>.</a:t>
            </a:r>
          </a:p>
          <a:p>
            <a:pPr lvl="1" eaLnBrk="1" hangingPunct="1"/>
            <a:endParaRPr lang="en-US" altLang="ko-KR" sz="2200" dirty="0" smtClean="0"/>
          </a:p>
          <a:p>
            <a:pPr marL="457200" lvl="1" indent="0" eaLnBrk="1" hangingPunct="1">
              <a:buNone/>
            </a:pPr>
            <a:r>
              <a:rPr lang="ko-KR" altLang="en-US" sz="2200" dirty="0" smtClean="0"/>
              <a:t>음성</a:t>
            </a:r>
            <a:r>
              <a:rPr lang="en-US" altLang="ko-KR" sz="2200" dirty="0" smtClean="0"/>
              <a:t>, </a:t>
            </a:r>
            <a:r>
              <a:rPr lang="ko-KR" altLang="en-US" sz="2200" dirty="0" smtClean="0"/>
              <a:t>데이터</a:t>
            </a:r>
            <a:r>
              <a:rPr lang="en-US" altLang="ko-KR" sz="2200" dirty="0" smtClean="0"/>
              <a:t>, </a:t>
            </a:r>
            <a:r>
              <a:rPr lang="ko-KR" altLang="en-US" sz="2200" dirty="0" smtClean="0"/>
              <a:t>영상 등으로 데이터를 아날로그 형태로 전환</a:t>
            </a:r>
            <a:r>
              <a:rPr lang="en-US" altLang="ko-KR" sz="2200" dirty="0" smtClean="0"/>
              <a:t>.</a:t>
            </a:r>
          </a:p>
          <a:p>
            <a:pPr marL="457200" lvl="1" indent="0" eaLnBrk="1" hangingPunct="1">
              <a:buNone/>
            </a:pPr>
            <a:r>
              <a:rPr lang="ko-KR" altLang="en-US" sz="2200" dirty="0" smtClean="0"/>
              <a:t>전송매체</a:t>
            </a:r>
            <a:r>
              <a:rPr lang="en-US" altLang="ko-KR" sz="2200" dirty="0" smtClean="0"/>
              <a:t>: </a:t>
            </a:r>
            <a:r>
              <a:rPr lang="ko-KR" altLang="en-US" sz="2200" dirty="0" err="1" smtClean="0"/>
              <a:t>동축</a:t>
            </a:r>
            <a:r>
              <a:rPr lang="ko-KR" altLang="en-US" sz="2200" dirty="0" smtClean="0"/>
              <a:t> 케이블</a:t>
            </a:r>
            <a:r>
              <a:rPr lang="en-US" altLang="ko-KR" sz="2200" dirty="0" smtClean="0"/>
              <a:t>, </a:t>
            </a:r>
            <a:r>
              <a:rPr lang="ko-KR" altLang="en-US" sz="2200" dirty="0" smtClean="0"/>
              <a:t>광 케이블</a:t>
            </a:r>
            <a:r>
              <a:rPr lang="en-US" altLang="ko-KR" sz="2200" dirty="0" smtClean="0"/>
              <a:t> </a:t>
            </a:r>
            <a:r>
              <a:rPr lang="ko-KR" altLang="en-US" sz="2200" dirty="0" smtClean="0"/>
              <a:t>등 사용</a:t>
            </a:r>
            <a:r>
              <a:rPr lang="en-US" altLang="ko-KR" sz="2200" dirty="0"/>
              <a:t>.</a:t>
            </a:r>
            <a:endParaRPr lang="en-US" altLang="ko-KR" sz="2200" dirty="0" smtClean="0"/>
          </a:p>
        </p:txBody>
      </p:sp>
    </p:spTree>
    <p:extLst>
      <p:ext uri="{BB962C8B-B14F-4D97-AF65-F5344CB8AC3E}">
        <p14:creationId xmlns:p14="http://schemas.microsoft.com/office/powerpoint/2010/main" val="14865880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규모별 </a:t>
            </a:r>
            <a:r>
              <a:rPr lang="ko-KR" altLang="en-US" dirty="0"/>
              <a:t>분류 </a:t>
            </a:r>
            <a:r>
              <a:rPr lang="en-US" altLang="ko-KR" dirty="0" smtClean="0"/>
              <a:t>(</a:t>
            </a:r>
            <a:r>
              <a:rPr lang="ko-KR" altLang="en-US" sz="2800" dirty="0" smtClean="0"/>
              <a:t>①근거리통신망</a:t>
            </a:r>
            <a:r>
              <a:rPr lang="en-US" altLang="ko-KR" sz="2800" dirty="0" smtClean="0"/>
              <a:t>)</a:t>
            </a:r>
            <a:endParaRPr lang="en-US" altLang="en-US" sz="2800" dirty="0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6400" y="1663700"/>
            <a:ext cx="8229600" cy="43688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LAN</a:t>
            </a:r>
            <a:r>
              <a:rPr lang="ko-KR" altLang="en-US" dirty="0" smtClean="0"/>
              <a:t>의 전송 방식</a:t>
            </a:r>
            <a:endParaRPr lang="en-US" altLang="ko-KR" dirty="0"/>
          </a:p>
          <a:p>
            <a:pPr marL="0" indent="0" eaLnBrk="1" hangingPunct="1">
              <a:buNone/>
            </a:pPr>
            <a:r>
              <a:rPr lang="ko-KR" altLang="en-US" sz="2400" dirty="0" smtClean="0"/>
              <a:t>② 베이스밴드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기저대역</a:t>
            </a:r>
            <a:r>
              <a:rPr lang="en-US" altLang="ko-KR" sz="2400" dirty="0" smtClean="0"/>
              <a:t>)</a:t>
            </a:r>
          </a:p>
          <a:p>
            <a:pPr lvl="1" eaLnBrk="1" hangingPunct="1"/>
            <a:r>
              <a:rPr lang="ko-KR" altLang="en-US" sz="2200" dirty="0" smtClean="0"/>
              <a:t>하나의 케이블에 단일 통신채널을 이용하여 디지털 신호 형태로 데이터를 전송하는 방식을 의미</a:t>
            </a:r>
            <a:r>
              <a:rPr lang="en-US" altLang="ko-KR" sz="2200" dirty="0" smtClean="0"/>
              <a:t>.</a:t>
            </a:r>
          </a:p>
          <a:p>
            <a:pPr lvl="1" eaLnBrk="1" hangingPunct="1"/>
            <a:endParaRPr lang="en-US" altLang="ko-KR" sz="2200" dirty="0" smtClean="0"/>
          </a:p>
          <a:p>
            <a:pPr lvl="1" eaLnBrk="1" hangingPunct="1"/>
            <a:r>
              <a:rPr lang="ko-KR" altLang="en-US" sz="2200" dirty="0" smtClean="0"/>
              <a:t>베이스밴드는 한 개의 통신채널을 사용하기 때문에 데이터끼리 생기는 충돌을 방지하기 위해서</a:t>
            </a:r>
            <a:endParaRPr lang="en-US" altLang="ko-KR" sz="2200" dirty="0" smtClean="0"/>
          </a:p>
          <a:p>
            <a:pPr marL="457200" lvl="1" indent="0" eaLnBrk="1" hangingPunct="1">
              <a:buNone/>
            </a:pPr>
            <a:r>
              <a:rPr lang="en-US" altLang="ko-KR" sz="2200" dirty="0"/>
              <a:t> </a:t>
            </a:r>
            <a:r>
              <a:rPr lang="en-US" altLang="ko-KR" sz="2200" dirty="0" smtClean="0"/>
              <a:t>   </a:t>
            </a:r>
            <a:r>
              <a:rPr lang="ko-KR" altLang="en-US" sz="2200" dirty="0" smtClean="0"/>
              <a:t>시분할 다중방식을 사용</a:t>
            </a:r>
            <a:r>
              <a:rPr lang="en-US" altLang="ko-KR" sz="2200" dirty="0" smtClean="0"/>
              <a:t>.</a:t>
            </a:r>
            <a:endParaRPr lang="en-US" altLang="ko-KR" sz="2200" dirty="0"/>
          </a:p>
        </p:txBody>
      </p:sp>
    </p:spTree>
    <p:extLst>
      <p:ext uri="{BB962C8B-B14F-4D97-AF65-F5344CB8AC3E}">
        <p14:creationId xmlns:p14="http://schemas.microsoft.com/office/powerpoint/2010/main" val="38166554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규모별 </a:t>
            </a:r>
            <a:r>
              <a:rPr lang="ko-KR" altLang="en-US" dirty="0"/>
              <a:t>분류 </a:t>
            </a:r>
            <a:r>
              <a:rPr lang="en-US" altLang="ko-KR" dirty="0" smtClean="0"/>
              <a:t>(</a:t>
            </a:r>
            <a:r>
              <a:rPr lang="ko-KR" altLang="en-US" sz="2800" dirty="0"/>
              <a:t>①</a:t>
            </a:r>
            <a:r>
              <a:rPr lang="ko-KR" altLang="en-US" sz="2800" dirty="0" smtClean="0"/>
              <a:t> 근거리통신망</a:t>
            </a:r>
            <a:r>
              <a:rPr lang="en-US" altLang="ko-KR" sz="2800" dirty="0" smtClean="0"/>
              <a:t>)</a:t>
            </a:r>
            <a:endParaRPr lang="en-US" altLang="en-US" sz="2800" dirty="0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6400" y="1663700"/>
            <a:ext cx="8630096" cy="4368800"/>
          </a:xfrm>
        </p:spPr>
        <p:txBody>
          <a:bodyPr/>
          <a:lstStyle/>
          <a:p>
            <a:pPr eaLnBrk="1" hangingPunct="1"/>
            <a:r>
              <a:rPr lang="ko-KR" altLang="en-US" dirty="0" err="1" smtClean="0"/>
              <a:t>이더넷</a:t>
            </a:r>
            <a:endParaRPr lang="en-US" altLang="ko-KR" dirty="0" smtClean="0"/>
          </a:p>
          <a:p>
            <a:pPr lvl="1" eaLnBrk="1" hangingPunct="1"/>
            <a:r>
              <a:rPr lang="ko-KR" altLang="en-US" sz="2000" dirty="0" smtClean="0"/>
              <a:t>제록스</a:t>
            </a:r>
            <a:r>
              <a:rPr lang="en-US" altLang="ko-KR" sz="2000" dirty="0" smtClean="0"/>
              <a:t>(Xerox)</a:t>
            </a:r>
            <a:r>
              <a:rPr lang="ko-KR" altLang="en-US" sz="2000" dirty="0" smtClean="0"/>
              <a:t>사에서 </a:t>
            </a:r>
            <a:r>
              <a:rPr lang="ko-KR" altLang="en-US" sz="2000" dirty="0" err="1" smtClean="0"/>
              <a:t>동축</a:t>
            </a:r>
            <a:r>
              <a:rPr lang="ko-KR" altLang="en-US" sz="2000" dirty="0" smtClean="0"/>
              <a:t> 케이블을 전송매체로 하는 </a:t>
            </a:r>
            <a:r>
              <a:rPr lang="en-US" altLang="ko-KR" sz="2000" dirty="0" smtClean="0"/>
              <a:t>LAN</a:t>
            </a:r>
            <a:r>
              <a:rPr lang="ko-KR" altLang="en-US" sz="2000" dirty="0" smtClean="0"/>
              <a:t>으로 개발</a:t>
            </a:r>
            <a:r>
              <a:rPr lang="en-US" altLang="ko-KR" sz="2000" dirty="0" smtClean="0"/>
              <a:t>.</a:t>
            </a:r>
          </a:p>
          <a:p>
            <a:pPr lvl="1" eaLnBrk="1" hangingPunct="1"/>
            <a:r>
              <a:rPr lang="ko-KR" altLang="en-US" sz="2000" dirty="0" err="1" smtClean="0"/>
              <a:t>이더넷은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버스형</a:t>
            </a:r>
            <a:r>
              <a:rPr lang="ko-KR" altLang="en-US" sz="2000" dirty="0" smtClean="0"/>
              <a:t> 통신망 구조를 사용한다</a:t>
            </a:r>
            <a:r>
              <a:rPr lang="en-US" altLang="ko-KR" sz="2000" dirty="0" smtClean="0"/>
              <a:t>.</a:t>
            </a:r>
          </a:p>
          <a:p>
            <a:pPr lvl="1" eaLnBrk="1" hangingPunct="1"/>
            <a:r>
              <a:rPr lang="ko-KR" altLang="en-US" sz="2000" dirty="0" smtClean="0"/>
              <a:t>매체접근제어방식은 </a:t>
            </a:r>
            <a:r>
              <a:rPr lang="en-US" altLang="ko-KR" sz="2000" dirty="0" smtClean="0"/>
              <a:t>CSMA/CD</a:t>
            </a:r>
            <a:r>
              <a:rPr lang="ko-KR" altLang="en-US" sz="2000" dirty="0" smtClean="0"/>
              <a:t>를 사용</a:t>
            </a:r>
            <a:r>
              <a:rPr lang="en-US" altLang="ko-KR" sz="2000" dirty="0" smtClean="0"/>
              <a:t>.</a:t>
            </a:r>
          </a:p>
          <a:p>
            <a:pPr lvl="1" eaLnBrk="1" hangingPunct="1"/>
            <a:r>
              <a:rPr lang="ko-KR" altLang="en-US" sz="2000" dirty="0" smtClean="0"/>
              <a:t>중간 </a:t>
            </a:r>
            <a:r>
              <a:rPr lang="ko-KR" altLang="en-US" sz="2000" dirty="0" err="1" smtClean="0"/>
              <a:t>노드가</a:t>
            </a:r>
            <a:r>
              <a:rPr lang="ko-KR" altLang="en-US" sz="2000" dirty="0" smtClean="0"/>
              <a:t> 문제가 발생해도 전체적으로 영향을 주지 않는다</a:t>
            </a:r>
            <a:r>
              <a:rPr lang="en-US" altLang="ko-KR" sz="2000" dirty="0" smtClean="0"/>
              <a:t>.</a:t>
            </a:r>
          </a:p>
        </p:txBody>
      </p:sp>
      <p:pic>
        <p:nvPicPr>
          <p:cNvPr id="1026" name="Picture 2" descr="C:\Users\Administrator\Desktop\조롱이\제목 없음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3743401"/>
            <a:ext cx="3686175" cy="2247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18896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규모별 </a:t>
            </a:r>
            <a:r>
              <a:rPr lang="ko-KR" altLang="en-US" dirty="0"/>
              <a:t>분류 </a:t>
            </a:r>
            <a:r>
              <a:rPr lang="en-US" altLang="ko-KR" dirty="0" smtClean="0"/>
              <a:t>(</a:t>
            </a:r>
            <a:r>
              <a:rPr lang="ko-KR" altLang="en-US" sz="2800" dirty="0"/>
              <a:t>①</a:t>
            </a:r>
            <a:r>
              <a:rPr lang="ko-KR" altLang="en-US" sz="2800" dirty="0" smtClean="0"/>
              <a:t> 근거리통신망</a:t>
            </a:r>
            <a:r>
              <a:rPr lang="en-US" altLang="ko-KR" sz="2800" dirty="0" smtClean="0"/>
              <a:t>)</a:t>
            </a:r>
            <a:endParaRPr lang="en-US" altLang="en-US" sz="2800" dirty="0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6400" y="1663700"/>
            <a:ext cx="8630096" cy="5149676"/>
          </a:xfrm>
        </p:spPr>
        <p:txBody>
          <a:bodyPr/>
          <a:lstStyle/>
          <a:p>
            <a:pPr eaLnBrk="1" hangingPunct="1"/>
            <a:r>
              <a:rPr lang="ko-KR" altLang="en-US" dirty="0" err="1" smtClean="0"/>
              <a:t>이더넷</a:t>
            </a:r>
            <a:r>
              <a:rPr lang="ko-KR" altLang="en-US" dirty="0" smtClean="0"/>
              <a:t> 방식 </a:t>
            </a:r>
            <a:r>
              <a:rPr lang="en-US" altLang="ko-KR" dirty="0" smtClean="0"/>
              <a:t>LAN</a:t>
            </a:r>
            <a:r>
              <a:rPr lang="ko-KR" altLang="en-US" dirty="0" smtClean="0"/>
              <a:t>의 접속형태</a:t>
            </a:r>
            <a:endParaRPr lang="en-US" altLang="ko-KR" dirty="0" smtClean="0"/>
          </a:p>
          <a:p>
            <a:pPr lvl="1" eaLnBrk="1" hangingPunct="1"/>
            <a:r>
              <a:rPr lang="ko-KR" altLang="en-US" sz="2000" dirty="0" err="1" smtClean="0"/>
              <a:t>버스형</a:t>
            </a:r>
            <a:r>
              <a:rPr lang="ko-KR" altLang="en-US" sz="2000" dirty="0" smtClean="0"/>
              <a:t> 접속방식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더미 허브 방식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스위치 허브 방식 등</a:t>
            </a:r>
            <a:r>
              <a:rPr lang="en-US" altLang="ko-KR" sz="2000" dirty="0" smtClean="0"/>
              <a:t>.</a:t>
            </a:r>
          </a:p>
          <a:p>
            <a:pPr marL="457200" lvl="1" indent="0" eaLnBrk="1" hangingPunct="1">
              <a:buNone/>
            </a:pPr>
            <a:endParaRPr lang="en-US" altLang="ko-KR" sz="200" dirty="0"/>
          </a:p>
          <a:p>
            <a:pPr marL="457200" lvl="1" indent="0" eaLnBrk="1" hangingPunct="1">
              <a:buNone/>
            </a:pPr>
            <a:r>
              <a:rPr lang="ko-KR" altLang="en-US" sz="2000" dirty="0" err="1" smtClean="0"/>
              <a:t>버스형</a:t>
            </a:r>
            <a:r>
              <a:rPr lang="ko-KR" altLang="en-US" sz="2000" dirty="0" smtClean="0"/>
              <a:t> 접속방식</a:t>
            </a:r>
            <a:endParaRPr lang="en-US" altLang="ko-KR" sz="2000" dirty="0" smtClean="0"/>
          </a:p>
          <a:p>
            <a:pPr marL="457200" lvl="1" indent="0" eaLnBrk="1" hangingPunct="1">
              <a:buNone/>
            </a:pPr>
            <a:r>
              <a:rPr lang="en-US" altLang="ko-KR" sz="1800" dirty="0"/>
              <a:t> </a:t>
            </a:r>
            <a:r>
              <a:rPr lang="en-US" altLang="ko-KR" sz="1800" dirty="0" smtClean="0"/>
              <a:t>- </a:t>
            </a:r>
            <a:r>
              <a:rPr lang="ko-KR" altLang="en-US" sz="1800" dirty="0" smtClean="0"/>
              <a:t>하나의 통신회선에 모든 </a:t>
            </a:r>
            <a:r>
              <a:rPr lang="ko-KR" altLang="en-US" sz="1800" dirty="0" err="1" smtClean="0"/>
              <a:t>노드가</a:t>
            </a:r>
            <a:r>
              <a:rPr lang="ko-KR" altLang="en-US" sz="1800" dirty="0" smtClean="0"/>
              <a:t> 연결된 형태</a:t>
            </a:r>
            <a:r>
              <a:rPr lang="en-US" altLang="ko-KR" sz="1800" dirty="0" smtClean="0"/>
              <a:t>.</a:t>
            </a:r>
          </a:p>
          <a:p>
            <a:pPr marL="457200" lvl="1" indent="0" eaLnBrk="1" hangingPunct="1">
              <a:buNone/>
            </a:pPr>
            <a:r>
              <a:rPr lang="en-US" altLang="ko-KR" sz="1800" dirty="0"/>
              <a:t> </a:t>
            </a:r>
            <a:r>
              <a:rPr lang="en-US" altLang="ko-KR" sz="1800" dirty="0" smtClean="0"/>
              <a:t>- </a:t>
            </a:r>
            <a:r>
              <a:rPr lang="ko-KR" altLang="en-US" sz="1800" dirty="0" smtClean="0"/>
              <a:t>데이터를 전송하면 통신회선에 연결된 모든 </a:t>
            </a:r>
            <a:r>
              <a:rPr lang="ko-KR" altLang="en-US" sz="1800" dirty="0" err="1" smtClean="0"/>
              <a:t>노드에서</a:t>
            </a:r>
            <a:r>
              <a:rPr lang="ko-KR" altLang="en-US" sz="1800" dirty="0" smtClean="0"/>
              <a:t> 데이터 수신 가능</a:t>
            </a:r>
            <a:r>
              <a:rPr lang="en-US" altLang="ko-KR" sz="1800" dirty="0" smtClean="0"/>
              <a:t>.</a:t>
            </a:r>
          </a:p>
          <a:p>
            <a:pPr marL="457200" lvl="1" indent="0" eaLnBrk="1" hangingPunct="1">
              <a:buNone/>
            </a:pPr>
            <a:endParaRPr lang="en-US" altLang="ko-KR" sz="1000" dirty="0"/>
          </a:p>
          <a:p>
            <a:pPr marL="457200" lvl="1" indent="0" eaLnBrk="1" hangingPunct="1">
              <a:buNone/>
            </a:pPr>
            <a:r>
              <a:rPr lang="ko-KR" altLang="en-US" sz="2000" dirty="0" smtClean="0"/>
              <a:t>더미 허브 방식</a:t>
            </a:r>
            <a:endParaRPr lang="en-US" altLang="ko-KR" sz="2000" dirty="0" smtClean="0"/>
          </a:p>
          <a:p>
            <a:pPr marL="457200" lvl="1" indent="0" eaLnBrk="1" hangingPunct="1">
              <a:buNone/>
            </a:pPr>
            <a:r>
              <a:rPr lang="en-US" altLang="ko-KR" sz="1800" dirty="0"/>
              <a:t> </a:t>
            </a:r>
            <a:r>
              <a:rPr lang="en-US" altLang="ko-KR" sz="1800" dirty="0" smtClean="0"/>
              <a:t>- </a:t>
            </a:r>
            <a:r>
              <a:rPr lang="ko-KR" altLang="en-US" sz="1800" dirty="0" smtClean="0"/>
              <a:t>중앙에 허브를 두고 </a:t>
            </a:r>
            <a:r>
              <a:rPr lang="ko-KR" altLang="en-US" sz="1800" dirty="0" err="1" smtClean="0"/>
              <a:t>노드를</a:t>
            </a:r>
            <a:r>
              <a:rPr lang="ko-KR" altLang="en-US" sz="1800" dirty="0" smtClean="0"/>
              <a:t> 성형으로 연결한 형태</a:t>
            </a:r>
            <a:r>
              <a:rPr lang="en-US" altLang="ko-KR" sz="1800" dirty="0" smtClean="0"/>
              <a:t>.</a:t>
            </a:r>
          </a:p>
          <a:p>
            <a:pPr marL="457200" lvl="1" indent="0" eaLnBrk="1" hangingPunct="1">
              <a:buNone/>
            </a:pPr>
            <a:r>
              <a:rPr lang="en-US" altLang="ko-KR" sz="1800" dirty="0"/>
              <a:t> </a:t>
            </a:r>
            <a:r>
              <a:rPr lang="en-US" altLang="ko-KR" sz="1800" dirty="0" smtClean="0"/>
              <a:t>- </a:t>
            </a:r>
            <a:r>
              <a:rPr lang="ko-KR" altLang="en-US" sz="1800" dirty="0" smtClean="0"/>
              <a:t>한 개의 </a:t>
            </a:r>
            <a:r>
              <a:rPr lang="ko-KR" altLang="en-US" sz="1800" dirty="0" err="1" smtClean="0"/>
              <a:t>노드에서</a:t>
            </a:r>
            <a:r>
              <a:rPr lang="ko-KR" altLang="en-US" sz="1800" dirty="0" smtClean="0"/>
              <a:t> 데이터를 전송하면 다른 </a:t>
            </a:r>
            <a:r>
              <a:rPr lang="ko-KR" altLang="en-US" sz="1800" dirty="0" err="1" smtClean="0"/>
              <a:t>노드에서는</a:t>
            </a:r>
            <a:r>
              <a:rPr lang="ko-KR" altLang="en-US" sz="1800" dirty="0" smtClean="0"/>
              <a:t> 충돌을 피하기 위해 전송할 수 없게 된다</a:t>
            </a:r>
            <a:r>
              <a:rPr lang="en-US" altLang="ko-KR" sz="1800" dirty="0" smtClean="0"/>
              <a:t>.</a:t>
            </a:r>
          </a:p>
          <a:p>
            <a:pPr marL="457200" lvl="1" indent="0" eaLnBrk="1" hangingPunct="1">
              <a:buNone/>
            </a:pPr>
            <a:endParaRPr lang="en-US" altLang="ko-KR" sz="1000" dirty="0" smtClean="0"/>
          </a:p>
          <a:p>
            <a:pPr marL="457200" lvl="1" indent="0" eaLnBrk="1" hangingPunct="1">
              <a:buNone/>
            </a:pPr>
            <a:r>
              <a:rPr lang="ko-KR" altLang="en-US" sz="2000" dirty="0" err="1" smtClean="0"/>
              <a:t>스위칭</a:t>
            </a:r>
            <a:r>
              <a:rPr lang="ko-KR" altLang="en-US" sz="2000" dirty="0" smtClean="0"/>
              <a:t> 허브 방식</a:t>
            </a:r>
            <a:endParaRPr lang="en-US" altLang="ko-KR" sz="2000" dirty="0" smtClean="0"/>
          </a:p>
          <a:p>
            <a:pPr marL="457200" lvl="1" indent="0" eaLnBrk="1" hangingPunct="1">
              <a:buNone/>
            </a:pPr>
            <a:r>
              <a:rPr lang="en-US" altLang="ko-KR" sz="1800" dirty="0" smtClean="0"/>
              <a:t> - </a:t>
            </a:r>
            <a:r>
              <a:rPr lang="ko-KR" altLang="en-US" sz="1800" dirty="0" smtClean="0"/>
              <a:t>중앙에 </a:t>
            </a:r>
            <a:r>
              <a:rPr lang="ko-KR" altLang="en-US" sz="1800" dirty="0" err="1" smtClean="0"/>
              <a:t>스위칭</a:t>
            </a:r>
            <a:r>
              <a:rPr lang="ko-KR" altLang="en-US" sz="1800" dirty="0" smtClean="0"/>
              <a:t> 허브를 두고 </a:t>
            </a:r>
            <a:r>
              <a:rPr lang="ko-KR" altLang="en-US" sz="1800" dirty="0" err="1" smtClean="0"/>
              <a:t>노드를</a:t>
            </a:r>
            <a:r>
              <a:rPr lang="ko-KR" altLang="en-US" sz="1800" dirty="0" smtClean="0"/>
              <a:t> 성형으로 접속하는 형태</a:t>
            </a:r>
            <a:r>
              <a:rPr lang="en-US" altLang="ko-KR" sz="1800" dirty="0" smtClean="0"/>
              <a:t>.</a:t>
            </a:r>
          </a:p>
          <a:p>
            <a:pPr marL="457200" lvl="1" indent="0" eaLnBrk="1" hangingPunct="1">
              <a:buNone/>
            </a:pPr>
            <a:r>
              <a:rPr lang="en-US" altLang="ko-KR" sz="1800" dirty="0"/>
              <a:t> </a:t>
            </a:r>
            <a:r>
              <a:rPr lang="en-US" altLang="ko-KR" sz="1800" dirty="0" smtClean="0"/>
              <a:t>- </a:t>
            </a:r>
            <a:r>
              <a:rPr lang="ko-KR" altLang="en-US" sz="1800" dirty="0" err="1" smtClean="0"/>
              <a:t>송신측과</a:t>
            </a:r>
            <a:r>
              <a:rPr lang="ko-KR" altLang="en-US" sz="1800" dirty="0" smtClean="0"/>
              <a:t> </a:t>
            </a:r>
            <a:r>
              <a:rPr lang="ko-KR" altLang="en-US" sz="1800" dirty="0" err="1" smtClean="0"/>
              <a:t>수신측</a:t>
            </a:r>
            <a:r>
              <a:rPr lang="ko-KR" altLang="en-US" sz="1800" dirty="0" smtClean="0"/>
              <a:t> </a:t>
            </a:r>
            <a:r>
              <a:rPr lang="ko-KR" altLang="en-US" sz="1800" dirty="0" err="1" smtClean="0"/>
              <a:t>노드에서</a:t>
            </a:r>
            <a:r>
              <a:rPr lang="ko-KR" altLang="en-US" sz="1800" dirty="0" smtClean="0"/>
              <a:t> 데이터 전송되더라도 다른 </a:t>
            </a:r>
            <a:r>
              <a:rPr lang="ko-KR" altLang="en-US" sz="1800" dirty="0" err="1" smtClean="0"/>
              <a:t>노드에서도</a:t>
            </a:r>
            <a:r>
              <a:rPr lang="ko-KR" altLang="en-US" sz="1800" dirty="0" smtClean="0"/>
              <a:t> 데이터 전송 가능</a:t>
            </a:r>
            <a:r>
              <a:rPr lang="en-US" altLang="ko-KR" sz="1800" dirty="0" smtClean="0"/>
              <a:t>.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3726287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규모별 </a:t>
            </a:r>
            <a:r>
              <a:rPr lang="ko-KR" altLang="en-US" dirty="0"/>
              <a:t>분류 </a:t>
            </a:r>
            <a:r>
              <a:rPr lang="en-US" altLang="ko-KR" dirty="0" smtClean="0"/>
              <a:t>(</a:t>
            </a:r>
            <a:r>
              <a:rPr lang="ko-KR" altLang="en-US" sz="2800" dirty="0" smtClean="0"/>
              <a:t>② 도시권통신망</a:t>
            </a:r>
            <a:r>
              <a:rPr lang="en-US" altLang="ko-KR" sz="2800" dirty="0" smtClean="0"/>
              <a:t>)</a:t>
            </a:r>
            <a:endParaRPr lang="en-US" altLang="en-US" sz="2800" dirty="0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6400" y="1663700"/>
            <a:ext cx="8630096" cy="436880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도시권통신망</a:t>
            </a:r>
            <a:r>
              <a:rPr lang="en-US" altLang="ko-KR" dirty="0" smtClean="0"/>
              <a:t>(MAN)</a:t>
            </a:r>
          </a:p>
          <a:p>
            <a:pPr lvl="1" eaLnBrk="1" hangingPunct="1"/>
            <a:r>
              <a:rPr lang="ko-KR" altLang="en-US" sz="2000" dirty="0" smtClean="0"/>
              <a:t>도시 안의 여러 </a:t>
            </a:r>
            <a:r>
              <a:rPr lang="en-US" altLang="ko-KR" sz="2000" dirty="0" smtClean="0"/>
              <a:t>LAN</a:t>
            </a:r>
            <a:r>
              <a:rPr lang="ko-KR" altLang="en-US" sz="2000" dirty="0" smtClean="0"/>
              <a:t>을 연결한 형태</a:t>
            </a:r>
            <a:r>
              <a:rPr lang="en-US" altLang="ko-KR" sz="2000" dirty="0" smtClean="0"/>
              <a:t>.</a:t>
            </a:r>
          </a:p>
          <a:p>
            <a:pPr lvl="1" eaLnBrk="1" hangingPunct="1"/>
            <a:r>
              <a:rPr lang="ko-KR" altLang="en-US" sz="2000" dirty="0" smtClean="0"/>
              <a:t>일반적으로 인구밀접지역의 대도시를 중심으로 반경 </a:t>
            </a:r>
            <a:r>
              <a:rPr lang="en-US" altLang="ko-KR" sz="2000" dirty="0" smtClean="0"/>
              <a:t>5~50km</a:t>
            </a:r>
            <a:r>
              <a:rPr lang="ko-KR" altLang="en-US" sz="2000" dirty="0" smtClean="0"/>
              <a:t>이내의 네트워크이다</a:t>
            </a:r>
            <a:r>
              <a:rPr lang="en-US" altLang="ko-KR" sz="2000" dirty="0" smtClean="0"/>
              <a:t>.</a:t>
            </a:r>
          </a:p>
          <a:p>
            <a:pPr lvl="1" eaLnBrk="1" hangingPunct="1"/>
            <a:endParaRPr lang="en-US" altLang="ko-KR" sz="2200" dirty="0" smtClean="0"/>
          </a:p>
        </p:txBody>
      </p:sp>
      <p:pic>
        <p:nvPicPr>
          <p:cNvPr id="2050" name="Picture 2" descr="C:\Users\Administrator\Desktop\조롱이\figure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894" y="3284984"/>
            <a:ext cx="3892082" cy="2848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Administrator\Desktop\조롱이\2-03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3" y="3228198"/>
            <a:ext cx="4260338" cy="2962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00019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규모별 </a:t>
            </a:r>
            <a:r>
              <a:rPr lang="ko-KR" altLang="en-US" dirty="0"/>
              <a:t>분류 </a:t>
            </a:r>
            <a:r>
              <a:rPr lang="en-US" altLang="ko-KR" dirty="0" smtClean="0"/>
              <a:t>(</a:t>
            </a:r>
            <a:r>
              <a:rPr lang="ko-KR" altLang="en-US" sz="2800" dirty="0" smtClean="0"/>
              <a:t>③ 광역통신망</a:t>
            </a:r>
            <a:r>
              <a:rPr lang="en-US" altLang="ko-KR" sz="2800" dirty="0" smtClean="0"/>
              <a:t>)</a:t>
            </a:r>
            <a:endParaRPr lang="en-US" altLang="en-US" sz="2800" dirty="0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6400" y="1663700"/>
            <a:ext cx="8630096" cy="436880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광역통신망</a:t>
            </a:r>
            <a:r>
              <a:rPr lang="en-US" altLang="ko-KR" dirty="0" smtClean="0"/>
              <a:t>(</a:t>
            </a:r>
            <a:r>
              <a:rPr lang="en-US" altLang="ko-KR" dirty="0"/>
              <a:t>W</a:t>
            </a:r>
            <a:r>
              <a:rPr lang="en-US" altLang="ko-KR" dirty="0" smtClean="0"/>
              <a:t>AN)</a:t>
            </a:r>
          </a:p>
          <a:p>
            <a:pPr lvl="1" eaLnBrk="1" hangingPunct="1"/>
            <a:r>
              <a:rPr lang="ko-KR" altLang="en-US" sz="2000" dirty="0" smtClean="0"/>
              <a:t>여러 개의 </a:t>
            </a:r>
            <a:r>
              <a:rPr lang="en-US" altLang="ko-KR" sz="2000" dirty="0" smtClean="0"/>
              <a:t>LAN</a:t>
            </a:r>
            <a:r>
              <a:rPr lang="ko-KR" altLang="en-US" sz="2000" dirty="0" smtClean="0"/>
              <a:t>을 묶은 광역 네트워크로 규모가 한 국가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한 대륙으로 걸친 넓은 지역의 컴퓨터가 연결되어 있는 통신망</a:t>
            </a:r>
            <a:r>
              <a:rPr lang="en-US" altLang="ko-KR" sz="2000" dirty="0" smtClean="0"/>
              <a:t>.</a:t>
            </a:r>
          </a:p>
          <a:p>
            <a:pPr lvl="1" eaLnBrk="1" hangingPunct="1"/>
            <a:r>
              <a:rPr lang="ko-KR" altLang="en-US" sz="2000" dirty="0" smtClean="0"/>
              <a:t>근거리통신망</a:t>
            </a:r>
            <a:r>
              <a:rPr lang="en-US" altLang="ko-KR" sz="2000" dirty="0" smtClean="0"/>
              <a:t>(LAN)</a:t>
            </a:r>
            <a:r>
              <a:rPr lang="ko-KR" altLang="en-US" sz="2000" dirty="0" smtClean="0"/>
              <a:t>이나 도시권통신망</a:t>
            </a:r>
            <a:r>
              <a:rPr lang="en-US" altLang="ko-KR" sz="2000" dirty="0" smtClean="0"/>
              <a:t>(MAN)</a:t>
            </a:r>
            <a:r>
              <a:rPr lang="ko-KR" altLang="en-US" sz="2000" dirty="0" smtClean="0"/>
              <a:t>에 비해 넓은 지역을 연결하기 때문에 속도가 느리고 전송 </a:t>
            </a:r>
            <a:r>
              <a:rPr lang="ko-KR" altLang="en-US" sz="2000" dirty="0" err="1" smtClean="0"/>
              <a:t>오류율이</a:t>
            </a:r>
            <a:r>
              <a:rPr lang="ko-KR" altLang="en-US" sz="2000" dirty="0" smtClean="0"/>
              <a:t> 높음</a:t>
            </a:r>
            <a:r>
              <a:rPr lang="en-US" altLang="ko-KR" sz="2000" dirty="0" smtClean="0"/>
              <a:t>.</a:t>
            </a:r>
          </a:p>
        </p:txBody>
      </p:sp>
      <p:pic>
        <p:nvPicPr>
          <p:cNvPr id="3074" name="Picture 2" descr="C:\Users\Administrator\Desktop\조롱이\다운로드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874" y="3628850"/>
            <a:ext cx="7056784" cy="2929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46453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306">
      <a:dk1>
        <a:sysClr val="windowText" lastClr="000000"/>
      </a:dk1>
      <a:lt1>
        <a:srgbClr val="FFFFFF"/>
      </a:lt1>
      <a:dk2>
        <a:srgbClr val="000000"/>
      </a:dk2>
      <a:lt2>
        <a:srgbClr val="FFFFFF"/>
      </a:lt2>
      <a:accent1>
        <a:srgbClr val="000000"/>
      </a:accent1>
      <a:accent2>
        <a:srgbClr val="6BA7F8"/>
      </a:accent2>
      <a:accent3>
        <a:srgbClr val="C3DBFC"/>
      </a:accent3>
      <a:accent4>
        <a:srgbClr val="0A2793"/>
      </a:accent4>
      <a:accent5>
        <a:srgbClr val="C0E8FD"/>
      </a:accent5>
      <a:accent6>
        <a:srgbClr val="6097E1"/>
      </a:accent6>
      <a:hlink>
        <a:srgbClr val="0B6DEF"/>
      </a:hlink>
      <a:folHlink>
        <a:srgbClr val="237DF5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897</Words>
  <Application>Microsoft Office PowerPoint</Application>
  <PresentationFormat>화면 슬라이드 쇼(4:3)</PresentationFormat>
  <Paragraphs>139</Paragraphs>
  <Slides>18</Slides>
  <Notes>16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19" baseType="lpstr">
      <vt:lpstr>Office Theme</vt:lpstr>
      <vt:lpstr>네트워크의 분류</vt:lpstr>
      <vt:lpstr>차례</vt:lpstr>
      <vt:lpstr>규모별 분류 (①근거리통신망)</vt:lpstr>
      <vt:lpstr>규모별 분류 (①근거리통신망)</vt:lpstr>
      <vt:lpstr>규모별 분류 (①근거리통신망)</vt:lpstr>
      <vt:lpstr>규모별 분류 (① 근거리통신망)</vt:lpstr>
      <vt:lpstr>규모별 분류 (① 근거리통신망)</vt:lpstr>
      <vt:lpstr>규모별 분류 (② 도시권통신망)</vt:lpstr>
      <vt:lpstr>규모별 분류 (③ 광역통신망)</vt:lpstr>
      <vt:lpstr>규모별 분류 (④ 인터넷)</vt:lpstr>
      <vt:lpstr>규모별 분류 (④ 인터넷)</vt:lpstr>
      <vt:lpstr>규모별 분류 (④ 인터넷)</vt:lpstr>
      <vt:lpstr>규모별 분류 (④ 인터넷)</vt:lpstr>
      <vt:lpstr>사용목적에 따른 분류 (① 인트라넷)</vt:lpstr>
      <vt:lpstr>사용목적에 따른 분류 (② 엑스트라넷)</vt:lpstr>
      <vt:lpstr>사용목적에 따른 분류 (③ 부가가치통신망)</vt:lpstr>
      <vt:lpstr>사용목적에 따른 분류 (④ 종합정보통신망)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Guy Fawkes Night Fireworks PowerPoint Presentation</dc:title>
  <dc:creator>jontypearce</dc:creator>
  <cp:lastModifiedBy>Registered User</cp:lastModifiedBy>
  <cp:revision>24</cp:revision>
  <dcterms:created xsi:type="dcterms:W3CDTF">2011-07-11T11:56:50Z</dcterms:created>
  <dcterms:modified xsi:type="dcterms:W3CDTF">2016-03-28T06:36:02Z</dcterms:modified>
</cp:coreProperties>
</file>