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249-8826-4EBE-A9C8-7C6671A9CAC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940-2752-4EEA-A3EB-B484C8587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28148" y="2694906"/>
            <a:ext cx="308770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spc="300" dirty="0" smtClean="0">
                <a:solidFill>
                  <a:schemeClr val="bg1"/>
                </a:solidFill>
              </a:rPr>
              <a:t>스위치를 이용한</a:t>
            </a:r>
            <a:endParaRPr lang="en-US" altLang="ko-KR" sz="2800" spc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spc="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800" spc="300" dirty="0" smtClean="0">
                <a:solidFill>
                  <a:schemeClr val="bg1"/>
                </a:solidFill>
              </a:rPr>
              <a:t> 구축</a:t>
            </a:r>
            <a:endParaRPr lang="en-US" altLang="ko-KR" sz="2800" spc="300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9181" y="388072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600" spc="-300" dirty="0" smtClean="0">
                <a:latin typeface="+mj-ea"/>
                <a:ea typeface="+mj-ea"/>
              </a:rPr>
              <a:t>U2103 </a:t>
            </a:r>
            <a:r>
              <a:rPr lang="ko-KR" altLang="en-US" sz="1600" spc="-300" dirty="0" smtClean="0">
                <a:latin typeface="+mj-ea"/>
                <a:ea typeface="+mj-ea"/>
              </a:rPr>
              <a:t>김준성</a:t>
            </a:r>
            <a:endParaRPr lang="ko-KR" altLang="en-US" sz="1600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92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0545" y="161364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스위치의 기능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708" y="1258190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950" y="1593827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200" spc="-150" dirty="0">
                <a:solidFill>
                  <a:schemeClr val="bg1"/>
                </a:solidFill>
              </a:rPr>
              <a:t>③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 루프 방지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45" y="2024714"/>
            <a:ext cx="8543825" cy="21852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Tx/>
              <a:buChar char="-"/>
            </a:pP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호스트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에서 </a:t>
            </a:r>
            <a:r>
              <a:rPr lang="ko-KR" altLang="en-US" sz="17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로 </a:t>
            </a:r>
            <a:r>
              <a:rPr lang="ko-KR" altLang="en-US" sz="17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유니캐스트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 프레임을 전송하면 </a:t>
            </a:r>
            <a:r>
              <a:rPr lang="ko-KR" altLang="en-US" sz="17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에 대한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주소가 스위치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A, B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에 등록되지 않았을 경우에 스위치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A,B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는 프레임을 수신하고 호스트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주소가 포트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번이라고 등록한다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스위치를 통과한 프레임은 다른 스위치로 전달이 되고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각 스위치는</a:t>
            </a:r>
            <a:r>
              <a:rPr lang="en-US" altLang="ko-KR" sz="17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주소를 포트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에서 포트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로 수정한다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이때 세그먼트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에 있는 사용자가 호스트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로 데이터를 전송하게 된다면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스위치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는 호스트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가 포트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에 있는 것으로 인식하여 </a:t>
            </a:r>
            <a:r>
              <a:rPr lang="ko-KR" altLang="en-US" sz="17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필터링을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 하게 되고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결국은 데이터를 호스트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로 전달하지 못하게 된다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7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이 현상을 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en-US" altLang="ko-KR" sz="1700" spc="-150" dirty="0" smtClean="0">
                <a:solidFill>
                  <a:srgbClr val="FF0000"/>
                </a:solidFill>
                <a:latin typeface="+mj-ea"/>
                <a:ea typeface="+mj-ea"/>
              </a:rPr>
              <a:t>MAC </a:t>
            </a:r>
            <a:r>
              <a:rPr lang="ko-KR" altLang="en-US" sz="1700" spc="-150" dirty="0" smtClean="0">
                <a:solidFill>
                  <a:srgbClr val="FF0000"/>
                </a:solidFill>
                <a:latin typeface="+mj-ea"/>
                <a:ea typeface="+mj-ea"/>
              </a:rPr>
              <a:t>주소 테이블의 불안정성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’</a:t>
            </a:r>
            <a:r>
              <a:rPr lang="ko-KR" altLang="en-US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이라고 한다</a:t>
            </a:r>
            <a:r>
              <a:rPr lang="en-US" altLang="ko-KR" sz="1700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7170" name="Picture 2" descr="C:\Users\Administrator\Desktop\비둘기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5" y="4209929"/>
            <a:ext cx="6992938" cy="257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0545" y="161364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1449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6" y="255016"/>
            <a:ext cx="225738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 설정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운영 모드 변경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968" y="1270679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스위치를 설정할 때는 프롬프트의 모양에 따라서 운영 모드가 달라지므로 </a:t>
            </a:r>
            <a:r>
              <a:rPr lang="ko-KR" altLang="en-US" spc="-150" dirty="0" err="1" smtClean="0">
                <a:solidFill>
                  <a:srgbClr val="FF0000"/>
                </a:solidFill>
              </a:rPr>
              <a:t>유의</a:t>
            </a:r>
            <a:r>
              <a:rPr lang="ko-KR" altLang="en-US" spc="-150" dirty="0" err="1" smtClean="0">
                <a:solidFill>
                  <a:schemeClr val="bg1"/>
                </a:solidFill>
              </a:rPr>
              <a:t>해야함</a:t>
            </a:r>
            <a:r>
              <a:rPr lang="en-US" altLang="ko-KR" spc="-150" dirty="0" smtClean="0">
                <a:solidFill>
                  <a:schemeClr val="bg1"/>
                </a:solidFill>
              </a:rPr>
              <a:t>.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strator\Desktop\비둘기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71" y="1733549"/>
            <a:ext cx="6905202" cy="480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06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1449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6" y="255016"/>
            <a:ext cx="2609804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 설정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원격 제어를 위한 </a:t>
            </a:r>
            <a:r>
              <a:rPr lang="en-US" altLang="ko-KR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IP </a:t>
            </a:r>
            <a:r>
              <a:rPr lang="ko-KR" altLang="en-US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 설정</a:t>
            </a:r>
            <a:endParaRPr lang="ko-KR" altLang="en-US" sz="16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199" y="1239901"/>
            <a:ext cx="3955721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① 구성 모드로 설정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② 설정 명령어를 입력하고</a:t>
            </a:r>
            <a:r>
              <a:rPr lang="en-US" altLang="ko-KR" spc="-150" dirty="0" smtClean="0">
                <a:solidFill>
                  <a:schemeClr val="bg1"/>
                </a:solidFill>
              </a:rPr>
              <a:t>, </a:t>
            </a:r>
            <a:r>
              <a:rPr lang="en-US" altLang="ko-KR" spc="-150" dirty="0" err="1" smtClean="0">
                <a:solidFill>
                  <a:schemeClr val="bg1"/>
                </a:solidFill>
              </a:rPr>
              <a:t>Ctrl+Z</a:t>
            </a:r>
            <a:r>
              <a:rPr lang="ko-KR" altLang="en-US" spc="-150" dirty="0" smtClean="0">
                <a:solidFill>
                  <a:schemeClr val="bg1"/>
                </a:solidFill>
              </a:rPr>
              <a:t>로 저장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③ </a:t>
            </a:r>
            <a:r>
              <a:rPr lang="en-US" altLang="ko-KR" spc="-150" dirty="0" err="1" smtClean="0">
                <a:solidFill>
                  <a:schemeClr val="bg1"/>
                </a:solidFill>
              </a:rPr>
              <a:t>vlan</a:t>
            </a:r>
            <a:r>
              <a:rPr lang="en-US" altLang="ko-KR" spc="-150" dirty="0" smtClean="0">
                <a:solidFill>
                  <a:schemeClr val="bg1"/>
                </a:solidFill>
              </a:rPr>
              <a:t>   1 </a:t>
            </a:r>
            <a:r>
              <a:rPr lang="ko-KR" altLang="en-US" spc="-150" dirty="0" smtClean="0">
                <a:solidFill>
                  <a:schemeClr val="bg1"/>
                </a:solidFill>
              </a:rPr>
              <a:t>인터페이스 설정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④ </a:t>
            </a:r>
            <a:r>
              <a:rPr lang="en-US" altLang="ko-KR" spc="-150" dirty="0" smtClean="0">
                <a:solidFill>
                  <a:schemeClr val="bg1"/>
                </a:solidFill>
              </a:rPr>
              <a:t>IP </a:t>
            </a:r>
            <a:r>
              <a:rPr lang="ko-KR" altLang="en-US" spc="-150" dirty="0" smtClean="0">
                <a:solidFill>
                  <a:schemeClr val="bg1"/>
                </a:solidFill>
              </a:rPr>
              <a:t>주소와 </a:t>
            </a:r>
            <a:r>
              <a:rPr lang="ko-KR" altLang="en-US" spc="-150" dirty="0" err="1" smtClean="0">
                <a:solidFill>
                  <a:schemeClr val="bg1"/>
                </a:solidFill>
              </a:rPr>
              <a:t>서브넷</a:t>
            </a:r>
            <a:r>
              <a:rPr lang="ko-KR" altLang="en-US" spc="-150" dirty="0" smtClean="0">
                <a:solidFill>
                  <a:schemeClr val="bg1"/>
                </a:solidFill>
              </a:rPr>
              <a:t> 마스크 설정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⑤ 저장 후 바로 전 단계로 나오기</a:t>
            </a:r>
            <a:r>
              <a:rPr lang="en-US" altLang="ko-KR" spc="-150" dirty="0" smtClean="0">
                <a:solidFill>
                  <a:schemeClr val="bg1"/>
                </a:solidFill>
              </a:rPr>
              <a:t>,  </a:t>
            </a:r>
          </a:p>
          <a:p>
            <a:r>
              <a:rPr lang="en-US" altLang="ko-KR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       Switch(</a:t>
            </a:r>
            <a:r>
              <a:rPr lang="en-US" altLang="ko-KR" spc="-15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pc="-150" dirty="0" smtClean="0">
                <a:solidFill>
                  <a:schemeClr val="bg1"/>
                </a:solidFill>
              </a:rPr>
              <a:t>-if)# </a:t>
            </a:r>
            <a:r>
              <a:rPr lang="en-US" altLang="ko-KR" spc="-1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Switch(</a:t>
            </a:r>
            <a:r>
              <a:rPr lang="en-US" altLang="ko-KR" spc="-15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config</a:t>
            </a:r>
            <a:r>
              <a:rPr lang="en-US" altLang="ko-KR" spc="-150" dirty="0" smtClean="0">
                <a:solidFill>
                  <a:schemeClr val="bg1"/>
                </a:solidFill>
                <a:sym typeface="Wingdings" panose="05000000000000000000" pitchFamily="2" charset="2"/>
              </a:rPr>
              <a:t>)#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⑥ 디폴트 </a:t>
            </a:r>
            <a:r>
              <a:rPr lang="ko-KR" altLang="en-US" spc="-150" dirty="0" err="1" smtClean="0">
                <a:solidFill>
                  <a:schemeClr val="bg1"/>
                </a:solidFill>
              </a:rPr>
              <a:t>게이트웨이</a:t>
            </a:r>
            <a:r>
              <a:rPr lang="ko-KR" altLang="en-US" spc="-150" dirty="0" smtClean="0">
                <a:solidFill>
                  <a:schemeClr val="bg1"/>
                </a:solidFill>
              </a:rPr>
              <a:t> 설정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⑦ 저장 후 바로 전 단계로 나오기</a:t>
            </a:r>
            <a:r>
              <a:rPr lang="en-US" altLang="ko-KR" spc="-150" dirty="0">
                <a:solidFill>
                  <a:schemeClr val="bg1"/>
                </a:solidFill>
              </a:rPr>
              <a:t>, </a:t>
            </a:r>
            <a:r>
              <a:rPr lang="en-US" altLang="ko-KR" spc="-15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        Switch(</a:t>
            </a:r>
            <a:r>
              <a:rPr lang="en-US" altLang="ko-KR" spc="-15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pc="-150" dirty="0" smtClean="0">
                <a:solidFill>
                  <a:schemeClr val="bg1"/>
                </a:solidFill>
              </a:rPr>
              <a:t>)# </a:t>
            </a:r>
            <a:r>
              <a:rPr lang="en-US" altLang="ko-KR" spc="-15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pc="-150" dirty="0" smtClean="0">
                <a:solidFill>
                  <a:schemeClr val="bg1"/>
                </a:solidFill>
                <a:sym typeface="Wingdings" panose="05000000000000000000" pitchFamily="2" charset="2"/>
              </a:rPr>
              <a:t>Switch#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⑧ 설정한 내용 확인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비둘기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5" y="1239901"/>
            <a:ext cx="4490246" cy="518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06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1449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6" y="255016"/>
            <a:ext cx="2609804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 설정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Duplex</a:t>
            </a:r>
            <a:r>
              <a:rPr lang="ko-KR" altLang="en-US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속도  조절</a:t>
            </a:r>
            <a:endParaRPr lang="ko-KR" altLang="en-US" sz="16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199" y="1239901"/>
            <a:ext cx="3955721" cy="36933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① </a:t>
            </a:r>
            <a:r>
              <a:rPr lang="en-US" altLang="ko-KR" spc="-150" dirty="0" err="1" smtClean="0">
                <a:solidFill>
                  <a:schemeClr val="bg1"/>
                </a:solidFill>
              </a:rPr>
              <a:t>interFace</a:t>
            </a:r>
            <a:r>
              <a:rPr lang="en-US" altLang="ko-KR" spc="-150" dirty="0" smtClean="0">
                <a:solidFill>
                  <a:schemeClr val="bg1"/>
                </a:solidFill>
              </a:rPr>
              <a:t> </a:t>
            </a:r>
            <a:r>
              <a:rPr lang="en-US" altLang="ko-KR" spc="-150" dirty="0" err="1" smtClean="0">
                <a:solidFill>
                  <a:schemeClr val="bg1"/>
                </a:solidFill>
              </a:rPr>
              <a:t>Fastethernet</a:t>
            </a:r>
            <a:r>
              <a:rPr lang="en-US" altLang="ko-KR" spc="-150" dirty="0" smtClean="0">
                <a:solidFill>
                  <a:schemeClr val="bg1"/>
                </a:solidFill>
              </a:rPr>
              <a:t> 0/1 </a:t>
            </a:r>
            <a:r>
              <a:rPr lang="ko-KR" altLang="en-US" spc="-150" dirty="0" smtClean="0">
                <a:solidFill>
                  <a:schemeClr val="bg1"/>
                </a:solidFill>
              </a:rPr>
              <a:t>포트 지정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② </a:t>
            </a:r>
            <a:r>
              <a:rPr lang="en-US" altLang="ko-KR" spc="-150" dirty="0" smtClean="0">
                <a:solidFill>
                  <a:schemeClr val="bg1"/>
                </a:solidFill>
              </a:rPr>
              <a:t>speed ? </a:t>
            </a:r>
            <a:r>
              <a:rPr lang="ko-KR" altLang="en-US" spc="-150" dirty="0" smtClean="0">
                <a:solidFill>
                  <a:schemeClr val="bg1"/>
                </a:solidFill>
              </a:rPr>
              <a:t>는 설정 가능한 </a:t>
            </a:r>
            <a:r>
              <a:rPr lang="en-US" altLang="ko-KR" spc="-150" dirty="0" smtClean="0">
                <a:solidFill>
                  <a:schemeClr val="bg1"/>
                </a:solidFill>
              </a:rPr>
              <a:t>speed</a:t>
            </a:r>
            <a:r>
              <a:rPr lang="ko-KR" altLang="en-US" spc="-150" dirty="0" smtClean="0">
                <a:solidFill>
                  <a:schemeClr val="bg1"/>
                </a:solidFill>
              </a:rPr>
              <a:t>의 옵션을 보여줌</a:t>
            </a:r>
            <a:r>
              <a:rPr lang="en-US" altLang="ko-KR" spc="-150" dirty="0" smtClean="0">
                <a:solidFill>
                  <a:schemeClr val="bg1"/>
                </a:solidFill>
              </a:rPr>
              <a:t>,  10Mbps, 100Mbps,  auto </a:t>
            </a:r>
            <a:r>
              <a:rPr lang="ko-KR" altLang="en-US" spc="-150" dirty="0" smtClean="0">
                <a:solidFill>
                  <a:schemeClr val="bg1"/>
                </a:solidFill>
              </a:rPr>
              <a:t>설정이 있음을 볼 수 있다</a:t>
            </a:r>
            <a:r>
              <a:rPr lang="en-US" altLang="ko-KR" spc="-150" dirty="0" smtClean="0">
                <a:solidFill>
                  <a:schemeClr val="bg1"/>
                </a:solidFill>
              </a:rPr>
              <a:t>. Auto</a:t>
            </a:r>
            <a:r>
              <a:rPr lang="ko-KR" altLang="en-US" spc="-150" dirty="0" smtClean="0">
                <a:solidFill>
                  <a:schemeClr val="bg1"/>
                </a:solidFill>
              </a:rPr>
              <a:t>로 설정하면 스위치와 상대 장비와의 속도를 자동으로 조절해 준다</a:t>
            </a:r>
            <a:r>
              <a:rPr lang="en-US" altLang="ko-KR" spc="-15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③ 전송 속도를 </a:t>
            </a:r>
            <a:r>
              <a:rPr lang="en-US" altLang="ko-KR" spc="-150" dirty="0" smtClean="0">
                <a:solidFill>
                  <a:schemeClr val="bg1"/>
                </a:solidFill>
              </a:rPr>
              <a:t>100Mbps</a:t>
            </a:r>
            <a:r>
              <a:rPr lang="ko-KR" altLang="en-US" spc="-150" dirty="0" smtClean="0">
                <a:solidFill>
                  <a:schemeClr val="bg1"/>
                </a:solidFill>
              </a:rPr>
              <a:t>로 설정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④ </a:t>
            </a:r>
            <a:r>
              <a:rPr lang="en-US" altLang="ko-KR" spc="-150" dirty="0" smtClean="0">
                <a:solidFill>
                  <a:schemeClr val="bg1"/>
                </a:solidFill>
              </a:rPr>
              <a:t>duplex ? </a:t>
            </a:r>
            <a:r>
              <a:rPr lang="ko-KR" altLang="en-US" spc="-150" dirty="0" smtClean="0">
                <a:solidFill>
                  <a:schemeClr val="bg1"/>
                </a:solidFill>
              </a:rPr>
              <a:t>는 설정 가능한 </a:t>
            </a:r>
            <a:r>
              <a:rPr lang="en-US" altLang="ko-KR" spc="-150" dirty="0" smtClean="0">
                <a:solidFill>
                  <a:schemeClr val="bg1"/>
                </a:solidFill>
              </a:rPr>
              <a:t>duplex </a:t>
            </a:r>
            <a:r>
              <a:rPr lang="ko-KR" altLang="en-US" spc="-150" dirty="0" smtClean="0">
                <a:solidFill>
                  <a:schemeClr val="bg1"/>
                </a:solidFill>
              </a:rPr>
              <a:t>모드를 보여준다</a:t>
            </a:r>
            <a:r>
              <a:rPr lang="en-US" altLang="ko-KR" spc="-150" dirty="0" smtClean="0">
                <a:solidFill>
                  <a:schemeClr val="bg1"/>
                </a:solidFill>
              </a:rPr>
              <a:t>.     Auto, full, half</a:t>
            </a:r>
            <a:r>
              <a:rPr lang="ko-KR" altLang="en-US" spc="-150" dirty="0" smtClean="0">
                <a:solidFill>
                  <a:schemeClr val="bg1"/>
                </a:solidFill>
              </a:rPr>
              <a:t>가 있다</a:t>
            </a:r>
            <a:r>
              <a:rPr lang="en-US" altLang="ko-KR" spc="-15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⑤  </a:t>
            </a:r>
            <a:r>
              <a:rPr lang="en-US" altLang="ko-KR" spc="-150" dirty="0" smtClean="0">
                <a:solidFill>
                  <a:schemeClr val="bg1"/>
                </a:solidFill>
              </a:rPr>
              <a:t>Full  duplex</a:t>
            </a:r>
            <a:r>
              <a:rPr lang="ko-KR" altLang="en-US" spc="-150" dirty="0" smtClean="0">
                <a:solidFill>
                  <a:schemeClr val="bg1"/>
                </a:solidFill>
              </a:rPr>
              <a:t>로 설정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⑥ 저장하고 운영자 운영 모드로 나옴</a:t>
            </a:r>
            <a:r>
              <a:rPr lang="en-US" altLang="ko-KR" spc="-15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       Switch(</a:t>
            </a:r>
            <a:r>
              <a:rPr lang="en-US" altLang="ko-KR" spc="-15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pc="-150" dirty="0" smtClean="0">
                <a:solidFill>
                  <a:schemeClr val="bg1"/>
                </a:solidFill>
              </a:rPr>
              <a:t>-if)# </a:t>
            </a:r>
            <a:r>
              <a:rPr lang="en-US" altLang="ko-KR" spc="-15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Switch#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</a:rPr>
              <a:t>⑦  설정한 내용 확인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istrator\Desktop\비둘기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9901"/>
            <a:ext cx="4662561" cy="545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06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1449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6" y="255016"/>
            <a:ext cx="2609804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 설정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 spc="-3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이더넷</a:t>
            </a:r>
            <a:r>
              <a:rPr lang="ko-KR" altLang="en-US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구축하기</a:t>
            </a:r>
            <a:endParaRPr lang="ko-KR" altLang="en-US" sz="16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59" y="1249555"/>
            <a:ext cx="2157963" cy="40010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 설정</a:t>
            </a:r>
            <a:endParaRPr lang="en-US" altLang="ko-KR" sz="2200" spc="-150" dirty="0" smtClean="0">
              <a:solidFill>
                <a:schemeClr val="bg1"/>
              </a:solidFill>
            </a:endParaRPr>
          </a:p>
          <a:p>
            <a:pPr marL="457200" indent="-457200" algn="ctr">
              <a:buAutoNum type="arabicParenR"/>
            </a:pPr>
            <a:endParaRPr lang="en-US" altLang="ko-KR" sz="2200" spc="-150" dirty="0">
              <a:solidFill>
                <a:schemeClr val="bg1"/>
              </a:solidFill>
            </a:endParaRPr>
          </a:p>
          <a:p>
            <a:pPr marL="457200" indent="-457200" algn="ctr">
              <a:buAutoNum type="arabicParenR"/>
            </a:pPr>
            <a:endParaRPr lang="en-US" altLang="ko-KR" sz="2200" spc="-150" dirty="0" smtClean="0">
              <a:solidFill>
                <a:schemeClr val="bg1"/>
              </a:solidFill>
            </a:endParaRPr>
          </a:p>
          <a:p>
            <a:pPr marL="457200" indent="-457200" algn="ctr">
              <a:buAutoNum type="arabicParenR"/>
            </a:pPr>
            <a:endParaRPr lang="en-US" altLang="ko-KR" sz="2200" spc="-150" dirty="0">
              <a:solidFill>
                <a:schemeClr val="bg1"/>
              </a:solidFill>
            </a:endParaRPr>
          </a:p>
          <a:p>
            <a:pPr marL="457200" indent="-457200" algn="ctr">
              <a:buAutoNum type="arabicParenR"/>
            </a:pPr>
            <a:endParaRPr lang="en-US" altLang="ko-KR" sz="2200" spc="-150" dirty="0" smtClean="0">
              <a:solidFill>
                <a:schemeClr val="bg1"/>
              </a:solidFill>
            </a:endParaRPr>
          </a:p>
          <a:p>
            <a:pPr marL="457200" indent="-457200" algn="ctr">
              <a:buAutoNum type="arabicParenR"/>
            </a:pPr>
            <a:endParaRPr lang="en-US" altLang="ko-KR" sz="2200" spc="-150" dirty="0">
              <a:solidFill>
                <a:schemeClr val="bg1"/>
              </a:solidFill>
            </a:endParaRPr>
          </a:p>
          <a:p>
            <a:pPr marL="457200" indent="-457200" algn="ctr">
              <a:buAutoNum type="arabicParenR"/>
            </a:pPr>
            <a:endParaRPr lang="en-US" altLang="ko-KR" sz="2200" spc="-150" dirty="0" smtClean="0">
              <a:solidFill>
                <a:schemeClr val="bg1"/>
              </a:solidFill>
            </a:endParaRPr>
          </a:p>
          <a:p>
            <a:r>
              <a:rPr lang="ko-KR" altLang="en-US" sz="1400" spc="-150" dirty="0" smtClean="0">
                <a:solidFill>
                  <a:schemeClr val="bg1"/>
                </a:solidFill>
              </a:rPr>
              <a:t>스위치의 </a:t>
            </a:r>
            <a:r>
              <a:rPr lang="en-US" altLang="ko-KR" sz="1400" spc="-150" dirty="0">
                <a:solidFill>
                  <a:schemeClr val="bg1"/>
                </a:solidFill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+mj-ea"/>
                <a:ea typeface="+mj-ea"/>
              </a:rPr>
              <a:t>IP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주소를 설정  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-&gt;</a:t>
            </a:r>
          </a:p>
          <a:p>
            <a:endParaRPr lang="en-US" altLang="ko-KR" sz="2000" spc="-150" dirty="0">
              <a:solidFill>
                <a:schemeClr val="bg1"/>
              </a:solidFill>
            </a:endParaRPr>
          </a:p>
          <a:p>
            <a:endParaRPr lang="en-US" altLang="ko-KR" sz="2000" spc="-150" dirty="0" smtClean="0">
              <a:solidFill>
                <a:schemeClr val="bg1"/>
              </a:solidFill>
            </a:endParaRPr>
          </a:p>
          <a:p>
            <a:r>
              <a:rPr lang="ko-KR" altLang="en-US" sz="1400" spc="-150" dirty="0" smtClean="0">
                <a:solidFill>
                  <a:schemeClr val="bg1"/>
                </a:solidFill>
              </a:rPr>
              <a:t>스위치의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게이트웨이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 설정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-&gt;</a:t>
            </a:r>
            <a:endParaRPr lang="ko-KR" altLang="en-US" sz="2000" spc="-150" dirty="0">
              <a:solidFill>
                <a:schemeClr val="bg1"/>
              </a:solidFill>
            </a:endParaRPr>
          </a:p>
          <a:p>
            <a:endParaRPr lang="en-US" altLang="ko-KR" sz="20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dministrator\Desktop\비둘기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22" y="1714074"/>
            <a:ext cx="6463149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06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1449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6" y="255016"/>
            <a:ext cx="2609804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 설정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 spc="-3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이더넷</a:t>
            </a:r>
            <a:r>
              <a:rPr lang="ko-KR" altLang="en-US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구축하기</a:t>
            </a:r>
            <a:endParaRPr lang="ko-KR" altLang="en-US" sz="16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465" y="1249555"/>
            <a:ext cx="193835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>
                <a:solidFill>
                  <a:schemeClr val="bg1"/>
                </a:solidFill>
              </a:rPr>
              <a:t>2</a:t>
            </a:r>
            <a:r>
              <a:rPr lang="en-US" altLang="ko-KR" sz="2200" spc="-150" dirty="0" smtClean="0">
                <a:solidFill>
                  <a:schemeClr val="bg1"/>
                </a:solidFill>
              </a:rPr>
              <a:t>) PC 1, PC 2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설정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dministrator\Desktop\비둘기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4" y="1819275"/>
            <a:ext cx="859313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06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1449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6" y="255016"/>
            <a:ext cx="2609804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 설정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 spc="-3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이더넷</a:t>
            </a:r>
            <a:r>
              <a:rPr lang="ko-KR" altLang="en-US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구축하기</a:t>
            </a:r>
            <a:endParaRPr lang="ko-KR" altLang="en-US" sz="16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724" y="1249555"/>
            <a:ext cx="2303836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3)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네트워크 테스트</a:t>
            </a:r>
            <a:endParaRPr lang="en-US" altLang="ko-KR" sz="2200" spc="-15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 descr="C:\Users\Administrator\Desktop\비둘기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46" y="1644657"/>
            <a:ext cx="6305495" cy="421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2574" y="5944489"/>
            <a:ext cx="50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핑을</a:t>
            </a:r>
            <a:r>
              <a:rPr lang="ko-KR" altLang="en-US" dirty="0" smtClean="0">
                <a:solidFill>
                  <a:schemeClr val="bg1"/>
                </a:solidFill>
              </a:rPr>
              <a:t> 이용하여 네트워크가 잘 돌아가는지 테스트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06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1449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6" y="255016"/>
            <a:ext cx="2609804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 설정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600" spc="-3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이더넷</a:t>
            </a:r>
            <a:r>
              <a:rPr lang="ko-KR" altLang="en-US" sz="1600" spc="-3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구축하기</a:t>
            </a:r>
            <a:endParaRPr lang="ko-KR" altLang="en-US" sz="16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37" y="1249555"/>
            <a:ext cx="2317814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>
                <a:solidFill>
                  <a:schemeClr val="bg1"/>
                </a:solidFill>
              </a:rPr>
              <a:t>4</a:t>
            </a:r>
            <a:r>
              <a:rPr lang="en-US" altLang="ko-KR" sz="2200" spc="-150" dirty="0" smtClean="0">
                <a:solidFill>
                  <a:schemeClr val="bg1"/>
                </a:solidFill>
              </a:rPr>
              <a:t>) MAC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테이블 점검</a:t>
            </a:r>
            <a:endParaRPr lang="en-US" altLang="ko-KR" sz="2200" spc="-150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dministrator\Desktop\비둘기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9" y="1680442"/>
            <a:ext cx="7396708" cy="48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9211" y="3025679"/>
            <a:ext cx="25455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THANK YOU !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47655" y="38807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600" spc="-300" dirty="0" smtClean="0"/>
              <a:t>U2103 </a:t>
            </a:r>
            <a:r>
              <a:rPr lang="ko-KR" altLang="en-US" sz="1600" spc="-300" dirty="0" smtClean="0"/>
              <a:t>김준성</a:t>
            </a:r>
            <a:endParaRPr lang="ko-KR" altLang="en-US" sz="1600" spc="-300" dirty="0"/>
          </a:p>
        </p:txBody>
      </p:sp>
    </p:spTree>
    <p:extLst>
      <p:ext uri="{BB962C8B-B14F-4D97-AF65-F5344CB8AC3E}">
        <p14:creationId xmlns:p14="http://schemas.microsoft.com/office/powerpoint/2010/main" val="11936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464633"/>
            <a:ext cx="386864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400" spc="-300" dirty="0" smtClean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9061" y="1259082"/>
            <a:ext cx="2611613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1. </a:t>
            </a:r>
            <a:r>
              <a:rPr lang="ko-KR" altLang="en-US" sz="2200" spc="-150" dirty="0" err="1" smtClean="0">
                <a:solidFill>
                  <a:schemeClr val="bg1"/>
                </a:solidFill>
              </a:rPr>
              <a:t>스위칭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 기술의 기초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7563" y="1258191"/>
            <a:ext cx="1763624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2</a:t>
            </a:r>
            <a:r>
              <a:rPr lang="en-US" altLang="ko-KR" sz="2200" spc="-150" dirty="0">
                <a:solidFill>
                  <a:schemeClr val="bg1"/>
                </a:solidFill>
              </a:rPr>
              <a:t>.</a:t>
            </a:r>
            <a:r>
              <a:rPr lang="en-US" altLang="ko-KR" sz="2200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 설정</a:t>
            </a:r>
            <a:endParaRPr lang="ko-KR" altLang="en-US" sz="2600" spc="-15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75207" y="1689078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374580" y="1689969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2374" y="1925832"/>
            <a:ext cx="2064989" cy="153888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</a:rPr>
              <a:t>1)  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스위치와 허브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</a:rPr>
              <a:t>2)  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스위치의 기능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r>
              <a:rPr lang="en-US" altLang="ko-KR" sz="2200" spc="-150" dirty="0" smtClean="0">
                <a:solidFill>
                  <a:schemeClr val="bg1"/>
                </a:solidFill>
              </a:rPr>
              <a:t>-   </a:t>
            </a:r>
            <a:r>
              <a:rPr lang="ko-KR" altLang="en-US" sz="1600" spc="-150" dirty="0" smtClean="0">
                <a:solidFill>
                  <a:schemeClr val="bg1"/>
                </a:solidFill>
              </a:rPr>
              <a:t>주소 학습</a:t>
            </a:r>
            <a:endParaRPr lang="en-US" altLang="ko-KR" sz="1600" spc="-150" dirty="0" smtClean="0">
              <a:solidFill>
                <a:schemeClr val="bg1"/>
              </a:solidFill>
            </a:endParaRPr>
          </a:p>
          <a:p>
            <a:r>
              <a:rPr lang="en-US" altLang="ko-KR" sz="1600" spc="-150" dirty="0" smtClean="0">
                <a:solidFill>
                  <a:schemeClr val="bg1"/>
                </a:solidFill>
              </a:rPr>
              <a:t>-   </a:t>
            </a:r>
            <a:r>
              <a:rPr lang="ko-KR" altLang="en-US" sz="1600" spc="-150" dirty="0" smtClean="0">
                <a:solidFill>
                  <a:schemeClr val="bg1"/>
                </a:solidFill>
              </a:rPr>
              <a:t>프레임 전달 및 </a:t>
            </a:r>
            <a:r>
              <a:rPr lang="ko-KR" altLang="en-US" sz="1600" spc="-150" dirty="0" err="1" smtClean="0">
                <a:solidFill>
                  <a:schemeClr val="bg1"/>
                </a:solidFill>
              </a:rPr>
              <a:t>필터링</a:t>
            </a:r>
            <a:endParaRPr lang="en-US" altLang="ko-KR" sz="1600" spc="-150" dirty="0" smtClean="0">
              <a:solidFill>
                <a:schemeClr val="bg1"/>
              </a:solidFill>
            </a:endParaRPr>
          </a:p>
          <a:p>
            <a:r>
              <a:rPr lang="en-US" altLang="ko-KR" sz="1600" spc="-150" dirty="0" smtClean="0">
                <a:solidFill>
                  <a:schemeClr val="bg1"/>
                </a:solidFill>
              </a:rPr>
              <a:t>-   </a:t>
            </a:r>
            <a:r>
              <a:rPr lang="ko-KR" altLang="en-US" sz="1600" spc="-150" dirty="0" smtClean="0">
                <a:solidFill>
                  <a:schemeClr val="bg1"/>
                </a:solidFill>
              </a:rPr>
              <a:t>루프 방지</a:t>
            </a:r>
            <a:endParaRPr lang="en-US" altLang="ko-KR" sz="1600" spc="-15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2709" y="1860939"/>
            <a:ext cx="3430747" cy="126188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운영 모드 변경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r>
              <a:rPr lang="en-US" altLang="ko-KR" sz="2000" spc="-150" dirty="0" smtClean="0">
                <a:solidFill>
                  <a:schemeClr val="bg1"/>
                </a:solidFill>
              </a:rPr>
              <a:t>2)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원격제어를  위한 </a:t>
            </a:r>
            <a:r>
              <a:rPr lang="en-US" altLang="ko-KR" sz="2000" spc="-150" dirty="0">
                <a:solidFill>
                  <a:schemeClr val="bg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IP 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주소  설정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r>
              <a:rPr lang="en-US" altLang="ko-KR" sz="2000" spc="-150" dirty="0" smtClean="0">
                <a:solidFill>
                  <a:schemeClr val="bg1"/>
                </a:solidFill>
              </a:rPr>
              <a:t>3) Duplex</a:t>
            </a:r>
            <a:r>
              <a:rPr lang="ko-KR" altLang="en-US" sz="2000" spc="-150" dirty="0" smtClean="0">
                <a:solidFill>
                  <a:schemeClr val="bg1"/>
                </a:solidFill>
              </a:rPr>
              <a:t>와 속도 설정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endParaRPr lang="en-US" altLang="ko-KR" sz="1600" spc="-15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6270" y="3759320"/>
            <a:ext cx="2289409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3. </a:t>
            </a:r>
            <a:r>
              <a:rPr lang="ko-KR" altLang="en-US" sz="2200" spc="-15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 구축하기</a:t>
            </a:r>
            <a:endParaRPr lang="ko-KR" altLang="en-US" sz="2600" spc="-15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76180" y="4191098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4842" y="4343062"/>
            <a:ext cx="2269724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1)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스위치 설정</a:t>
            </a:r>
            <a:endParaRPr lang="en-US" altLang="ko-KR" sz="20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2) PC 1, PC 2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설정</a:t>
            </a:r>
            <a:endParaRPr lang="en-US" altLang="ko-KR" sz="20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3)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네트워크 테스트</a:t>
            </a:r>
            <a:endParaRPr lang="en-US" altLang="ko-KR" sz="20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4) MAC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  <a:ea typeface="+mj-ea"/>
              </a:rPr>
              <a:t>테이블 점검</a:t>
            </a:r>
            <a:endParaRPr lang="en-US" altLang="ko-KR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34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263" y="1753158"/>
            <a:ext cx="395903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스위치는 내부에 메모리를 </a:t>
            </a:r>
            <a:endParaRPr lang="en-US" altLang="ko-KR" sz="22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가지고 있어 각 포트에 연결되어 있는 컴퓨터들의 </a:t>
            </a:r>
            <a:r>
              <a:rPr lang="en-US" altLang="ko-KR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주소들이 </a:t>
            </a:r>
            <a:endParaRPr lang="en-US" altLang="ko-KR" sz="22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여기에 기록되어 있다</a:t>
            </a:r>
            <a:r>
              <a:rPr lang="en-US" altLang="ko-KR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스위치와 허브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2090" y="1258191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3385" y="1753158"/>
            <a:ext cx="4191978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UTP </a:t>
            </a:r>
            <a:r>
              <a:rPr lang="ko-KR" altLang="en-US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케이블을 이용하여 가까운 거리에 있는 컴퓨터들을 연결시켜 주는 네트워크</a:t>
            </a:r>
            <a:r>
              <a:rPr lang="en-US" altLang="ko-KR" sz="22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200" spc="-150" dirty="0" smtClean="0">
                <a:solidFill>
                  <a:schemeClr val="bg1"/>
                </a:solidFill>
                <a:latin typeface="+mj-ea"/>
                <a:ea typeface="+mj-ea"/>
              </a:rPr>
              <a:t>장비로 감쇠된 신호를 증폭하여 주는 역할</a:t>
            </a:r>
            <a:endParaRPr lang="en-US" altLang="ko-KR" sz="22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7129" y="1258191"/>
            <a:ext cx="94449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>
                <a:solidFill>
                  <a:schemeClr val="bg1"/>
                </a:solidFill>
              </a:rPr>
              <a:t>2</a:t>
            </a:r>
            <a:r>
              <a:rPr lang="en-US" altLang="ko-KR" sz="2200" spc="-150" dirty="0" smtClean="0">
                <a:solidFill>
                  <a:schemeClr val="bg1"/>
                </a:solidFill>
              </a:rPr>
              <a:t>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허브</a:t>
            </a:r>
            <a:endParaRPr lang="ko-KR" altLang="en-US" sz="26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strator\Desktop\비둘기\03_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46" y="3342581"/>
            <a:ext cx="6174507" cy="29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262" y="1708684"/>
            <a:ext cx="8416738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스위치는 대부분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이더넷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스위치를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의미히며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세그먼트 사이에 프레임을 전달함으로써 네트워크를 여러 개의 충돌 도메인으로 나누어 주소 학습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프레임 전달 및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필터링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루프 방지 등의 기능을 수행함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스위치는 자신에게 연결된 컴퓨터의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</a:rPr>
              <a:t>MAC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주소를 스스로 학습하는 기능이 있는데</a:t>
            </a:r>
            <a:r>
              <a:rPr lang="en-US" altLang="ko-KR" spc="-150" dirty="0">
                <a:solidFill>
                  <a:schemeClr val="bg1"/>
                </a:solidFill>
                <a:latin typeface="+mj-ea"/>
              </a:rPr>
              <a:t>, MAC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주소들은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</a:rPr>
              <a:t>MAC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주소 테이블에 저장되고</a:t>
            </a:r>
            <a:r>
              <a:rPr lang="en-US" altLang="ko-KR" spc="-15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호스트 간 프레임 전달 시 각 호스트를 구별하는 주소로 사용된다</a:t>
            </a:r>
            <a:r>
              <a:rPr lang="en-US" altLang="ko-KR" spc="-150" dirty="0">
                <a:solidFill>
                  <a:schemeClr val="bg1"/>
                </a:solidFill>
                <a:latin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스위치의 기능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708" y="1258190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strator\Desktop\비둘기\CODE00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96" y="3851364"/>
            <a:ext cx="6338595" cy="237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스위치의 기능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683" y="1270679"/>
            <a:ext cx="1588898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200" spc="-150" dirty="0">
                <a:solidFill>
                  <a:schemeClr val="bg1"/>
                </a:solidFill>
              </a:rPr>
              <a:t>①</a:t>
            </a:r>
            <a:r>
              <a:rPr lang="en-US" altLang="ko-KR" sz="2200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주소 학습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262" y="1701566"/>
            <a:ext cx="8416738" cy="50475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-   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초기의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 테이블은 비어있다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비어 있는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 테이블로는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필터링이나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전달 결정을 못하게 되고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스위치는 수신  </a:t>
            </a: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된 포트 이외의 </a:t>
            </a:r>
            <a:r>
              <a:rPr lang="ko-KR" altLang="en-US" spc="-150" dirty="0" smtClean="0">
                <a:solidFill>
                  <a:srgbClr val="FF0000"/>
                </a:solidFill>
                <a:latin typeface="+mj-ea"/>
                <a:ea typeface="+mj-ea"/>
              </a:rPr>
              <a:t>연결되어 있는 모든 포트로 프레임을 전달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프레임을 </a:t>
            </a:r>
            <a:r>
              <a:rPr lang="ko-KR" altLang="en-US" spc="-150" dirty="0" smtClean="0">
                <a:solidFill>
                  <a:srgbClr val="FF0000"/>
                </a:solidFill>
                <a:latin typeface="+mj-ea"/>
                <a:ea typeface="+mj-ea"/>
              </a:rPr>
              <a:t>연결되어 있는 모든 포트로 전달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하는 것을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플러딩이라고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 테이블에 각 호스트의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주소를 추가해 가는 과정을 주소 학습이라고 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400" spc="-150" dirty="0" smtClean="0">
                <a:solidFill>
                  <a:schemeClr val="bg1"/>
                </a:solidFill>
                <a:latin typeface="+mj-ea"/>
                <a:ea typeface="+mj-ea"/>
              </a:rPr>
              <a:t>호스트</a:t>
            </a:r>
            <a:r>
              <a:rPr lang="en-US" altLang="ko-KR" sz="1400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z="1400" spc="-150" dirty="0" smtClean="0">
                <a:solidFill>
                  <a:schemeClr val="bg1"/>
                </a:solidFill>
                <a:latin typeface="+mj-ea"/>
                <a:ea typeface="+mj-ea"/>
              </a:rPr>
              <a:t>에서 호스트 </a:t>
            </a:r>
            <a:r>
              <a:rPr lang="en-US" altLang="ko-KR" sz="1400" spc="-150" dirty="0" smtClean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ko-KR" altLang="en-US" sz="1400" spc="-150" dirty="0" smtClean="0">
                <a:solidFill>
                  <a:schemeClr val="bg1"/>
                </a:solidFill>
                <a:latin typeface="+mj-ea"/>
                <a:ea typeface="+mj-ea"/>
              </a:rPr>
              <a:t>로</a:t>
            </a:r>
            <a:endParaRPr lang="en-US" altLang="ko-KR" sz="1400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400" spc="-150" dirty="0" smtClean="0">
                <a:solidFill>
                  <a:schemeClr val="bg1"/>
                </a:solidFill>
                <a:latin typeface="+mj-ea"/>
                <a:ea typeface="+mj-ea"/>
              </a:rPr>
              <a:t> 프레임을 전달하는 과정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  -&gt;</a:t>
            </a:r>
          </a:p>
          <a:p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원래 초기의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 테이블은 비어 있어서 목적지 호스트를 모르지만 위의 그림은</a:t>
            </a: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에서 모든 포트로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플러딩을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하는 동안 스위치는 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주소를 학습했고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송신지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주소와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E0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인터페이스를 연결시켜서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 테이블에 추가한 상태다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이렇게 하면 스위치는 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가 어느 인터페이스에 있는지 알게 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3074" name="Picture 2" descr="C:\Users\Administrator\Desktop\비둘기\d0095006_4af920d7bb3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50" y="3429000"/>
            <a:ext cx="516731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스위치의 기능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708" y="1258190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13" y="1689076"/>
            <a:ext cx="2993127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</a:rPr>
              <a:t>② 프레임 전달 및 </a:t>
            </a:r>
            <a:r>
              <a:rPr lang="ko-KR" altLang="en-US" sz="2200" spc="-150" dirty="0" err="1" smtClean="0">
                <a:solidFill>
                  <a:schemeClr val="bg1"/>
                </a:solidFill>
              </a:rPr>
              <a:t>필터링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631" y="2096234"/>
            <a:ext cx="8416738" cy="42473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어디로 가야 할지 알고 있는 수신지 주소를 가진 프레임이 도착하면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 프레임을 해당 인터페이스의 호스트로만 전달하는 기능을 전달 및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필터링이라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에서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로 프레임을 전달할 때 스위치는 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주소가 등록되어 있으므로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E2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인터페이스로 프레임을 전달하고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E1, E3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인터페이스로는 프레임을 전달하지 않는다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15" name="Picture 2" descr="C:\Users\Administrator\Desktop\비둘기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09" y="2766358"/>
            <a:ext cx="6205781" cy="25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스위치의 기능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708" y="1258190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41" y="1689077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200" spc="-150" dirty="0">
                <a:solidFill>
                  <a:schemeClr val="bg1"/>
                </a:solidFill>
              </a:rPr>
              <a:t>③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 루프 방지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950" y="2119964"/>
            <a:ext cx="8416738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스위치를 이용하여 네트워크를 설계할 때 네트워크와 네트워크를 연결하기 위해서는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개의 스위치와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개의 연결링크를 사용해서 네트워크를 구축하는 경우가 있다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  이는 하나의 장치나 링크에 고장이 발행해도 다른 장치와 링크를 통해 통신이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가능하도</a:t>
            </a:r>
            <a:endParaRPr lang="en-US" altLang="ko-KR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록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하기 위한 것으로 통신망의 신뢰성을 높일 수 있는 방법이다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브로드캐스트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폭풍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중복 프레임 수신 및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 테이블 불안정 현상 등 예기치 못한 문제점이 발생될 수 있음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099" name="Picture 3" descr="C:\Users\Administrator\Desktop\비둘기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14" y="4171950"/>
            <a:ext cx="598328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4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스위치의 기능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708" y="1258190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950" y="1593827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200" spc="-150" dirty="0">
                <a:solidFill>
                  <a:schemeClr val="bg1"/>
                </a:solidFill>
              </a:rPr>
              <a:t>③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 루프 방지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45" y="2024714"/>
            <a:ext cx="8543825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가 프레임을 전송하면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는 수신한 프레임을 세그먼트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로 전달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는 세그먼트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로부터 프레임을 수신한다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는 다시 세그먼트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로 전달하고 다시 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는 세그먼트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로부터 프레임을 수신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…</a:t>
            </a:r>
          </a:p>
          <a:p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이런 과정을 계속 반복하면 무한 루프가 발생하고 네트워크는 과도한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트래픽으로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인해 다운되는 현상이 발생한다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이를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spc="-150" dirty="0" err="1" smtClean="0">
                <a:solidFill>
                  <a:srgbClr val="FF0000"/>
                </a:solidFill>
                <a:latin typeface="+mj-ea"/>
                <a:ea typeface="+mj-ea"/>
              </a:rPr>
              <a:t>브로드캐스트</a:t>
            </a:r>
            <a:r>
              <a:rPr lang="ko-KR" altLang="en-US" spc="-150" dirty="0" smtClean="0">
                <a:solidFill>
                  <a:srgbClr val="FF0000"/>
                </a:solidFill>
                <a:latin typeface="+mj-ea"/>
                <a:ea typeface="+mj-ea"/>
              </a:rPr>
              <a:t> 폭풍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’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이라 부른다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5122" name="Picture 2" descr="C:\Users\Administrator\Desktop\비둘기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38" y="3634433"/>
            <a:ext cx="687863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0545" y="161364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40138" y="356775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4005" y="890287"/>
            <a:ext cx="2899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45" y="255016"/>
            <a:ext cx="3868645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스위치를 이용한 </a:t>
            </a:r>
            <a:r>
              <a:rPr lang="ko-KR" altLang="en-US" sz="2400" spc="-300" dirty="0" err="1" smtClean="0">
                <a:solidFill>
                  <a:schemeClr val="bg1"/>
                </a:solidFill>
              </a:rPr>
              <a:t>이더넷</a:t>
            </a:r>
            <a:r>
              <a:rPr lang="ko-KR" altLang="en-US" sz="2400" spc="-300" dirty="0" smtClean="0">
                <a:solidFill>
                  <a:schemeClr val="bg1"/>
                </a:solidFill>
              </a:rPr>
              <a:t> 구축</a:t>
            </a:r>
            <a:endParaRPr lang="en-US" altLang="ko-KR" sz="24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스위치의 기능</a:t>
            </a:r>
            <a:endParaRPr lang="ko-KR" altLang="en-US" sz="2000" spc="-300" dirty="0">
              <a:solidFill>
                <a:schemeClr val="bg1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708" y="1258190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" spc="-150" dirty="0" smtClean="0">
                <a:solidFill>
                  <a:schemeClr val="bg1"/>
                </a:solidFill>
              </a:rPr>
              <a:t>1) 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스위치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950" y="1593827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200" spc="-150" dirty="0">
                <a:solidFill>
                  <a:schemeClr val="bg1"/>
                </a:solidFill>
              </a:rPr>
              <a:t>③</a:t>
            </a:r>
            <a:r>
              <a:rPr lang="ko-KR" altLang="en-US" sz="2200" spc="-150" dirty="0" smtClean="0">
                <a:solidFill>
                  <a:schemeClr val="bg1"/>
                </a:solidFill>
              </a:rPr>
              <a:t> 루프 방지</a:t>
            </a:r>
            <a:endParaRPr lang="ko-KR" altLang="en-US" sz="2200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45" y="2024714"/>
            <a:ext cx="8543825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가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에게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유니캐스트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프레임을 전송하고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이는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와 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에게 프레임을 전송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주소를 학습하지 못한 상태이므로 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는 세그먼트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로 프레임을 전달하고 다시 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에게로 전달한다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스위치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도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MAC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주소를 학습하지 않았으므로 세그먼트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로 프레임을 전달하게 되고 이는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에게로 전달된다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이러면 </a:t>
            </a:r>
            <a:r>
              <a:rPr lang="ko-KR" altLang="en-US" spc="-150" dirty="0" err="1" smtClean="0">
                <a:solidFill>
                  <a:schemeClr val="bg1"/>
                </a:solidFill>
                <a:latin typeface="+mj-ea"/>
                <a:ea typeface="+mj-ea"/>
              </a:rPr>
              <a:t>라우터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는 호스트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가 보낸 프레임을 또 수신하게 되는데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 이를 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spc="-150" dirty="0" smtClean="0">
                <a:solidFill>
                  <a:srgbClr val="FF0000"/>
                </a:solidFill>
                <a:latin typeface="+mj-ea"/>
                <a:ea typeface="+mj-ea"/>
              </a:rPr>
              <a:t>중복 프레임 수신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’</a:t>
            </a:r>
            <a:r>
              <a:rPr lang="ko-KR" altLang="en-US" spc="-150" dirty="0" smtClean="0">
                <a:solidFill>
                  <a:schemeClr val="bg1"/>
                </a:solidFill>
                <a:latin typeface="+mj-ea"/>
                <a:ea typeface="+mj-ea"/>
              </a:rPr>
              <a:t>이라고 한다</a:t>
            </a:r>
            <a:r>
              <a:rPr lang="en-US" altLang="ko-KR" spc="-15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6146" name="Picture 2" descr="C:\Users\Administrator\Desktop\비둘기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68" y="4056039"/>
            <a:ext cx="5890577" cy="25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1038</Words>
  <Application>Microsoft Office PowerPoint</Application>
  <PresentationFormat>화면 슬라이드 쇼(4:3)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Registered User</cp:lastModifiedBy>
  <cp:revision>43</cp:revision>
  <dcterms:created xsi:type="dcterms:W3CDTF">2015-12-13T09:47:08Z</dcterms:created>
  <dcterms:modified xsi:type="dcterms:W3CDTF">2016-04-18T06:26:35Z</dcterms:modified>
</cp:coreProperties>
</file>