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Beyond the Boundry" id="{31F77627-A40C-4959-BF6E-CD8D3133B933}">
          <p14:sldIdLst>
            <p14:sldId id="256"/>
            <p14:sldId id="257"/>
            <p14:sldId id="258"/>
            <p14:sldId id="260"/>
            <p14:sldId id="259"/>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F76C9-636B-4891-9EBD-F13CD3928CCB}"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F18DF-A5D7-421B-B041-46367F6D3BEC}" type="slidenum">
              <a:rPr lang="zh-CN" altLang="en-US" smtClean="0"/>
              <a:t>‹#›</a:t>
            </a:fld>
            <a:endParaRPr lang="zh-CN" altLang="en-US"/>
          </a:p>
        </p:txBody>
      </p:sp>
    </p:spTree>
    <p:extLst>
      <p:ext uri="{BB962C8B-B14F-4D97-AF65-F5344CB8AC3E}">
        <p14:creationId xmlns:p14="http://schemas.microsoft.com/office/powerpoint/2010/main" val="233110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CF18DF-A5D7-421B-B041-46367F6D3BEC}" type="slidenum">
              <a:rPr lang="zh-CN" altLang="en-US" smtClean="0"/>
              <a:t>5</a:t>
            </a:fld>
            <a:endParaRPr lang="zh-CN" altLang="en-US"/>
          </a:p>
        </p:txBody>
      </p:sp>
    </p:spTree>
    <p:extLst>
      <p:ext uri="{BB962C8B-B14F-4D97-AF65-F5344CB8AC3E}">
        <p14:creationId xmlns:p14="http://schemas.microsoft.com/office/powerpoint/2010/main" val="4002422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423691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126474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423116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127248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410303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386851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85702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35635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97313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427760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A392971-39BA-4C0A-A5CD-3C69E203E592}"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145516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92971-39BA-4C0A-A5CD-3C69E203E592}" type="datetimeFigureOut">
              <a:rPr lang="zh-CN" altLang="en-US" smtClean="0"/>
              <a:t>2019/5/6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5CA11-79E8-40D8-A392-89F9AA0B9900}" type="slidenum">
              <a:rPr lang="zh-CN" altLang="en-US" smtClean="0"/>
              <a:t>‹#›</a:t>
            </a:fld>
            <a:endParaRPr lang="zh-CN" altLang="en-US"/>
          </a:p>
        </p:txBody>
      </p:sp>
    </p:spTree>
    <p:extLst>
      <p:ext uri="{BB962C8B-B14F-4D97-AF65-F5344CB8AC3E}">
        <p14:creationId xmlns:p14="http://schemas.microsoft.com/office/powerpoint/2010/main" val="40312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561" y="205570"/>
            <a:ext cx="3766031" cy="461665"/>
          </a:xfrm>
          <a:prstGeom prst="rect">
            <a:avLst/>
          </a:prstGeom>
        </p:spPr>
        <p:txBody>
          <a:bodyPr wrap="none">
            <a:spAutoFit/>
          </a:bodyPr>
          <a:lstStyle/>
          <a:p>
            <a:r>
              <a:rPr lang="en-US" altLang="zh-CN" sz="2400" b="1" i="0" dirty="0" smtClean="0">
                <a:solidFill>
                  <a:srgbClr val="4F4F4F"/>
                </a:solidFill>
                <a:effectLst/>
                <a:latin typeface="微软雅黑" panose="020B0503020204020204" pitchFamily="34" charset="-122"/>
                <a:ea typeface="微软雅黑" panose="020B0503020204020204" pitchFamily="34" charset="-122"/>
              </a:rPr>
              <a:t>B: Beyond the </a:t>
            </a:r>
            <a:r>
              <a:rPr lang="en-US" altLang="zh-CN" sz="2400" b="1" i="0" dirty="0" err="1" smtClean="0">
                <a:solidFill>
                  <a:srgbClr val="4F4F4F"/>
                </a:solidFill>
                <a:effectLst/>
                <a:latin typeface="微软雅黑" panose="020B0503020204020204" pitchFamily="34" charset="-122"/>
                <a:ea typeface="微软雅黑" panose="020B0503020204020204" pitchFamily="34" charset="-122"/>
              </a:rPr>
              <a:t>Boundry</a:t>
            </a:r>
            <a:endParaRPr lang="zh-CN" altLang="en-US" sz="2400" b="1" dirty="0">
              <a:latin typeface="微软雅黑" panose="020B0503020204020204" pitchFamily="34" charset="-122"/>
              <a:ea typeface="微软雅黑" panose="020B0503020204020204" pitchFamily="34" charset="-122"/>
            </a:endParaRPr>
          </a:p>
        </p:txBody>
      </p:sp>
      <p:sp>
        <p:nvSpPr>
          <p:cNvPr id="5" name="矩形 4"/>
          <p:cNvSpPr/>
          <p:nvPr/>
        </p:nvSpPr>
        <p:spPr>
          <a:xfrm>
            <a:off x="210561" y="1498752"/>
            <a:ext cx="11741294" cy="3970318"/>
          </a:xfrm>
          <a:prstGeom prst="rect">
            <a:avLst/>
          </a:prstGeom>
        </p:spPr>
        <p:txBody>
          <a:bodyPr wrap="square">
            <a:spAutoFit/>
          </a:bodyPr>
          <a:lstStyle/>
          <a:p>
            <a:r>
              <a:rPr lang="en-US" altLang="zh-CN" dirty="0">
                <a:latin typeface="黑体" panose="02010609060101010101" pitchFamily="49" charset="-122"/>
                <a:ea typeface="黑体" panose="02010609060101010101" pitchFamily="49" charset="-122"/>
              </a:rPr>
              <a:t>Description</a:t>
            </a:r>
          </a:p>
          <a:p>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There are four students, </a:t>
            </a:r>
            <a:r>
              <a:rPr lang="en-US" altLang="zh-CN" dirty="0" err="1">
                <a:latin typeface="黑体" panose="02010609060101010101" pitchFamily="49" charset="-122"/>
                <a:ea typeface="黑体" panose="02010609060101010101" pitchFamily="49" charset="-122"/>
              </a:rPr>
              <a:t>Kanbara</a:t>
            </a:r>
            <a:r>
              <a:rPr lang="en-US" altLang="zh-CN" dirty="0">
                <a:latin typeface="黑体" panose="02010609060101010101" pitchFamily="49" charset="-122"/>
                <a:ea typeface="黑体" panose="02010609060101010101" pitchFamily="49" charset="-122"/>
              </a:rPr>
              <a:t> Akihito, </a:t>
            </a:r>
            <a:r>
              <a:rPr lang="en-US" altLang="zh-CN" dirty="0" err="1">
                <a:latin typeface="黑体" panose="02010609060101010101" pitchFamily="49" charset="-122"/>
                <a:ea typeface="黑体" panose="02010609060101010101" pitchFamily="49" charset="-122"/>
              </a:rPr>
              <a:t>Kuriyama</a:t>
            </a:r>
            <a:r>
              <a:rPr lang="en-US" altLang="zh-CN"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Mirai</a:t>
            </a:r>
            <a:r>
              <a:rPr lang="en-US" altLang="zh-CN"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Nase</a:t>
            </a:r>
            <a:r>
              <a:rPr lang="en-US" altLang="zh-CN"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Hiroomi</a:t>
            </a:r>
            <a:r>
              <a:rPr lang="en-US" altLang="zh-CN" dirty="0">
                <a:latin typeface="黑体" panose="02010609060101010101" pitchFamily="49" charset="-122"/>
                <a:ea typeface="黑体" panose="02010609060101010101" pitchFamily="49" charset="-122"/>
              </a:rPr>
              <a:t> and </a:t>
            </a:r>
            <a:r>
              <a:rPr lang="en-US" altLang="zh-CN" dirty="0" err="1">
                <a:latin typeface="黑体" panose="02010609060101010101" pitchFamily="49" charset="-122"/>
                <a:ea typeface="黑体" panose="02010609060101010101" pitchFamily="49" charset="-122"/>
              </a:rPr>
              <a:t>Nase</a:t>
            </a:r>
            <a:r>
              <a:rPr lang="en-US" altLang="zh-CN"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Mitsuki</a:t>
            </a:r>
            <a:r>
              <a:rPr lang="en-US" altLang="zh-CN" dirty="0">
                <a:latin typeface="黑体" panose="02010609060101010101" pitchFamily="49" charset="-122"/>
                <a:ea typeface="黑体" panose="02010609060101010101" pitchFamily="49" charset="-122"/>
              </a:rPr>
              <a:t>, studying in the senior middle school. They all took part in an exam the other day. Now it`s your turn to give papers back to them. However, the names were written so vaguely that you barely recognize any letters of their names.</a:t>
            </a:r>
          </a:p>
          <a:p>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Given a character string representing the vague name written on the paper, of which the blank has been omitted, you are supposed to output the possible original names of it (which means that after obliterating the blank and some of the characters of the person’s name, it turns into the vague name which is given). If multiple names match the vague name, output all of them in the lexicographical order.</a:t>
            </a:r>
          </a:p>
          <a:p>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Attention: uppercase letters and lowercase letters are distinctive!</a:t>
            </a:r>
          </a:p>
        </p:txBody>
      </p:sp>
      <p:sp>
        <p:nvSpPr>
          <p:cNvPr id="6" name="矩形 5"/>
          <p:cNvSpPr/>
          <p:nvPr/>
        </p:nvSpPr>
        <p:spPr>
          <a:xfrm>
            <a:off x="210561" y="759828"/>
            <a:ext cx="6096000" cy="646331"/>
          </a:xfrm>
          <a:prstGeom prst="rect">
            <a:avLst/>
          </a:prstGeom>
        </p:spPr>
        <p:txBody>
          <a:bodyPr>
            <a:spAutoFit/>
          </a:bodyPr>
          <a:lstStyle/>
          <a:p>
            <a:r>
              <a:rPr lang="en-US" altLang="zh-CN" sz="1200" b="0" i="0" dirty="0" smtClean="0">
                <a:solidFill>
                  <a:srgbClr val="4F4F4F"/>
                </a:solidFill>
                <a:effectLst/>
                <a:latin typeface="黑体" panose="02010609060101010101" pitchFamily="49" charset="-122"/>
                <a:ea typeface="黑体" panose="02010609060101010101" pitchFamily="49" charset="-122"/>
              </a:rPr>
              <a:t>Time Limit: 1000 MS Memory Limit: 1048576 KB</a:t>
            </a:r>
            <a:r>
              <a:rPr lang="en-US" altLang="zh-CN" sz="1200" dirty="0" smtClean="0">
                <a:latin typeface="黑体" panose="02010609060101010101" pitchFamily="49" charset="-122"/>
                <a:ea typeface="黑体" panose="02010609060101010101" pitchFamily="49" charset="-122"/>
              </a:rPr>
              <a:t/>
            </a:r>
            <a:br>
              <a:rPr lang="en-US" altLang="zh-CN" sz="1200" dirty="0" smtClean="0">
                <a:latin typeface="黑体" panose="02010609060101010101" pitchFamily="49" charset="-122"/>
                <a:ea typeface="黑体" panose="02010609060101010101" pitchFamily="49" charset="-122"/>
              </a:rPr>
            </a:br>
            <a:r>
              <a:rPr lang="en-US" altLang="zh-CN" sz="1200" b="0" i="0" dirty="0" smtClean="0">
                <a:solidFill>
                  <a:srgbClr val="4F4F4F"/>
                </a:solidFill>
                <a:effectLst/>
                <a:latin typeface="黑体" panose="02010609060101010101" pitchFamily="49" charset="-122"/>
                <a:ea typeface="黑体" panose="02010609060101010101" pitchFamily="49" charset="-122"/>
              </a:rPr>
              <a:t>Total Submit: 98 Accepted: 51 Page View: 407</a:t>
            </a:r>
            <a:r>
              <a:rPr lang="en-US" altLang="zh-CN" sz="1200" dirty="0" smtClean="0">
                <a:latin typeface="黑体" panose="02010609060101010101" pitchFamily="49" charset="-122"/>
                <a:ea typeface="黑体" panose="02010609060101010101" pitchFamily="49" charset="-122"/>
              </a:rPr>
              <a:t/>
            </a:r>
            <a:br>
              <a:rPr lang="en-US" altLang="zh-CN" sz="1200" dirty="0" smtClean="0">
                <a:latin typeface="黑体" panose="02010609060101010101" pitchFamily="49" charset="-122"/>
                <a:ea typeface="黑体" panose="02010609060101010101" pitchFamily="49" charset="-122"/>
              </a:rPr>
            </a:br>
            <a:r>
              <a:rPr lang="en-US" altLang="zh-CN" sz="1200" b="0" i="0" dirty="0" smtClean="0">
                <a:solidFill>
                  <a:srgbClr val="4F4F4F"/>
                </a:solidFill>
                <a:effectLst/>
                <a:latin typeface="黑体" panose="02010609060101010101" pitchFamily="49" charset="-122"/>
                <a:ea typeface="黑体" panose="02010609060101010101" pitchFamily="49" charset="-122"/>
              </a:rPr>
              <a:t>Submit Status Clarify</a:t>
            </a:r>
            <a:endParaRPr lang="en-US" altLang="zh-CN" sz="1200" b="0" i="0" dirty="0" smtClean="0">
              <a:solidFill>
                <a:srgbClr val="4F4F4F"/>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6102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7999" y="289389"/>
            <a:ext cx="11212945" cy="4801314"/>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Input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The first line contains a integer 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representing the number of test cases.</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In each test case, there is a non-empty string s</a:t>
            </a:r>
            <a:endParaRPr lang="en-US" altLang="zh-CN" dirty="0" smtClean="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s</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in one line.</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It is guaranteed that s contains only English letters and is a subsequence of at least one student’s name.</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1≤T≤10000 1≤T≤10000</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Output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For each test case, output an integer n in the first line representing the number of students satisfying that s is a subsequence of their names.</a:t>
            </a:r>
            <a:endParaRPr lang="en-US" altLang="zh-CN" dirty="0" smtClean="0">
              <a:latin typeface="黑体" panose="02010609060101010101" pitchFamily="49" charset="-122"/>
              <a:ea typeface="黑体" panose="02010609060101010101" pitchFamily="49" charset="-122"/>
            </a:endParaRPr>
          </a:p>
          <a:p>
            <a:pPr>
              <a:lnSpc>
                <a:spcPct val="150000"/>
              </a:lnSpc>
            </a:pPr>
            <a:r>
              <a:rPr lang="zh-CN" altLang="en-US" dirty="0" smtClean="0">
                <a:latin typeface="黑体" panose="02010609060101010101" pitchFamily="49" charset="-122"/>
                <a:ea typeface="黑体" panose="02010609060101010101" pitchFamily="49" charset="-122"/>
              </a:rPr>
              <a:t>There are n lines following (in lexicographical order). Each of them contains a name which might be the original name of the vague name.</a:t>
            </a:r>
          </a:p>
        </p:txBody>
      </p:sp>
    </p:spTree>
    <p:extLst>
      <p:ext uri="{BB962C8B-B14F-4D97-AF65-F5344CB8AC3E}">
        <p14:creationId xmlns:p14="http://schemas.microsoft.com/office/powerpoint/2010/main" val="3070441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3727" y="547314"/>
            <a:ext cx="5623844" cy="2154436"/>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题目大致意思</a:t>
            </a:r>
            <a:endParaRPr lang="en-US" altLang="zh-CN" b="1"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sz="1400" dirty="0" smtClean="0">
                <a:latin typeface="黑体" panose="02010609060101010101" pitchFamily="49" charset="-122"/>
                <a:ea typeface="黑体" panose="02010609060101010101" pitchFamily="49" charset="-122"/>
              </a:rPr>
              <a:t>输入</a:t>
            </a:r>
            <a:r>
              <a:rPr lang="en-US" altLang="zh-CN" sz="1400" dirty="0" smtClean="0">
                <a:latin typeface="黑体" panose="02010609060101010101" pitchFamily="49" charset="-122"/>
                <a:ea typeface="黑体" panose="02010609060101010101" pitchFamily="49" charset="-122"/>
              </a:rPr>
              <a:t>T</a:t>
            </a:r>
            <a:r>
              <a:rPr lang="zh-CN" altLang="en-US" sz="1400" dirty="0" smtClean="0">
                <a:latin typeface="黑体" panose="02010609060101010101" pitchFamily="49" charset="-122"/>
                <a:ea typeface="黑体" panose="02010609060101010101" pitchFamily="49" charset="-122"/>
              </a:rPr>
              <a:t>个字符串，挨个判断这</a:t>
            </a:r>
            <a:r>
              <a:rPr lang="en-US" altLang="zh-CN" sz="1400" dirty="0" smtClean="0">
                <a:latin typeface="黑体" panose="02010609060101010101" pitchFamily="49" charset="-122"/>
                <a:ea typeface="黑体" panose="02010609060101010101" pitchFamily="49" charset="-122"/>
              </a:rPr>
              <a:t>T</a:t>
            </a:r>
            <a:r>
              <a:rPr lang="zh-CN" altLang="en-US" sz="1400" dirty="0" smtClean="0">
                <a:latin typeface="黑体" panose="02010609060101010101" pitchFamily="49" charset="-122"/>
                <a:ea typeface="黑体" panose="02010609060101010101" pitchFamily="49" charset="-122"/>
              </a:rPr>
              <a:t>个字符串是否包含在下面四个人名中（区分大小写）</a:t>
            </a:r>
            <a:endParaRPr lang="en-US" altLang="zh-CN" sz="1400" dirty="0" smtClean="0">
              <a:latin typeface="黑体" panose="02010609060101010101" pitchFamily="49" charset="-122"/>
              <a:ea typeface="黑体" panose="02010609060101010101" pitchFamily="49" charset="-122"/>
            </a:endParaRPr>
          </a:p>
          <a:p>
            <a:endParaRPr lang="en-US" altLang="zh-CN" sz="1400" dirty="0" smtClean="0">
              <a:latin typeface="黑体" panose="02010609060101010101" pitchFamily="49" charset="-122"/>
              <a:ea typeface="黑体" panose="02010609060101010101" pitchFamily="49" charset="-122"/>
            </a:endParaRPr>
          </a:p>
          <a:p>
            <a:r>
              <a:rPr lang="en-US" altLang="zh-CN" sz="1400" dirty="0" err="1" smtClean="0">
                <a:latin typeface="黑体" panose="02010609060101010101" pitchFamily="49" charset="-122"/>
                <a:ea typeface="黑体" panose="02010609060101010101" pitchFamily="49" charset="-122"/>
              </a:rPr>
              <a:t>Kanbara</a:t>
            </a:r>
            <a:r>
              <a:rPr lang="en-US" altLang="zh-CN" sz="1400" dirty="0" smtClean="0">
                <a:latin typeface="黑体" panose="02010609060101010101" pitchFamily="49" charset="-122"/>
                <a:ea typeface="黑体" panose="02010609060101010101" pitchFamily="49" charset="-122"/>
              </a:rPr>
              <a:t> Akihito</a:t>
            </a:r>
          </a:p>
          <a:p>
            <a:r>
              <a:rPr lang="en-US" altLang="zh-CN" sz="1400" dirty="0" err="1" smtClean="0">
                <a:latin typeface="黑体" panose="02010609060101010101" pitchFamily="49" charset="-122"/>
                <a:ea typeface="黑体" panose="02010609060101010101" pitchFamily="49" charset="-122"/>
              </a:rPr>
              <a:t>Kuriyama</a:t>
            </a:r>
            <a:r>
              <a:rPr lang="en-US" altLang="zh-CN" sz="1400" dirty="0" smtClean="0">
                <a:latin typeface="黑体" panose="02010609060101010101" pitchFamily="49" charset="-122"/>
                <a:ea typeface="黑体" panose="02010609060101010101" pitchFamily="49" charset="-122"/>
              </a:rPr>
              <a:t> </a:t>
            </a:r>
            <a:r>
              <a:rPr lang="en-US" altLang="zh-CN" sz="1400" dirty="0" err="1" smtClean="0">
                <a:latin typeface="黑体" panose="02010609060101010101" pitchFamily="49" charset="-122"/>
                <a:ea typeface="黑体" panose="02010609060101010101" pitchFamily="49" charset="-122"/>
              </a:rPr>
              <a:t>Mirai</a:t>
            </a:r>
            <a:endParaRPr lang="en-US" altLang="zh-CN" sz="1400" dirty="0" smtClean="0">
              <a:latin typeface="黑体" panose="02010609060101010101" pitchFamily="49" charset="-122"/>
              <a:ea typeface="黑体" panose="02010609060101010101" pitchFamily="49" charset="-122"/>
            </a:endParaRPr>
          </a:p>
          <a:p>
            <a:r>
              <a:rPr lang="en-US" altLang="zh-CN" sz="1400" dirty="0" err="1" smtClean="0">
                <a:latin typeface="黑体" panose="02010609060101010101" pitchFamily="49" charset="-122"/>
                <a:ea typeface="黑体" panose="02010609060101010101" pitchFamily="49" charset="-122"/>
              </a:rPr>
              <a:t>Nase</a:t>
            </a:r>
            <a:r>
              <a:rPr lang="en-US" altLang="zh-CN" sz="1400" dirty="0" smtClean="0">
                <a:latin typeface="黑体" panose="02010609060101010101" pitchFamily="49" charset="-122"/>
                <a:ea typeface="黑体" panose="02010609060101010101" pitchFamily="49" charset="-122"/>
              </a:rPr>
              <a:t> </a:t>
            </a:r>
            <a:r>
              <a:rPr lang="en-US" altLang="zh-CN" sz="1400" dirty="0" err="1" smtClean="0">
                <a:latin typeface="黑体" panose="02010609060101010101" pitchFamily="49" charset="-122"/>
                <a:ea typeface="黑体" panose="02010609060101010101" pitchFamily="49" charset="-122"/>
              </a:rPr>
              <a:t>Hiroomi</a:t>
            </a:r>
            <a:r>
              <a:rPr lang="en-US" altLang="zh-CN" sz="1400" dirty="0" smtClean="0">
                <a:latin typeface="黑体" panose="02010609060101010101" pitchFamily="49" charset="-122"/>
                <a:ea typeface="黑体" panose="02010609060101010101" pitchFamily="49" charset="-122"/>
              </a:rPr>
              <a:t> </a:t>
            </a:r>
          </a:p>
          <a:p>
            <a:r>
              <a:rPr lang="en-US" altLang="zh-CN" sz="1400" dirty="0" err="1" smtClean="0">
                <a:latin typeface="黑体" panose="02010609060101010101" pitchFamily="49" charset="-122"/>
                <a:ea typeface="黑体" panose="02010609060101010101" pitchFamily="49" charset="-122"/>
              </a:rPr>
              <a:t>Nase</a:t>
            </a:r>
            <a:r>
              <a:rPr lang="en-US" altLang="zh-CN" sz="1400" dirty="0" smtClean="0">
                <a:latin typeface="黑体" panose="02010609060101010101" pitchFamily="49" charset="-122"/>
                <a:ea typeface="黑体" panose="02010609060101010101" pitchFamily="49" charset="-122"/>
              </a:rPr>
              <a:t> </a:t>
            </a:r>
            <a:r>
              <a:rPr lang="en-US" altLang="zh-CN" sz="1400" dirty="0" err="1" smtClean="0">
                <a:latin typeface="黑体" panose="02010609060101010101" pitchFamily="49" charset="-122"/>
                <a:ea typeface="黑体" panose="02010609060101010101" pitchFamily="49" charset="-122"/>
              </a:rPr>
              <a:t>Mitsuki</a:t>
            </a:r>
            <a:endParaRPr lang="zh-CN" altLang="en-US" sz="1400" dirty="0">
              <a:latin typeface="黑体" panose="02010609060101010101" pitchFamily="49" charset="-122"/>
              <a:ea typeface="黑体" panose="02010609060101010101" pitchFamily="49" charset="-122"/>
            </a:endParaRPr>
          </a:p>
        </p:txBody>
      </p:sp>
      <p:sp>
        <p:nvSpPr>
          <p:cNvPr id="5" name="矩形 4"/>
          <p:cNvSpPr/>
          <p:nvPr/>
        </p:nvSpPr>
        <p:spPr>
          <a:xfrm>
            <a:off x="8873392" y="1126050"/>
            <a:ext cx="3210345" cy="5262979"/>
          </a:xfrm>
          <a:prstGeom prst="rect">
            <a:avLst/>
          </a:prstGeom>
        </p:spPr>
        <p:txBody>
          <a:bodyPr wrap="square">
            <a:spAutoFit/>
          </a:bodyPr>
          <a:lstStyle/>
          <a:p>
            <a:r>
              <a:rPr lang="zh-CN" altLang="en-US" sz="1600" dirty="0" smtClean="0"/>
              <a:t>Sample Input</a:t>
            </a:r>
            <a:endParaRPr lang="en-US" altLang="zh-CN" sz="1600" dirty="0" smtClean="0"/>
          </a:p>
          <a:p>
            <a:endParaRPr lang="en-US" altLang="zh-CN" sz="1600" dirty="0" smtClean="0"/>
          </a:p>
          <a:p>
            <a:r>
              <a:rPr lang="zh-CN" altLang="en-US" sz="1600" dirty="0" smtClean="0"/>
              <a:t>3</a:t>
            </a:r>
            <a:endParaRPr lang="en-US" altLang="zh-CN" sz="1600" dirty="0" smtClean="0"/>
          </a:p>
          <a:p>
            <a:r>
              <a:rPr lang="en-US" altLang="zh-CN" sz="1600" dirty="0" err="1"/>
              <a:t>NaseMitsuki</a:t>
            </a:r>
            <a:endParaRPr lang="en-US" altLang="zh-CN" sz="1600" dirty="0" smtClean="0"/>
          </a:p>
          <a:p>
            <a:r>
              <a:rPr lang="en-US" altLang="zh-CN" sz="1600" dirty="0" smtClean="0"/>
              <a:t>A</a:t>
            </a:r>
          </a:p>
          <a:p>
            <a:r>
              <a:rPr lang="en-US" altLang="zh-CN" sz="1600" dirty="0" err="1" smtClean="0"/>
              <a:t>Ka</a:t>
            </a:r>
            <a:endParaRPr lang="en-US" altLang="zh-CN" sz="1600" dirty="0" smtClean="0"/>
          </a:p>
          <a:p>
            <a:endParaRPr lang="en-US" altLang="zh-CN" sz="1600" dirty="0" smtClean="0"/>
          </a:p>
          <a:p>
            <a:r>
              <a:rPr lang="zh-CN" altLang="en-US" sz="1600" dirty="0" smtClean="0"/>
              <a:t>Sample Output</a:t>
            </a:r>
            <a:endParaRPr lang="en-US" altLang="zh-CN" sz="1600" dirty="0" smtClean="0"/>
          </a:p>
          <a:p>
            <a:endParaRPr lang="en-US" altLang="zh-CN" sz="1600" dirty="0" smtClean="0"/>
          </a:p>
          <a:p>
            <a:endParaRPr lang="en-US" altLang="zh-CN" sz="1600" dirty="0" smtClean="0"/>
          </a:p>
          <a:p>
            <a:r>
              <a:rPr lang="zh-CN" altLang="en-US" sz="1600" dirty="0" smtClean="0"/>
              <a:t>1</a:t>
            </a:r>
            <a:endParaRPr lang="en-US" altLang="zh-CN" sz="1600" dirty="0" smtClean="0"/>
          </a:p>
          <a:p>
            <a:r>
              <a:rPr lang="zh-CN" altLang="en-US" sz="1600" dirty="0" smtClean="0"/>
              <a:t>Nase </a:t>
            </a:r>
            <a:endParaRPr lang="en-US" altLang="zh-CN" sz="1600" dirty="0" smtClean="0"/>
          </a:p>
          <a:p>
            <a:r>
              <a:rPr lang="zh-CN" altLang="en-US" sz="1600" dirty="0" smtClean="0"/>
              <a:t>Mitsuki</a:t>
            </a:r>
            <a:endParaRPr lang="en-US" altLang="zh-CN" sz="1600" dirty="0" smtClean="0"/>
          </a:p>
          <a:p>
            <a:r>
              <a:rPr lang="zh-CN" altLang="en-US" sz="1600" dirty="0" smtClean="0"/>
              <a:t>4</a:t>
            </a:r>
            <a:endParaRPr lang="en-US" altLang="zh-CN" sz="1600" dirty="0" smtClean="0"/>
          </a:p>
          <a:p>
            <a:r>
              <a:rPr lang="zh-CN" altLang="en-US" sz="1600" dirty="0" smtClean="0"/>
              <a:t>Kanbara Akihito</a:t>
            </a:r>
            <a:endParaRPr lang="en-US" altLang="zh-CN" sz="1600" dirty="0" smtClean="0"/>
          </a:p>
          <a:p>
            <a:r>
              <a:rPr lang="zh-CN" altLang="en-US" sz="1600" dirty="0" smtClean="0"/>
              <a:t>Kuriyama Mirai</a:t>
            </a:r>
            <a:endParaRPr lang="en-US" altLang="zh-CN" sz="1600" dirty="0" smtClean="0"/>
          </a:p>
          <a:p>
            <a:r>
              <a:rPr lang="zh-CN" altLang="en-US" sz="1600" dirty="0" smtClean="0"/>
              <a:t>Nase Hiroomi</a:t>
            </a:r>
            <a:endParaRPr lang="en-US" altLang="zh-CN" sz="1600" dirty="0" smtClean="0"/>
          </a:p>
          <a:p>
            <a:r>
              <a:rPr lang="zh-CN" altLang="en-US" sz="1600" dirty="0" smtClean="0"/>
              <a:t>Nase Mitsuki</a:t>
            </a:r>
            <a:endParaRPr lang="en-US" altLang="zh-CN" sz="1600" dirty="0" smtClean="0"/>
          </a:p>
          <a:p>
            <a:r>
              <a:rPr lang="zh-CN" altLang="en-US" sz="1600" dirty="0" smtClean="0"/>
              <a:t>2</a:t>
            </a:r>
            <a:endParaRPr lang="en-US" altLang="zh-CN" sz="1600" dirty="0" smtClean="0"/>
          </a:p>
          <a:p>
            <a:r>
              <a:rPr lang="zh-CN" altLang="en-US" sz="1600" dirty="0" smtClean="0"/>
              <a:t>Kanbara Akihito</a:t>
            </a:r>
            <a:endParaRPr lang="en-US" altLang="zh-CN" sz="1600" dirty="0" smtClean="0"/>
          </a:p>
          <a:p>
            <a:r>
              <a:rPr lang="zh-CN" altLang="en-US" sz="1600" dirty="0" smtClean="0"/>
              <a:t>Kuriyama Mirai</a:t>
            </a:r>
          </a:p>
        </p:txBody>
      </p:sp>
      <p:sp>
        <p:nvSpPr>
          <p:cNvPr id="6" name="矩形 5"/>
          <p:cNvSpPr/>
          <p:nvPr/>
        </p:nvSpPr>
        <p:spPr>
          <a:xfrm>
            <a:off x="973727" y="3225861"/>
            <a:ext cx="4448018" cy="369332"/>
          </a:xfrm>
          <a:prstGeom prst="rect">
            <a:avLst/>
          </a:prstGeom>
        </p:spPr>
        <p:txBody>
          <a:bodyPr wrap="square">
            <a:spAutoFit/>
          </a:bodyPr>
          <a:lstStyle/>
          <a:p>
            <a:r>
              <a:rPr lang="zh-CN" altLang="en-US" b="1" i="0" dirty="0" smtClean="0">
                <a:effectLst/>
                <a:latin typeface="微软雅黑" panose="020B0503020204020204" pitchFamily="34" charset="-122"/>
                <a:ea typeface="微软雅黑" panose="020B0503020204020204" pitchFamily="34" charset="-122"/>
              </a:rPr>
              <a:t>解决思路</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子序列</a:t>
            </a:r>
            <a:r>
              <a:rPr lang="zh-CN" altLang="en-US" b="1" dirty="0" smtClean="0">
                <a:latin typeface="微软雅黑" panose="020B0503020204020204" pitchFamily="34" charset="-122"/>
                <a:ea typeface="微软雅黑" panose="020B0503020204020204" pitchFamily="34" charset="-122"/>
              </a:rPr>
              <a:t>匹配</a:t>
            </a:r>
            <a:endParaRPr lang="en-US" altLang="zh-CN" b="1" i="0" dirty="0" smtClean="0">
              <a:effectLst/>
              <a:latin typeface="微软雅黑" panose="020B0503020204020204" pitchFamily="34" charset="-122"/>
              <a:ea typeface="微软雅黑" panose="020B0503020204020204" pitchFamily="34" charset="-122"/>
            </a:endParaRPr>
          </a:p>
        </p:txBody>
      </p:sp>
      <p:sp>
        <p:nvSpPr>
          <p:cNvPr id="9" name="矩形 8"/>
          <p:cNvSpPr/>
          <p:nvPr/>
        </p:nvSpPr>
        <p:spPr>
          <a:xfrm>
            <a:off x="973727" y="4334747"/>
            <a:ext cx="5094564" cy="307777"/>
          </a:xfrm>
          <a:prstGeom prst="rect">
            <a:avLst/>
          </a:prstGeom>
        </p:spPr>
        <p:txBody>
          <a:bodyPr wrap="square">
            <a:spAutoFit/>
          </a:bodyPr>
          <a:lstStyle/>
          <a:p>
            <a:r>
              <a:rPr lang="zh-CN" altLang="en-US" sz="1400" b="0" i="0" dirty="0" smtClean="0">
                <a:effectLst/>
                <a:latin typeface="黑体" panose="02010609060101010101" pitchFamily="49" charset="-122"/>
                <a:ea typeface="黑体" panose="02010609060101010101" pitchFamily="49" charset="-122"/>
              </a:rPr>
              <a:t>分别判断 </a:t>
            </a:r>
            <a:r>
              <a:rPr lang="en-US" altLang="zh-CN" sz="1400" b="0" i="0" dirty="0" smtClean="0">
                <a:effectLst/>
                <a:latin typeface="黑体" panose="02010609060101010101" pitchFamily="49" charset="-122"/>
                <a:ea typeface="黑体" panose="02010609060101010101" pitchFamily="49" charset="-122"/>
              </a:rPr>
              <a:t>T</a:t>
            </a:r>
            <a:r>
              <a:rPr lang="zh-CN" altLang="en-US" sz="1400" b="0" i="0" dirty="0" smtClean="0">
                <a:effectLst/>
                <a:latin typeface="黑体" panose="02010609060101010101" pitchFamily="49" charset="-122"/>
                <a:ea typeface="黑体" panose="02010609060101010101" pitchFamily="49" charset="-122"/>
              </a:rPr>
              <a:t>个匹配串是否</a:t>
            </a:r>
            <a:r>
              <a:rPr lang="zh-CN" altLang="en-US" sz="1400" b="0" i="0" dirty="0" smtClean="0">
                <a:effectLst/>
                <a:latin typeface="黑体" panose="02010609060101010101" pitchFamily="49" charset="-122"/>
                <a:ea typeface="黑体" panose="02010609060101010101" pitchFamily="49" charset="-122"/>
              </a:rPr>
              <a:t>是</a:t>
            </a:r>
            <a:r>
              <a:rPr lang="zh-CN" altLang="en-US" sz="1400" b="0" i="0" dirty="0" smtClean="0">
                <a:effectLst/>
                <a:latin typeface="黑体" panose="02010609060101010101" pitchFamily="49" charset="-122"/>
                <a:ea typeface="黑体" panose="02010609060101010101" pitchFamily="49" charset="-122"/>
              </a:rPr>
              <a:t>四个名字的子序列</a:t>
            </a:r>
            <a:endParaRPr lang="zh-CN" altLang="en-US" sz="1400" dirty="0">
              <a:latin typeface="黑体" panose="02010609060101010101" pitchFamily="49" charset="-122"/>
              <a:ea typeface="黑体" panose="02010609060101010101" pitchFamily="49" charset="-122"/>
            </a:endParaRPr>
          </a:p>
        </p:txBody>
      </p:sp>
      <p:sp>
        <p:nvSpPr>
          <p:cNvPr id="10" name="矩形 9"/>
          <p:cNvSpPr/>
          <p:nvPr/>
        </p:nvSpPr>
        <p:spPr>
          <a:xfrm>
            <a:off x="8873392" y="547315"/>
            <a:ext cx="1682719" cy="369332"/>
          </a:xfrm>
          <a:prstGeom prst="rect">
            <a:avLst/>
          </a:prstGeom>
        </p:spPr>
        <p:txBody>
          <a:bodyPr wrap="square">
            <a:spAutoFit/>
          </a:bodyPr>
          <a:lstStyle/>
          <a:p>
            <a:r>
              <a:rPr lang="zh-CN" altLang="en-US" b="1" i="0" dirty="0" smtClean="0">
                <a:effectLst/>
                <a:latin typeface="微软雅黑" panose="020B0503020204020204" pitchFamily="34" charset="-122"/>
                <a:ea typeface="微软雅黑" panose="020B0503020204020204" pitchFamily="34" charset="-122"/>
              </a:rPr>
              <a:t>示例</a:t>
            </a:r>
            <a:endParaRPr lang="en-US" altLang="zh-CN" b="1" i="0" dirty="0" smtClean="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298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8447" y="391221"/>
            <a:ext cx="4448018" cy="369332"/>
          </a:xfrm>
          <a:prstGeom prst="rect">
            <a:avLst/>
          </a:prstGeom>
        </p:spPr>
        <p:txBody>
          <a:bodyPr wrap="square">
            <a:spAutoFit/>
          </a:bodyPr>
          <a:lstStyle/>
          <a:p>
            <a:r>
              <a:rPr lang="zh-CN" altLang="en-US" b="1" i="0" dirty="0" smtClean="0">
                <a:effectLst/>
                <a:latin typeface="微软雅黑" panose="020B0503020204020204" pitchFamily="34" charset="-122"/>
                <a:ea typeface="微软雅黑" panose="020B0503020204020204" pitchFamily="34" charset="-122"/>
              </a:rPr>
              <a:t>子序列</a:t>
            </a:r>
            <a:endParaRPr lang="en-US" altLang="zh-CN" b="1" i="0" dirty="0" smtClean="0">
              <a:effectLst/>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1674767" y="391221"/>
            <a:ext cx="1030387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4F4F4F"/>
                </a:solidFill>
                <a:effectLst/>
                <a:latin typeface="黑体" panose="02010609060101010101" pitchFamily="49" charset="-122"/>
                <a:ea typeface="黑体" panose="02010609060101010101" pitchFamily="49" charset="-122"/>
              </a:rPr>
              <a:t>字符串的一个子序列是原始字符串删除一些（也可以不删除）字符而不改变剩余字符相对位置形成的新字符串。</a:t>
            </a:r>
            <a:endParaRPr kumimoji="0" lang="en-US" altLang="zh-CN" sz="1600" b="0" i="0" u="none" strike="noStrike" cap="none" normalizeH="0" baseline="0" dirty="0" smtClean="0">
              <a:ln>
                <a:noFill/>
              </a:ln>
              <a:solidFill>
                <a:srgbClr val="4F4F4F"/>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rgbClr val="4F4F4F"/>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4F4F4F"/>
                </a:solidFill>
                <a:effectLst/>
                <a:latin typeface="黑体" panose="02010609060101010101" pitchFamily="49" charset="-122"/>
                <a:ea typeface="黑体" panose="02010609060101010101" pitchFamily="49" charset="-122"/>
              </a:rPr>
              <a:t>例如，"ace"是"abcde"的一个子序列，而"aec"不是。</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638447" y="1466810"/>
            <a:ext cx="5594431" cy="4862870"/>
          </a:xfrm>
          <a:prstGeom prst="rect">
            <a:avLst/>
          </a:prstGeom>
          <a:solidFill>
            <a:schemeClr val="tx1">
              <a:lumMod val="85000"/>
              <a:lumOff val="15000"/>
            </a:schemeClr>
          </a:solidFill>
        </p:spPr>
        <p:txBody>
          <a:bodyPr wrap="square">
            <a:spAutoFit/>
          </a:bodyPr>
          <a:lstStyle/>
          <a:p>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en-US"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a:t>
            </a:r>
            <a:b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b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     * </a:t>
            </a:r>
            <a:r>
              <a:rPr kumimoji="0" lang="zh-CN" altLang="zh-CN" sz="1000" b="0" i="1" u="none" strike="noStrike" cap="none" normalizeH="0" baseline="0" dirty="0" smtClean="0">
                <a:ln>
                  <a:noFill/>
                </a:ln>
                <a:solidFill>
                  <a:srgbClr val="629755"/>
                </a:solidFill>
                <a:effectLst/>
                <a:latin typeface="Menlo" panose="020B0609030804020204" pitchFamily="49" charset="0"/>
                <a:ea typeface="Droid Sans"/>
                <a:cs typeface="Menlo" panose="020B0609030804020204" pitchFamily="49" charset="0"/>
              </a:rPr>
              <a:t>判断</a:t>
            </a: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s</a:t>
            </a:r>
            <a:r>
              <a:rPr kumimoji="0" lang="zh-CN" altLang="zh-CN" sz="1000" b="0" i="1" u="none" strike="noStrike" cap="none" normalizeH="0" baseline="0" dirty="0" smtClean="0">
                <a:ln>
                  <a:noFill/>
                </a:ln>
                <a:solidFill>
                  <a:srgbClr val="629755"/>
                </a:solidFill>
                <a:effectLst/>
                <a:latin typeface="Menlo" panose="020B0609030804020204" pitchFamily="49" charset="0"/>
                <a:ea typeface="Droid Sans"/>
                <a:cs typeface="Menlo" panose="020B0609030804020204" pitchFamily="49" charset="0"/>
              </a:rPr>
              <a:t>是否为</a:t>
            </a: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target</a:t>
            </a:r>
            <a:r>
              <a:rPr kumimoji="0" lang="zh-CN" altLang="zh-CN" sz="1000" b="0" i="1" u="none" strike="noStrike" cap="none" normalizeH="0" baseline="0" dirty="0" smtClean="0">
                <a:ln>
                  <a:noFill/>
                </a:ln>
                <a:solidFill>
                  <a:srgbClr val="629755"/>
                </a:solidFill>
                <a:effectLst/>
                <a:latin typeface="Menlo" panose="020B0609030804020204" pitchFamily="49" charset="0"/>
                <a:ea typeface="Droid Sans"/>
                <a:cs typeface="Menlo" panose="020B0609030804020204" pitchFamily="49" charset="0"/>
              </a:rPr>
              <a:t>的有序子序列</a:t>
            </a:r>
            <a:br>
              <a:rPr kumimoji="0" lang="zh-CN" altLang="zh-CN" sz="1000" b="0" i="1" u="none" strike="noStrike" cap="none" normalizeH="0" baseline="0" dirty="0" smtClean="0">
                <a:ln>
                  <a:noFill/>
                </a:ln>
                <a:solidFill>
                  <a:srgbClr val="629755"/>
                </a:solidFill>
                <a:effectLst/>
                <a:latin typeface="Menlo" panose="020B0609030804020204" pitchFamily="49" charset="0"/>
                <a:ea typeface="Droid Sans"/>
                <a:cs typeface="Menlo" panose="020B0609030804020204" pitchFamily="49" charset="0"/>
              </a:rPr>
            </a:br>
            <a:r>
              <a:rPr kumimoji="0" lang="zh-CN" altLang="zh-CN" sz="1000" b="0" i="1" u="none" strike="noStrike" cap="none" normalizeH="0" baseline="0" dirty="0" smtClean="0">
                <a:ln>
                  <a:noFill/>
                </a:ln>
                <a:solidFill>
                  <a:srgbClr val="629755"/>
                </a:solidFill>
                <a:effectLst/>
                <a:latin typeface="Menlo" panose="020B0609030804020204" pitchFamily="49" charset="0"/>
                <a:ea typeface="Droid Sans"/>
                <a:cs typeface="Menlo" panose="020B0609030804020204" pitchFamily="49" charset="0"/>
              </a:rPr>
              <a:t>     </a:t>
            </a: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a:t>
            </a:r>
            <a:b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b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     * </a:t>
            </a:r>
            <a:r>
              <a:rPr kumimoji="0" lang="zh-CN" altLang="zh-CN" sz="1000" b="1"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@param </a:t>
            </a:r>
            <a:r>
              <a:rPr kumimoji="0" lang="zh-CN" altLang="zh-CN" sz="1000" b="0" i="1" u="none" strike="noStrike" cap="none" normalizeH="0" baseline="0" dirty="0" smtClean="0">
                <a:ln>
                  <a:noFill/>
                </a:ln>
                <a:solidFill>
                  <a:srgbClr val="8A653B"/>
                </a:solidFill>
                <a:effectLst/>
                <a:latin typeface="Menlo" panose="020B0609030804020204" pitchFamily="49" charset="0"/>
                <a:cs typeface="Menlo" panose="020B0609030804020204" pitchFamily="49" charset="0"/>
              </a:rPr>
              <a:t>s</a:t>
            </a:r>
            <a:br>
              <a:rPr kumimoji="0" lang="zh-CN" altLang="zh-CN" sz="1000" b="0" i="1" u="none" strike="noStrike" cap="none" normalizeH="0" baseline="0" dirty="0" smtClean="0">
                <a:ln>
                  <a:noFill/>
                </a:ln>
                <a:solidFill>
                  <a:srgbClr val="8A653B"/>
                </a:solidFill>
                <a:effectLst/>
                <a:latin typeface="Menlo" panose="020B0609030804020204" pitchFamily="49" charset="0"/>
                <a:cs typeface="Menlo" panose="020B0609030804020204" pitchFamily="49" charset="0"/>
              </a:rPr>
            </a:br>
            <a:r>
              <a:rPr kumimoji="0" lang="zh-CN" altLang="zh-CN" sz="1000" b="0" i="1" u="none" strike="noStrike" cap="none" normalizeH="0" baseline="0" dirty="0" smtClean="0">
                <a:ln>
                  <a:noFill/>
                </a:ln>
                <a:solidFill>
                  <a:srgbClr val="8A653B"/>
                </a:solidFill>
                <a:effectLst/>
                <a:latin typeface="Menlo" panose="020B0609030804020204" pitchFamily="49" charset="0"/>
                <a:cs typeface="Menlo" panose="020B0609030804020204" pitchFamily="49" charset="0"/>
              </a:rPr>
              <a:t>     </a:t>
            </a: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 </a:t>
            </a:r>
            <a:r>
              <a:rPr kumimoji="0" lang="zh-CN" altLang="zh-CN" sz="1000" b="1"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@param </a:t>
            </a:r>
            <a:r>
              <a:rPr kumimoji="0" lang="zh-CN" altLang="zh-CN" sz="1000" b="0" i="1" u="none" strike="noStrike" cap="none" normalizeH="0" baseline="0" dirty="0" smtClean="0">
                <a:ln>
                  <a:noFill/>
                </a:ln>
                <a:solidFill>
                  <a:srgbClr val="8A653B"/>
                </a:solidFill>
                <a:effectLst/>
                <a:latin typeface="Menlo" panose="020B0609030804020204" pitchFamily="49" charset="0"/>
                <a:cs typeface="Menlo" panose="020B0609030804020204" pitchFamily="49" charset="0"/>
              </a:rPr>
              <a:t>target</a:t>
            </a:r>
            <a:br>
              <a:rPr kumimoji="0" lang="zh-CN" altLang="zh-CN" sz="1000" b="0" i="1" u="none" strike="noStrike" cap="none" normalizeH="0" baseline="0" dirty="0" smtClean="0">
                <a:ln>
                  <a:noFill/>
                </a:ln>
                <a:solidFill>
                  <a:srgbClr val="8A653B"/>
                </a:solidFill>
                <a:effectLst/>
                <a:latin typeface="Menlo" panose="020B0609030804020204" pitchFamily="49" charset="0"/>
                <a:cs typeface="Menlo" panose="020B0609030804020204" pitchFamily="49" charset="0"/>
              </a:rPr>
            </a:br>
            <a:r>
              <a:rPr kumimoji="0" lang="zh-CN" altLang="zh-CN" sz="1000" b="0" i="1" u="none" strike="noStrike" cap="none" normalizeH="0" baseline="0" dirty="0" smtClean="0">
                <a:ln>
                  <a:noFill/>
                </a:ln>
                <a:solidFill>
                  <a:srgbClr val="8A653B"/>
                </a:solidFill>
                <a:effectLst/>
                <a:latin typeface="Menlo" panose="020B0609030804020204" pitchFamily="49" charset="0"/>
                <a:cs typeface="Menlo" panose="020B0609030804020204" pitchFamily="49" charset="0"/>
              </a:rPr>
              <a:t>     </a:t>
            </a: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 </a:t>
            </a:r>
            <a:r>
              <a:rPr kumimoji="0" lang="zh-CN" altLang="zh-CN" sz="1000" b="1"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@return</a:t>
            </a:r>
            <a:br>
              <a:rPr kumimoji="0" lang="zh-CN" altLang="zh-CN" sz="1000" b="1"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br>
            <a:r>
              <a:rPr kumimoji="0" lang="zh-CN" altLang="zh-CN" sz="1000" b="1"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     </a:t>
            </a: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a:t>
            </a:r>
            <a:b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br>
            <a:r>
              <a:rPr kumimoji="0" lang="zh-CN" altLang="zh-CN" sz="1000" b="0" i="1" u="none" strike="noStrike" cap="none" normalizeH="0" baseline="0" dirty="0" smtClean="0">
                <a:ln>
                  <a:noFill/>
                </a:ln>
                <a:solidFill>
                  <a:srgbClr val="629755"/>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private static boolean </a:t>
            </a:r>
            <a:r>
              <a:rPr kumimoji="0" lang="zh-CN" altLang="zh-CN" sz="1000" b="0" i="0" u="none" strike="noStrike" cap="none" normalizeH="0" baseline="0" dirty="0" smtClean="0">
                <a:ln>
                  <a:noFill/>
                </a:ln>
                <a:solidFill>
                  <a:srgbClr val="FFC66D"/>
                </a:solidFill>
                <a:effectLst/>
                <a:latin typeface="Menlo" panose="020B0609030804020204" pitchFamily="49" charset="0"/>
                <a:cs typeface="Menlo" panose="020B0609030804020204" pitchFamily="49" charset="0"/>
              </a:rPr>
              <a:t>isSubSequence</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(String s</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String target) {</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if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 ==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null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target ==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null</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return false;</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if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(s.length() &gt; target.length()) {</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return false;</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int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i = </a:t>
            </a:r>
            <a:r>
              <a:rPr kumimoji="0" lang="zh-CN" altLang="zh-CN" sz="1000" b="0" i="0" u="none" strike="noStrike" cap="none" normalizeH="0" baseline="0" dirty="0" smtClean="0">
                <a:ln>
                  <a:noFill/>
                </a:ln>
                <a:solidFill>
                  <a:srgbClr val="6897BB"/>
                </a:solidFill>
                <a:effectLst/>
                <a:latin typeface="Menlo" panose="020B0609030804020204" pitchFamily="49" charset="0"/>
                <a:cs typeface="Menlo" panose="020B0609030804020204" pitchFamily="49" charset="0"/>
              </a:rPr>
              <a:t>0</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j = </a:t>
            </a:r>
            <a:r>
              <a:rPr kumimoji="0" lang="zh-CN" altLang="zh-CN" sz="1000" b="0" i="0" u="none" strike="noStrike" cap="none" normalizeH="0" baseline="0" dirty="0" smtClean="0">
                <a:ln>
                  <a:noFill/>
                </a:ln>
                <a:solidFill>
                  <a:srgbClr val="6897BB"/>
                </a:solidFill>
                <a:effectLst/>
                <a:latin typeface="Menlo" panose="020B0609030804020204" pitchFamily="49" charset="0"/>
                <a:cs typeface="Menlo" panose="020B0609030804020204" pitchFamily="49" charset="0"/>
              </a:rPr>
              <a:t>0</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int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count = </a:t>
            </a:r>
            <a:r>
              <a:rPr kumimoji="0" lang="zh-CN" altLang="zh-CN" sz="1000" b="0" i="0" u="none" strike="noStrike" cap="none" normalizeH="0" baseline="0" dirty="0" smtClean="0">
                <a:ln>
                  <a:noFill/>
                </a:ln>
                <a:solidFill>
                  <a:srgbClr val="6897BB"/>
                </a:solidFill>
                <a:effectLst/>
                <a:latin typeface="Menlo" panose="020B0609030804020204" pitchFamily="49" charset="0"/>
                <a:cs typeface="Menlo" panose="020B0609030804020204" pitchFamily="49" charset="0"/>
              </a:rPr>
              <a:t>0</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while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(i &lt; s.length() &amp;&amp; j &lt; target.length()) {</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if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(s.charAt(i) == target.charAt(j)) {</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i++</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j++</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count++</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else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j++</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return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count == s.length()</a:t>
            </a: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b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0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endParaRPr lang="zh-CN" altLang="en-US" sz="2400" dirty="0"/>
          </a:p>
        </p:txBody>
      </p:sp>
    </p:spTree>
    <p:extLst>
      <p:ext uri="{BB962C8B-B14F-4D97-AF65-F5344CB8AC3E}">
        <p14:creationId xmlns:p14="http://schemas.microsoft.com/office/powerpoint/2010/main" val="3134233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0"/>
            <a:ext cx="6597569" cy="737124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public class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BeyondTheBoundry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private static final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String[] </a:t>
            </a:r>
            <a:r>
              <a:rPr kumimoji="0" lang="zh-CN" altLang="zh-CN" sz="1050" b="0" i="1" u="none" strike="noStrike" cap="none" normalizeH="0" baseline="0" dirty="0" smtClean="0">
                <a:ln>
                  <a:noFill/>
                </a:ln>
                <a:solidFill>
                  <a:srgbClr val="9876AA"/>
                </a:solidFill>
                <a:effectLst/>
                <a:latin typeface="Menlo" panose="020B0609030804020204" pitchFamily="49" charset="0"/>
                <a:cs typeface="Menlo" panose="020B0609030804020204" pitchFamily="49" charset="0"/>
              </a:rPr>
              <a:t>names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endParaRPr kumimoji="0" lang="en-US"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50" dirty="0">
                <a:solidFill>
                  <a:srgbClr val="A9B7C6"/>
                </a:solidFill>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6A8759"/>
                </a:solidFill>
                <a:effectLst/>
                <a:latin typeface="Menlo" panose="020B0609030804020204" pitchFamily="49" charset="0"/>
                <a:cs typeface="Menlo" panose="020B0609030804020204" pitchFamily="49" charset="0"/>
              </a:rPr>
              <a:t>"Kanbara Akihito"</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endParaRPr kumimoji="0" lang="en-US"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6A8759"/>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6A8759"/>
                </a:solidFill>
                <a:effectLst/>
                <a:latin typeface="Menlo" panose="020B0609030804020204" pitchFamily="49" charset="0"/>
                <a:cs typeface="Menlo" panose="020B0609030804020204" pitchFamily="49" charset="0"/>
              </a:rPr>
              <a:t>"Kuriyama Mirai"</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endParaRPr kumimoji="0" lang="en-US"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6A8759"/>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6A8759"/>
                </a:solidFill>
                <a:effectLst/>
                <a:latin typeface="Menlo" panose="020B0609030804020204" pitchFamily="49" charset="0"/>
                <a:cs typeface="Menlo" panose="020B0609030804020204" pitchFamily="49" charset="0"/>
              </a:rPr>
              <a:t>"Nase Hiroomi"</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endParaRPr kumimoji="0" lang="en-US"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50" dirty="0">
                <a:solidFill>
                  <a:srgbClr val="CC7832"/>
                </a:solidFill>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6A8759"/>
                </a:solidFill>
                <a:effectLst/>
                <a:latin typeface="Menlo" panose="020B0609030804020204" pitchFamily="49" charset="0"/>
                <a:cs typeface="Menlo" panose="020B0609030804020204" pitchFamily="49" charset="0"/>
              </a:rPr>
              <a:t>"Nase Mitsuki“</a:t>
            </a:r>
            <a:endParaRPr kumimoji="0" lang="en-US" altLang="zh-CN" sz="1050" b="0" i="0" u="none" strike="noStrike" cap="none" normalizeH="0" baseline="0" dirty="0" smtClean="0">
              <a:ln>
                <a:noFill/>
              </a:ln>
              <a:solidFill>
                <a:srgbClr val="6A8759"/>
              </a:solidFill>
              <a:effectLst/>
              <a:latin typeface="Menlo" panose="020B0609030804020204" pitchFamily="49" charset="0"/>
              <a:cs typeface="Menlo" panose="020B0609030804020204" pitchFamily="49" charset="0"/>
            </a:endParaRPr>
          </a:p>
          <a:p>
            <a:pPr marL="0" lvl="0" indent="0" eaLnBrk="0" fontAlgn="base" hangingPunct="0">
              <a:lnSpc>
                <a:spcPct val="100000"/>
              </a:lnSpc>
              <a:spcBef>
                <a:spcPct val="0"/>
              </a:spcBef>
              <a:spcAft>
                <a:spcPct val="0"/>
              </a:spcAft>
              <a:buNone/>
            </a:pPr>
            <a:r>
              <a:rPr lang="en-US" altLang="zh-CN" sz="1050" dirty="0">
                <a:solidFill>
                  <a:srgbClr val="6A8759"/>
                </a:solidFill>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public static void </a:t>
            </a:r>
            <a:r>
              <a:rPr kumimoji="0" lang="zh-CN" altLang="zh-CN" sz="1050" b="0" i="0" u="none" strike="noStrike" cap="none" normalizeH="0" baseline="0" dirty="0" smtClean="0">
                <a:ln>
                  <a:noFill/>
                </a:ln>
                <a:solidFill>
                  <a:srgbClr val="FFC66D"/>
                </a:solidFill>
                <a:effectLst/>
                <a:latin typeface="Menlo" panose="020B0609030804020204" pitchFamily="49" charset="0"/>
                <a:cs typeface="Menlo" panose="020B0609030804020204" pitchFamily="49" charset="0"/>
              </a:rPr>
              <a:t>main</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(String[] args)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Scanner scanner = </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new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Scanner(System.</a:t>
            </a:r>
            <a:r>
              <a:rPr kumimoji="0" lang="zh-CN" altLang="zh-CN" sz="1050" b="0" i="1" u="none" strike="noStrike" cap="none" normalizeH="0" baseline="0" dirty="0" smtClean="0">
                <a:ln>
                  <a:noFill/>
                </a:ln>
                <a:solidFill>
                  <a:srgbClr val="9876AA"/>
                </a:solidFill>
                <a:effectLst/>
                <a:latin typeface="Menlo" panose="020B0609030804020204" pitchFamily="49" charset="0"/>
                <a:cs typeface="Menlo" panose="020B0609030804020204" pitchFamily="49" charset="0"/>
              </a:rPr>
              <a:t>in</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int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t = scanner.nextInt()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String[] strings = </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new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String[t]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for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int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i = </a:t>
            </a:r>
            <a:r>
              <a:rPr kumimoji="0" lang="zh-CN" altLang="zh-CN" sz="1050" b="0" i="0" u="none" strike="noStrike" cap="none" normalizeH="0" baseline="0" dirty="0" smtClean="0">
                <a:ln>
                  <a:noFill/>
                </a:ln>
                <a:solidFill>
                  <a:srgbClr val="6897BB"/>
                </a:solidFill>
                <a:effectLst/>
                <a:latin typeface="Menlo" panose="020B0609030804020204" pitchFamily="49" charset="0"/>
                <a:cs typeface="Menlo" panose="020B0609030804020204" pitchFamily="49" charset="0"/>
              </a:rPr>
              <a:t>0</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i &lt; 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i++)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strings[i] = scanner.next()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808080"/>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808080"/>
                </a:solidFill>
                <a:effectLst/>
                <a:latin typeface="Menlo" panose="020B0609030804020204" pitchFamily="49" charset="0"/>
                <a:ea typeface="Droid Sans"/>
                <a:cs typeface="Menlo" panose="020B0609030804020204" pitchFamily="49" charset="0"/>
              </a:rPr>
              <a:t>存储结果的</a:t>
            </a:r>
            <a:br>
              <a:rPr kumimoji="0" lang="zh-CN" altLang="zh-CN" sz="1050" b="0" i="0" u="none" strike="noStrike" cap="none" normalizeH="0" baseline="0" dirty="0" smtClean="0">
                <a:ln>
                  <a:noFill/>
                </a:ln>
                <a:solidFill>
                  <a:srgbClr val="808080"/>
                </a:solidFill>
                <a:effectLst/>
                <a:latin typeface="Menlo" panose="020B0609030804020204" pitchFamily="49" charset="0"/>
                <a:ea typeface="Droid Sans"/>
                <a:cs typeface="Menlo" panose="020B0609030804020204" pitchFamily="49" charset="0"/>
              </a:rPr>
            </a:br>
            <a:r>
              <a:rPr kumimoji="0" lang="zh-CN" altLang="zh-CN" sz="1050" b="0" i="0" u="none" strike="noStrike" cap="none" normalizeH="0" baseline="0" dirty="0" smtClean="0">
                <a:ln>
                  <a:noFill/>
                </a:ln>
                <a:solidFill>
                  <a:srgbClr val="808080"/>
                </a:solidFill>
                <a:effectLst/>
                <a:latin typeface="Menlo" panose="020B0609030804020204" pitchFamily="49" charset="0"/>
                <a:ea typeface="Droid Sans"/>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List&lt;List&lt;String&gt;&gt; result = </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new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ArrayList&lt;&gt;(t)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for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int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i = </a:t>
            </a:r>
            <a:r>
              <a:rPr kumimoji="0" lang="zh-CN" altLang="zh-CN" sz="1050" b="0" i="0" u="none" strike="noStrike" cap="none" normalizeH="0" baseline="0" dirty="0" smtClean="0">
                <a:ln>
                  <a:noFill/>
                </a:ln>
                <a:solidFill>
                  <a:srgbClr val="6897BB"/>
                </a:solidFill>
                <a:effectLst/>
                <a:latin typeface="Menlo" panose="020B0609030804020204" pitchFamily="49" charset="0"/>
                <a:cs typeface="Menlo" panose="020B0609030804020204" pitchFamily="49" charset="0"/>
              </a:rPr>
              <a:t>0</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i &lt; 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i++)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result.add(</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new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ArrayList&lt;&gt;(</a:t>
            </a:r>
            <a:r>
              <a:rPr kumimoji="0" lang="zh-CN" altLang="zh-CN" sz="1050" b="0" i="0" u="none" strike="noStrike" cap="none" normalizeH="0" baseline="0" dirty="0" smtClean="0">
                <a:ln>
                  <a:noFill/>
                </a:ln>
                <a:solidFill>
                  <a:srgbClr val="6897BB"/>
                </a:solidFill>
                <a:effectLst/>
                <a:latin typeface="Menlo" panose="020B0609030804020204" pitchFamily="49" charset="0"/>
                <a:cs typeface="Menlo" panose="020B0609030804020204" pitchFamily="49" charset="0"/>
              </a:rPr>
              <a:t>4</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for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int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j = </a:t>
            </a:r>
            <a:r>
              <a:rPr kumimoji="0" lang="zh-CN" altLang="zh-CN" sz="1050" b="0" i="0" u="none" strike="noStrike" cap="none" normalizeH="0" baseline="0" dirty="0" smtClean="0">
                <a:ln>
                  <a:noFill/>
                </a:ln>
                <a:solidFill>
                  <a:srgbClr val="6897BB"/>
                </a:solidFill>
                <a:effectLst/>
                <a:latin typeface="Menlo" panose="020B0609030804020204" pitchFamily="49" charset="0"/>
                <a:cs typeface="Menlo" panose="020B0609030804020204" pitchFamily="49" charset="0"/>
              </a:rPr>
              <a:t>0</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j &lt; </a:t>
            </a:r>
            <a:r>
              <a:rPr kumimoji="0" lang="zh-CN" altLang="zh-CN" sz="1050" b="0" i="0" u="none" strike="noStrike" cap="none" normalizeH="0" baseline="0" dirty="0" smtClean="0">
                <a:ln>
                  <a:noFill/>
                </a:ln>
                <a:solidFill>
                  <a:srgbClr val="6897BB"/>
                </a:solidFill>
                <a:effectLst/>
                <a:latin typeface="Menlo" panose="020B0609030804020204" pitchFamily="49" charset="0"/>
                <a:cs typeface="Menlo" panose="020B0609030804020204" pitchFamily="49" charset="0"/>
              </a:rPr>
              <a:t>4</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j++)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if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r>
              <a:rPr kumimoji="0" lang="zh-CN" altLang="zh-CN" sz="1050" b="0" i="1"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isSubSequence</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(strings[i]</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1" u="none" strike="noStrike" cap="none" normalizeH="0" baseline="0" dirty="0" smtClean="0">
                <a:ln>
                  <a:noFill/>
                </a:ln>
                <a:solidFill>
                  <a:srgbClr val="9876AA"/>
                </a:solidFill>
                <a:effectLst/>
                <a:latin typeface="Menlo" panose="020B0609030804020204" pitchFamily="49" charset="0"/>
                <a:cs typeface="Menlo" panose="020B0609030804020204" pitchFamily="49" charset="0"/>
              </a:rPr>
              <a:t>names</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[j].replace(</a:t>
            </a:r>
            <a:r>
              <a:rPr kumimoji="0" lang="zh-CN" altLang="zh-CN" sz="1050" b="0" i="0" u="none" strike="noStrike" cap="none" normalizeH="0" baseline="0" dirty="0" smtClean="0">
                <a:ln>
                  <a:noFill/>
                </a:ln>
                <a:solidFill>
                  <a:srgbClr val="6A8759"/>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6A8759"/>
                </a:solidFill>
                <a:effectLst/>
                <a:latin typeface="Menlo" panose="020B0609030804020204" pitchFamily="49" charset="0"/>
                <a:cs typeface="Menlo" panose="020B0609030804020204" pitchFamily="49" charset="0"/>
              </a:rPr>
              <a:t>""</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result.get(i).add(</a:t>
            </a:r>
            <a:r>
              <a:rPr kumimoji="0" lang="zh-CN" altLang="zh-CN" sz="1050" b="0" i="1" u="none" strike="noStrike" cap="none" normalizeH="0" baseline="0" dirty="0" smtClean="0">
                <a:ln>
                  <a:noFill/>
                </a:ln>
                <a:solidFill>
                  <a:srgbClr val="9876AA"/>
                </a:solidFill>
                <a:effectLst/>
                <a:latin typeface="Menlo" panose="020B0609030804020204" pitchFamily="49" charset="0"/>
                <a:cs typeface="Menlo" panose="020B0609030804020204" pitchFamily="49" charset="0"/>
              </a:rPr>
              <a:t>names</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[j])</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endParaRPr lang="en-US" altLang="zh-CN" sz="1050" dirty="0">
              <a:solidFill>
                <a:srgbClr val="A9B7C6"/>
              </a:solidFill>
              <a:latin typeface="Menlo" panose="020B0609030804020204" pitchFamily="49" charset="0"/>
              <a:cs typeface="Menlo" panose="020B0609030804020204" pitchFamily="49" charset="0"/>
            </a:endParaRPr>
          </a:p>
          <a:p>
            <a:pPr marL="0" lvl="0" indent="0" eaLnBrk="0" fontAlgn="base" hangingPunct="0">
              <a:lnSpc>
                <a:spcPct val="100000"/>
              </a:lnSpc>
              <a:spcBef>
                <a:spcPct val="0"/>
              </a:spcBef>
              <a:spcAft>
                <a:spcPct val="0"/>
              </a:spcAft>
              <a:buNone/>
            </a:pPr>
            <a:r>
              <a:rPr kumimoji="0" lang="en-US" altLang="zh-CN" sz="1050" b="0" i="0" u="none" strike="noStrike" cap="none" normalizeH="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808080"/>
                </a:solidFill>
                <a:effectLst/>
                <a:latin typeface="Menlo" panose="020B0609030804020204" pitchFamily="49" charset="0"/>
                <a:cs typeface="Menlo" panose="020B0609030804020204" pitchFamily="49" charset="0"/>
              </a:rPr>
              <a:t>// </a:t>
            </a:r>
            <a:r>
              <a:rPr kumimoji="0" lang="zh-CN" altLang="en-US" sz="1050" b="0" i="0" u="none" strike="noStrike" cap="none" normalizeH="0" baseline="0" dirty="0" smtClean="0">
                <a:ln>
                  <a:noFill/>
                </a:ln>
                <a:solidFill>
                  <a:srgbClr val="808080"/>
                </a:solidFill>
                <a:effectLst/>
                <a:latin typeface="Menlo" panose="020B0609030804020204" pitchFamily="49" charset="0"/>
                <a:ea typeface="Droid Sans"/>
                <a:cs typeface="Menlo" panose="020B0609030804020204" pitchFamily="49" charset="0"/>
              </a:rPr>
              <a:t>展示结果</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for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(List&lt;String&gt; strings1 : result)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System.</a:t>
            </a:r>
            <a:r>
              <a:rPr kumimoji="0" lang="zh-CN" altLang="zh-CN" sz="1050" b="0" i="1" u="none" strike="noStrike" cap="none" normalizeH="0" baseline="0" dirty="0" smtClean="0">
                <a:ln>
                  <a:noFill/>
                </a:ln>
                <a:solidFill>
                  <a:srgbClr val="9876AA"/>
                </a:solidFill>
                <a:effectLst/>
                <a:latin typeface="Menlo" panose="020B0609030804020204" pitchFamily="49" charset="0"/>
                <a:cs typeface="Menlo" panose="020B0609030804020204" pitchFamily="49" charset="0"/>
              </a:rPr>
              <a:t>out</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.println(strings1.size())</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for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(String aStrings1 : strings1)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System.</a:t>
            </a:r>
            <a:r>
              <a:rPr kumimoji="0" lang="zh-CN" altLang="zh-CN" sz="1050" b="0" i="1" u="none" strike="noStrike" cap="none" normalizeH="0" baseline="0" dirty="0" smtClean="0">
                <a:ln>
                  <a:noFill/>
                </a:ln>
                <a:solidFill>
                  <a:srgbClr val="9876AA"/>
                </a:solidFill>
                <a:effectLst/>
                <a:latin typeface="Menlo" panose="020B0609030804020204" pitchFamily="49" charset="0"/>
                <a:cs typeface="Menlo" panose="020B0609030804020204" pitchFamily="49" charset="0"/>
              </a:rPr>
              <a:t>out</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.println(aStrings1)</a:t>
            </a: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CC7832"/>
                </a:solidFill>
                <a:effectLst/>
                <a:latin typeface="Menlo" panose="020B0609030804020204" pitchFamily="49" charset="0"/>
                <a:cs typeface="Menlo" panose="020B0609030804020204" pitchFamily="49" charset="0"/>
              </a:rPr>
              <a:t>            </a:t>
            </a: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t/>
            </a:r>
            <a:br>
              <a:rPr kumimoji="0" lang="zh-CN" altLang="zh-CN" sz="1050" b="0" i="0" u="none" strike="noStrike" cap="none" normalizeH="0" baseline="0" dirty="0" smtClean="0">
                <a:ln>
                  <a:noFill/>
                </a:ln>
                <a:solidFill>
                  <a:srgbClr val="A9B7C6"/>
                </a:solidFill>
                <a:effectLst/>
                <a:latin typeface="Menlo" panose="020B0609030804020204" pitchFamily="49" charset="0"/>
                <a:cs typeface="Menlo" panose="020B0609030804020204" pitchFamily="49" charset="0"/>
              </a:rPr>
            </a:b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7024289" y="293690"/>
            <a:ext cx="3251281" cy="523220"/>
          </a:xfrm>
          <a:prstGeom prst="rect">
            <a:avLst/>
          </a:prstGeom>
        </p:spPr>
        <p:txBody>
          <a:bodyPr wrap="square">
            <a:spAutoFit/>
          </a:bodyPr>
          <a:lstStyle/>
          <a:p>
            <a:r>
              <a:rPr lang="en-US" altLang="zh-CN" sz="1400" dirty="0" smtClean="0">
                <a:latin typeface="黑体" panose="02010609060101010101" pitchFamily="49" charset="-122"/>
                <a:ea typeface="黑体" panose="02010609060101010101" pitchFamily="49" charset="-122"/>
              </a:rPr>
              <a:t>1. </a:t>
            </a:r>
            <a:r>
              <a:rPr lang="zh-CN" altLang="en-US" sz="1400" dirty="0" smtClean="0">
                <a:latin typeface="黑体" panose="02010609060101010101" pitchFamily="49" charset="-122"/>
                <a:ea typeface="黑体" panose="02010609060101010101" pitchFamily="49" charset="-122"/>
              </a:rPr>
              <a:t>输入</a:t>
            </a:r>
            <a:r>
              <a:rPr lang="en-US" altLang="zh-CN" sz="1400" dirty="0" smtClean="0">
                <a:latin typeface="黑体" panose="02010609060101010101" pitchFamily="49" charset="-122"/>
                <a:ea typeface="黑体" panose="02010609060101010101" pitchFamily="49" charset="-122"/>
              </a:rPr>
              <a:t>t</a:t>
            </a:r>
            <a:r>
              <a:rPr lang="zh-CN" altLang="en-US" sz="1400" dirty="0" smtClean="0">
                <a:latin typeface="黑体" panose="02010609060101010101" pitchFamily="49" charset="-122"/>
                <a:ea typeface="黑体" panose="02010609060101010101" pitchFamily="49" charset="-122"/>
              </a:rPr>
              <a:t>个字符串，放入</a:t>
            </a:r>
            <a:r>
              <a:rPr lang="en-US" altLang="zh-CN" sz="1400" dirty="0" smtClean="0">
                <a:latin typeface="黑体" panose="02010609060101010101" pitchFamily="49" charset="-122"/>
                <a:ea typeface="黑体" panose="02010609060101010101" pitchFamily="49" charset="-122"/>
              </a:rPr>
              <a:t>strings</a:t>
            </a:r>
            <a:r>
              <a:rPr lang="zh-CN" altLang="en-US" sz="1400" dirty="0" smtClean="0">
                <a:latin typeface="黑体" panose="02010609060101010101" pitchFamily="49" charset="-122"/>
                <a:ea typeface="黑体" panose="02010609060101010101" pitchFamily="49" charset="-122"/>
              </a:rPr>
              <a:t>数组</a:t>
            </a:r>
            <a:endParaRPr lang="en-US" altLang="zh-CN" sz="1400" dirty="0" smtClean="0">
              <a:latin typeface="黑体" panose="02010609060101010101" pitchFamily="49" charset="-122"/>
              <a:ea typeface="黑体" panose="02010609060101010101" pitchFamily="49" charset="-122"/>
            </a:endParaRPr>
          </a:p>
          <a:p>
            <a:r>
              <a:rPr lang="en-US" altLang="zh-CN" sz="1400" dirty="0" smtClean="0">
                <a:latin typeface="黑体" panose="02010609060101010101" pitchFamily="49" charset="-122"/>
                <a:ea typeface="黑体" panose="02010609060101010101" pitchFamily="49" charset="-122"/>
              </a:rPr>
              <a:t>2. </a:t>
            </a:r>
            <a:endParaRPr lang="zh-CN" altLang="en-US" sz="1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694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15010" y="1200785"/>
            <a:ext cx="2343150" cy="3076575"/>
          </a:xfrm>
          <a:prstGeom prst="rect">
            <a:avLst/>
          </a:prstGeom>
        </p:spPr>
      </p:pic>
      <p:sp>
        <p:nvSpPr>
          <p:cNvPr id="5" name="矩形 4"/>
          <p:cNvSpPr/>
          <p:nvPr/>
        </p:nvSpPr>
        <p:spPr>
          <a:xfrm>
            <a:off x="638447" y="391221"/>
            <a:ext cx="4448018"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运行结果</a:t>
            </a:r>
            <a:endParaRPr lang="en-US" altLang="zh-CN" b="1" i="0" dirty="0" smtClean="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3571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443</Words>
  <Application>Microsoft Office PowerPoint</Application>
  <PresentationFormat>宽屏</PresentationFormat>
  <Paragraphs>70</Paragraphs>
  <Slides>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Droid Sans</vt:lpstr>
      <vt:lpstr>等线</vt:lpstr>
      <vt:lpstr>等线 Light</vt:lpstr>
      <vt:lpstr>黑体</vt:lpstr>
      <vt:lpstr>微软雅黑</vt:lpstr>
      <vt:lpstr>Arial</vt:lpstr>
      <vt:lpstr>Menlo</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随心</dc:creator>
  <cp:lastModifiedBy>黄 随心</cp:lastModifiedBy>
  <cp:revision>18</cp:revision>
  <dcterms:created xsi:type="dcterms:W3CDTF">2019-05-06T07:30:23Z</dcterms:created>
  <dcterms:modified xsi:type="dcterms:W3CDTF">2019-05-06T09:21:44Z</dcterms:modified>
</cp:coreProperties>
</file>