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360" r:id="rId2"/>
    <p:sldId id="350" r:id="rId3"/>
    <p:sldId id="351" r:id="rId4"/>
    <p:sldId id="352" r:id="rId5"/>
    <p:sldId id="354" r:id="rId6"/>
    <p:sldId id="353" r:id="rId7"/>
    <p:sldId id="327" r:id="rId8"/>
    <p:sldId id="355" r:id="rId9"/>
    <p:sldId id="356" r:id="rId10"/>
    <p:sldId id="375" r:id="rId11"/>
    <p:sldId id="373" r:id="rId12"/>
    <p:sldId id="374" r:id="rId13"/>
    <p:sldId id="367" r:id="rId14"/>
    <p:sldId id="339" r:id="rId15"/>
    <p:sldId id="349" r:id="rId16"/>
    <p:sldId id="358" r:id="rId17"/>
    <p:sldId id="377" r:id="rId18"/>
    <p:sldId id="361" r:id="rId19"/>
    <p:sldId id="359" r:id="rId20"/>
    <p:sldId id="328" r:id="rId21"/>
    <p:sldId id="371" r:id="rId22"/>
    <p:sldId id="334" r:id="rId23"/>
    <p:sldId id="378" r:id="rId24"/>
    <p:sldId id="370" r:id="rId25"/>
    <p:sldId id="363" r:id="rId26"/>
    <p:sldId id="376" r:id="rId27"/>
    <p:sldId id="372" r:id="rId28"/>
    <p:sldId id="303" r:id="rId29"/>
  </p:sldIdLst>
  <p:sldSz cx="9144000" cy="5143500" type="screen16x9"/>
  <p:notesSz cx="6807200" cy="9939338"/>
  <p:defaultTextStyle>
    <a:defPPr>
      <a:defRPr lang="en-US"/>
    </a:defPPr>
    <a:lvl1pPr marL="0" algn="l" defTabSz="362148" rtl="0" eaLnBrk="1" latinLnBrk="0" hangingPunct="1">
      <a:defRPr sz="1426" kern="1200">
        <a:solidFill>
          <a:schemeClr val="tx1"/>
        </a:solidFill>
        <a:latin typeface="+mn-lt"/>
        <a:ea typeface="+mn-ea"/>
        <a:cs typeface="+mn-cs"/>
      </a:defRPr>
    </a:lvl1pPr>
    <a:lvl2pPr marL="362148" algn="l" defTabSz="362148" rtl="0" eaLnBrk="1" latinLnBrk="0" hangingPunct="1">
      <a:defRPr sz="1426" kern="1200">
        <a:solidFill>
          <a:schemeClr val="tx1"/>
        </a:solidFill>
        <a:latin typeface="+mn-lt"/>
        <a:ea typeface="+mn-ea"/>
        <a:cs typeface="+mn-cs"/>
      </a:defRPr>
    </a:lvl2pPr>
    <a:lvl3pPr marL="724296" algn="l" defTabSz="362148" rtl="0" eaLnBrk="1" latinLnBrk="0" hangingPunct="1">
      <a:defRPr sz="1426" kern="1200">
        <a:solidFill>
          <a:schemeClr val="tx1"/>
        </a:solidFill>
        <a:latin typeface="+mn-lt"/>
        <a:ea typeface="+mn-ea"/>
        <a:cs typeface="+mn-cs"/>
      </a:defRPr>
    </a:lvl3pPr>
    <a:lvl4pPr marL="1086444" algn="l" defTabSz="362148" rtl="0" eaLnBrk="1" latinLnBrk="0" hangingPunct="1">
      <a:defRPr sz="1426" kern="1200">
        <a:solidFill>
          <a:schemeClr val="tx1"/>
        </a:solidFill>
        <a:latin typeface="+mn-lt"/>
        <a:ea typeface="+mn-ea"/>
        <a:cs typeface="+mn-cs"/>
      </a:defRPr>
    </a:lvl4pPr>
    <a:lvl5pPr marL="1448592" algn="l" defTabSz="362148" rtl="0" eaLnBrk="1" latinLnBrk="0" hangingPunct="1">
      <a:defRPr sz="1426" kern="1200">
        <a:solidFill>
          <a:schemeClr val="tx1"/>
        </a:solidFill>
        <a:latin typeface="+mn-lt"/>
        <a:ea typeface="+mn-ea"/>
        <a:cs typeface="+mn-cs"/>
      </a:defRPr>
    </a:lvl5pPr>
    <a:lvl6pPr marL="1810741" algn="l" defTabSz="362148" rtl="0" eaLnBrk="1" latinLnBrk="0" hangingPunct="1">
      <a:defRPr sz="1426" kern="1200">
        <a:solidFill>
          <a:schemeClr val="tx1"/>
        </a:solidFill>
        <a:latin typeface="+mn-lt"/>
        <a:ea typeface="+mn-ea"/>
        <a:cs typeface="+mn-cs"/>
      </a:defRPr>
    </a:lvl6pPr>
    <a:lvl7pPr marL="2172889" algn="l" defTabSz="362148" rtl="0" eaLnBrk="1" latinLnBrk="0" hangingPunct="1">
      <a:defRPr sz="1426" kern="1200">
        <a:solidFill>
          <a:schemeClr val="tx1"/>
        </a:solidFill>
        <a:latin typeface="+mn-lt"/>
        <a:ea typeface="+mn-ea"/>
        <a:cs typeface="+mn-cs"/>
      </a:defRPr>
    </a:lvl7pPr>
    <a:lvl8pPr marL="2535037" algn="l" defTabSz="362148" rtl="0" eaLnBrk="1" latinLnBrk="0" hangingPunct="1">
      <a:defRPr sz="1426" kern="1200">
        <a:solidFill>
          <a:schemeClr val="tx1"/>
        </a:solidFill>
        <a:latin typeface="+mn-lt"/>
        <a:ea typeface="+mn-ea"/>
        <a:cs typeface="+mn-cs"/>
      </a:defRPr>
    </a:lvl8pPr>
    <a:lvl9pPr marL="2897185" algn="l" defTabSz="362148" rtl="0" eaLnBrk="1" latinLnBrk="0" hangingPunct="1">
      <a:defRPr sz="142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hiro Iwai" initials="YI" lastIdx="6" clrIdx="0">
    <p:extLst>
      <p:ext uri="{19B8F6BF-5375-455C-9EA6-DF929625EA0E}">
        <p15:presenceInfo xmlns:p15="http://schemas.microsoft.com/office/powerpoint/2012/main" userId="S::10004525S@003.fujifilm.com::46135155-f5f7-487d-a48a-f1729b3eea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3784" autoAdjust="0"/>
  </p:normalViewPr>
  <p:slideViewPr>
    <p:cSldViewPr snapToGrid="0" showGuides="1">
      <p:cViewPr varScale="1">
        <p:scale>
          <a:sx n="54" d="100"/>
          <a:sy n="54" d="100"/>
        </p:scale>
        <p:origin x="840" y="4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31T17:29:20.594" idx="4">
    <p:pos x="3888" y="1266"/>
    <p:text>あんまりいらない。</p:text>
    <p:extLst>
      <p:ext uri="{C676402C-5697-4E1C-873F-D02D1690AC5C}">
        <p15:threadingInfo xmlns:p15="http://schemas.microsoft.com/office/powerpoint/2012/main" timeZoneBias="-540"/>
      </p:ext>
    </p:extLst>
  </p:cm>
  <p:cm authorId="1" dt="2023-08-31T17:30:02.041" idx="5">
    <p:pos x="4573" y="646"/>
    <p:text>患者がーからいらない、</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8-31T17:18:18.156" idx="1">
    <p:pos x="10" y="10"/>
    <p:text>どう乗り換えたか、工夫した箇所を、協調して伝えるようにする。</p:text>
    <p:extLst>
      <p:ext uri="{C676402C-5697-4E1C-873F-D02D1690AC5C}">
        <p15:threadingInfo xmlns:p15="http://schemas.microsoft.com/office/powerpoint/2012/main" timeZoneBias="-540"/>
      </p:ext>
    </p:extLst>
  </p:cm>
  <p:cm authorId="1" dt="2023-08-31T17:19:34.255" idx="2">
    <p:pos x="146" y="146"/>
    <p:text>メインメッセージがない。</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FE168-99D4-41D4-8BB5-AB13EF683F9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DCFBB483-9F3A-43A5-91D4-DED2A928E53F}">
      <dgm:prSet phldrT="[テキスト]"/>
      <dgm:spPr/>
      <dgm:t>
        <a:bodyPr/>
        <a:lstStyle/>
        <a:p>
          <a:r>
            <a:rPr kumimoji="1" lang="en-US" altLang="ja-JP" b="1" dirty="0"/>
            <a:t>NFT</a:t>
          </a:r>
          <a:r>
            <a:rPr kumimoji="1" lang="ja-JP" altLang="en-US" b="1" dirty="0"/>
            <a:t>の作成</a:t>
          </a:r>
        </a:p>
      </dgm:t>
    </dgm:pt>
    <dgm:pt modelId="{A32A3B7E-10E2-4ABB-AEBF-3123482FD9A7}" type="parTrans" cxnId="{13BDF3A0-8DCD-47F4-8A4E-D011D871815F}">
      <dgm:prSet/>
      <dgm:spPr/>
      <dgm:t>
        <a:bodyPr/>
        <a:lstStyle/>
        <a:p>
          <a:endParaRPr kumimoji="1" lang="ja-JP" altLang="en-US"/>
        </a:p>
      </dgm:t>
    </dgm:pt>
    <dgm:pt modelId="{BB832100-2260-43B3-8C5A-2789F982442B}" type="sibTrans" cxnId="{13BDF3A0-8DCD-47F4-8A4E-D011D871815F}">
      <dgm:prSet/>
      <dgm:spPr/>
      <dgm:t>
        <a:bodyPr/>
        <a:lstStyle/>
        <a:p>
          <a:endParaRPr kumimoji="1" lang="ja-JP" altLang="en-US"/>
        </a:p>
      </dgm:t>
    </dgm:pt>
    <dgm:pt modelId="{1D8A60F3-71FD-4E41-BC94-A4C6A00F785E}">
      <dgm:prSet phldrT="[テキスト]"/>
      <dgm:spPr/>
      <dgm:t>
        <a:bodyPr/>
        <a:lstStyle/>
        <a:p>
          <a:pPr>
            <a:buFont typeface="Wingdings" panose="05000000000000000000" pitchFamily="2" charset="2"/>
            <a:buChar char="Ø"/>
          </a:pPr>
          <a:r>
            <a:rPr kumimoji="1" lang="ja-JP" altLang="en-US" b="0" dirty="0"/>
            <a:t>複数人へレンタル可能で、譲渡不可な</a:t>
          </a:r>
          <a:r>
            <a:rPr kumimoji="1" lang="en-US" altLang="ja-JP" b="0" dirty="0"/>
            <a:t>NFT</a:t>
          </a:r>
          <a:r>
            <a:rPr kumimoji="1" lang="ja-JP" altLang="en-US" b="0" dirty="0"/>
            <a:t>を作成する。</a:t>
          </a:r>
        </a:p>
      </dgm:t>
    </dgm:pt>
    <dgm:pt modelId="{2AD3435A-AD67-4216-8068-A0146851B201}" type="parTrans" cxnId="{1E315ACB-C595-4B15-8BB4-51F5EFBD532B}">
      <dgm:prSet/>
      <dgm:spPr/>
      <dgm:t>
        <a:bodyPr/>
        <a:lstStyle/>
        <a:p>
          <a:endParaRPr kumimoji="1" lang="ja-JP" altLang="en-US"/>
        </a:p>
      </dgm:t>
    </dgm:pt>
    <dgm:pt modelId="{D9983B2C-2EBB-4E58-933D-52ACA7656A7A}" type="sibTrans" cxnId="{1E315ACB-C595-4B15-8BB4-51F5EFBD532B}">
      <dgm:prSet/>
      <dgm:spPr/>
      <dgm:t>
        <a:bodyPr/>
        <a:lstStyle/>
        <a:p>
          <a:endParaRPr kumimoji="1" lang="ja-JP" altLang="en-US"/>
        </a:p>
      </dgm:t>
    </dgm:pt>
    <dgm:pt modelId="{E0DEACDA-CCA5-4D4B-839E-B8DB7E09936B}">
      <dgm:prSet phldrT="[テキスト]"/>
      <dgm:spPr/>
      <dgm:t>
        <a:bodyPr/>
        <a:lstStyle/>
        <a:p>
          <a:r>
            <a:rPr kumimoji="1" lang="ja-JP" altLang="en-US" b="1" dirty="0"/>
            <a:t>アクセス制御実装</a:t>
          </a:r>
        </a:p>
      </dgm:t>
    </dgm:pt>
    <dgm:pt modelId="{A73312AE-5A78-4603-A40F-012C1EEEDA19}" type="parTrans" cxnId="{6A0567AD-EE9C-46E0-AE48-C1D4C34E44BC}">
      <dgm:prSet/>
      <dgm:spPr/>
      <dgm:t>
        <a:bodyPr/>
        <a:lstStyle/>
        <a:p>
          <a:endParaRPr kumimoji="1" lang="ja-JP" altLang="en-US"/>
        </a:p>
      </dgm:t>
    </dgm:pt>
    <dgm:pt modelId="{1AFB94B6-2ED4-49E8-BD0B-A230559EEE78}" type="sibTrans" cxnId="{6A0567AD-EE9C-46E0-AE48-C1D4C34E44BC}">
      <dgm:prSet/>
      <dgm:spPr/>
      <dgm:t>
        <a:bodyPr/>
        <a:lstStyle/>
        <a:p>
          <a:endParaRPr kumimoji="1" lang="ja-JP" altLang="en-US"/>
        </a:p>
      </dgm:t>
    </dgm:pt>
    <dgm:pt modelId="{0BC89A30-2704-4492-BB98-4EFF923A446E}">
      <dgm:prSet phldrT="[テキスト]"/>
      <dgm:spPr/>
      <dgm:t>
        <a:bodyPr/>
        <a:lstStyle/>
        <a:p>
          <a:pPr>
            <a:buFont typeface="Wingdings" panose="05000000000000000000" pitchFamily="2" charset="2"/>
            <a:buChar char="Ø"/>
          </a:pPr>
          <a:r>
            <a:rPr kumimoji="1" lang="ja-JP" altLang="en-US" dirty="0"/>
            <a:t>作成した</a:t>
          </a:r>
          <a:r>
            <a:rPr kumimoji="1" lang="en-US" altLang="ja-JP" dirty="0"/>
            <a:t>NFT</a:t>
          </a:r>
          <a:r>
            <a:rPr kumimoji="1" lang="ja-JP" altLang="en-US" dirty="0"/>
            <a:t>を用いて、レンタルしている人のみに、閲覧を許可するアクセス制御を実装する。</a:t>
          </a:r>
        </a:p>
      </dgm:t>
    </dgm:pt>
    <dgm:pt modelId="{51348474-F5BA-495C-9931-3852B5BE07F4}" type="parTrans" cxnId="{9829F8F0-8932-4CBB-AD0C-6AE6CD8A9A8E}">
      <dgm:prSet/>
      <dgm:spPr/>
      <dgm:t>
        <a:bodyPr/>
        <a:lstStyle/>
        <a:p>
          <a:endParaRPr kumimoji="1" lang="ja-JP" altLang="en-US"/>
        </a:p>
      </dgm:t>
    </dgm:pt>
    <dgm:pt modelId="{DA6C4926-0911-4F12-97FA-583EC7BDA69E}" type="sibTrans" cxnId="{9829F8F0-8932-4CBB-AD0C-6AE6CD8A9A8E}">
      <dgm:prSet/>
      <dgm:spPr/>
      <dgm:t>
        <a:bodyPr/>
        <a:lstStyle/>
        <a:p>
          <a:endParaRPr kumimoji="1" lang="ja-JP" altLang="en-US"/>
        </a:p>
      </dgm:t>
    </dgm:pt>
    <dgm:pt modelId="{6A0621AD-97F1-4B48-8060-D33927F71858}">
      <dgm:prSet phldrT="[テキスト]"/>
      <dgm:spPr/>
      <dgm:t>
        <a:bodyPr/>
        <a:lstStyle/>
        <a:p>
          <a:r>
            <a:rPr kumimoji="1" lang="ja-JP" altLang="en-US" b="1" dirty="0"/>
            <a:t>システム作成</a:t>
          </a:r>
        </a:p>
      </dgm:t>
    </dgm:pt>
    <dgm:pt modelId="{51B668A3-0B4B-4020-AD9A-D5CE26BD67B7}" type="parTrans" cxnId="{98EF6903-5272-4EAA-9405-858328C22113}">
      <dgm:prSet/>
      <dgm:spPr/>
      <dgm:t>
        <a:bodyPr/>
        <a:lstStyle/>
        <a:p>
          <a:endParaRPr kumimoji="1" lang="ja-JP" altLang="en-US"/>
        </a:p>
      </dgm:t>
    </dgm:pt>
    <dgm:pt modelId="{986301C4-C148-4A7C-82E9-723C77DB224C}" type="sibTrans" cxnId="{98EF6903-5272-4EAA-9405-858328C22113}">
      <dgm:prSet/>
      <dgm:spPr/>
      <dgm:t>
        <a:bodyPr/>
        <a:lstStyle/>
        <a:p>
          <a:endParaRPr kumimoji="1" lang="ja-JP" altLang="en-US"/>
        </a:p>
      </dgm:t>
    </dgm:pt>
    <dgm:pt modelId="{717DC1BF-6749-43A7-9FDC-2BF8F323058E}">
      <dgm:prSet phldrT="[テキスト]"/>
      <dgm:spPr/>
      <dgm:t>
        <a:bodyPr/>
        <a:lstStyle/>
        <a:p>
          <a:pPr>
            <a:buFont typeface="Wingdings" panose="05000000000000000000" pitchFamily="2" charset="2"/>
            <a:buChar char="Ø"/>
          </a:pPr>
          <a:r>
            <a:rPr kumimoji="1" lang="ja-JP" altLang="en-US" dirty="0"/>
            <a:t>データレンタルシステムを作成する</a:t>
          </a:r>
        </a:p>
      </dgm:t>
    </dgm:pt>
    <dgm:pt modelId="{8E7F448F-0ABB-4014-AA73-CC2706CC56E6}" type="parTrans" cxnId="{4FCF089F-3AB7-4E94-943A-CC50156A3018}">
      <dgm:prSet/>
      <dgm:spPr/>
      <dgm:t>
        <a:bodyPr/>
        <a:lstStyle/>
        <a:p>
          <a:endParaRPr kumimoji="1" lang="ja-JP" altLang="en-US"/>
        </a:p>
      </dgm:t>
    </dgm:pt>
    <dgm:pt modelId="{EEA0E271-3411-4F0C-ACB5-4F6BDF0B6632}" type="sibTrans" cxnId="{4FCF089F-3AB7-4E94-943A-CC50156A3018}">
      <dgm:prSet/>
      <dgm:spPr/>
      <dgm:t>
        <a:bodyPr/>
        <a:lstStyle/>
        <a:p>
          <a:endParaRPr kumimoji="1" lang="ja-JP" altLang="en-US"/>
        </a:p>
      </dgm:t>
    </dgm:pt>
    <dgm:pt modelId="{91339E13-C835-46A1-B5CC-267A4BF0901B}">
      <dgm:prSet phldrT="[テキスト]"/>
      <dgm:spPr/>
      <dgm:t>
        <a:bodyPr/>
        <a:lstStyle/>
        <a:p>
          <a:pPr>
            <a:buFont typeface="Wingdings" panose="05000000000000000000" pitchFamily="2" charset="2"/>
            <a:buChar char="p"/>
          </a:pPr>
          <a:r>
            <a:rPr lang="ja-JP" altLang="en-US" b="0" i="0" dirty="0"/>
            <a:t>すべてのトークンに固有の</a:t>
          </a:r>
          <a:r>
            <a:rPr lang="en-US" altLang="ja-JP" b="0" i="0" dirty="0"/>
            <a:t>ID</a:t>
          </a:r>
          <a:r>
            <a:rPr lang="ja-JP" altLang="en-US" b="0" i="0" dirty="0"/>
            <a:t>を割り振り唯一無二の価値を与える。</a:t>
          </a:r>
          <a:endParaRPr kumimoji="1" lang="ja-JP" altLang="en-US" b="0" dirty="0"/>
        </a:p>
      </dgm:t>
    </dgm:pt>
    <dgm:pt modelId="{F3CAE772-7D64-4107-A64A-B1C33138624A}" type="parTrans" cxnId="{1AE44708-D4A0-4BA1-A65A-FE04396A5615}">
      <dgm:prSet/>
      <dgm:spPr/>
      <dgm:t>
        <a:bodyPr/>
        <a:lstStyle/>
        <a:p>
          <a:endParaRPr kumimoji="1" lang="ja-JP" altLang="en-US"/>
        </a:p>
      </dgm:t>
    </dgm:pt>
    <dgm:pt modelId="{97F403B5-8819-4FC3-91A7-6B90565E2D90}" type="sibTrans" cxnId="{1AE44708-D4A0-4BA1-A65A-FE04396A5615}">
      <dgm:prSet/>
      <dgm:spPr/>
      <dgm:t>
        <a:bodyPr/>
        <a:lstStyle/>
        <a:p>
          <a:endParaRPr kumimoji="1" lang="ja-JP" altLang="en-US"/>
        </a:p>
      </dgm:t>
    </dgm:pt>
    <dgm:pt modelId="{B3BB9611-3564-4E0D-9C5E-5151A5FB5948}">
      <dgm:prSet phldrT="[テキスト]"/>
      <dgm:spPr/>
      <dgm:t>
        <a:bodyPr/>
        <a:lstStyle/>
        <a:p>
          <a:pPr>
            <a:buFont typeface="Wingdings" panose="05000000000000000000" pitchFamily="2" charset="2"/>
            <a:buChar char="p"/>
          </a:pPr>
          <a:r>
            <a:rPr lang="ja-JP" altLang="en-US" b="0" i="0" dirty="0"/>
            <a:t>ユーザーごとに条件を指定して権限付与し、期間を過ぎると自動的に取り消す仕組みを提供する</a:t>
          </a:r>
          <a:endParaRPr kumimoji="1" lang="ja-JP" altLang="en-US" b="0" dirty="0"/>
        </a:p>
      </dgm:t>
    </dgm:pt>
    <dgm:pt modelId="{314719FA-56C3-4C75-89A4-B20D91A8A925}" type="parTrans" cxnId="{CAB862F7-2372-4F58-9674-6DC73A5CFCCD}">
      <dgm:prSet/>
      <dgm:spPr/>
      <dgm:t>
        <a:bodyPr/>
        <a:lstStyle/>
        <a:p>
          <a:endParaRPr kumimoji="1" lang="ja-JP" altLang="en-US"/>
        </a:p>
      </dgm:t>
    </dgm:pt>
    <dgm:pt modelId="{E4D43A2E-ABAB-4CCC-9737-02EBC21B0739}" type="sibTrans" cxnId="{CAB862F7-2372-4F58-9674-6DC73A5CFCCD}">
      <dgm:prSet/>
      <dgm:spPr/>
      <dgm:t>
        <a:bodyPr/>
        <a:lstStyle/>
        <a:p>
          <a:endParaRPr kumimoji="1" lang="ja-JP" altLang="en-US"/>
        </a:p>
      </dgm:t>
    </dgm:pt>
    <dgm:pt modelId="{563D4FA9-4768-4012-9200-3D0AEF85761B}">
      <dgm:prSet phldrT="[テキスト]"/>
      <dgm:spPr/>
      <dgm:t>
        <a:bodyPr/>
        <a:lstStyle/>
        <a:p>
          <a:pPr>
            <a:buFont typeface="Wingdings" panose="05000000000000000000" pitchFamily="2" charset="2"/>
            <a:buChar char="p"/>
          </a:pPr>
          <a:r>
            <a:rPr kumimoji="1" lang="ja-JP" altLang="en-US" b="0" dirty="0"/>
            <a:t>保有者のアドレスに紐づけることで、譲渡不可な</a:t>
          </a:r>
          <a:r>
            <a:rPr kumimoji="1" lang="en-US" altLang="ja-JP" b="0" dirty="0"/>
            <a:t>NFT</a:t>
          </a:r>
          <a:r>
            <a:rPr lang="ja-JP" altLang="en-US" b="0" i="0" dirty="0"/>
            <a:t>（</a:t>
          </a:r>
          <a:r>
            <a:rPr lang="en-US" altLang="ja-JP" b="0" i="0" dirty="0"/>
            <a:t>Soul Bound Token</a:t>
          </a:r>
          <a:r>
            <a:rPr lang="ja-JP" altLang="en-US" b="0" i="0" dirty="0"/>
            <a:t>）の性質を実装する</a:t>
          </a:r>
          <a:endParaRPr kumimoji="1" lang="ja-JP" altLang="en-US" b="0" dirty="0"/>
        </a:p>
      </dgm:t>
    </dgm:pt>
    <dgm:pt modelId="{BFB03B50-2730-47B2-923E-75C0DAD6CE8A}" type="parTrans" cxnId="{2967FAD8-52A7-4C2E-B1A2-EAA4C4B2AED9}">
      <dgm:prSet/>
      <dgm:spPr/>
      <dgm:t>
        <a:bodyPr/>
        <a:lstStyle/>
        <a:p>
          <a:endParaRPr kumimoji="1" lang="ja-JP" altLang="en-US"/>
        </a:p>
      </dgm:t>
    </dgm:pt>
    <dgm:pt modelId="{C08DC828-AA49-4692-B73E-8E0CFF1E99BB}" type="sibTrans" cxnId="{2967FAD8-52A7-4C2E-B1A2-EAA4C4B2AED9}">
      <dgm:prSet/>
      <dgm:spPr/>
      <dgm:t>
        <a:bodyPr/>
        <a:lstStyle/>
        <a:p>
          <a:endParaRPr kumimoji="1" lang="ja-JP" altLang="en-US"/>
        </a:p>
      </dgm:t>
    </dgm:pt>
    <dgm:pt modelId="{68941379-C4A9-4640-BF2E-54E9FFBD3582}">
      <dgm:prSet phldrT="[テキスト]"/>
      <dgm:spPr/>
      <dgm:t>
        <a:bodyPr/>
        <a:lstStyle/>
        <a:p>
          <a:pPr>
            <a:buFont typeface="Wingdings" panose="05000000000000000000" pitchFamily="2" charset="2"/>
            <a:buChar char="p"/>
          </a:pPr>
          <a:r>
            <a:rPr kumimoji="1" lang="ja-JP" altLang="en-US" dirty="0"/>
            <a:t>公開鍵と秘密鍵を利用して、安全性と真正性を担保したやり取りを行う。</a:t>
          </a:r>
        </a:p>
      </dgm:t>
    </dgm:pt>
    <dgm:pt modelId="{E5EEBD88-B0C3-49FB-8B22-421B5209AC2D}" type="parTrans" cxnId="{A26AD3EA-415A-4A8F-ABF7-316430F4F606}">
      <dgm:prSet/>
      <dgm:spPr/>
      <dgm:t>
        <a:bodyPr/>
        <a:lstStyle/>
        <a:p>
          <a:endParaRPr kumimoji="1" lang="ja-JP" altLang="en-US"/>
        </a:p>
      </dgm:t>
    </dgm:pt>
    <dgm:pt modelId="{A20C7966-08BF-43A5-92F0-363D6029C2C6}" type="sibTrans" cxnId="{A26AD3EA-415A-4A8F-ABF7-316430F4F606}">
      <dgm:prSet/>
      <dgm:spPr/>
      <dgm:t>
        <a:bodyPr/>
        <a:lstStyle/>
        <a:p>
          <a:endParaRPr kumimoji="1" lang="ja-JP" altLang="en-US"/>
        </a:p>
      </dgm:t>
    </dgm:pt>
    <dgm:pt modelId="{02D43C24-1C6C-44C9-AD55-56814CE2F549}">
      <dgm:prSet phldrT="[テキスト]"/>
      <dgm:spPr/>
      <dgm:t>
        <a:bodyPr/>
        <a:lstStyle/>
        <a:p>
          <a:pPr>
            <a:buFont typeface="Wingdings" panose="05000000000000000000" pitchFamily="2" charset="2"/>
            <a:buChar char="p"/>
          </a:pPr>
          <a:r>
            <a:rPr kumimoji="1" lang="ja-JP" altLang="en-US" dirty="0"/>
            <a:t>自由な権限操作、不要な消費と不正操作の検知など、</a:t>
          </a:r>
          <a:r>
            <a:rPr lang="ja-JP" altLang="en-US" b="0" i="0" dirty="0"/>
            <a:t>一貫性があり</a:t>
          </a:r>
          <a:r>
            <a:rPr kumimoji="1" lang="ja-JP" altLang="en-US" dirty="0"/>
            <a:t>保有者ファースト。</a:t>
          </a:r>
        </a:p>
      </dgm:t>
    </dgm:pt>
    <dgm:pt modelId="{055F308E-688A-4F5C-8443-2133EC01BA82}" type="parTrans" cxnId="{30B298A7-1443-4453-965A-D78917818AF7}">
      <dgm:prSet/>
      <dgm:spPr/>
      <dgm:t>
        <a:bodyPr/>
        <a:lstStyle/>
        <a:p>
          <a:endParaRPr kumimoji="1" lang="ja-JP" altLang="en-US"/>
        </a:p>
      </dgm:t>
    </dgm:pt>
    <dgm:pt modelId="{176C1A32-CDD6-4F69-A424-8D508354A1B7}" type="sibTrans" cxnId="{30B298A7-1443-4453-965A-D78917818AF7}">
      <dgm:prSet/>
      <dgm:spPr/>
      <dgm:t>
        <a:bodyPr/>
        <a:lstStyle/>
        <a:p>
          <a:endParaRPr kumimoji="1" lang="ja-JP" altLang="en-US"/>
        </a:p>
      </dgm:t>
    </dgm:pt>
    <dgm:pt modelId="{238BA835-C0F3-43BD-8584-186E2794A2C7}">
      <dgm:prSet phldrT="[テキスト]"/>
      <dgm:spPr/>
      <dgm:t>
        <a:bodyPr/>
        <a:lstStyle/>
        <a:p>
          <a:pPr>
            <a:buFont typeface="Wingdings" panose="05000000000000000000" pitchFamily="2" charset="2"/>
            <a:buChar char="p"/>
          </a:pPr>
          <a:r>
            <a:rPr kumimoji="1" lang="ja-JP" altLang="en-US" dirty="0"/>
            <a:t>作成した</a:t>
          </a:r>
          <a:r>
            <a:rPr kumimoji="1" lang="en-US" altLang="ja-JP" dirty="0"/>
            <a:t>NFT</a:t>
          </a:r>
          <a:r>
            <a:rPr kumimoji="1" lang="ja-JP" altLang="en-US" dirty="0"/>
            <a:t>と開発した機能を統合し、ユーザーが簡単に理解し操作が可能。</a:t>
          </a:r>
        </a:p>
      </dgm:t>
    </dgm:pt>
    <dgm:pt modelId="{4AEE1D1C-4E47-4B66-B2E5-D58003C9E3E5}" type="parTrans" cxnId="{5CD3EFF0-3F07-4D2A-BD85-79A6B0762E3D}">
      <dgm:prSet/>
      <dgm:spPr/>
      <dgm:t>
        <a:bodyPr/>
        <a:lstStyle/>
        <a:p>
          <a:endParaRPr kumimoji="1" lang="ja-JP" altLang="en-US"/>
        </a:p>
      </dgm:t>
    </dgm:pt>
    <dgm:pt modelId="{F1F47FB9-4402-4AB8-9D93-9D2199B6893B}" type="sibTrans" cxnId="{5CD3EFF0-3F07-4D2A-BD85-79A6B0762E3D}">
      <dgm:prSet/>
      <dgm:spPr/>
      <dgm:t>
        <a:bodyPr/>
        <a:lstStyle/>
        <a:p>
          <a:endParaRPr kumimoji="1" lang="ja-JP" altLang="en-US"/>
        </a:p>
      </dgm:t>
    </dgm:pt>
    <dgm:pt modelId="{F8654ABB-7DAA-467F-A972-8050A48DA366}">
      <dgm:prSet phldrT="[テキスト]"/>
      <dgm:spPr/>
      <dgm:t>
        <a:bodyPr/>
        <a:lstStyle/>
        <a:p>
          <a:pPr>
            <a:buFont typeface="Wingdings" panose="05000000000000000000" pitchFamily="2" charset="2"/>
            <a:buChar char="p"/>
          </a:pPr>
          <a:r>
            <a:rPr kumimoji="1" lang="ja-JP" altLang="en-US" dirty="0"/>
            <a:t>貸出先、レンタル期間の開始と終了、値段を、明確に管理する。</a:t>
          </a:r>
        </a:p>
      </dgm:t>
    </dgm:pt>
    <dgm:pt modelId="{04060C0B-DE38-4AFF-9B6A-738C4F57262A}" type="parTrans" cxnId="{8B72AC17-AF10-4655-9FEF-A75F370B0BF2}">
      <dgm:prSet/>
      <dgm:spPr/>
      <dgm:t>
        <a:bodyPr/>
        <a:lstStyle/>
        <a:p>
          <a:endParaRPr kumimoji="1" lang="ja-JP" altLang="en-US"/>
        </a:p>
      </dgm:t>
    </dgm:pt>
    <dgm:pt modelId="{65F71807-8672-4F49-BEBE-9069680AD615}" type="sibTrans" cxnId="{8B72AC17-AF10-4655-9FEF-A75F370B0BF2}">
      <dgm:prSet/>
      <dgm:spPr/>
      <dgm:t>
        <a:bodyPr/>
        <a:lstStyle/>
        <a:p>
          <a:endParaRPr kumimoji="1" lang="ja-JP" altLang="en-US"/>
        </a:p>
      </dgm:t>
    </dgm:pt>
    <dgm:pt modelId="{A3C815DC-041C-4DC5-9FB5-4DD691454D83}">
      <dgm:prSet phldrT="[テキスト]"/>
      <dgm:spPr/>
      <dgm:t>
        <a:bodyPr/>
        <a:lstStyle/>
        <a:p>
          <a:pPr>
            <a:buFont typeface="Wingdings" panose="05000000000000000000" pitchFamily="2" charset="2"/>
            <a:buChar char="p"/>
          </a:pPr>
          <a:r>
            <a:rPr kumimoji="1" lang="ja-JP" altLang="en-US" dirty="0"/>
            <a:t>状態を公開することで、エラーや不正操作がないことを確認できる。</a:t>
          </a:r>
        </a:p>
      </dgm:t>
    </dgm:pt>
    <dgm:pt modelId="{1D162C0A-A51C-4FBF-B783-9FA5BC496483}" type="parTrans" cxnId="{1CBAA43B-BC0A-40C5-ADD3-AAF81A46392E}">
      <dgm:prSet/>
      <dgm:spPr/>
      <dgm:t>
        <a:bodyPr/>
        <a:lstStyle/>
        <a:p>
          <a:endParaRPr kumimoji="1" lang="ja-JP" altLang="en-US"/>
        </a:p>
      </dgm:t>
    </dgm:pt>
    <dgm:pt modelId="{7538A17E-3786-45D6-B4D4-73B48479F5D7}" type="sibTrans" cxnId="{1CBAA43B-BC0A-40C5-ADD3-AAF81A46392E}">
      <dgm:prSet/>
      <dgm:spPr/>
      <dgm:t>
        <a:bodyPr/>
        <a:lstStyle/>
        <a:p>
          <a:endParaRPr kumimoji="1" lang="ja-JP" altLang="en-US"/>
        </a:p>
      </dgm:t>
    </dgm:pt>
    <dgm:pt modelId="{34574E60-3764-47F7-88F4-F613B8BC6D57}" type="pres">
      <dgm:prSet presAssocID="{419FE168-99D4-41D4-8BB5-AB13EF683F92}" presName="linearFlow" presStyleCnt="0">
        <dgm:presLayoutVars>
          <dgm:dir/>
          <dgm:animLvl val="lvl"/>
          <dgm:resizeHandles val="exact"/>
        </dgm:presLayoutVars>
      </dgm:prSet>
      <dgm:spPr/>
    </dgm:pt>
    <dgm:pt modelId="{12B5BBD4-D263-4C80-86A3-9E4C72EC68E4}" type="pres">
      <dgm:prSet presAssocID="{DCFBB483-9F3A-43A5-91D4-DED2A928E53F}" presName="composite" presStyleCnt="0"/>
      <dgm:spPr/>
    </dgm:pt>
    <dgm:pt modelId="{8B769B53-405E-4EC1-95E9-2CE27E5694A9}" type="pres">
      <dgm:prSet presAssocID="{DCFBB483-9F3A-43A5-91D4-DED2A928E53F}" presName="parentText" presStyleLbl="alignNode1" presStyleIdx="0" presStyleCnt="3" custLinFactNeighborX="-11247" custLinFactNeighborY="-8266">
        <dgm:presLayoutVars>
          <dgm:chMax val="1"/>
          <dgm:bulletEnabled val="1"/>
        </dgm:presLayoutVars>
      </dgm:prSet>
      <dgm:spPr/>
    </dgm:pt>
    <dgm:pt modelId="{E4670FA3-A304-4AC8-8C23-91DC32A2D0A0}" type="pres">
      <dgm:prSet presAssocID="{DCFBB483-9F3A-43A5-91D4-DED2A928E53F}" presName="descendantText" presStyleLbl="alignAcc1" presStyleIdx="0" presStyleCnt="3">
        <dgm:presLayoutVars>
          <dgm:bulletEnabled val="1"/>
        </dgm:presLayoutVars>
      </dgm:prSet>
      <dgm:spPr/>
    </dgm:pt>
    <dgm:pt modelId="{399F5B3D-7738-4B0E-8DB2-A59A6A02C0BE}" type="pres">
      <dgm:prSet presAssocID="{BB832100-2260-43B3-8C5A-2789F982442B}" presName="sp" presStyleCnt="0"/>
      <dgm:spPr/>
    </dgm:pt>
    <dgm:pt modelId="{173472CA-BB6D-4EE7-B803-886A367FBFED}" type="pres">
      <dgm:prSet presAssocID="{E0DEACDA-CCA5-4D4B-839E-B8DB7E09936B}" presName="composite" presStyleCnt="0"/>
      <dgm:spPr/>
    </dgm:pt>
    <dgm:pt modelId="{0C95DBAD-5A74-46DD-9025-405802B34D08}" type="pres">
      <dgm:prSet presAssocID="{E0DEACDA-CCA5-4D4B-839E-B8DB7E09936B}" presName="parentText" presStyleLbl="alignNode1" presStyleIdx="1" presStyleCnt="3">
        <dgm:presLayoutVars>
          <dgm:chMax val="1"/>
          <dgm:bulletEnabled val="1"/>
        </dgm:presLayoutVars>
      </dgm:prSet>
      <dgm:spPr/>
    </dgm:pt>
    <dgm:pt modelId="{B49D2A4B-17FF-45E5-86F8-663E9F2843D5}" type="pres">
      <dgm:prSet presAssocID="{E0DEACDA-CCA5-4D4B-839E-B8DB7E09936B}" presName="descendantText" presStyleLbl="alignAcc1" presStyleIdx="1" presStyleCnt="3" custLinFactNeighborX="-61">
        <dgm:presLayoutVars>
          <dgm:bulletEnabled val="1"/>
        </dgm:presLayoutVars>
      </dgm:prSet>
      <dgm:spPr/>
    </dgm:pt>
    <dgm:pt modelId="{2E69D7A5-2CA5-49D3-B048-6CAA483D824E}" type="pres">
      <dgm:prSet presAssocID="{1AFB94B6-2ED4-49E8-BD0B-A230559EEE78}" presName="sp" presStyleCnt="0"/>
      <dgm:spPr/>
    </dgm:pt>
    <dgm:pt modelId="{0CBEE067-374A-486F-A132-358EF5970587}" type="pres">
      <dgm:prSet presAssocID="{6A0621AD-97F1-4B48-8060-D33927F71858}" presName="composite" presStyleCnt="0"/>
      <dgm:spPr/>
    </dgm:pt>
    <dgm:pt modelId="{9EA77F7C-5585-4538-AEB9-605BE48344CF}" type="pres">
      <dgm:prSet presAssocID="{6A0621AD-97F1-4B48-8060-D33927F71858}" presName="parentText" presStyleLbl="alignNode1" presStyleIdx="2" presStyleCnt="3">
        <dgm:presLayoutVars>
          <dgm:chMax val="1"/>
          <dgm:bulletEnabled val="1"/>
        </dgm:presLayoutVars>
      </dgm:prSet>
      <dgm:spPr/>
    </dgm:pt>
    <dgm:pt modelId="{844ADE04-28B9-459B-8C61-5BE77D409F92}" type="pres">
      <dgm:prSet presAssocID="{6A0621AD-97F1-4B48-8060-D33927F71858}" presName="descendantText" presStyleLbl="alignAcc1" presStyleIdx="2" presStyleCnt="3">
        <dgm:presLayoutVars>
          <dgm:bulletEnabled val="1"/>
        </dgm:presLayoutVars>
      </dgm:prSet>
      <dgm:spPr/>
    </dgm:pt>
  </dgm:ptLst>
  <dgm:cxnLst>
    <dgm:cxn modelId="{98EF6903-5272-4EAA-9405-858328C22113}" srcId="{419FE168-99D4-41D4-8BB5-AB13EF683F92}" destId="{6A0621AD-97F1-4B48-8060-D33927F71858}" srcOrd="2" destOrd="0" parTransId="{51B668A3-0B4B-4020-AD9A-D5CE26BD67B7}" sibTransId="{986301C4-C148-4A7C-82E9-723C77DB224C}"/>
    <dgm:cxn modelId="{1AE44708-D4A0-4BA1-A65A-FE04396A5615}" srcId="{1D8A60F3-71FD-4E41-BC94-A4C6A00F785E}" destId="{91339E13-C835-46A1-B5CC-267A4BF0901B}" srcOrd="0" destOrd="0" parTransId="{F3CAE772-7D64-4107-A64A-B1C33138624A}" sibTransId="{97F403B5-8819-4FC3-91A7-6B90565E2D90}"/>
    <dgm:cxn modelId="{8B72AC17-AF10-4655-9FEF-A75F370B0BF2}" srcId="{717DC1BF-6749-43A7-9FDC-2BF8F323058E}" destId="{F8654ABB-7DAA-467F-A972-8050A48DA366}" srcOrd="1" destOrd="0" parTransId="{04060C0B-DE38-4AFF-9B6A-738C4F57262A}" sibTransId="{65F71807-8672-4F49-BEBE-9069680AD615}"/>
    <dgm:cxn modelId="{38B49B23-7F92-4E32-B99E-955B5E3AFBE6}" type="presOf" srcId="{6A0621AD-97F1-4B48-8060-D33927F71858}" destId="{9EA77F7C-5585-4538-AEB9-605BE48344CF}" srcOrd="0" destOrd="0" presId="urn:microsoft.com/office/officeart/2005/8/layout/chevron2"/>
    <dgm:cxn modelId="{1493782A-0992-45D5-8C68-0041818D1FE5}" type="presOf" srcId="{0BC89A30-2704-4492-BB98-4EFF923A446E}" destId="{B49D2A4B-17FF-45E5-86F8-663E9F2843D5}" srcOrd="0" destOrd="0" presId="urn:microsoft.com/office/officeart/2005/8/layout/chevron2"/>
    <dgm:cxn modelId="{1CBAA43B-BC0A-40C5-ADD3-AAF81A46392E}" srcId="{717DC1BF-6749-43A7-9FDC-2BF8F323058E}" destId="{A3C815DC-041C-4DC5-9FB5-4DD691454D83}" srcOrd="2" destOrd="0" parTransId="{1D162C0A-A51C-4FBF-B783-9FA5BC496483}" sibTransId="{7538A17E-3786-45D6-B4D4-73B48479F5D7}"/>
    <dgm:cxn modelId="{A7DE253C-DE5B-4E65-B59E-33C6E27090E9}" type="presOf" srcId="{91339E13-C835-46A1-B5CC-267A4BF0901B}" destId="{E4670FA3-A304-4AC8-8C23-91DC32A2D0A0}" srcOrd="0" destOrd="1" presId="urn:microsoft.com/office/officeart/2005/8/layout/chevron2"/>
    <dgm:cxn modelId="{E595CD3F-85E9-461B-BE4B-767E5B8A4B3E}" type="presOf" srcId="{B3BB9611-3564-4E0D-9C5E-5151A5FB5948}" destId="{E4670FA3-A304-4AC8-8C23-91DC32A2D0A0}" srcOrd="0" destOrd="2" presId="urn:microsoft.com/office/officeart/2005/8/layout/chevron2"/>
    <dgm:cxn modelId="{4FF56862-BB5A-4768-BF77-309C205222CD}" type="presOf" srcId="{238BA835-C0F3-43BD-8584-186E2794A2C7}" destId="{844ADE04-28B9-459B-8C61-5BE77D409F92}" srcOrd="0" destOrd="1" presId="urn:microsoft.com/office/officeart/2005/8/layout/chevron2"/>
    <dgm:cxn modelId="{6634B463-D967-4580-95C9-9CB9D811452D}" type="presOf" srcId="{563D4FA9-4768-4012-9200-3D0AEF85761B}" destId="{E4670FA3-A304-4AC8-8C23-91DC32A2D0A0}" srcOrd="0" destOrd="3" presId="urn:microsoft.com/office/officeart/2005/8/layout/chevron2"/>
    <dgm:cxn modelId="{2F81F473-7B3A-4C26-A2E6-F45E58942D6E}" type="presOf" srcId="{419FE168-99D4-41D4-8BB5-AB13EF683F92}" destId="{34574E60-3764-47F7-88F4-F613B8BC6D57}" srcOrd="0" destOrd="0" presId="urn:microsoft.com/office/officeart/2005/8/layout/chevron2"/>
    <dgm:cxn modelId="{80349154-AB0B-4F35-B1DF-F18B01E2D797}" type="presOf" srcId="{A3C815DC-041C-4DC5-9FB5-4DD691454D83}" destId="{844ADE04-28B9-459B-8C61-5BE77D409F92}" srcOrd="0" destOrd="3" presId="urn:microsoft.com/office/officeart/2005/8/layout/chevron2"/>
    <dgm:cxn modelId="{76449089-CF3C-4CFE-8564-9A64ABBB14EE}" type="presOf" srcId="{1D8A60F3-71FD-4E41-BC94-A4C6A00F785E}" destId="{E4670FA3-A304-4AC8-8C23-91DC32A2D0A0}" srcOrd="0" destOrd="0" presId="urn:microsoft.com/office/officeart/2005/8/layout/chevron2"/>
    <dgm:cxn modelId="{52B8378D-E098-43C9-AA4A-8EE23B97FB59}" type="presOf" srcId="{02D43C24-1C6C-44C9-AD55-56814CE2F549}" destId="{B49D2A4B-17FF-45E5-86F8-663E9F2843D5}" srcOrd="0" destOrd="2" presId="urn:microsoft.com/office/officeart/2005/8/layout/chevron2"/>
    <dgm:cxn modelId="{4FCF089F-3AB7-4E94-943A-CC50156A3018}" srcId="{6A0621AD-97F1-4B48-8060-D33927F71858}" destId="{717DC1BF-6749-43A7-9FDC-2BF8F323058E}" srcOrd="0" destOrd="0" parTransId="{8E7F448F-0ABB-4014-AA73-CC2706CC56E6}" sibTransId="{EEA0E271-3411-4F0C-ACB5-4F6BDF0B6632}"/>
    <dgm:cxn modelId="{13BDF3A0-8DCD-47F4-8A4E-D011D871815F}" srcId="{419FE168-99D4-41D4-8BB5-AB13EF683F92}" destId="{DCFBB483-9F3A-43A5-91D4-DED2A928E53F}" srcOrd="0" destOrd="0" parTransId="{A32A3B7E-10E2-4ABB-AEBF-3123482FD9A7}" sibTransId="{BB832100-2260-43B3-8C5A-2789F982442B}"/>
    <dgm:cxn modelId="{30B298A7-1443-4453-965A-D78917818AF7}" srcId="{0BC89A30-2704-4492-BB98-4EFF923A446E}" destId="{02D43C24-1C6C-44C9-AD55-56814CE2F549}" srcOrd="1" destOrd="0" parTransId="{055F308E-688A-4F5C-8443-2133EC01BA82}" sibTransId="{176C1A32-CDD6-4F69-A424-8D508354A1B7}"/>
    <dgm:cxn modelId="{6A0567AD-EE9C-46E0-AE48-C1D4C34E44BC}" srcId="{419FE168-99D4-41D4-8BB5-AB13EF683F92}" destId="{E0DEACDA-CCA5-4D4B-839E-B8DB7E09936B}" srcOrd="1" destOrd="0" parTransId="{A73312AE-5A78-4603-A40F-012C1EEEDA19}" sibTransId="{1AFB94B6-2ED4-49E8-BD0B-A230559EEE78}"/>
    <dgm:cxn modelId="{CA9B8BB6-BAC8-4B02-AB2B-DE74DCD2863B}" type="presOf" srcId="{68941379-C4A9-4640-BF2E-54E9FFBD3582}" destId="{B49D2A4B-17FF-45E5-86F8-663E9F2843D5}" srcOrd="0" destOrd="1" presId="urn:microsoft.com/office/officeart/2005/8/layout/chevron2"/>
    <dgm:cxn modelId="{1E315ACB-C595-4B15-8BB4-51F5EFBD532B}" srcId="{DCFBB483-9F3A-43A5-91D4-DED2A928E53F}" destId="{1D8A60F3-71FD-4E41-BC94-A4C6A00F785E}" srcOrd="0" destOrd="0" parTransId="{2AD3435A-AD67-4216-8068-A0146851B201}" sibTransId="{D9983B2C-2EBB-4E58-933D-52ACA7656A7A}"/>
    <dgm:cxn modelId="{6E53D7D0-9E53-4D9A-BD77-5C37DED027FA}" type="presOf" srcId="{717DC1BF-6749-43A7-9FDC-2BF8F323058E}" destId="{844ADE04-28B9-459B-8C61-5BE77D409F92}" srcOrd="0" destOrd="0" presId="urn:microsoft.com/office/officeart/2005/8/layout/chevron2"/>
    <dgm:cxn modelId="{CD8816D5-39C2-4C7B-991C-892D4D65DF7C}" type="presOf" srcId="{F8654ABB-7DAA-467F-A972-8050A48DA366}" destId="{844ADE04-28B9-459B-8C61-5BE77D409F92}" srcOrd="0" destOrd="2" presId="urn:microsoft.com/office/officeart/2005/8/layout/chevron2"/>
    <dgm:cxn modelId="{2967FAD8-52A7-4C2E-B1A2-EAA4C4B2AED9}" srcId="{1D8A60F3-71FD-4E41-BC94-A4C6A00F785E}" destId="{563D4FA9-4768-4012-9200-3D0AEF85761B}" srcOrd="2" destOrd="0" parTransId="{BFB03B50-2730-47B2-923E-75C0DAD6CE8A}" sibTransId="{C08DC828-AA49-4692-B73E-8E0CFF1E99BB}"/>
    <dgm:cxn modelId="{A26AD3EA-415A-4A8F-ABF7-316430F4F606}" srcId="{0BC89A30-2704-4492-BB98-4EFF923A446E}" destId="{68941379-C4A9-4640-BF2E-54E9FFBD3582}" srcOrd="0" destOrd="0" parTransId="{E5EEBD88-B0C3-49FB-8B22-421B5209AC2D}" sibTransId="{A20C7966-08BF-43A5-92F0-363D6029C2C6}"/>
    <dgm:cxn modelId="{5CD3EFF0-3F07-4D2A-BD85-79A6B0762E3D}" srcId="{717DC1BF-6749-43A7-9FDC-2BF8F323058E}" destId="{238BA835-C0F3-43BD-8584-186E2794A2C7}" srcOrd="0" destOrd="0" parTransId="{4AEE1D1C-4E47-4B66-B2E5-D58003C9E3E5}" sibTransId="{F1F47FB9-4402-4AB8-9D93-9D2199B6893B}"/>
    <dgm:cxn modelId="{9829F8F0-8932-4CBB-AD0C-6AE6CD8A9A8E}" srcId="{E0DEACDA-CCA5-4D4B-839E-B8DB7E09936B}" destId="{0BC89A30-2704-4492-BB98-4EFF923A446E}" srcOrd="0" destOrd="0" parTransId="{51348474-F5BA-495C-9931-3852B5BE07F4}" sibTransId="{DA6C4926-0911-4F12-97FA-583EC7BDA69E}"/>
    <dgm:cxn modelId="{061B01F2-005A-4A41-8730-379FADD414C8}" type="presOf" srcId="{DCFBB483-9F3A-43A5-91D4-DED2A928E53F}" destId="{8B769B53-405E-4EC1-95E9-2CE27E5694A9}" srcOrd="0" destOrd="0" presId="urn:microsoft.com/office/officeart/2005/8/layout/chevron2"/>
    <dgm:cxn modelId="{CAB862F7-2372-4F58-9674-6DC73A5CFCCD}" srcId="{1D8A60F3-71FD-4E41-BC94-A4C6A00F785E}" destId="{B3BB9611-3564-4E0D-9C5E-5151A5FB5948}" srcOrd="1" destOrd="0" parTransId="{314719FA-56C3-4C75-89A4-B20D91A8A925}" sibTransId="{E4D43A2E-ABAB-4CCC-9737-02EBC21B0739}"/>
    <dgm:cxn modelId="{7EF440FD-8940-40A8-9B4F-5B4DF14B3AAA}" type="presOf" srcId="{E0DEACDA-CCA5-4D4B-839E-B8DB7E09936B}" destId="{0C95DBAD-5A74-46DD-9025-405802B34D08}" srcOrd="0" destOrd="0" presId="urn:microsoft.com/office/officeart/2005/8/layout/chevron2"/>
    <dgm:cxn modelId="{2A661A9A-397A-4ABE-A68F-C15A2086F7DC}" type="presParOf" srcId="{34574E60-3764-47F7-88F4-F613B8BC6D57}" destId="{12B5BBD4-D263-4C80-86A3-9E4C72EC68E4}" srcOrd="0" destOrd="0" presId="urn:microsoft.com/office/officeart/2005/8/layout/chevron2"/>
    <dgm:cxn modelId="{14C5535B-C8F1-4FDB-B253-9CE8CEE3A561}" type="presParOf" srcId="{12B5BBD4-D263-4C80-86A3-9E4C72EC68E4}" destId="{8B769B53-405E-4EC1-95E9-2CE27E5694A9}" srcOrd="0" destOrd="0" presId="urn:microsoft.com/office/officeart/2005/8/layout/chevron2"/>
    <dgm:cxn modelId="{384CA1CC-FC08-4757-BA44-2952704790DE}" type="presParOf" srcId="{12B5BBD4-D263-4C80-86A3-9E4C72EC68E4}" destId="{E4670FA3-A304-4AC8-8C23-91DC32A2D0A0}" srcOrd="1" destOrd="0" presId="urn:microsoft.com/office/officeart/2005/8/layout/chevron2"/>
    <dgm:cxn modelId="{A77A9EEA-B977-49E6-9163-C2377D4A303B}" type="presParOf" srcId="{34574E60-3764-47F7-88F4-F613B8BC6D57}" destId="{399F5B3D-7738-4B0E-8DB2-A59A6A02C0BE}" srcOrd="1" destOrd="0" presId="urn:microsoft.com/office/officeart/2005/8/layout/chevron2"/>
    <dgm:cxn modelId="{CB67388A-7BF7-4064-BFBA-889D5F5E1E9E}" type="presParOf" srcId="{34574E60-3764-47F7-88F4-F613B8BC6D57}" destId="{173472CA-BB6D-4EE7-B803-886A367FBFED}" srcOrd="2" destOrd="0" presId="urn:microsoft.com/office/officeart/2005/8/layout/chevron2"/>
    <dgm:cxn modelId="{EAB2C27C-DA1B-4CBD-A06B-9FA3702C9D36}" type="presParOf" srcId="{173472CA-BB6D-4EE7-B803-886A367FBFED}" destId="{0C95DBAD-5A74-46DD-9025-405802B34D08}" srcOrd="0" destOrd="0" presId="urn:microsoft.com/office/officeart/2005/8/layout/chevron2"/>
    <dgm:cxn modelId="{E6AA121B-F1D3-4C2F-BEF2-0F8B92175268}" type="presParOf" srcId="{173472CA-BB6D-4EE7-B803-886A367FBFED}" destId="{B49D2A4B-17FF-45E5-86F8-663E9F2843D5}" srcOrd="1" destOrd="0" presId="urn:microsoft.com/office/officeart/2005/8/layout/chevron2"/>
    <dgm:cxn modelId="{21333C13-B06E-4175-94D9-5DEEE6AECF5E}" type="presParOf" srcId="{34574E60-3764-47F7-88F4-F613B8BC6D57}" destId="{2E69D7A5-2CA5-49D3-B048-6CAA483D824E}" srcOrd="3" destOrd="0" presId="urn:microsoft.com/office/officeart/2005/8/layout/chevron2"/>
    <dgm:cxn modelId="{C4F3D156-892D-477B-9986-9FCB719191D1}" type="presParOf" srcId="{34574E60-3764-47F7-88F4-F613B8BC6D57}" destId="{0CBEE067-374A-486F-A132-358EF5970587}" srcOrd="4" destOrd="0" presId="urn:microsoft.com/office/officeart/2005/8/layout/chevron2"/>
    <dgm:cxn modelId="{2D6C0DCE-AFFE-4C6E-B2EB-F40336D53B4B}" type="presParOf" srcId="{0CBEE067-374A-486F-A132-358EF5970587}" destId="{9EA77F7C-5585-4538-AEB9-605BE48344CF}" srcOrd="0" destOrd="0" presId="urn:microsoft.com/office/officeart/2005/8/layout/chevron2"/>
    <dgm:cxn modelId="{D13E44D8-1040-4F32-8901-92ED0DC2D37D}" type="presParOf" srcId="{0CBEE067-374A-486F-A132-358EF5970587}" destId="{844ADE04-28B9-459B-8C61-5BE77D409F9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0B160-0E6A-47DC-BCBC-78A64301FD0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883D16DE-EC8E-41AF-B5AD-4A58D5102997}">
      <dgm:prSet phldrT="[テキスト]" custT="1"/>
      <dgm:spPr/>
      <dgm:t>
        <a:bodyPr/>
        <a:lstStyle/>
        <a:p>
          <a:r>
            <a:rPr kumimoji="1" lang="ja-JP" altLang="en-US" sz="1400" dirty="0"/>
            <a:t>コードを書く</a:t>
          </a:r>
        </a:p>
      </dgm:t>
    </dgm:pt>
    <dgm:pt modelId="{FDFA240B-8212-4BC9-8C48-4986179583C3}" type="parTrans" cxnId="{157027F7-1F8E-438A-8A66-087DE804E0D7}">
      <dgm:prSet/>
      <dgm:spPr/>
      <dgm:t>
        <a:bodyPr/>
        <a:lstStyle/>
        <a:p>
          <a:endParaRPr kumimoji="1" lang="ja-JP" altLang="en-US"/>
        </a:p>
      </dgm:t>
    </dgm:pt>
    <dgm:pt modelId="{E96248A9-B3A6-4B22-BDDE-1AF6C6F52AD7}" type="sibTrans" cxnId="{157027F7-1F8E-438A-8A66-087DE804E0D7}">
      <dgm:prSet/>
      <dgm:spPr/>
      <dgm:t>
        <a:bodyPr/>
        <a:lstStyle/>
        <a:p>
          <a:endParaRPr kumimoji="1" lang="ja-JP" altLang="en-US"/>
        </a:p>
      </dgm:t>
    </dgm:pt>
    <dgm:pt modelId="{C873371C-4604-404C-999E-2C9A6649BDCD}">
      <dgm:prSet phldrT="[テキスト]" custT="1"/>
      <dgm:spPr/>
      <dgm:t>
        <a:bodyPr/>
        <a:lstStyle/>
        <a:p>
          <a:r>
            <a:rPr kumimoji="1" lang="ja-JP" altLang="en-US" sz="1400" dirty="0"/>
            <a:t>ローカル環境に　　デプロイする</a:t>
          </a:r>
        </a:p>
      </dgm:t>
    </dgm:pt>
    <dgm:pt modelId="{30474BCC-E500-4380-97B9-99849A8EB6C1}" type="parTrans" cxnId="{C408E960-7269-4C13-8B44-92A12802A09D}">
      <dgm:prSet/>
      <dgm:spPr/>
      <dgm:t>
        <a:bodyPr/>
        <a:lstStyle/>
        <a:p>
          <a:endParaRPr kumimoji="1" lang="ja-JP" altLang="en-US"/>
        </a:p>
      </dgm:t>
    </dgm:pt>
    <dgm:pt modelId="{C89DE064-502E-4733-83B8-783661472DDA}" type="sibTrans" cxnId="{C408E960-7269-4C13-8B44-92A12802A09D}">
      <dgm:prSet/>
      <dgm:spPr/>
      <dgm:t>
        <a:bodyPr/>
        <a:lstStyle/>
        <a:p>
          <a:endParaRPr kumimoji="1" lang="ja-JP" altLang="en-US"/>
        </a:p>
      </dgm:t>
    </dgm:pt>
    <dgm:pt modelId="{3C65316C-48F6-4898-BCB6-A31F02FDFECE}" type="pres">
      <dgm:prSet presAssocID="{6AF0B160-0E6A-47DC-BCBC-78A64301FD09}" presName="cycle" presStyleCnt="0">
        <dgm:presLayoutVars>
          <dgm:dir/>
          <dgm:resizeHandles val="exact"/>
        </dgm:presLayoutVars>
      </dgm:prSet>
      <dgm:spPr/>
    </dgm:pt>
    <dgm:pt modelId="{2B9ACDB7-92FF-4FA4-9CD5-882F9D0788F6}" type="pres">
      <dgm:prSet presAssocID="{883D16DE-EC8E-41AF-B5AD-4A58D5102997}" presName="node" presStyleLbl="node1" presStyleIdx="0" presStyleCnt="2">
        <dgm:presLayoutVars>
          <dgm:bulletEnabled val="1"/>
        </dgm:presLayoutVars>
      </dgm:prSet>
      <dgm:spPr/>
    </dgm:pt>
    <dgm:pt modelId="{578FD252-8DB4-41EA-B491-941CD289101F}" type="pres">
      <dgm:prSet presAssocID="{883D16DE-EC8E-41AF-B5AD-4A58D5102997}" presName="spNode" presStyleCnt="0"/>
      <dgm:spPr/>
    </dgm:pt>
    <dgm:pt modelId="{F9742FBE-BAC7-4C9A-A619-5CB72A2D7A5A}" type="pres">
      <dgm:prSet presAssocID="{E96248A9-B3A6-4B22-BDDE-1AF6C6F52AD7}" presName="sibTrans" presStyleLbl="sibTrans1D1" presStyleIdx="0" presStyleCnt="2"/>
      <dgm:spPr/>
    </dgm:pt>
    <dgm:pt modelId="{87B46952-3AA8-41BA-856C-127F99DF9E0F}" type="pres">
      <dgm:prSet presAssocID="{C873371C-4604-404C-999E-2C9A6649BDCD}" presName="node" presStyleLbl="node1" presStyleIdx="1" presStyleCnt="2">
        <dgm:presLayoutVars>
          <dgm:bulletEnabled val="1"/>
        </dgm:presLayoutVars>
      </dgm:prSet>
      <dgm:spPr/>
    </dgm:pt>
    <dgm:pt modelId="{2D283FEE-B6AC-45B5-BBB4-09DD6DF4FA15}" type="pres">
      <dgm:prSet presAssocID="{C873371C-4604-404C-999E-2C9A6649BDCD}" presName="spNode" presStyleCnt="0"/>
      <dgm:spPr/>
    </dgm:pt>
    <dgm:pt modelId="{C2A45FC3-3754-4F77-B19D-0DB378E9605E}" type="pres">
      <dgm:prSet presAssocID="{C89DE064-502E-4733-83B8-783661472DDA}" presName="sibTrans" presStyleLbl="sibTrans1D1" presStyleIdx="1" presStyleCnt="2"/>
      <dgm:spPr/>
    </dgm:pt>
  </dgm:ptLst>
  <dgm:cxnLst>
    <dgm:cxn modelId="{175F4113-ED0E-4010-8189-705865ED619E}" type="presOf" srcId="{883D16DE-EC8E-41AF-B5AD-4A58D5102997}" destId="{2B9ACDB7-92FF-4FA4-9CD5-882F9D0788F6}" srcOrd="0" destOrd="0" presId="urn:microsoft.com/office/officeart/2005/8/layout/cycle5"/>
    <dgm:cxn modelId="{1E86165E-1CAE-43D3-8548-37F0E4652AAA}" type="presOf" srcId="{E96248A9-B3A6-4B22-BDDE-1AF6C6F52AD7}" destId="{F9742FBE-BAC7-4C9A-A619-5CB72A2D7A5A}" srcOrd="0" destOrd="0" presId="urn:microsoft.com/office/officeart/2005/8/layout/cycle5"/>
    <dgm:cxn modelId="{C408E960-7269-4C13-8B44-92A12802A09D}" srcId="{6AF0B160-0E6A-47DC-BCBC-78A64301FD09}" destId="{C873371C-4604-404C-999E-2C9A6649BDCD}" srcOrd="1" destOrd="0" parTransId="{30474BCC-E500-4380-97B9-99849A8EB6C1}" sibTransId="{C89DE064-502E-4733-83B8-783661472DDA}"/>
    <dgm:cxn modelId="{95DC9579-ABAC-4BA5-8A58-8C28BED2E1F1}" type="presOf" srcId="{C89DE064-502E-4733-83B8-783661472DDA}" destId="{C2A45FC3-3754-4F77-B19D-0DB378E9605E}" srcOrd="0" destOrd="0" presId="urn:microsoft.com/office/officeart/2005/8/layout/cycle5"/>
    <dgm:cxn modelId="{403C6B7B-3C04-46EE-AAC6-D53B7884D58F}" type="presOf" srcId="{C873371C-4604-404C-999E-2C9A6649BDCD}" destId="{87B46952-3AA8-41BA-856C-127F99DF9E0F}" srcOrd="0" destOrd="0" presId="urn:microsoft.com/office/officeart/2005/8/layout/cycle5"/>
    <dgm:cxn modelId="{7DEB1DF5-C763-4EFF-81EC-1E60F2B29971}" type="presOf" srcId="{6AF0B160-0E6A-47DC-BCBC-78A64301FD09}" destId="{3C65316C-48F6-4898-BCB6-A31F02FDFECE}" srcOrd="0" destOrd="0" presId="urn:microsoft.com/office/officeart/2005/8/layout/cycle5"/>
    <dgm:cxn modelId="{157027F7-1F8E-438A-8A66-087DE804E0D7}" srcId="{6AF0B160-0E6A-47DC-BCBC-78A64301FD09}" destId="{883D16DE-EC8E-41AF-B5AD-4A58D5102997}" srcOrd="0" destOrd="0" parTransId="{FDFA240B-8212-4BC9-8C48-4986179583C3}" sibTransId="{E96248A9-B3A6-4B22-BDDE-1AF6C6F52AD7}"/>
    <dgm:cxn modelId="{429355EC-8391-477C-A7E2-09BA98E79302}" type="presParOf" srcId="{3C65316C-48F6-4898-BCB6-A31F02FDFECE}" destId="{2B9ACDB7-92FF-4FA4-9CD5-882F9D0788F6}" srcOrd="0" destOrd="0" presId="urn:microsoft.com/office/officeart/2005/8/layout/cycle5"/>
    <dgm:cxn modelId="{62F17FE6-6467-4215-8AE8-6B8AA501BD58}" type="presParOf" srcId="{3C65316C-48F6-4898-BCB6-A31F02FDFECE}" destId="{578FD252-8DB4-41EA-B491-941CD289101F}" srcOrd="1" destOrd="0" presId="urn:microsoft.com/office/officeart/2005/8/layout/cycle5"/>
    <dgm:cxn modelId="{853C611F-FD04-466E-939E-86CF10FCD3F2}" type="presParOf" srcId="{3C65316C-48F6-4898-BCB6-A31F02FDFECE}" destId="{F9742FBE-BAC7-4C9A-A619-5CB72A2D7A5A}" srcOrd="2" destOrd="0" presId="urn:microsoft.com/office/officeart/2005/8/layout/cycle5"/>
    <dgm:cxn modelId="{57C7201C-4C7E-4EF6-B728-A41156662E3D}" type="presParOf" srcId="{3C65316C-48F6-4898-BCB6-A31F02FDFECE}" destId="{87B46952-3AA8-41BA-856C-127F99DF9E0F}" srcOrd="3" destOrd="0" presId="urn:microsoft.com/office/officeart/2005/8/layout/cycle5"/>
    <dgm:cxn modelId="{B718EA20-A707-4500-9CF3-7259A1210931}" type="presParOf" srcId="{3C65316C-48F6-4898-BCB6-A31F02FDFECE}" destId="{2D283FEE-B6AC-45B5-BBB4-09DD6DF4FA15}" srcOrd="4" destOrd="0" presId="urn:microsoft.com/office/officeart/2005/8/layout/cycle5"/>
    <dgm:cxn modelId="{E3BADB85-D098-44DE-A296-D0A162849021}" type="presParOf" srcId="{3C65316C-48F6-4898-BCB6-A31F02FDFECE}" destId="{C2A45FC3-3754-4F77-B19D-0DB378E9605E}" srcOrd="5"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69B53-405E-4EC1-95E9-2CE27E5694A9}">
      <dsp:nvSpPr>
        <dsp:cNvPr id="0" name=""/>
        <dsp:cNvSpPr/>
      </dsp:nvSpPr>
      <dsp:spPr>
        <a:xfrm rot="5400000">
          <a:off x="-210457" y="210457"/>
          <a:ext cx="1403051" cy="982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en-US" altLang="ja-JP" sz="900" b="1" kern="1200" dirty="0"/>
            <a:t>NFT</a:t>
          </a:r>
          <a:r>
            <a:rPr kumimoji="1" lang="ja-JP" altLang="en-US" sz="900" b="1" kern="1200" dirty="0"/>
            <a:t>の作成</a:t>
          </a:r>
        </a:p>
      </dsp:txBody>
      <dsp:txXfrm rot="-5400000">
        <a:off x="2" y="491067"/>
        <a:ext cx="982135" cy="420916"/>
      </dsp:txXfrm>
    </dsp:sp>
    <dsp:sp modelId="{E4670FA3-A304-4AC8-8C23-91DC32A2D0A0}">
      <dsp:nvSpPr>
        <dsp:cNvPr id="0" name=""/>
        <dsp:cNvSpPr/>
      </dsp:nvSpPr>
      <dsp:spPr>
        <a:xfrm rot="5400000">
          <a:off x="2927499" y="-1944983"/>
          <a:ext cx="911983" cy="48027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Font typeface="Wingdings" panose="05000000000000000000" pitchFamily="2" charset="2"/>
            <a:buChar char="Ø"/>
          </a:pPr>
          <a:r>
            <a:rPr kumimoji="1" lang="ja-JP" altLang="en-US" sz="800" b="0" kern="1200" dirty="0"/>
            <a:t>複数人へレンタル可能で、譲渡不可な</a:t>
          </a:r>
          <a:r>
            <a:rPr kumimoji="1" lang="en-US" altLang="ja-JP" sz="800" b="0" kern="1200" dirty="0"/>
            <a:t>NFT</a:t>
          </a:r>
          <a:r>
            <a:rPr kumimoji="1" lang="ja-JP" altLang="en-US" sz="800" b="0" kern="1200" dirty="0"/>
            <a:t>を作成する。</a:t>
          </a:r>
        </a:p>
        <a:p>
          <a:pPr marL="114300" lvl="2" indent="-57150" algn="l" defTabSz="355600">
            <a:lnSpc>
              <a:spcPct val="90000"/>
            </a:lnSpc>
            <a:spcBef>
              <a:spcPct val="0"/>
            </a:spcBef>
            <a:spcAft>
              <a:spcPct val="15000"/>
            </a:spcAft>
            <a:buFont typeface="Wingdings" panose="05000000000000000000" pitchFamily="2" charset="2"/>
            <a:buChar char="p"/>
          </a:pPr>
          <a:r>
            <a:rPr lang="ja-JP" altLang="en-US" sz="800" b="0" i="0" kern="1200" dirty="0"/>
            <a:t>すべてのトークンに固有の</a:t>
          </a:r>
          <a:r>
            <a:rPr lang="en-US" altLang="ja-JP" sz="800" b="0" i="0" kern="1200" dirty="0"/>
            <a:t>ID</a:t>
          </a:r>
          <a:r>
            <a:rPr lang="ja-JP" altLang="en-US" sz="800" b="0" i="0" kern="1200" dirty="0"/>
            <a:t>を割り振り唯一無二の価値を与える。</a:t>
          </a:r>
          <a:endParaRPr kumimoji="1" lang="ja-JP" altLang="en-US" sz="800" b="0" kern="1200" dirty="0"/>
        </a:p>
        <a:p>
          <a:pPr marL="114300" lvl="2" indent="-57150" algn="l" defTabSz="355600">
            <a:lnSpc>
              <a:spcPct val="90000"/>
            </a:lnSpc>
            <a:spcBef>
              <a:spcPct val="0"/>
            </a:spcBef>
            <a:spcAft>
              <a:spcPct val="15000"/>
            </a:spcAft>
            <a:buFont typeface="Wingdings" panose="05000000000000000000" pitchFamily="2" charset="2"/>
            <a:buChar char="p"/>
          </a:pPr>
          <a:r>
            <a:rPr lang="ja-JP" altLang="en-US" sz="800" b="0" i="0" kern="1200" dirty="0"/>
            <a:t>ユーザーごとに条件を指定して権限付与し、期間を過ぎると自動的に取り消す仕組みを提供する</a:t>
          </a:r>
          <a:endParaRPr kumimoji="1" lang="ja-JP" altLang="en-US" sz="800" b="0" kern="1200" dirty="0"/>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b="0" kern="1200" dirty="0"/>
            <a:t>保有者のアドレスに紐づけることで、譲渡不可な</a:t>
          </a:r>
          <a:r>
            <a:rPr kumimoji="1" lang="en-US" altLang="ja-JP" sz="800" b="0" kern="1200" dirty="0"/>
            <a:t>NFT</a:t>
          </a:r>
          <a:r>
            <a:rPr lang="ja-JP" altLang="en-US" sz="800" b="0" i="0" kern="1200" dirty="0"/>
            <a:t>（</a:t>
          </a:r>
          <a:r>
            <a:rPr lang="en-US" altLang="ja-JP" sz="800" b="0" i="0" kern="1200" dirty="0"/>
            <a:t>Soul Bound Token</a:t>
          </a:r>
          <a:r>
            <a:rPr lang="ja-JP" altLang="en-US" sz="800" b="0" i="0" kern="1200" dirty="0"/>
            <a:t>）の性質を実装する</a:t>
          </a:r>
          <a:endParaRPr kumimoji="1" lang="ja-JP" altLang="en-US" sz="800" b="0" kern="1200" dirty="0"/>
        </a:p>
      </dsp:txBody>
      <dsp:txXfrm rot="-5400000">
        <a:off x="982136" y="44899"/>
        <a:ext cx="4758191" cy="822945"/>
      </dsp:txXfrm>
    </dsp:sp>
    <dsp:sp modelId="{0C95DBAD-5A74-46DD-9025-405802B34D08}">
      <dsp:nvSpPr>
        <dsp:cNvPr id="0" name=""/>
        <dsp:cNvSpPr/>
      </dsp:nvSpPr>
      <dsp:spPr>
        <a:xfrm rot="5400000">
          <a:off x="-210457" y="1416932"/>
          <a:ext cx="1403051" cy="982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b="1" kern="1200" dirty="0"/>
            <a:t>アクセス制御実装</a:t>
          </a:r>
        </a:p>
      </dsp:txBody>
      <dsp:txXfrm rot="-5400000">
        <a:off x="2" y="1697542"/>
        <a:ext cx="982135" cy="420916"/>
      </dsp:txXfrm>
    </dsp:sp>
    <dsp:sp modelId="{B49D2A4B-17FF-45E5-86F8-663E9F2843D5}">
      <dsp:nvSpPr>
        <dsp:cNvPr id="0" name=""/>
        <dsp:cNvSpPr/>
      </dsp:nvSpPr>
      <dsp:spPr>
        <a:xfrm rot="5400000">
          <a:off x="2924569" y="-738888"/>
          <a:ext cx="911983" cy="48027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Font typeface="Wingdings" panose="05000000000000000000" pitchFamily="2" charset="2"/>
            <a:buChar char="Ø"/>
          </a:pPr>
          <a:r>
            <a:rPr kumimoji="1" lang="ja-JP" altLang="en-US" sz="800" kern="1200" dirty="0"/>
            <a:t>作成した</a:t>
          </a:r>
          <a:r>
            <a:rPr kumimoji="1" lang="en-US" altLang="ja-JP" sz="800" kern="1200" dirty="0"/>
            <a:t>NFT</a:t>
          </a:r>
          <a:r>
            <a:rPr kumimoji="1" lang="ja-JP" altLang="en-US" sz="800" kern="1200" dirty="0"/>
            <a:t>を用いて、レンタルしている人のみに、閲覧を許可するアクセス制御を実装する。</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公開鍵と秘密鍵を利用して、安全性と真正性を担保したやり取りを行う。</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自由な権限操作、不要な消費と不正操作の検知など、</a:t>
          </a:r>
          <a:r>
            <a:rPr lang="ja-JP" altLang="en-US" sz="800" b="0" i="0" kern="1200" dirty="0"/>
            <a:t>一貫性があり</a:t>
          </a:r>
          <a:r>
            <a:rPr kumimoji="1" lang="ja-JP" altLang="en-US" sz="800" kern="1200" dirty="0"/>
            <a:t>保有者ファースト。</a:t>
          </a:r>
        </a:p>
      </dsp:txBody>
      <dsp:txXfrm rot="-5400000">
        <a:off x="979206" y="1250994"/>
        <a:ext cx="4758191" cy="822945"/>
      </dsp:txXfrm>
    </dsp:sp>
    <dsp:sp modelId="{9EA77F7C-5585-4538-AEB9-605BE48344CF}">
      <dsp:nvSpPr>
        <dsp:cNvPr id="0" name=""/>
        <dsp:cNvSpPr/>
      </dsp:nvSpPr>
      <dsp:spPr>
        <a:xfrm rot="5400000">
          <a:off x="-210457" y="2623027"/>
          <a:ext cx="1403051" cy="982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b="1" kern="1200" dirty="0"/>
            <a:t>システム作成</a:t>
          </a:r>
        </a:p>
      </dsp:txBody>
      <dsp:txXfrm rot="-5400000">
        <a:off x="2" y="2903637"/>
        <a:ext cx="982135" cy="420916"/>
      </dsp:txXfrm>
    </dsp:sp>
    <dsp:sp modelId="{844ADE04-28B9-459B-8C61-5BE77D409F92}">
      <dsp:nvSpPr>
        <dsp:cNvPr id="0" name=""/>
        <dsp:cNvSpPr/>
      </dsp:nvSpPr>
      <dsp:spPr>
        <a:xfrm rot="5400000">
          <a:off x="2927499" y="467206"/>
          <a:ext cx="911983" cy="48027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Font typeface="Wingdings" panose="05000000000000000000" pitchFamily="2" charset="2"/>
            <a:buChar char="Ø"/>
          </a:pPr>
          <a:r>
            <a:rPr kumimoji="1" lang="ja-JP" altLang="en-US" sz="800" kern="1200" dirty="0"/>
            <a:t>データレンタルシステムを作成する</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作成した</a:t>
          </a:r>
          <a:r>
            <a:rPr kumimoji="1" lang="en-US" altLang="ja-JP" sz="800" kern="1200" dirty="0"/>
            <a:t>NFT</a:t>
          </a:r>
          <a:r>
            <a:rPr kumimoji="1" lang="ja-JP" altLang="en-US" sz="800" kern="1200" dirty="0"/>
            <a:t>と開発した機能を統合し、ユーザーが簡単に理解し操作が可能。</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貸出先、レンタル期間の開始と終了、値段を、明確に管理する。</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状態を公開することで、エラーや不正操作がないことを確認できる。</a:t>
          </a:r>
        </a:p>
      </dsp:txBody>
      <dsp:txXfrm rot="-5400000">
        <a:off x="982136" y="2457089"/>
        <a:ext cx="4758191" cy="822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ACDB7-92FF-4FA4-9CD5-882F9D0788F6}">
      <dsp:nvSpPr>
        <dsp:cNvPr id="0" name=""/>
        <dsp:cNvSpPr/>
      </dsp:nvSpPr>
      <dsp:spPr>
        <a:xfrm>
          <a:off x="238" y="895582"/>
          <a:ext cx="1862553" cy="1210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コードを書く</a:t>
          </a:r>
        </a:p>
      </dsp:txBody>
      <dsp:txXfrm>
        <a:off x="59338" y="954682"/>
        <a:ext cx="1744353" cy="1092459"/>
      </dsp:txXfrm>
    </dsp:sp>
    <dsp:sp modelId="{F9742FBE-BAC7-4C9A-A619-5CB72A2D7A5A}">
      <dsp:nvSpPr>
        <dsp:cNvPr id="0" name=""/>
        <dsp:cNvSpPr/>
      </dsp:nvSpPr>
      <dsp:spPr>
        <a:xfrm>
          <a:off x="931515" y="474260"/>
          <a:ext cx="2053303" cy="2053303"/>
        </a:xfrm>
        <a:custGeom>
          <a:avLst/>
          <a:gdLst/>
          <a:ahLst/>
          <a:cxnLst/>
          <a:rect l="0" t="0" r="0" b="0"/>
          <a:pathLst>
            <a:path>
              <a:moveTo>
                <a:pt x="432523" y="189379"/>
              </a:moveTo>
              <a:arcTo wR="1026651" hR="1026651" stAng="14078429" swAng="424314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7B46952-3AA8-41BA-856C-127F99DF9E0F}">
      <dsp:nvSpPr>
        <dsp:cNvPr id="0" name=""/>
        <dsp:cNvSpPr/>
      </dsp:nvSpPr>
      <dsp:spPr>
        <a:xfrm>
          <a:off x="2053542" y="895582"/>
          <a:ext cx="1862553" cy="1210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ローカル環境に　　デプロイする</a:t>
          </a:r>
        </a:p>
      </dsp:txBody>
      <dsp:txXfrm>
        <a:off x="2112642" y="954682"/>
        <a:ext cx="1744353" cy="1092459"/>
      </dsp:txXfrm>
    </dsp:sp>
    <dsp:sp modelId="{C2A45FC3-3754-4F77-B19D-0DB378E9605E}">
      <dsp:nvSpPr>
        <dsp:cNvPr id="0" name=""/>
        <dsp:cNvSpPr/>
      </dsp:nvSpPr>
      <dsp:spPr>
        <a:xfrm>
          <a:off x="931515" y="474260"/>
          <a:ext cx="2053303" cy="2053303"/>
        </a:xfrm>
        <a:custGeom>
          <a:avLst/>
          <a:gdLst/>
          <a:ahLst/>
          <a:cxnLst/>
          <a:rect l="0" t="0" r="0" b="0"/>
          <a:pathLst>
            <a:path>
              <a:moveTo>
                <a:pt x="1620780" y="1863924"/>
              </a:moveTo>
              <a:arcTo wR="1026651" hR="1026651" stAng="3278429" swAng="424314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CEDD069-B2EE-49B7-97F2-8A76E464C8E7}" type="datetimeFigureOut">
              <a:rPr kumimoji="1" lang="ja-JP" altLang="en-US" smtClean="0"/>
              <a:t>2023/8/31</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F374625-E895-4E97-ADAC-90F58781FCD5}" type="slidenum">
              <a:rPr kumimoji="1" lang="ja-JP" altLang="en-US" smtClean="0"/>
              <a:t>‹#›</a:t>
            </a:fld>
            <a:endParaRPr kumimoji="1" lang="ja-JP" altLang="en-US"/>
          </a:p>
        </p:txBody>
      </p:sp>
    </p:spTree>
    <p:extLst>
      <p:ext uri="{BB962C8B-B14F-4D97-AF65-F5344CB8AC3E}">
        <p14:creationId xmlns:p14="http://schemas.microsoft.com/office/powerpoint/2010/main" val="1661364051"/>
      </p:ext>
    </p:extLst>
  </p:cSld>
  <p:clrMap bg1="lt1" tx1="dk1" bg2="lt2" tx2="dk2" accent1="accent1" accent2="accent2" accent3="accent3" accent4="accent4" accent5="accent5" accent6="accent6" hlink="hlink" folHlink="folHlink"/>
  <p:notesStyle>
    <a:lvl1pPr marL="0" algn="l" defTabSz="724296" rtl="0" eaLnBrk="1" latinLnBrk="0" hangingPunct="1">
      <a:defRPr kumimoji="1" sz="951" kern="1200">
        <a:solidFill>
          <a:schemeClr val="tx1"/>
        </a:solidFill>
        <a:latin typeface="+mn-lt"/>
        <a:ea typeface="+mn-ea"/>
        <a:cs typeface="+mn-cs"/>
      </a:defRPr>
    </a:lvl1pPr>
    <a:lvl2pPr marL="362148" algn="l" defTabSz="724296" rtl="0" eaLnBrk="1" latinLnBrk="0" hangingPunct="1">
      <a:defRPr kumimoji="1" sz="951" kern="1200">
        <a:solidFill>
          <a:schemeClr val="tx1"/>
        </a:solidFill>
        <a:latin typeface="+mn-lt"/>
        <a:ea typeface="+mn-ea"/>
        <a:cs typeface="+mn-cs"/>
      </a:defRPr>
    </a:lvl2pPr>
    <a:lvl3pPr marL="724296" algn="l" defTabSz="724296" rtl="0" eaLnBrk="1" latinLnBrk="0" hangingPunct="1">
      <a:defRPr kumimoji="1" sz="951" kern="1200">
        <a:solidFill>
          <a:schemeClr val="tx1"/>
        </a:solidFill>
        <a:latin typeface="+mn-lt"/>
        <a:ea typeface="+mn-ea"/>
        <a:cs typeface="+mn-cs"/>
      </a:defRPr>
    </a:lvl3pPr>
    <a:lvl4pPr marL="1086444" algn="l" defTabSz="724296" rtl="0" eaLnBrk="1" latinLnBrk="0" hangingPunct="1">
      <a:defRPr kumimoji="1" sz="951" kern="1200">
        <a:solidFill>
          <a:schemeClr val="tx1"/>
        </a:solidFill>
        <a:latin typeface="+mn-lt"/>
        <a:ea typeface="+mn-ea"/>
        <a:cs typeface="+mn-cs"/>
      </a:defRPr>
    </a:lvl4pPr>
    <a:lvl5pPr marL="1448592" algn="l" defTabSz="724296" rtl="0" eaLnBrk="1" latinLnBrk="0" hangingPunct="1">
      <a:defRPr kumimoji="1" sz="951" kern="1200">
        <a:solidFill>
          <a:schemeClr val="tx1"/>
        </a:solidFill>
        <a:latin typeface="+mn-lt"/>
        <a:ea typeface="+mn-ea"/>
        <a:cs typeface="+mn-cs"/>
      </a:defRPr>
    </a:lvl5pPr>
    <a:lvl6pPr marL="1810741" algn="l" defTabSz="724296" rtl="0" eaLnBrk="1" latinLnBrk="0" hangingPunct="1">
      <a:defRPr kumimoji="1" sz="951" kern="1200">
        <a:solidFill>
          <a:schemeClr val="tx1"/>
        </a:solidFill>
        <a:latin typeface="+mn-lt"/>
        <a:ea typeface="+mn-ea"/>
        <a:cs typeface="+mn-cs"/>
      </a:defRPr>
    </a:lvl6pPr>
    <a:lvl7pPr marL="2172889" algn="l" defTabSz="724296" rtl="0" eaLnBrk="1" latinLnBrk="0" hangingPunct="1">
      <a:defRPr kumimoji="1" sz="951" kern="1200">
        <a:solidFill>
          <a:schemeClr val="tx1"/>
        </a:solidFill>
        <a:latin typeface="+mn-lt"/>
        <a:ea typeface="+mn-ea"/>
        <a:cs typeface="+mn-cs"/>
      </a:defRPr>
    </a:lvl7pPr>
    <a:lvl8pPr marL="2535037" algn="l" defTabSz="724296" rtl="0" eaLnBrk="1" latinLnBrk="0" hangingPunct="1">
      <a:defRPr kumimoji="1" sz="951" kern="1200">
        <a:solidFill>
          <a:schemeClr val="tx1"/>
        </a:solidFill>
        <a:latin typeface="+mn-lt"/>
        <a:ea typeface="+mn-ea"/>
        <a:cs typeface="+mn-cs"/>
      </a:defRPr>
    </a:lvl8pPr>
    <a:lvl9pPr marL="2897185" algn="l" defTabSz="724296" rtl="0" eaLnBrk="1" latinLnBrk="0" hangingPunct="1">
      <a:defRPr kumimoji="1" sz="9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私が一番の提供価値を届けられる。</a:t>
            </a:r>
            <a:endParaRPr kumimoji="1" lang="en-US" altLang="ja-JP" dirty="0"/>
          </a:p>
          <a:p>
            <a:r>
              <a:rPr kumimoji="1" lang="ja-JP" altLang="en-US" dirty="0"/>
              <a:t>そのうえで、データ利用者や医療施設の課題も解決している。</a:t>
            </a:r>
            <a:endParaRPr kumimoji="1" lang="en-US" altLang="ja-JP" dirty="0"/>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12</a:t>
            </a:fld>
            <a:endParaRPr kumimoji="1" lang="ja-JP" altLang="en-US"/>
          </a:p>
        </p:txBody>
      </p:sp>
    </p:spTree>
    <p:extLst>
      <p:ext uri="{BB962C8B-B14F-4D97-AF65-F5344CB8AC3E}">
        <p14:creationId xmlns:p14="http://schemas.microsoft.com/office/powerpoint/2010/main" val="212243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NFT</a:t>
            </a:r>
            <a:r>
              <a:rPr kumimoji="1" lang="ja-JP" altLang="en-US" dirty="0"/>
              <a:t>の特徴を実現する、スマートコントラクトについては触れるが。</a:t>
            </a:r>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13</a:t>
            </a:fld>
            <a:endParaRPr kumimoji="1" lang="ja-JP" altLang="en-US"/>
          </a:p>
        </p:txBody>
      </p:sp>
    </p:spTree>
    <p:extLst>
      <p:ext uri="{BB962C8B-B14F-4D97-AF65-F5344CB8AC3E}">
        <p14:creationId xmlns:p14="http://schemas.microsoft.com/office/powerpoint/2010/main" val="325520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抽象的すぎるので、対検閲性に対して、個人が好きに利活用可能な特徴を伝える。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15</a:t>
            </a:fld>
            <a:endParaRPr kumimoji="1" lang="ja-JP" altLang="en-US"/>
          </a:p>
        </p:txBody>
      </p:sp>
    </p:spTree>
    <p:extLst>
      <p:ext uri="{BB962C8B-B14F-4D97-AF65-F5344CB8AC3E}">
        <p14:creationId xmlns:p14="http://schemas.microsoft.com/office/powerpoint/2010/main" val="372995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シナリオとユースケース</a:t>
            </a:r>
            <a:endParaRPr kumimoji="1" lang="en-US" altLang="ja-JP" dirty="0"/>
          </a:p>
          <a:p>
            <a:r>
              <a:rPr kumimoji="1" lang="ja-JP" altLang="en-US" dirty="0"/>
              <a:t>を事前に、説明する。</a:t>
            </a:r>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18</a:t>
            </a:fld>
            <a:endParaRPr kumimoji="1" lang="ja-JP" altLang="en-US"/>
          </a:p>
        </p:txBody>
      </p:sp>
    </p:spTree>
    <p:extLst>
      <p:ext uri="{BB962C8B-B14F-4D97-AF65-F5344CB8AC3E}">
        <p14:creationId xmlns:p14="http://schemas.microsoft.com/office/powerpoint/2010/main" val="329738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51" b="0" i="0" kern="1200" dirty="0">
                <a:solidFill>
                  <a:schemeClr val="tx1"/>
                </a:solidFill>
                <a:effectLst/>
                <a:latin typeface="+mn-lt"/>
                <a:ea typeface="+mn-ea"/>
                <a:cs typeface="+mn-cs"/>
              </a:rPr>
              <a:t>スマートコントラクトを動かすノードとそのネットワーク</a:t>
            </a:r>
          </a:p>
          <a:p>
            <a:r>
              <a:rPr kumimoji="1" lang="ja-JP" altLang="en-US" sz="951" b="0" i="0" kern="1200" dirty="0">
                <a:solidFill>
                  <a:schemeClr val="tx1"/>
                </a:solidFill>
                <a:effectLst/>
                <a:latin typeface="+mn-lt"/>
                <a:ea typeface="+mn-ea"/>
                <a:cs typeface="+mn-cs"/>
              </a:rPr>
              <a:t>ネットワークにデプロイされるスマートコントラクト</a:t>
            </a:r>
          </a:p>
          <a:p>
            <a:r>
              <a:rPr kumimoji="1" lang="ja-JP" altLang="en-US" sz="951" b="0" i="0" kern="1200" dirty="0">
                <a:solidFill>
                  <a:schemeClr val="tx1"/>
                </a:solidFill>
                <a:effectLst/>
                <a:latin typeface="+mn-lt"/>
                <a:ea typeface="+mn-ea"/>
                <a:cs typeface="+mn-cs"/>
              </a:rPr>
              <a:t>スマートコントラクトの実行をリクエストするフロントエンド</a:t>
            </a:r>
          </a:p>
          <a:p>
            <a:r>
              <a:rPr kumimoji="1" lang="en-US" altLang="ja-JP" sz="951" b="0" i="0" kern="1200" dirty="0">
                <a:solidFill>
                  <a:schemeClr val="tx1"/>
                </a:solidFill>
                <a:effectLst/>
                <a:latin typeface="+mn-lt"/>
                <a:ea typeface="+mn-ea"/>
                <a:cs typeface="+mn-cs"/>
              </a:rPr>
              <a:t>1</a:t>
            </a:r>
            <a:r>
              <a:rPr kumimoji="1" lang="ja-JP" altLang="en-US" sz="951" b="0" i="0" kern="1200" dirty="0">
                <a:solidFill>
                  <a:schemeClr val="tx1"/>
                </a:solidFill>
                <a:effectLst/>
                <a:latin typeface="+mn-lt"/>
                <a:ea typeface="+mn-ea"/>
                <a:cs typeface="+mn-cs"/>
              </a:rPr>
              <a:t>のノードとネットワークを主に扱うのが</a:t>
            </a:r>
            <a:r>
              <a:rPr kumimoji="1" lang="en-US" altLang="ja-JP" sz="951" b="0" i="0" kern="1200" dirty="0">
                <a:solidFill>
                  <a:schemeClr val="tx1"/>
                </a:solidFill>
                <a:effectLst/>
                <a:latin typeface="+mn-lt"/>
                <a:ea typeface="+mn-ea"/>
                <a:cs typeface="+mn-cs"/>
              </a:rPr>
              <a:t>Ganache</a:t>
            </a:r>
            <a:r>
              <a:rPr kumimoji="1" lang="ja-JP" altLang="en-US" sz="951" b="0" i="0" kern="1200" dirty="0">
                <a:solidFill>
                  <a:schemeClr val="tx1"/>
                </a:solidFill>
                <a:effectLst/>
                <a:latin typeface="+mn-lt"/>
                <a:ea typeface="+mn-ea"/>
                <a:cs typeface="+mn-cs"/>
              </a:rPr>
              <a:t>、</a:t>
            </a:r>
          </a:p>
          <a:p>
            <a:r>
              <a:rPr kumimoji="1" lang="en-US" altLang="ja-JP" sz="951" b="0" i="0" kern="1200" dirty="0">
                <a:solidFill>
                  <a:schemeClr val="tx1"/>
                </a:solidFill>
                <a:effectLst/>
                <a:latin typeface="+mn-lt"/>
                <a:ea typeface="+mn-ea"/>
                <a:cs typeface="+mn-cs"/>
              </a:rPr>
              <a:t>2</a:t>
            </a:r>
            <a:r>
              <a:rPr kumimoji="1" lang="ja-JP" altLang="en-US" sz="951" b="0" i="0" kern="1200" dirty="0">
                <a:solidFill>
                  <a:schemeClr val="tx1"/>
                </a:solidFill>
                <a:effectLst/>
                <a:latin typeface="+mn-lt"/>
                <a:ea typeface="+mn-ea"/>
                <a:cs typeface="+mn-cs"/>
              </a:rPr>
              <a:t>のスマートコントラクトの開発を扱うのが</a:t>
            </a:r>
            <a:r>
              <a:rPr kumimoji="1" lang="en-US" altLang="ja-JP" sz="951" b="0" i="0" kern="1200" dirty="0">
                <a:solidFill>
                  <a:schemeClr val="tx1"/>
                </a:solidFill>
                <a:effectLst/>
                <a:latin typeface="+mn-lt"/>
                <a:ea typeface="+mn-ea"/>
                <a:cs typeface="+mn-cs"/>
              </a:rPr>
              <a:t>Truffle</a:t>
            </a:r>
            <a:r>
              <a:rPr kumimoji="1" lang="ja-JP" altLang="en-US" sz="951" b="0" i="0" kern="1200" dirty="0">
                <a:solidFill>
                  <a:schemeClr val="tx1"/>
                </a:solidFill>
                <a:effectLst/>
                <a:latin typeface="+mn-lt"/>
                <a:ea typeface="+mn-ea"/>
                <a:cs typeface="+mn-cs"/>
              </a:rPr>
              <a:t>、</a:t>
            </a:r>
          </a:p>
          <a:p>
            <a:r>
              <a:rPr kumimoji="1" lang="en-US" altLang="ja-JP" sz="951" b="0" i="0" kern="1200" dirty="0">
                <a:solidFill>
                  <a:schemeClr val="tx1"/>
                </a:solidFill>
                <a:effectLst/>
                <a:latin typeface="+mn-lt"/>
                <a:ea typeface="+mn-ea"/>
                <a:cs typeface="+mn-cs"/>
              </a:rPr>
              <a:t>3</a:t>
            </a:r>
            <a:r>
              <a:rPr kumimoji="1" lang="ja-JP" altLang="en-US" sz="951" b="0" i="0" kern="1200" dirty="0">
                <a:solidFill>
                  <a:schemeClr val="tx1"/>
                </a:solidFill>
                <a:effectLst/>
                <a:latin typeface="+mn-lt"/>
                <a:ea typeface="+mn-ea"/>
                <a:cs typeface="+mn-cs"/>
              </a:rPr>
              <a:t>のフロントエンドを扱うのが</a:t>
            </a:r>
            <a:r>
              <a:rPr kumimoji="1" lang="en-US" altLang="ja-JP" sz="951" b="0" i="0" kern="1200" dirty="0">
                <a:solidFill>
                  <a:schemeClr val="tx1"/>
                </a:solidFill>
                <a:effectLst/>
                <a:latin typeface="+mn-lt"/>
                <a:ea typeface="+mn-ea"/>
                <a:cs typeface="+mn-cs"/>
              </a:rPr>
              <a:t>drizzle</a:t>
            </a:r>
            <a:r>
              <a:rPr kumimoji="1" lang="ja-JP" altLang="en-US" sz="951" b="0" i="0" kern="1200" dirty="0">
                <a:solidFill>
                  <a:schemeClr val="tx1"/>
                </a:solidFill>
                <a:effectLst/>
                <a:latin typeface="+mn-lt"/>
                <a:ea typeface="+mn-ea"/>
                <a:cs typeface="+mn-cs"/>
              </a:rPr>
              <a:t>となり</a:t>
            </a:r>
          </a:p>
          <a:p>
            <a:endParaRPr kumimoji="1" lang="ja-JP" altLang="en-US" dirty="0"/>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20</a:t>
            </a:fld>
            <a:endParaRPr kumimoji="1" lang="ja-JP" altLang="en-US"/>
          </a:p>
        </p:txBody>
      </p:sp>
    </p:spTree>
    <p:extLst>
      <p:ext uri="{BB962C8B-B14F-4D97-AF65-F5344CB8AC3E}">
        <p14:creationId xmlns:p14="http://schemas.microsoft.com/office/powerpoint/2010/main" val="2578965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5436" y="1631910"/>
            <a:ext cx="8028814" cy="432000"/>
          </a:xfrm>
        </p:spPr>
        <p:txBody>
          <a:bodyPr anchor="b"/>
          <a:lstStyle>
            <a:lvl1pPr algn="l">
              <a:defRPr sz="2200">
                <a:solidFill>
                  <a:schemeClr val="tx1"/>
                </a:solidFill>
              </a:defRPr>
            </a:lvl1pPr>
          </a:lstStyle>
          <a:p>
            <a:r>
              <a:rPr lang="ja-JP" altLang="en-US" dirty="0"/>
              <a:t>マスター タイトルの書式設定 </a:t>
            </a:r>
            <a:r>
              <a:rPr lang="en-US" altLang="ja-JP" dirty="0"/>
              <a:t>22pt</a:t>
            </a:r>
            <a:endParaRPr lang="en-US" dirty="0"/>
          </a:p>
        </p:txBody>
      </p:sp>
      <p:sp>
        <p:nvSpPr>
          <p:cNvPr id="3" name="Subtitle 2"/>
          <p:cNvSpPr>
            <a:spLocks noGrp="1"/>
          </p:cNvSpPr>
          <p:nvPr>
            <p:ph type="subTitle" idx="1" hasCustomPrompt="1"/>
          </p:nvPr>
        </p:nvSpPr>
        <p:spPr>
          <a:xfrm>
            <a:off x="575436" y="2107114"/>
            <a:ext cx="8027621" cy="173169"/>
          </a:xfrm>
        </p:spPr>
        <p:txBody>
          <a:bodyPr/>
          <a:lstStyle>
            <a:lvl1pPr marL="0" indent="0" algn="l">
              <a:lnSpc>
                <a:spcPts val="1400"/>
              </a:lnSpc>
              <a:spcAft>
                <a:spcPts val="0"/>
              </a:spcAft>
              <a:buNone/>
              <a:defRPr sz="1100">
                <a:solidFill>
                  <a:schemeClr val="tx1"/>
                </a:solidFill>
              </a:defRPr>
            </a:lvl1pPr>
            <a:lvl2pPr marL="492039" indent="0" algn="ctr">
              <a:buNone/>
              <a:defRPr sz="2152"/>
            </a:lvl2pPr>
            <a:lvl3pPr marL="984077" indent="0" algn="ctr">
              <a:buNone/>
              <a:defRPr sz="1937"/>
            </a:lvl3pPr>
            <a:lvl4pPr marL="1476116" indent="0" algn="ctr">
              <a:buNone/>
              <a:defRPr sz="1722"/>
            </a:lvl4pPr>
            <a:lvl5pPr marL="1968155" indent="0" algn="ctr">
              <a:buNone/>
              <a:defRPr sz="1722"/>
            </a:lvl5pPr>
            <a:lvl6pPr marL="2460193" indent="0" algn="ctr">
              <a:buNone/>
              <a:defRPr sz="1722"/>
            </a:lvl6pPr>
            <a:lvl7pPr marL="2952232" indent="0" algn="ctr">
              <a:buNone/>
              <a:defRPr sz="1722"/>
            </a:lvl7pPr>
            <a:lvl8pPr marL="3444270" indent="0" algn="ctr">
              <a:buNone/>
              <a:defRPr sz="1722"/>
            </a:lvl8pPr>
            <a:lvl9pPr marL="3936309" indent="0" algn="ctr">
              <a:buNone/>
              <a:defRPr sz="1722"/>
            </a:lvl9pPr>
          </a:lstStyle>
          <a:p>
            <a:r>
              <a:rPr lang="ja-JP" altLang="en-US" dirty="0"/>
              <a:t>マスター サブタイトルの書式設定 </a:t>
            </a:r>
            <a:r>
              <a:rPr lang="en-US" altLang="ja-JP" dirty="0"/>
              <a:t>11pt</a:t>
            </a:r>
            <a:endParaRPr lang="en-US" dirty="0"/>
          </a:p>
        </p:txBody>
      </p:sp>
      <p:sp>
        <p:nvSpPr>
          <p:cNvPr id="18" name="テキスト プレースホルダー 17">
            <a:extLst>
              <a:ext uri="{FF2B5EF4-FFF2-40B4-BE49-F238E27FC236}">
                <a16:creationId xmlns:a16="http://schemas.microsoft.com/office/drawing/2014/main" id="{DA62E947-F491-468B-85BB-32D6389DA0DD}"/>
              </a:ext>
            </a:extLst>
          </p:cNvPr>
          <p:cNvSpPr>
            <a:spLocks noGrp="1"/>
          </p:cNvSpPr>
          <p:nvPr>
            <p:ph type="body" sz="quarter" idx="13" hasCustomPrompt="1"/>
          </p:nvPr>
        </p:nvSpPr>
        <p:spPr>
          <a:xfrm>
            <a:off x="575436" y="1425274"/>
            <a:ext cx="8028814" cy="288000"/>
          </a:xfrm>
        </p:spPr>
        <p:txBody>
          <a:bodyPr anchor="t"/>
          <a:lstStyle>
            <a:lvl1pPr>
              <a:lnSpc>
                <a:spcPct val="100000"/>
              </a:lnSpc>
              <a:spcAft>
                <a:spcPts val="0"/>
              </a:spcAft>
              <a:defRPr sz="1400"/>
            </a:lvl1pPr>
          </a:lstStyle>
          <a:p>
            <a:pPr lvl="0"/>
            <a:r>
              <a:rPr kumimoji="1" lang="zh-CN" altLang="en-US" dirty="0"/>
              <a:t>株式会社</a:t>
            </a:r>
            <a:r>
              <a:rPr kumimoji="1" lang="en-US" altLang="zh-CN" dirty="0"/>
              <a:t>XXXX</a:t>
            </a:r>
            <a:r>
              <a:rPr kumimoji="1" lang="zh-CN" altLang="en-US" dirty="0"/>
              <a:t>御中 </a:t>
            </a:r>
            <a:r>
              <a:rPr kumimoji="1" lang="en-US" altLang="ja-JP" dirty="0"/>
              <a:t>14</a:t>
            </a:r>
            <a:r>
              <a:rPr kumimoji="1" lang="en-US" altLang="zh-CN" dirty="0"/>
              <a:t>pt</a:t>
            </a:r>
            <a:endParaRPr kumimoji="1" lang="ja-JP" altLang="en-US" dirty="0"/>
          </a:p>
        </p:txBody>
      </p:sp>
      <p:sp>
        <p:nvSpPr>
          <p:cNvPr id="21" name="テキスト プレースホルダー 20">
            <a:extLst>
              <a:ext uri="{FF2B5EF4-FFF2-40B4-BE49-F238E27FC236}">
                <a16:creationId xmlns:a16="http://schemas.microsoft.com/office/drawing/2014/main" id="{864D83E0-932F-409B-80C5-87D59F5BFA3D}"/>
              </a:ext>
            </a:extLst>
          </p:cNvPr>
          <p:cNvSpPr>
            <a:spLocks noGrp="1"/>
          </p:cNvSpPr>
          <p:nvPr>
            <p:ph type="body" sz="quarter" idx="14" hasCustomPrompt="1"/>
          </p:nvPr>
        </p:nvSpPr>
        <p:spPr>
          <a:xfrm>
            <a:off x="575436" y="2620627"/>
            <a:ext cx="2592000" cy="172800"/>
          </a:xfrm>
        </p:spPr>
        <p:txBody>
          <a:bodyPr anchor="ctr"/>
          <a:lstStyle>
            <a:lvl1pPr>
              <a:lnSpc>
                <a:spcPts val="1400"/>
              </a:lnSpc>
              <a:spcAft>
                <a:spcPts val="0"/>
              </a:spcAft>
              <a:defRPr sz="1100">
                <a:solidFill>
                  <a:schemeClr val="tx1"/>
                </a:solidFill>
              </a:defRPr>
            </a:lvl1pPr>
          </a:lstStyle>
          <a:p>
            <a:pPr lvl="0"/>
            <a:r>
              <a:rPr kumimoji="1" lang="en-US" altLang="ja-JP" dirty="0"/>
              <a:t>20XX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 </a:t>
            </a:r>
            <a:r>
              <a:rPr kumimoji="1" lang="en-US" altLang="ja-JP" dirty="0"/>
              <a:t>11pt</a:t>
            </a:r>
            <a:endParaRPr kumimoji="1" lang="ja-JP" altLang="en-US" dirty="0"/>
          </a:p>
        </p:txBody>
      </p:sp>
      <p:sp>
        <p:nvSpPr>
          <p:cNvPr id="23" name="テキスト プレースホルダー 22">
            <a:extLst>
              <a:ext uri="{FF2B5EF4-FFF2-40B4-BE49-F238E27FC236}">
                <a16:creationId xmlns:a16="http://schemas.microsoft.com/office/drawing/2014/main" id="{EFBD87F5-BD43-4B59-A6FA-08665F8715FF}"/>
              </a:ext>
            </a:extLst>
          </p:cNvPr>
          <p:cNvSpPr>
            <a:spLocks noGrp="1"/>
          </p:cNvSpPr>
          <p:nvPr>
            <p:ph type="body" sz="quarter" idx="15" hasCustomPrompt="1"/>
          </p:nvPr>
        </p:nvSpPr>
        <p:spPr>
          <a:xfrm>
            <a:off x="575436" y="3091571"/>
            <a:ext cx="2407443" cy="360000"/>
          </a:xfrm>
        </p:spPr>
        <p:txBody>
          <a:bodyPr anchor="t" anchorCtr="0"/>
          <a:lstStyle>
            <a:lvl1pPr marL="0" marR="0" indent="0" algn="l" defTabSz="984077" rtl="0" eaLnBrk="1" fontAlgn="ctr" latinLnBrk="0" hangingPunct="1">
              <a:lnSpc>
                <a:spcPct val="100000"/>
              </a:lnSpc>
              <a:spcBef>
                <a:spcPts val="0"/>
              </a:spcBef>
              <a:spcAft>
                <a:spcPts val="0"/>
              </a:spcAft>
              <a:buClrTx/>
              <a:buSzTx/>
              <a:buFontTx/>
              <a:buNone/>
              <a:tabLst/>
              <a:defRPr sz="1100"/>
            </a:lvl1pPr>
          </a:lstStyle>
          <a:p>
            <a:pPr lvl="0"/>
            <a:r>
              <a:rPr kumimoji="1" lang="en-US" altLang="ja-JP" dirty="0"/>
              <a:t>XXX</a:t>
            </a:r>
            <a:r>
              <a:rPr kumimoji="1" lang="ja-JP" altLang="en-US" dirty="0"/>
              <a:t>営業部／プレゼンター名 </a:t>
            </a:r>
            <a:r>
              <a:rPr kumimoji="1" lang="en-US" altLang="ja-JP" dirty="0"/>
              <a:t>11pt</a:t>
            </a:r>
          </a:p>
          <a:p>
            <a:pPr lvl="0"/>
            <a:r>
              <a:rPr kumimoji="1" lang="en-US" altLang="ja-JP" dirty="0"/>
              <a:t>XXX</a:t>
            </a:r>
            <a:r>
              <a:rPr kumimoji="1" lang="ja-JP" altLang="en-US" dirty="0"/>
              <a:t>営業部／プレゼンター名 </a:t>
            </a:r>
            <a:r>
              <a:rPr kumimoji="1" lang="en-US" altLang="ja-JP" dirty="0"/>
              <a:t>11pt</a:t>
            </a:r>
          </a:p>
        </p:txBody>
      </p:sp>
      <p:grpSp>
        <p:nvGrpSpPr>
          <p:cNvPr id="87" name="グラフィックス 65">
            <a:extLst>
              <a:ext uri="{FF2B5EF4-FFF2-40B4-BE49-F238E27FC236}">
                <a16:creationId xmlns:a16="http://schemas.microsoft.com/office/drawing/2014/main" id="{53E6CFCF-4D22-4038-AFE9-46ED79B17DBA}"/>
              </a:ext>
            </a:extLst>
          </p:cNvPr>
          <p:cNvGrpSpPr/>
          <p:nvPr userDrawn="1"/>
        </p:nvGrpSpPr>
        <p:grpSpPr>
          <a:xfrm>
            <a:off x="7563757" y="4506353"/>
            <a:ext cx="1040691" cy="282657"/>
            <a:chOff x="3691731" y="3246312"/>
            <a:chExt cx="3270028" cy="888156"/>
          </a:xfrm>
        </p:grpSpPr>
        <p:sp>
          <p:nvSpPr>
            <p:cNvPr id="88" name="フリーフォーム: 図形 87">
              <a:extLst>
                <a:ext uri="{FF2B5EF4-FFF2-40B4-BE49-F238E27FC236}">
                  <a16:creationId xmlns:a16="http://schemas.microsoft.com/office/drawing/2014/main" id="{F07067D8-3223-4A18-A584-44B6CB5B8998}"/>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065C0FE-001E-4C65-ACC4-B837F4A6EE32}"/>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8C78D62B-CC77-4AA8-9D69-88672470A965}"/>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7D0549B3-E224-4BCD-BAF9-AFDCBBE3E333}"/>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9252C0C0-266F-4CB9-9793-16944E9DBBED}"/>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7840BE0C-46CF-4A6E-86A4-67A00E56EB73}"/>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268272A1-998A-4714-B622-C8B48B3004EF}"/>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00B66EEB-A9E5-48D9-8288-7A710019F9D8}"/>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97" name="フリーフォーム: 図形 96">
              <a:extLst>
                <a:ext uri="{FF2B5EF4-FFF2-40B4-BE49-F238E27FC236}">
                  <a16:creationId xmlns:a16="http://schemas.microsoft.com/office/drawing/2014/main" id="{879EE0D1-48CD-4580-A56D-24F0A7646AE8}"/>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dirty="0"/>
            </a:p>
          </p:txBody>
        </p:sp>
        <p:sp>
          <p:nvSpPr>
            <p:cNvPr id="98" name="フリーフォーム: 図形 97">
              <a:extLst>
                <a:ext uri="{FF2B5EF4-FFF2-40B4-BE49-F238E27FC236}">
                  <a16:creationId xmlns:a16="http://schemas.microsoft.com/office/drawing/2014/main" id="{5F5404BF-CF2A-435E-86D3-371EBB9C43CE}"/>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7EAE2973-E193-46A4-B0DF-6111E75C68FA}"/>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E423C66F-D36C-4D32-875A-7E8CD2FAD1BB}"/>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77978A48-AB58-44DC-8298-E2F77B3899DD}"/>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C713F291-D386-4E19-9F9E-2BC14F806E7C}"/>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22115976-E924-4A98-823D-C2BC9512C84C}"/>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206B480-64FA-4525-8BFD-D4E2AA083303}"/>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0A75BB0-9F5E-47FE-9874-8516DCD86FD6}"/>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55577FDB-1602-42B8-8F5C-045BFF3D227E}"/>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99AAF85D-0F06-4183-A476-F500CAB0358C}"/>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99E99819-03CE-40F3-8A40-E639F448D631}"/>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B2E09AFB-FF86-4E6A-80E1-7190D423E55D}"/>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DB3EB85E-BCFF-4B9B-B702-7F85D3F11EC4}"/>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DF8175F-F2D1-426A-A5BA-056EBA8EB660}"/>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A44D5A22-E8F0-46E5-BFCD-3A8EB30D9ED7}"/>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D2F96BAF-D28D-4CFB-9BBB-D7245DC89F28}"/>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D36B8AF3-C290-4DB8-A43F-6E2EA8A9EE0D}"/>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742F4D95-4ED3-4F65-9E33-C03753A89F8E}"/>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92D6186-BB32-455B-B1B6-7F0EF70C34E7}"/>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C02E92CB-3144-4957-8EC7-100DE54DC96F}"/>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pic>
        <p:nvPicPr>
          <p:cNvPr id="149" name="図 148">
            <a:extLst>
              <a:ext uri="{FF2B5EF4-FFF2-40B4-BE49-F238E27FC236}">
                <a16:creationId xmlns:a16="http://schemas.microsoft.com/office/drawing/2014/main" id="{665259A1-49FB-4BF8-86BD-80C51B29A891}"/>
              </a:ext>
            </a:extLst>
          </p:cNvPr>
          <p:cNvPicPr>
            <a:picLocks noChangeAspect="1"/>
          </p:cNvPicPr>
          <p:nvPr userDrawn="1"/>
        </p:nvPicPr>
        <p:blipFill>
          <a:blip r:embed="rId2"/>
          <a:stretch>
            <a:fillRect/>
          </a:stretch>
        </p:blipFill>
        <p:spPr>
          <a:xfrm>
            <a:off x="406136" y="4489094"/>
            <a:ext cx="882201" cy="393115"/>
          </a:xfrm>
          <a:prstGeom prst="rect">
            <a:avLst/>
          </a:prstGeom>
        </p:spPr>
      </p:pic>
      <p:sp>
        <p:nvSpPr>
          <p:cNvPr id="46" name="テキスト プレースホルダー 20">
            <a:extLst>
              <a:ext uri="{FF2B5EF4-FFF2-40B4-BE49-F238E27FC236}">
                <a16:creationId xmlns:a16="http://schemas.microsoft.com/office/drawing/2014/main" id="{389BC65F-8E07-48BC-B089-2E62AF0118AD}"/>
              </a:ext>
            </a:extLst>
          </p:cNvPr>
          <p:cNvSpPr>
            <a:spLocks noGrp="1"/>
          </p:cNvSpPr>
          <p:nvPr>
            <p:ph type="body" sz="quarter" idx="16" hasCustomPrompt="1"/>
          </p:nvPr>
        </p:nvSpPr>
        <p:spPr>
          <a:xfrm>
            <a:off x="575436" y="2856220"/>
            <a:ext cx="2592000" cy="172800"/>
          </a:xfrm>
        </p:spPr>
        <p:txBody>
          <a:bodyPr anchor="ctr"/>
          <a:lstStyle>
            <a:lvl1pPr>
              <a:lnSpc>
                <a:spcPts val="1400"/>
              </a:lnSpc>
              <a:spcAft>
                <a:spcPts val="0"/>
              </a:spcAft>
              <a:defRPr sz="1100">
                <a:solidFill>
                  <a:schemeClr val="tx1"/>
                </a:solidFill>
              </a:defRPr>
            </a:lvl1pPr>
          </a:lstStyle>
          <a:p>
            <a:pPr lvl="0"/>
            <a:r>
              <a:rPr kumimoji="1" lang="ja-JP" altLang="en-US" dirty="0"/>
              <a:t>富士フイルムホールディングス株式会社</a:t>
            </a:r>
          </a:p>
        </p:txBody>
      </p:sp>
      <p:pic>
        <p:nvPicPr>
          <p:cNvPr id="47" name="図 46">
            <a:extLst>
              <a:ext uri="{FF2B5EF4-FFF2-40B4-BE49-F238E27FC236}">
                <a16:creationId xmlns:a16="http://schemas.microsoft.com/office/drawing/2014/main" id="{F41C8EE4-921B-4532-94F7-1B4654CA363A}"/>
              </a:ext>
            </a:extLst>
          </p:cNvPr>
          <p:cNvPicPr>
            <a:picLocks/>
          </p:cNvPicPr>
          <p:nvPr userDrawn="1"/>
        </p:nvPicPr>
        <p:blipFill>
          <a:blip r:embed="rId3"/>
          <a:stretch>
            <a:fillRect/>
          </a:stretch>
        </p:blipFill>
        <p:spPr>
          <a:xfrm>
            <a:off x="-3039" y="2440038"/>
            <a:ext cx="7261200" cy="39600"/>
          </a:xfrm>
          <a:prstGeom prst="rect">
            <a:avLst/>
          </a:prstGeom>
        </p:spPr>
      </p:pic>
      <p:sp>
        <p:nvSpPr>
          <p:cNvPr id="4" name="正方形/長方形 3">
            <a:extLst>
              <a:ext uri="{FF2B5EF4-FFF2-40B4-BE49-F238E27FC236}">
                <a16:creationId xmlns:a16="http://schemas.microsoft.com/office/drawing/2014/main" id="{B0E40014-B400-4C71-B398-8F4FA8D28F95}"/>
              </a:ext>
            </a:extLst>
          </p:cNvPr>
          <p:cNvSpPr/>
          <p:nvPr userDrawn="1"/>
        </p:nvSpPr>
        <p:spPr>
          <a:xfrm>
            <a:off x="35496" y="627701"/>
            <a:ext cx="907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25E10D7-F1DC-406E-9FB9-69EE496FA2F0}"/>
              </a:ext>
            </a:extLst>
          </p:cNvPr>
          <p:cNvSpPr/>
          <p:nvPr userDrawn="1"/>
        </p:nvSpPr>
        <p:spPr>
          <a:xfrm>
            <a:off x="7092280" y="4882209"/>
            <a:ext cx="2051720" cy="261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0384098"/>
      </p:ext>
    </p:extLst>
  </p:cSld>
  <p:clrMapOvr>
    <a:masterClrMapping/>
  </p:clrMapOvr>
  <p:extLst>
    <p:ext uri="{DCECCB84-F9BA-43D5-87BE-67443E8EF086}">
      <p15:sldGuideLst xmlns:p15="http://schemas.microsoft.com/office/powerpoint/2012/main">
        <p15:guide id="1" pos="2880">
          <p15:clr>
            <a:srgbClr val="FBAE40"/>
          </p15:clr>
        </p15:guide>
        <p15:guide id="2" pos="363" userDrawn="1">
          <p15:clr>
            <a:srgbClr val="FBAE40"/>
          </p15:clr>
        </p15:guide>
        <p15:guide id="3" pos="5420">
          <p15:clr>
            <a:srgbClr val="FBAE40"/>
          </p15:clr>
        </p15:guide>
        <p15:guide id="4" orient="horz" pos="2043" userDrawn="1">
          <p15:clr>
            <a:srgbClr val="FBAE40"/>
          </p15:clr>
        </p15:guide>
        <p15:guide id="5" orient="horz" pos="1761" userDrawn="1">
          <p15:clr>
            <a:srgbClr val="FBAE40"/>
          </p15:clr>
        </p15:guide>
        <p15:guide id="8" orient="horz" pos="3240" userDrawn="1">
          <p15:clr>
            <a:srgbClr val="FBAE40"/>
          </p15:clr>
        </p15:guide>
        <p15:guide id="9" orient="horz" pos="894" userDrawn="1">
          <p15:clr>
            <a:srgbClr val="FBAE40"/>
          </p15:clr>
        </p15:guide>
        <p15:guide id="10" orient="horz" pos="1302" userDrawn="1">
          <p15:clr>
            <a:srgbClr val="FBAE40"/>
          </p15:clr>
        </p15:guide>
        <p15:guide id="11" orient="horz" pos="1439" userDrawn="1">
          <p15:clr>
            <a:srgbClr val="FBAE40"/>
          </p15:clr>
        </p15:guide>
        <p15:guide id="12" orient="horz" pos="19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35919183"/>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663429572"/>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中表紙">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7624" y="1825139"/>
            <a:ext cx="7416626" cy="792000"/>
          </a:xfrm>
        </p:spPr>
        <p:txBody>
          <a:bodyPr anchor="b"/>
          <a:lstStyle>
            <a:lvl1pPr>
              <a:defRPr sz="2000">
                <a:solidFill>
                  <a:schemeClr val="tx1"/>
                </a:solidFill>
              </a:defRPr>
            </a:lvl1pPr>
          </a:lstStyle>
          <a:p>
            <a:br>
              <a:rPr lang="en-US" altLang="ja-JP" dirty="0"/>
            </a:br>
            <a:r>
              <a:rPr lang="ja-JP" altLang="en-US" dirty="0"/>
              <a:t>マスター タイトルの書式設定 </a:t>
            </a:r>
            <a:r>
              <a:rPr lang="en-US" altLang="ja-JP" dirty="0"/>
              <a:t>20pt</a:t>
            </a:r>
            <a:endParaRPr lang="en-US" dirty="0"/>
          </a:p>
        </p:txBody>
      </p:sp>
      <p:sp>
        <p:nvSpPr>
          <p:cNvPr id="3" name="Text Placeholder 2"/>
          <p:cNvSpPr>
            <a:spLocks noGrp="1"/>
          </p:cNvSpPr>
          <p:nvPr>
            <p:ph type="body" idx="1" hasCustomPrompt="1"/>
          </p:nvPr>
        </p:nvSpPr>
        <p:spPr>
          <a:xfrm>
            <a:off x="1187624" y="2781410"/>
            <a:ext cx="7416626" cy="432000"/>
          </a:xfrm>
        </p:spPr>
        <p:txBody>
          <a:bodyPr lIns="0" tIns="0" rIns="0" bIns="0"/>
          <a:lstStyle>
            <a:lvl1pPr marL="0" indent="0">
              <a:lnSpc>
                <a:spcPct val="100000"/>
              </a:lnSpc>
              <a:spcAft>
                <a:spcPts val="0"/>
              </a:spcAft>
              <a:buNone/>
              <a:defRPr sz="1100">
                <a:solidFill>
                  <a:schemeClr val="tx1"/>
                </a:solidFill>
              </a:defRPr>
            </a:lvl1pPr>
            <a:lvl2pPr marL="492039" indent="0">
              <a:buNone/>
              <a:defRPr sz="2152">
                <a:solidFill>
                  <a:schemeClr val="tx1">
                    <a:tint val="75000"/>
                  </a:schemeClr>
                </a:solidFill>
              </a:defRPr>
            </a:lvl2pPr>
            <a:lvl3pPr marL="984077" indent="0">
              <a:buNone/>
              <a:defRPr sz="1937">
                <a:solidFill>
                  <a:schemeClr val="tx1">
                    <a:tint val="75000"/>
                  </a:schemeClr>
                </a:solidFill>
              </a:defRPr>
            </a:lvl3pPr>
            <a:lvl4pPr marL="1476116" indent="0">
              <a:buNone/>
              <a:defRPr sz="1722">
                <a:solidFill>
                  <a:schemeClr val="tx1">
                    <a:tint val="75000"/>
                  </a:schemeClr>
                </a:solidFill>
              </a:defRPr>
            </a:lvl4pPr>
            <a:lvl5pPr marL="1968155" indent="0">
              <a:buNone/>
              <a:defRPr sz="1722">
                <a:solidFill>
                  <a:schemeClr val="tx1">
                    <a:tint val="75000"/>
                  </a:schemeClr>
                </a:solidFill>
              </a:defRPr>
            </a:lvl5pPr>
            <a:lvl6pPr marL="2460193" indent="0">
              <a:buNone/>
              <a:defRPr sz="1722">
                <a:solidFill>
                  <a:schemeClr val="tx1">
                    <a:tint val="75000"/>
                  </a:schemeClr>
                </a:solidFill>
              </a:defRPr>
            </a:lvl6pPr>
            <a:lvl7pPr marL="2952232" indent="0">
              <a:buNone/>
              <a:defRPr sz="1722">
                <a:solidFill>
                  <a:schemeClr val="tx1">
                    <a:tint val="75000"/>
                  </a:schemeClr>
                </a:solidFill>
              </a:defRPr>
            </a:lvl7pPr>
            <a:lvl8pPr marL="3444270" indent="0">
              <a:buNone/>
              <a:defRPr sz="1722">
                <a:solidFill>
                  <a:schemeClr val="tx1">
                    <a:tint val="75000"/>
                  </a:schemeClr>
                </a:solidFill>
              </a:defRPr>
            </a:lvl8pPr>
            <a:lvl9pPr marL="3936309" indent="0">
              <a:buNone/>
              <a:defRPr sz="1722">
                <a:solidFill>
                  <a:schemeClr val="tx1">
                    <a:tint val="75000"/>
                  </a:schemeClr>
                </a:solidFill>
              </a:defRPr>
            </a:lvl9pPr>
          </a:lstStyle>
          <a:p>
            <a:pPr lvl="0"/>
            <a:r>
              <a:rPr lang="ja-JP" altLang="en-US" dirty="0"/>
              <a:t>マスター テキストの書式設定 </a:t>
            </a:r>
            <a:r>
              <a:rPr lang="en-US" altLang="ja-JP" dirty="0"/>
              <a:t>11pt</a:t>
            </a:r>
            <a:endParaRPr lang="ja-JP" altLang="en-US" dirty="0"/>
          </a:p>
        </p:txBody>
      </p:sp>
      <p:sp>
        <p:nvSpPr>
          <p:cNvPr id="35" name="Slide Number Placeholder 5">
            <a:extLst>
              <a:ext uri="{FF2B5EF4-FFF2-40B4-BE49-F238E27FC236}">
                <a16:creationId xmlns:a16="http://schemas.microsoft.com/office/drawing/2014/main" id="{315BE47E-402D-4C06-B640-E1C2F147FCF8}"/>
              </a:ext>
            </a:extLst>
          </p:cNvPr>
          <p:cNvSpPr txBox="1">
            <a:spLocks/>
          </p:cNvSpPr>
          <p:nvPr userDrawn="1"/>
        </p:nvSpPr>
        <p:spPr>
          <a:xfrm>
            <a:off x="8738980" y="4909604"/>
            <a:ext cx="360000" cy="144000"/>
          </a:xfrm>
          <a:prstGeom prst="rect">
            <a:avLst/>
          </a:prstGeom>
        </p:spPr>
        <p:txBody>
          <a:bodyPr vert="horz" lIns="0" tIns="0" rIns="0" bIns="0" rtlCol="0" anchor="ctr"/>
          <a:lstStyle>
            <a:defPPr>
              <a:defRPr lang="en-US"/>
            </a:defPPr>
            <a:lvl1pPr marL="0" algn="ctr" defTabSz="362148" rtl="0" eaLnBrk="1" fontAlgn="ctr" latinLnBrk="0" hangingPunct="1">
              <a:defRPr lang="ja-JP" altLang="en-US" sz="1000" kern="1200" smtClean="0">
                <a:solidFill>
                  <a:schemeClr val="tx1"/>
                </a:solidFill>
                <a:latin typeface="+mn-lt"/>
                <a:ea typeface="+mn-ea"/>
                <a:cs typeface="+mn-cs"/>
              </a:defRPr>
            </a:lvl1pPr>
            <a:lvl2pPr marL="362148" algn="l" defTabSz="362148" rtl="0" eaLnBrk="1" latinLnBrk="0" hangingPunct="1">
              <a:defRPr sz="1426" kern="1200">
                <a:solidFill>
                  <a:schemeClr val="tx1"/>
                </a:solidFill>
                <a:latin typeface="+mn-lt"/>
                <a:ea typeface="+mn-ea"/>
                <a:cs typeface="+mn-cs"/>
              </a:defRPr>
            </a:lvl2pPr>
            <a:lvl3pPr marL="724296" algn="l" defTabSz="362148" rtl="0" eaLnBrk="1" latinLnBrk="0" hangingPunct="1">
              <a:defRPr sz="1426" kern="1200">
                <a:solidFill>
                  <a:schemeClr val="tx1"/>
                </a:solidFill>
                <a:latin typeface="+mn-lt"/>
                <a:ea typeface="+mn-ea"/>
                <a:cs typeface="+mn-cs"/>
              </a:defRPr>
            </a:lvl3pPr>
            <a:lvl4pPr marL="1086444" algn="l" defTabSz="362148" rtl="0" eaLnBrk="1" latinLnBrk="0" hangingPunct="1">
              <a:defRPr sz="1426" kern="1200">
                <a:solidFill>
                  <a:schemeClr val="tx1"/>
                </a:solidFill>
                <a:latin typeface="+mn-lt"/>
                <a:ea typeface="+mn-ea"/>
                <a:cs typeface="+mn-cs"/>
              </a:defRPr>
            </a:lvl4pPr>
            <a:lvl5pPr marL="1448592" algn="l" defTabSz="362148" rtl="0" eaLnBrk="1" latinLnBrk="0" hangingPunct="1">
              <a:defRPr sz="1426" kern="1200">
                <a:solidFill>
                  <a:schemeClr val="tx1"/>
                </a:solidFill>
                <a:latin typeface="+mn-lt"/>
                <a:ea typeface="+mn-ea"/>
                <a:cs typeface="+mn-cs"/>
              </a:defRPr>
            </a:lvl5pPr>
            <a:lvl6pPr marL="1810741" algn="l" defTabSz="362148" rtl="0" eaLnBrk="1" latinLnBrk="0" hangingPunct="1">
              <a:defRPr sz="1426" kern="1200">
                <a:solidFill>
                  <a:schemeClr val="tx1"/>
                </a:solidFill>
                <a:latin typeface="+mn-lt"/>
                <a:ea typeface="+mn-ea"/>
                <a:cs typeface="+mn-cs"/>
              </a:defRPr>
            </a:lvl6pPr>
            <a:lvl7pPr marL="2172889" algn="l" defTabSz="362148" rtl="0" eaLnBrk="1" latinLnBrk="0" hangingPunct="1">
              <a:defRPr sz="1426" kern="1200">
                <a:solidFill>
                  <a:schemeClr val="tx1"/>
                </a:solidFill>
                <a:latin typeface="+mn-lt"/>
                <a:ea typeface="+mn-ea"/>
                <a:cs typeface="+mn-cs"/>
              </a:defRPr>
            </a:lvl7pPr>
            <a:lvl8pPr marL="2535037" algn="l" defTabSz="362148" rtl="0" eaLnBrk="1" latinLnBrk="0" hangingPunct="1">
              <a:defRPr sz="1426" kern="1200">
                <a:solidFill>
                  <a:schemeClr val="tx1"/>
                </a:solidFill>
                <a:latin typeface="+mn-lt"/>
                <a:ea typeface="+mn-ea"/>
                <a:cs typeface="+mn-cs"/>
              </a:defRPr>
            </a:lvl8pPr>
            <a:lvl9pPr marL="2897185" algn="l" defTabSz="362148" rtl="0" eaLnBrk="1" latinLnBrk="0" hangingPunct="1">
              <a:defRPr sz="1426" kern="1200">
                <a:solidFill>
                  <a:schemeClr val="tx1"/>
                </a:solidFill>
                <a:latin typeface="+mn-lt"/>
                <a:ea typeface="+mn-ea"/>
                <a:cs typeface="+mn-cs"/>
              </a:defRPr>
            </a:lvl9pPr>
          </a:lstStyle>
          <a:p>
            <a:fld id="{9FB9FBB1-FD5B-41A6-B84B-A229A6B4BB39}" type="slidenum">
              <a:rPr lang="en-US" altLang="ja-JP" smtClean="0"/>
              <a:pPr/>
              <a:t>‹#›</a:t>
            </a:fld>
            <a:endParaRPr lang="en-US" dirty="0"/>
          </a:p>
        </p:txBody>
      </p:sp>
      <p:pic>
        <p:nvPicPr>
          <p:cNvPr id="20" name="図 19">
            <a:extLst>
              <a:ext uri="{FF2B5EF4-FFF2-40B4-BE49-F238E27FC236}">
                <a16:creationId xmlns:a16="http://schemas.microsoft.com/office/drawing/2014/main" id="{EE63B7FB-38C6-43C7-B1DE-741C9D70A721}"/>
              </a:ext>
            </a:extLst>
          </p:cNvPr>
          <p:cNvPicPr>
            <a:picLocks noChangeAspect="1"/>
          </p:cNvPicPr>
          <p:nvPr userDrawn="1"/>
        </p:nvPicPr>
        <p:blipFill>
          <a:blip r:embed="rId2"/>
          <a:stretch>
            <a:fillRect/>
          </a:stretch>
        </p:blipFill>
        <p:spPr>
          <a:xfrm>
            <a:off x="0" y="2445544"/>
            <a:ext cx="1029600" cy="41184"/>
          </a:xfrm>
          <a:prstGeom prst="rect">
            <a:avLst/>
          </a:prstGeom>
        </p:spPr>
      </p:pic>
      <p:sp>
        <p:nvSpPr>
          <p:cNvPr id="19" name="正方形/長方形 18">
            <a:extLst>
              <a:ext uri="{FF2B5EF4-FFF2-40B4-BE49-F238E27FC236}">
                <a16:creationId xmlns:a16="http://schemas.microsoft.com/office/drawing/2014/main" id="{C793F5BA-50C6-47E4-8CF0-E3B196BB014B}"/>
              </a:ext>
            </a:extLst>
          </p:cNvPr>
          <p:cNvSpPr/>
          <p:nvPr userDrawn="1"/>
        </p:nvSpPr>
        <p:spPr>
          <a:xfrm>
            <a:off x="32655" y="619797"/>
            <a:ext cx="907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2257333"/>
      </p:ext>
    </p:extLst>
  </p:cSld>
  <p:clrMapOvr>
    <a:masterClrMapping/>
  </p:clrMapOvr>
  <p:extLst>
    <p:ext uri="{DCECCB84-F9BA-43D5-87BE-67443E8EF086}">
      <p15:sldGuideLst xmlns:p15="http://schemas.microsoft.com/office/powerpoint/2012/main">
        <p15:guide id="1" pos="2880" userDrawn="1">
          <p15:clr>
            <a:srgbClr val="FBAE40"/>
          </p15:clr>
        </p15:guide>
        <p15:guide id="2" pos="747" userDrawn="1">
          <p15:clr>
            <a:srgbClr val="FBAE40"/>
          </p15:clr>
        </p15:guide>
        <p15:guide id="4" orient="horz" pos="1650" userDrawn="1">
          <p15:clr>
            <a:srgbClr val="FBAE40"/>
          </p15:clr>
        </p15:guide>
        <p15:guide id="5" orient="horz" pos="174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2"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29328640"/>
      </p:ext>
    </p:extLst>
  </p:cSld>
  <p:clrMapOvr>
    <a:masterClrMapping/>
  </p:clrMapOvr>
  <p:extLst>
    <p:ext uri="{DCECCB84-F9BA-43D5-87BE-67443E8EF086}">
      <p15:sldGuideLst xmlns:p15="http://schemas.microsoft.com/office/powerpoint/2012/main">
        <p15:guide id="1" pos="5420" userDrawn="1">
          <p15:clr>
            <a:srgbClr val="FBAE40"/>
          </p15:clr>
        </p15:guide>
        <p15:guide id="2" pos="2880" userDrawn="1">
          <p15:clr>
            <a:srgbClr val="FBAE40"/>
          </p15:clr>
        </p15:guide>
        <p15:guide id="3" orient="horz" pos="546" userDrawn="1">
          <p15:clr>
            <a:srgbClr val="FBAE40"/>
          </p15:clr>
        </p15:guide>
        <p15:guide id="4" orient="horz" pos="1749" userDrawn="1">
          <p15:clr>
            <a:srgbClr val="FBAE40"/>
          </p15:clr>
        </p15:guide>
        <p15:guide id="5" orient="horz" pos="2954" userDrawn="1">
          <p15:clr>
            <a:srgbClr val="FBAE40"/>
          </p15:clr>
        </p15:guide>
        <p15:guide id="6" orient="horz" pos="3162" userDrawn="1">
          <p15:clr>
            <a:srgbClr val="FBAE40"/>
          </p15:clr>
        </p15:guide>
        <p15:guide id="7" pos="33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_2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a:xfrm>
            <a:off x="539952" y="113734"/>
            <a:ext cx="6256800" cy="475426"/>
          </a:xfrm>
        </p:spPr>
        <p:txBody>
          <a:bodyPr/>
          <a:lstStyle>
            <a:lvl1pPr>
              <a:defRPr/>
            </a:lvl1pPr>
          </a:lstStyle>
          <a:p>
            <a:r>
              <a:rPr kumimoji="1" lang="ja-JP" altLang="en-US"/>
              <a:t>マスター タイトルの書式設定</a:t>
            </a:r>
            <a:endParaRPr kumimoji="1" lang="ja-JP" altLang="en-US" dirty="0"/>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40352" y="868959"/>
            <a:ext cx="3600000" cy="3816424"/>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6" name="テキスト プレースホルダー 5">
            <a:extLst>
              <a:ext uri="{FF2B5EF4-FFF2-40B4-BE49-F238E27FC236}">
                <a16:creationId xmlns:a16="http://schemas.microsoft.com/office/drawing/2014/main" id="{A5F421E6-A40C-4C6F-9E2C-D05DECF78ECB}"/>
              </a:ext>
            </a:extLst>
          </p:cNvPr>
          <p:cNvSpPr>
            <a:spLocks noGrp="1"/>
          </p:cNvSpPr>
          <p:nvPr>
            <p:ph type="body" sz="quarter" idx="12" hasCustomPrompt="1"/>
          </p:nvPr>
        </p:nvSpPr>
        <p:spPr>
          <a:xfrm>
            <a:off x="5004048" y="868958"/>
            <a:ext cx="3600000" cy="3816424"/>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Tree>
    <p:extLst>
      <p:ext uri="{BB962C8B-B14F-4D97-AF65-F5344CB8AC3E}">
        <p14:creationId xmlns:p14="http://schemas.microsoft.com/office/powerpoint/2010/main" val="414394534"/>
      </p:ext>
    </p:extLst>
  </p:cSld>
  <p:clrMapOvr>
    <a:masterClrMapping/>
  </p:clrMapOvr>
  <p:extLst>
    <p:ext uri="{DCECCB84-F9BA-43D5-87BE-67443E8EF086}">
      <p15:sldGuideLst xmlns:p15="http://schemas.microsoft.com/office/powerpoint/2012/main">
        <p15:guide id="1" pos="2608" userDrawn="1">
          <p15:clr>
            <a:srgbClr val="FBAE40"/>
          </p15:clr>
        </p15:guide>
        <p15:guide id="2" pos="340" userDrawn="1">
          <p15:clr>
            <a:srgbClr val="FBAE40"/>
          </p15:clr>
        </p15:guide>
        <p15:guide id="3" pos="3152" userDrawn="1">
          <p15:clr>
            <a:srgbClr val="FBAE40"/>
          </p15:clr>
        </p15:guide>
        <p15:guide id="4" pos="5420" userDrawn="1">
          <p15:clr>
            <a:srgbClr val="FBAE40"/>
          </p15:clr>
        </p15:guide>
        <p15:guide id="5" orient="horz" pos="546" userDrawn="1">
          <p15:clr>
            <a:srgbClr val="FBAE40"/>
          </p15:clr>
        </p15:guide>
        <p15:guide id="6" orient="horz" pos="1749" userDrawn="1">
          <p15:clr>
            <a:srgbClr val="FBAE40"/>
          </p15:clr>
        </p15:guide>
        <p15:guide id="7" orient="horz" pos="2954" userDrawn="1">
          <p15:clr>
            <a:srgbClr val="FBAE40"/>
          </p15:clr>
        </p15:guide>
        <p15:guide id="8" orient="horz" pos="316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p:txBody>
          <a:bodyPr/>
          <a:lstStyle>
            <a:lvl1pPr>
              <a:defRPr/>
            </a:lvl1pPr>
          </a:lstStyle>
          <a:p>
            <a:r>
              <a:rPr kumimoji="1" lang="ja-JP" altLang="en-US"/>
              <a:t>マスター タイトルの書式設定</a:t>
            </a:r>
            <a:endParaRPr kumimoji="1" lang="ja-JP" altLang="en-US" dirty="0"/>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Tree>
    <p:extLst>
      <p:ext uri="{BB962C8B-B14F-4D97-AF65-F5344CB8AC3E}">
        <p14:creationId xmlns:p14="http://schemas.microsoft.com/office/powerpoint/2010/main" val="2667790047"/>
      </p:ext>
    </p:extLst>
  </p:cSld>
  <p:clrMapOvr>
    <a:masterClrMapping/>
  </p:clrMapOvr>
  <p:extLst>
    <p:ext uri="{DCECCB84-F9BA-43D5-87BE-67443E8EF086}">
      <p15:sldGuideLst xmlns:p15="http://schemas.microsoft.com/office/powerpoint/2012/main">
        <p15:guide id="1" orient="horz" pos="547" userDrawn="1">
          <p15:clr>
            <a:srgbClr val="FBAE40"/>
          </p15:clr>
        </p15:guide>
        <p15:guide id="3" orient="horz" pos="3162" userDrawn="1">
          <p15:clr>
            <a:srgbClr val="FBAE40"/>
          </p15:clr>
        </p15:guide>
        <p15:guide id="5" pos="5420" userDrawn="1">
          <p15:clr>
            <a:srgbClr val="FBAE40"/>
          </p15:clr>
        </p15:guide>
        <p15:guide id="6" pos="340" userDrawn="1">
          <p15:clr>
            <a:srgbClr val="FBAE40"/>
          </p15:clr>
        </p15:guide>
        <p15:guide id="7" pos="2880" userDrawn="1">
          <p15:clr>
            <a:srgbClr val="FBAE40"/>
          </p15:clr>
        </p15:guide>
        <p15:guide id="8" orient="horz" pos="1749" userDrawn="1">
          <p15:clr>
            <a:srgbClr val="FBAE40"/>
          </p15:clr>
        </p15:guide>
        <p15:guide id="9" orient="horz" pos="29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最終ページ">
    <p:spTree>
      <p:nvGrpSpPr>
        <p:cNvPr id="1" name=""/>
        <p:cNvGrpSpPr/>
        <p:nvPr/>
      </p:nvGrpSpPr>
      <p:grpSpPr>
        <a:xfrm>
          <a:off x="0" y="0"/>
          <a:ext cx="0" cy="0"/>
          <a:chOff x="0" y="0"/>
          <a:chExt cx="0" cy="0"/>
        </a:xfrm>
      </p:grpSpPr>
      <p:grpSp>
        <p:nvGrpSpPr>
          <p:cNvPr id="32" name="グラフィックス 65">
            <a:extLst>
              <a:ext uri="{FF2B5EF4-FFF2-40B4-BE49-F238E27FC236}">
                <a16:creationId xmlns:a16="http://schemas.microsoft.com/office/drawing/2014/main" id="{5B4C66C5-79ED-4A2B-A7F6-A06F8800991F}"/>
              </a:ext>
            </a:extLst>
          </p:cNvPr>
          <p:cNvGrpSpPr/>
          <p:nvPr userDrawn="1"/>
        </p:nvGrpSpPr>
        <p:grpSpPr>
          <a:xfrm>
            <a:off x="3222111" y="2205113"/>
            <a:ext cx="2699779" cy="733274"/>
            <a:chOff x="3691731" y="3246312"/>
            <a:chExt cx="3270028" cy="888156"/>
          </a:xfrm>
        </p:grpSpPr>
        <p:sp>
          <p:nvSpPr>
            <p:cNvPr id="33" name="フリーフォーム: 図形 32">
              <a:extLst>
                <a:ext uri="{FF2B5EF4-FFF2-40B4-BE49-F238E27FC236}">
                  <a16:creationId xmlns:a16="http://schemas.microsoft.com/office/drawing/2014/main" id="{F4C73BCE-29A4-45D4-9496-7DEB699C1229}"/>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AC3272AE-86F1-478A-8500-E33E232DAE5F}"/>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65" name="フリーフォーム: 図形 64">
              <a:extLst>
                <a:ext uri="{FF2B5EF4-FFF2-40B4-BE49-F238E27FC236}">
                  <a16:creationId xmlns:a16="http://schemas.microsoft.com/office/drawing/2014/main" id="{63145313-7D8D-4FB2-8AD8-0345402E5E42}"/>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AC4A067B-0E33-4A3D-AAF2-E8C0A270F65C}"/>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D447FB87-AC21-4F8A-8891-A8AFE59F8E83}"/>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A27F885A-1D7F-4193-80F4-D61903CE9B3E}"/>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D101226C-2A26-4519-A837-235040FF0AE4}"/>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BD05A569-1B6E-4DA4-9155-8A9D3ACEE854}"/>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71" name="フリーフォーム: 図形 70">
              <a:extLst>
                <a:ext uri="{FF2B5EF4-FFF2-40B4-BE49-F238E27FC236}">
                  <a16:creationId xmlns:a16="http://schemas.microsoft.com/office/drawing/2014/main" id="{CED99FC5-FDD3-4247-9DF5-7A5F2732F6E1}"/>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a:p>
          </p:txBody>
        </p:sp>
        <p:sp>
          <p:nvSpPr>
            <p:cNvPr id="72" name="フリーフォーム: 図形 71">
              <a:extLst>
                <a:ext uri="{FF2B5EF4-FFF2-40B4-BE49-F238E27FC236}">
                  <a16:creationId xmlns:a16="http://schemas.microsoft.com/office/drawing/2014/main" id="{6D91FCA8-E05E-441A-972E-80BAF2E084C1}"/>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73" name="フリーフォーム: 図形 72">
              <a:extLst>
                <a:ext uri="{FF2B5EF4-FFF2-40B4-BE49-F238E27FC236}">
                  <a16:creationId xmlns:a16="http://schemas.microsoft.com/office/drawing/2014/main" id="{803B9A90-3401-48EB-BA6B-B7EB7FCA53CE}"/>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74" name="フリーフォーム: 図形 73">
              <a:extLst>
                <a:ext uri="{FF2B5EF4-FFF2-40B4-BE49-F238E27FC236}">
                  <a16:creationId xmlns:a16="http://schemas.microsoft.com/office/drawing/2014/main" id="{42CF9D03-DDF7-4841-A0D3-B1BC661DBD9A}"/>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75" name="フリーフォーム: 図形 74">
              <a:extLst>
                <a:ext uri="{FF2B5EF4-FFF2-40B4-BE49-F238E27FC236}">
                  <a16:creationId xmlns:a16="http://schemas.microsoft.com/office/drawing/2014/main" id="{67C3BFF3-0AA2-40E3-83B7-47BD63F45380}"/>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76" name="フリーフォーム: 図形 75">
              <a:extLst>
                <a:ext uri="{FF2B5EF4-FFF2-40B4-BE49-F238E27FC236}">
                  <a16:creationId xmlns:a16="http://schemas.microsoft.com/office/drawing/2014/main" id="{5B10DF58-E06C-49FE-8DAF-7A46479548C3}"/>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FF2C431C-A2D3-479C-B7E3-23CC8D9A7443}"/>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5ED11B04-92E9-4EA8-945B-A5678684BC9F}"/>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991F5944-29BB-4124-A9A6-7560D5A99E80}"/>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32C2910A-E79C-4D86-BD0E-D07C3DFEAFA5}"/>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FB38CD4F-DCB3-46CA-8A6A-1D14B197F0A9}"/>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D2B9C5BA-1D63-4D04-A266-4DC78973CC7E}"/>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943FEDB7-B815-4C04-914E-7CAE5E7029AD}"/>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D85EA428-1DA7-4EB4-8EB6-3485C9E11465}"/>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B31E4A08-B394-4F75-B68E-15520D08CD71}"/>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F9722719-A3FE-4314-9A83-BC33803DE1F8}"/>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D22BD5E1-D47F-49C9-9500-3C2FC9C85542}"/>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12953726-7719-4926-85C8-F9C02E1E221C}"/>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86B21B39-AFA7-4631-9927-FDFE7BA25647}"/>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DC8FCD10-E43E-4C69-AC69-AD0FF7DA068F}"/>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09733370-ECEF-4134-A5CB-69BE16B19A94}"/>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2678414846"/>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16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05748363"/>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482949103"/>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158245026"/>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a:xfrm>
            <a:off x="539552" y="869390"/>
            <a:ext cx="8071200" cy="3810083"/>
          </a:xfrm>
          <a:prstGeom prst="rect">
            <a:avLst/>
          </a:prstGeom>
        </p:spPr>
        <p:txBody>
          <a:bodyPr vert="horz" lIns="0" tIns="0" rIns="0" bIns="0" rtlCol="0">
            <a:noAutofit/>
          </a:body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2" name="Title Placeholder 1"/>
          <p:cNvSpPr>
            <a:spLocks noGrp="1"/>
          </p:cNvSpPr>
          <p:nvPr userDrawn="1">
            <p:ph type="title"/>
          </p:nvPr>
        </p:nvSpPr>
        <p:spPr>
          <a:xfrm>
            <a:off x="539552" y="113734"/>
            <a:ext cx="6257058" cy="475426"/>
          </a:xfrm>
          <a:prstGeom prst="rect">
            <a:avLst/>
          </a:prstGeom>
        </p:spPr>
        <p:txBody>
          <a:bodyPr vert="horz" lIns="0" tIns="0" rIns="0" bIns="0" rtlCol="0" anchor="b">
            <a:noAutofit/>
          </a:bodyPr>
          <a:lstStyle/>
          <a:p>
            <a:r>
              <a:rPr lang="ja-JP" altLang="en-US" dirty="0"/>
              <a:t>マスター タイトルの書式設定</a:t>
            </a:r>
            <a:endParaRPr lang="en-US" dirty="0"/>
          </a:p>
        </p:txBody>
      </p:sp>
      <p:sp>
        <p:nvSpPr>
          <p:cNvPr id="12" name="Slide Number Placeholder 5">
            <a:extLst>
              <a:ext uri="{FF2B5EF4-FFF2-40B4-BE49-F238E27FC236}">
                <a16:creationId xmlns:a16="http://schemas.microsoft.com/office/drawing/2014/main" id="{D5415A91-82B8-49CA-B0CC-8E5663346E25}"/>
              </a:ext>
            </a:extLst>
          </p:cNvPr>
          <p:cNvSpPr>
            <a:spLocks noGrp="1"/>
          </p:cNvSpPr>
          <p:nvPr userDrawn="1">
            <p:ph type="sldNum" sz="quarter" idx="4"/>
          </p:nvPr>
        </p:nvSpPr>
        <p:spPr>
          <a:xfrm>
            <a:off x="8738980" y="4909604"/>
            <a:ext cx="360000" cy="144000"/>
          </a:xfrm>
          <a:prstGeom prst="rect">
            <a:avLst/>
          </a:prstGeom>
        </p:spPr>
        <p:txBody>
          <a:bodyPr vert="horz" lIns="0" tIns="0" rIns="0" bIns="0" rtlCol="0" anchor="ctr"/>
          <a:lstStyle>
            <a:lvl1pPr algn="ctr" fontAlgn="ctr">
              <a:defRPr lang="ja-JP" altLang="en-US" sz="1000" smtClean="0">
                <a:solidFill>
                  <a:schemeClr val="tx1"/>
                </a:solidFill>
              </a:defRPr>
            </a:lvl1pPr>
          </a:lstStyle>
          <a:p>
            <a:fld id="{9FB9FBB1-FD5B-41A6-B84B-A229A6B4BB39}" type="slidenum">
              <a:rPr lang="en-US" altLang="ja-JP" smtClean="0"/>
              <a:pPr/>
              <a:t>‹#›</a:t>
            </a:fld>
            <a:endParaRPr lang="en-US" dirty="0"/>
          </a:p>
        </p:txBody>
      </p:sp>
      <p:cxnSp>
        <p:nvCxnSpPr>
          <p:cNvPr id="117" name="直線コネクタ 116">
            <a:extLst>
              <a:ext uri="{FF2B5EF4-FFF2-40B4-BE49-F238E27FC236}">
                <a16:creationId xmlns:a16="http://schemas.microsoft.com/office/drawing/2014/main" id="{DBC34B8D-FEAA-46B2-BB80-8BDE492EC326}"/>
              </a:ext>
            </a:extLst>
          </p:cNvPr>
          <p:cNvCxnSpPr>
            <a:cxnSpLocks/>
          </p:cNvCxnSpPr>
          <p:nvPr userDrawn="1"/>
        </p:nvCxnSpPr>
        <p:spPr>
          <a:xfrm>
            <a:off x="108000" y="666887"/>
            <a:ext cx="8928000" cy="0"/>
          </a:xfrm>
          <a:prstGeom prst="line">
            <a:avLst/>
          </a:prstGeom>
          <a:ln w="9525">
            <a:solidFill>
              <a:srgbClr val="333333"/>
            </a:solidFill>
          </a:ln>
        </p:spPr>
        <p:style>
          <a:lnRef idx="1">
            <a:schemeClr val="accent1"/>
          </a:lnRef>
          <a:fillRef idx="0">
            <a:schemeClr val="accent1"/>
          </a:fillRef>
          <a:effectRef idx="0">
            <a:schemeClr val="accent1"/>
          </a:effectRef>
          <a:fontRef idx="minor">
            <a:schemeClr val="tx1"/>
          </a:fontRef>
        </p:style>
      </p:cxnSp>
      <p:sp>
        <p:nvSpPr>
          <p:cNvPr id="133" name="正方形/長方形 132">
            <a:extLst>
              <a:ext uri="{FF2B5EF4-FFF2-40B4-BE49-F238E27FC236}">
                <a16:creationId xmlns:a16="http://schemas.microsoft.com/office/drawing/2014/main" id="{DB8D4663-CAF7-4E4E-8A77-A4D3603AF7F5}"/>
              </a:ext>
            </a:extLst>
          </p:cNvPr>
          <p:cNvSpPr/>
          <p:nvPr userDrawn="1"/>
        </p:nvSpPr>
        <p:spPr>
          <a:xfrm>
            <a:off x="6948264" y="4913886"/>
            <a:ext cx="1794099" cy="123111"/>
          </a:xfrm>
          <a:prstGeom prst="rect">
            <a:avLst/>
          </a:prstGeom>
        </p:spPr>
        <p:txBody>
          <a:bodyPr wrap="square" lIns="0" tIns="0" rIns="0" bIns="0">
            <a:spAutoFit/>
          </a:bodyPr>
          <a:lstStyle/>
          <a:p>
            <a:pPr algn="r">
              <a:spcBef>
                <a:spcPts val="400"/>
              </a:spcBef>
            </a:pPr>
            <a:r>
              <a:rPr lang="en-US" altLang="ja-JP" sz="800" dirty="0">
                <a:latin typeface="Arial" panose="020B0604020202020204" pitchFamily="34" charset="0"/>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FUJIFILM</a:t>
            </a:r>
            <a:r>
              <a:rPr kumimoji="1" lang="ja-JP" altLang="en-US" sz="800" spc="-20" dirty="0">
                <a:latin typeface="Arial" panose="020B0604020202020204" pitchFamily="34" charset="0"/>
                <a:ea typeface="メイリオ" panose="020B0604030504040204" pitchFamily="50" charset="-128"/>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Holdings</a:t>
            </a:r>
            <a:r>
              <a:rPr kumimoji="1" lang="ja-JP" altLang="en-US" sz="800" spc="-20" dirty="0">
                <a:latin typeface="Arial" panose="020B0604020202020204" pitchFamily="34" charset="0"/>
                <a:ea typeface="メイリオ" panose="020B0604030504040204" pitchFamily="50" charset="-128"/>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Corporation</a:t>
            </a:r>
            <a:endParaRPr kumimoji="1" lang="ja-JP" altLang="en-US" sz="800" spc="-20" dirty="0" err="1">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3DCE5E77-80E9-44C7-89B7-D691FE20D767}"/>
              </a:ext>
            </a:extLst>
          </p:cNvPr>
          <p:cNvGrpSpPr/>
          <p:nvPr userDrawn="1"/>
        </p:nvGrpSpPr>
        <p:grpSpPr>
          <a:xfrm>
            <a:off x="6979443" y="87610"/>
            <a:ext cx="2057623" cy="475200"/>
            <a:chOff x="2546916" y="5429620"/>
            <a:chExt cx="2057623" cy="475200"/>
          </a:xfrm>
        </p:grpSpPr>
        <p:sp>
          <p:nvSpPr>
            <p:cNvPr id="14" name="正方形/長方形 13">
              <a:extLst>
                <a:ext uri="{FF2B5EF4-FFF2-40B4-BE49-F238E27FC236}">
                  <a16:creationId xmlns:a16="http://schemas.microsoft.com/office/drawing/2014/main" id="{793D6C49-AB3E-467B-8E78-5F888915B0D0}"/>
                </a:ext>
              </a:extLst>
            </p:cNvPr>
            <p:cNvSpPr/>
            <p:nvPr/>
          </p:nvSpPr>
          <p:spPr>
            <a:xfrm>
              <a:off x="2546916" y="5429620"/>
              <a:ext cx="2057623" cy="475200"/>
            </a:xfrm>
            <a:prstGeom prst="rect">
              <a:avLst/>
            </a:prstGeom>
            <a:solidFill>
              <a:srgbClr val="FFFFFF">
                <a:alpha val="74902"/>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AE2D1E56-DB1D-4AD6-809D-33665C77A05E}"/>
                </a:ext>
              </a:extLst>
            </p:cNvPr>
            <p:cNvSpPr txBox="1"/>
            <p:nvPr/>
          </p:nvSpPr>
          <p:spPr>
            <a:xfrm>
              <a:off x="2619077" y="5478015"/>
              <a:ext cx="1980000" cy="79200"/>
            </a:xfrm>
            <a:prstGeom prst="rect">
              <a:avLst/>
            </a:prstGeom>
            <a:noFill/>
          </p:spPr>
          <p:txBody>
            <a:bodyPr wrap="none" lIns="0" tIns="0" rIns="0" bIns="0" rtlCol="0" anchor="ctr" anchorCtr="0">
              <a:noAutofit/>
            </a:bodyPr>
            <a:lstStyle/>
            <a:p>
              <a:pPr lvl="0" algn="dist">
                <a:defRPr/>
              </a:pPr>
              <a:r>
                <a:rPr lang="en-US" altLang="ja-JP" sz="900" b="0" i="0" dirty="0">
                  <a:solidFill>
                    <a:schemeClr val="tx1"/>
                  </a:solidFill>
                  <a:latin typeface="Arial" panose="020B0604020202020204" pitchFamily="34" charset="0"/>
                  <a:cs typeface="Arial" panose="020B0604020202020204" pitchFamily="34" charset="0"/>
                </a:rPr>
                <a:t>Fujifilm Internal Use </a:t>
              </a:r>
              <a:r>
                <a:rPr lang="en-US" altLang="ja-JP" sz="900" b="0" dirty="0">
                  <a:latin typeface="Arial" panose="020B0604020202020204" pitchFamily="34" charset="0"/>
                  <a:cs typeface="Arial" panose="020B0604020202020204" pitchFamily="34" charset="0"/>
                </a:rPr>
                <a:t>Onl</a:t>
              </a:r>
              <a:r>
                <a:rPr lang="en-US" altLang="ja-JP" sz="900" b="0" spc="200" baseline="0" dirty="0">
                  <a:latin typeface="Arial" panose="020B0604020202020204" pitchFamily="34" charset="0"/>
                  <a:cs typeface="Arial" panose="020B0604020202020204" pitchFamily="34" charset="0"/>
                </a:rPr>
                <a:t>y</a:t>
              </a:r>
              <a:r>
                <a:rPr lang="en-US" altLang="ja-JP" sz="900" b="0" spc="100" dirty="0">
                  <a:latin typeface="Arial" panose="020B0604020202020204" pitchFamily="34" charset="0"/>
                  <a:cs typeface="Arial" panose="020B0604020202020204" pitchFamily="34" charset="0"/>
                </a:rPr>
                <a:t> </a:t>
              </a:r>
              <a:endParaRPr kumimoji="1" lang="en-US" altLang="ja-JP" sz="900" b="0" i="0" kern="1200" spc="100" dirty="0">
                <a:solidFill>
                  <a:schemeClr val="tx1"/>
                </a:solidFill>
                <a:latin typeface="Arial" panose="020B0604020202020204" pitchFamily="34" charset="0"/>
                <a:ea typeface="ＭＳ Ｐゴシック" pitchFamily="50"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BD0D8FED-46A2-4679-933C-7592C5EC18F2}"/>
                </a:ext>
              </a:extLst>
            </p:cNvPr>
            <p:cNvSpPr txBox="1"/>
            <p:nvPr/>
          </p:nvSpPr>
          <p:spPr>
            <a:xfrm>
              <a:off x="3034463" y="5609398"/>
              <a:ext cx="72319" cy="251999"/>
            </a:xfrm>
            <a:prstGeom prst="rect">
              <a:avLst/>
            </a:prstGeom>
            <a:noFill/>
            <a:ln w="3175" algn="ctr">
              <a:noFill/>
              <a:miter lim="800000"/>
              <a:headEnd/>
              <a:tailEnd/>
            </a:ln>
            <a:effectLst/>
          </p:spPr>
          <p:txBody>
            <a:bodyPr lIns="0" tIns="0" rIns="0" bIns="0" anchor="ctr" anchorCtr="0">
              <a:noAutofit/>
            </a:bodyPr>
            <a:lstStyle/>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0C2AB620-3E58-4F7A-9E7B-601BF8B446C5}"/>
                </a:ext>
              </a:extLst>
            </p:cNvPr>
            <p:cNvSpPr txBox="1"/>
            <p:nvPr/>
          </p:nvSpPr>
          <p:spPr>
            <a:xfrm>
              <a:off x="2617487" y="5606000"/>
              <a:ext cx="414000" cy="259644"/>
            </a:xfrm>
            <a:prstGeom prst="rect">
              <a:avLst/>
            </a:prstGeom>
            <a:noFill/>
            <a:ln w="3175" algn="ctr">
              <a:noFill/>
              <a:miter lim="800000"/>
              <a:headEnd/>
              <a:tailEnd/>
            </a:ln>
            <a:effectLst/>
          </p:spPr>
          <p:txBody>
            <a:bodyPr lIns="0" tIns="0" rIns="0" bIns="0">
              <a:noAutofit/>
            </a:bodyPr>
            <a:lstStyle/>
            <a:p>
              <a:pPr marL="0" marR="0" lvl="0" indent="0" algn="dist" defTabSz="850102" rtl="0" eaLnBrk="0" fontAlgn="base" latinLnBrk="0" hangingPunct="0">
                <a:lnSpc>
                  <a:spcPct val="100000"/>
                </a:lnSpc>
                <a:spcBef>
                  <a:spcPct val="0"/>
                </a:spcBef>
                <a:spcAft>
                  <a:spcPct val="0"/>
                </a:spcAft>
                <a:buClrTx/>
                <a:buSzTx/>
                <a:buFontTx/>
                <a:buNone/>
                <a:tabLst>
                  <a:tab pos="361461" algn="l"/>
                </a:tabLst>
                <a:defRPr/>
              </a:pPr>
              <a:r>
                <a:rPr lang="zh-TW" altLang="en-US" sz="600" b="0" kern="400" spc="-100" baseline="0" dirty="0">
                  <a:solidFill>
                    <a:schemeClr val="tx1"/>
                  </a:solidFill>
                  <a:latin typeface="Meiryo" panose="020B0604030504040204" pitchFamily="34" charset="-128"/>
                  <a:ea typeface="Meiryo" panose="020B0604030504040204" pitchFamily="34" charset="-128"/>
                </a:rPr>
                <a:t>開 示 範 囲</a:t>
              </a:r>
              <a:endParaRPr lang="en-US" altLang="zh-TW" sz="600" b="0" kern="400" spc="-100" baseline="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kern="400" spc="-100" dirty="0">
                  <a:latin typeface="Meiryo" panose="020B0604030504040204" pitchFamily="34" charset="-128"/>
                  <a:ea typeface="Meiryo" panose="020B0604030504040204" pitchFamily="34" charset="-128"/>
                </a:rPr>
                <a:t>作成</a:t>
              </a:r>
              <a:r>
                <a:rPr lang="en-US" altLang="ja-JP" sz="600" b="0" kern="400" spc="-100" dirty="0">
                  <a:latin typeface="Meiryo" panose="020B0604030504040204" pitchFamily="34" charset="-128"/>
                  <a:ea typeface="Meiryo" panose="020B0604030504040204" pitchFamily="34" charset="-128"/>
                </a:rPr>
                <a:t>/</a:t>
              </a:r>
              <a:r>
                <a:rPr lang="ja-JP" altLang="en-US" sz="600" b="0" kern="400" spc="-100" dirty="0">
                  <a:latin typeface="Meiryo" panose="020B0604030504040204" pitchFamily="34" charset="-128"/>
                  <a:ea typeface="Meiryo" panose="020B0604030504040204" pitchFamily="34" charset="-128"/>
                </a:rPr>
                <a:t>日付</a:t>
              </a:r>
              <a:endParaRPr lang="zh-TW" altLang="en-US" sz="600" b="0" kern="400" spc="-100" dirty="0">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ja-JP" altLang="en-US" sz="600" b="0" kern="400" spc="-100" baseline="0" dirty="0">
                  <a:solidFill>
                    <a:schemeClr val="tx1"/>
                  </a:solidFill>
                  <a:latin typeface="Meiryo" panose="020B0604030504040204" pitchFamily="34" charset="-128"/>
                  <a:ea typeface="Meiryo" panose="020B0604030504040204" pitchFamily="34" charset="-128"/>
                </a:rPr>
                <a:t>取扱い指定</a:t>
              </a:r>
              <a:endParaRPr lang="zh-TW" altLang="en-US" sz="600" b="0" kern="400" spc="-100" baseline="0" dirty="0">
                <a:solidFill>
                  <a:schemeClr val="tx1"/>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F5A61970-B450-4ADC-A667-01FB5625E0B8}"/>
                </a:ext>
              </a:extLst>
            </p:cNvPr>
            <p:cNvSpPr txBox="1"/>
            <p:nvPr/>
          </p:nvSpPr>
          <p:spPr>
            <a:xfrm>
              <a:off x="3120379" y="5606223"/>
              <a:ext cx="1440000" cy="251999"/>
            </a:xfrm>
            <a:prstGeom prst="rect">
              <a:avLst/>
            </a:prstGeom>
            <a:noFill/>
            <a:ln w="3175" algn="ctr">
              <a:noFill/>
              <a:miter lim="800000"/>
              <a:headEnd/>
              <a:tailEnd/>
            </a:ln>
            <a:effectLst/>
          </p:spPr>
          <p:txBody>
            <a:bodyPr lIns="0" tIns="0" rIns="0" bIns="0">
              <a:noAutofit/>
            </a:bodyPr>
            <a:lstStyle/>
            <a:p>
              <a:pPr defTabSz="850102" eaLnBrk="0" hangingPunct="0">
                <a:lnSpc>
                  <a:spcPct val="100000"/>
                </a:lnSpc>
                <a:defRPr/>
              </a:pPr>
              <a:r>
                <a:rPr lang="en-US" altLang="ja-JP" sz="600" b="0" dirty="0">
                  <a:solidFill>
                    <a:schemeClr val="tx1"/>
                  </a:solidFill>
                  <a:latin typeface="Meiryo" panose="020B0604030504040204" pitchFamily="34" charset="-128"/>
                  <a:ea typeface="Meiryo" panose="020B0604030504040204" pitchFamily="34" charset="-128"/>
                </a:rPr>
                <a:t>FF</a:t>
              </a:r>
              <a:r>
                <a:rPr lang="ja-JP" altLang="en-US" sz="600" b="0" dirty="0">
                  <a:solidFill>
                    <a:schemeClr val="tx1"/>
                  </a:solidFill>
                  <a:latin typeface="Meiryo" panose="020B0604030504040204" pitchFamily="34" charset="-128"/>
                  <a:ea typeface="Meiryo" panose="020B0604030504040204" pitchFamily="34" charset="-128"/>
                </a:rPr>
                <a:t>グループ</a:t>
              </a:r>
              <a:br>
                <a:rPr lang="ja-JP" altLang="en-US" sz="600" b="0" dirty="0">
                  <a:solidFill>
                    <a:schemeClr val="tx1"/>
                  </a:solidFill>
                  <a:latin typeface="Meiryo" panose="020B0604030504040204" pitchFamily="34" charset="-128"/>
                  <a:ea typeface="Meiryo" panose="020B0604030504040204" pitchFamily="34" charset="-128"/>
                </a:rPr>
              </a:br>
              <a:r>
                <a:rPr lang="en-US" altLang="ja-JP" sz="600" b="0" dirty="0">
                  <a:solidFill>
                    <a:schemeClr val="tx1"/>
                  </a:solidFill>
                  <a:latin typeface="Meiryo" panose="020B0604030504040204" pitchFamily="34" charset="-128"/>
                  <a:ea typeface="Meiryo" panose="020B0604030504040204" pitchFamily="34" charset="-128"/>
                </a:rPr>
                <a:t>IM</a:t>
              </a:r>
              <a:r>
                <a:rPr lang="ja-JP" altLang="en-US" sz="600" b="0" dirty="0">
                  <a:solidFill>
                    <a:schemeClr val="tx1"/>
                  </a:solidFill>
                  <a:latin typeface="Meiryo" panose="020B0604030504040204" pitchFamily="34" charset="-128"/>
                  <a:ea typeface="Meiryo" panose="020B0604030504040204" pitchFamily="34" charset="-128"/>
                </a:rPr>
                <a:t>研 矢野翔平 </a:t>
              </a:r>
              <a:r>
                <a:rPr lang="en-US" altLang="ja-JP" sz="600" b="0" dirty="0">
                  <a:solidFill>
                    <a:schemeClr val="tx1"/>
                  </a:solidFill>
                  <a:latin typeface="Meiryo" panose="020B0604030504040204" pitchFamily="34" charset="-128"/>
                  <a:ea typeface="Meiryo" panose="020B0604030504040204" pitchFamily="34" charset="-128"/>
                </a:rPr>
                <a:t>(2023.1.1)</a:t>
              </a:r>
            </a:p>
            <a:p>
              <a:pPr defTabSz="850102" eaLnBrk="0" hangingPunct="0">
                <a:lnSpc>
                  <a:spcPct val="100000"/>
                </a:lnSpc>
                <a:defRPr/>
              </a:pPr>
              <a:endParaRPr lang="en-US" altLang="ja-JP" sz="600" b="0" dirty="0">
                <a:solidFill>
                  <a:schemeClr val="tx1"/>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801862492"/>
      </p:ext>
    </p:extLst>
  </p:cSld>
  <p:clrMap bg1="lt1" tx1="dk1" bg2="lt2" tx2="dk2" accent1="accent1" accent2="accent2" accent3="accent3" accent4="accent4" accent5="accent5" accent6="accent6" hlink="hlink" folHlink="folHlink"/>
  <p:sldLayoutIdLst>
    <p:sldLayoutId id="2147483687" r:id="rId1"/>
    <p:sldLayoutId id="2147483675" r:id="rId2"/>
    <p:sldLayoutId id="2147483668" r:id="rId3"/>
    <p:sldLayoutId id="2147483676" r:id="rId4"/>
    <p:sldLayoutId id="2147483677" r:id="rId5"/>
    <p:sldLayoutId id="2147483667" r:id="rId6"/>
    <p:sldLayoutId id="2147483688" r:id="rId7"/>
    <p:sldLayoutId id="2147483689" r:id="rId8"/>
    <p:sldLayoutId id="2147483690" r:id="rId9"/>
    <p:sldLayoutId id="2147483691" r:id="rId10"/>
    <p:sldLayoutId id="2147483692" r:id="rId11"/>
  </p:sldLayoutIdLst>
  <p:hf hdr="0" ftr="0" dt="0"/>
  <p:txStyles>
    <p:title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p:titleStyle>
    <p:body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p:bodyStyle>
    <p:otherStyle>
      <a:defPPr>
        <a:defRPr lang="en-US"/>
      </a:defPPr>
      <a:lvl1pPr marL="0" algn="l" defTabSz="984077" rtl="0" eaLnBrk="1" latinLnBrk="0" hangingPunct="1">
        <a:defRPr kumimoji="1" sz="1937" kern="1200">
          <a:solidFill>
            <a:schemeClr val="tx1"/>
          </a:solidFill>
          <a:latin typeface="+mn-lt"/>
          <a:ea typeface="+mn-ea"/>
          <a:cs typeface="+mn-cs"/>
        </a:defRPr>
      </a:lvl1pPr>
      <a:lvl2pPr marL="492039" algn="l" defTabSz="984077" rtl="0" eaLnBrk="1" latinLnBrk="0" hangingPunct="1">
        <a:defRPr kumimoji="1" sz="1937" kern="1200">
          <a:solidFill>
            <a:schemeClr val="tx1"/>
          </a:solidFill>
          <a:latin typeface="+mn-lt"/>
          <a:ea typeface="+mn-ea"/>
          <a:cs typeface="+mn-cs"/>
        </a:defRPr>
      </a:lvl2pPr>
      <a:lvl3pPr marL="984077" algn="l" defTabSz="984077" rtl="0" eaLnBrk="1" latinLnBrk="0" hangingPunct="1">
        <a:defRPr kumimoji="1" sz="1937" kern="1200">
          <a:solidFill>
            <a:schemeClr val="tx1"/>
          </a:solidFill>
          <a:latin typeface="+mn-lt"/>
          <a:ea typeface="+mn-ea"/>
          <a:cs typeface="+mn-cs"/>
        </a:defRPr>
      </a:lvl3pPr>
      <a:lvl4pPr marL="1476116" algn="l" defTabSz="984077" rtl="0" eaLnBrk="1" latinLnBrk="0" hangingPunct="1">
        <a:defRPr kumimoji="1" sz="1937" kern="1200">
          <a:solidFill>
            <a:schemeClr val="tx1"/>
          </a:solidFill>
          <a:latin typeface="+mn-lt"/>
          <a:ea typeface="+mn-ea"/>
          <a:cs typeface="+mn-cs"/>
        </a:defRPr>
      </a:lvl4pPr>
      <a:lvl5pPr marL="1968155" algn="l" defTabSz="984077" rtl="0" eaLnBrk="1" latinLnBrk="0" hangingPunct="1">
        <a:defRPr kumimoji="1" sz="1937" kern="1200">
          <a:solidFill>
            <a:schemeClr val="tx1"/>
          </a:solidFill>
          <a:latin typeface="+mn-lt"/>
          <a:ea typeface="+mn-ea"/>
          <a:cs typeface="+mn-cs"/>
        </a:defRPr>
      </a:lvl5pPr>
      <a:lvl6pPr marL="2460193" algn="l" defTabSz="984077" rtl="0" eaLnBrk="1" latinLnBrk="0" hangingPunct="1">
        <a:defRPr kumimoji="1" sz="1937" kern="1200">
          <a:solidFill>
            <a:schemeClr val="tx1"/>
          </a:solidFill>
          <a:latin typeface="+mn-lt"/>
          <a:ea typeface="+mn-ea"/>
          <a:cs typeface="+mn-cs"/>
        </a:defRPr>
      </a:lvl6pPr>
      <a:lvl7pPr marL="2952232" algn="l" defTabSz="984077" rtl="0" eaLnBrk="1" latinLnBrk="0" hangingPunct="1">
        <a:defRPr kumimoji="1" sz="1937" kern="1200">
          <a:solidFill>
            <a:schemeClr val="tx1"/>
          </a:solidFill>
          <a:latin typeface="+mn-lt"/>
          <a:ea typeface="+mn-ea"/>
          <a:cs typeface="+mn-cs"/>
        </a:defRPr>
      </a:lvl7pPr>
      <a:lvl8pPr marL="3444270" algn="l" defTabSz="984077" rtl="0" eaLnBrk="1" latinLnBrk="0" hangingPunct="1">
        <a:defRPr kumimoji="1" sz="1937" kern="1200">
          <a:solidFill>
            <a:schemeClr val="tx1"/>
          </a:solidFill>
          <a:latin typeface="+mn-lt"/>
          <a:ea typeface="+mn-ea"/>
          <a:cs typeface="+mn-cs"/>
        </a:defRPr>
      </a:lvl8pPr>
      <a:lvl9pPr marL="3936309" algn="l" defTabSz="984077" rtl="0" eaLnBrk="1" latinLnBrk="0" hangingPunct="1">
        <a:defRPr kumimoji="1" sz="19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3.jpeg"/><Relationship Id="rId11" Type="http://schemas.openxmlformats.org/officeDocument/2006/relationships/image" Target="../media/image38.png"/><Relationship Id="rId5" Type="http://schemas.openxmlformats.org/officeDocument/2006/relationships/image" Target="../media/image32.jpeg"/><Relationship Id="rId10" Type="http://schemas.openxmlformats.org/officeDocument/2006/relationships/image" Target="../media/image37.png"/><Relationship Id="rId4" Type="http://schemas.openxmlformats.org/officeDocument/2006/relationships/image" Target="../media/image31.jpe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diagramLayout" Target="../diagrams/layout2.xml"/><Relationship Id="rId7"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comments" Target="../comments/commen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29"/>
            <a:ext cx="1219838" cy="804385"/>
          </a:xfrm>
          <a:prstGeom prst="rect">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p>
          <a:p>
            <a:pPr algn="ctr"/>
            <a:r>
              <a:rPr kumimoji="1" lang="en-US" altLang="ja-JP" dirty="0"/>
              <a:t>(</a:t>
            </a:r>
            <a:r>
              <a:rPr kumimoji="1" lang="ja-JP" altLang="en-US" dirty="0"/>
              <a:t>健診データの</a:t>
            </a:r>
            <a:r>
              <a:rPr kumimoji="1" lang="en-US" altLang="ja-JP" dirty="0"/>
              <a:t>URL)</a:t>
            </a:r>
            <a:endParaRPr kumimoji="1" lang="ja-JP" altLang="en-US"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2" y="1132147"/>
            <a:ext cx="475201" cy="475201"/>
          </a:xfrm>
          <a:prstGeom prst="rect">
            <a:avLst/>
          </a:prstGeom>
        </p:spPr>
      </p:pic>
      <p:grpSp>
        <p:nvGrpSpPr>
          <p:cNvPr id="6" name="グループ化 5">
            <a:extLst>
              <a:ext uri="{FF2B5EF4-FFF2-40B4-BE49-F238E27FC236}">
                <a16:creationId xmlns:a16="http://schemas.microsoft.com/office/drawing/2014/main" id="{5A29B2AD-51BD-432B-9E0C-7C920A311DAC}"/>
              </a:ext>
            </a:extLst>
          </p:cNvPr>
          <p:cNvGrpSpPr/>
          <p:nvPr/>
        </p:nvGrpSpPr>
        <p:grpSpPr>
          <a:xfrm>
            <a:off x="4877133" y="730352"/>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3" y="1059536"/>
              <a:ext cx="475201" cy="475201"/>
            </a:xfrm>
            <a:prstGeom prst="rect">
              <a:avLst/>
            </a:prstGeom>
          </p:spPr>
        </p:pic>
      </p:grpSp>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3" y="3412704"/>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VC</a:t>
            </a:r>
          </a:p>
          <a:p>
            <a:pPr algn="ctr"/>
            <a:r>
              <a:rPr kumimoji="1" lang="en-US" altLang="ja-JP" dirty="0"/>
              <a:t>(</a:t>
            </a:r>
            <a:r>
              <a:rPr kumimoji="1" lang="ja-JP" altLang="en-US" dirty="0"/>
              <a:t>健診データ</a:t>
            </a:r>
            <a:r>
              <a:rPr kumimoji="1" lang="en-US" altLang="ja-JP" dirty="0"/>
              <a:t>)</a:t>
            </a:r>
            <a:endParaRPr kumimoji="1" lang="ja-JP" altLang="en-US"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4"/>
            <a:ext cx="241162" cy="1053064"/>
          </a:xfrm>
          <a:prstGeom prst="downArrow">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ユーザー 単色塗りつぶし">
            <a:extLst>
              <a:ext uri="{FF2B5EF4-FFF2-40B4-BE49-F238E27FC236}">
                <a16:creationId xmlns:a16="http://schemas.microsoft.com/office/drawing/2014/main" id="{1E798E04-1663-EBA6-A9FA-57E1C4F709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819" y="1122650"/>
            <a:ext cx="475201" cy="475201"/>
          </a:xfrm>
          <a:prstGeom prst="rect">
            <a:avLst/>
          </a:prstGeom>
        </p:spPr>
      </p:pic>
      <p:sp>
        <p:nvSpPr>
          <p:cNvPr id="20" name="矢印: 右 19">
            <a:extLst>
              <a:ext uri="{FF2B5EF4-FFF2-40B4-BE49-F238E27FC236}">
                <a16:creationId xmlns:a16="http://schemas.microsoft.com/office/drawing/2014/main" id="{162C3934-08F3-E408-9106-0FF7ADB7F282}"/>
              </a:ext>
            </a:extLst>
          </p:cNvPr>
          <p:cNvSpPr/>
          <p:nvPr/>
        </p:nvSpPr>
        <p:spPr>
          <a:xfrm rot="5400000">
            <a:off x="4797130" y="2670304"/>
            <a:ext cx="1173809"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311752"/>
          </a:xfrm>
          <a:prstGeom prst="rect">
            <a:avLst/>
          </a:prstGeom>
          <a:noFill/>
        </p:spPr>
        <p:txBody>
          <a:bodyPr wrap="square" rtlCol="0">
            <a:spAutoFit/>
          </a:bodyPr>
          <a:lstStyle/>
          <a:p>
            <a:r>
              <a:rPr kumimoji="1" lang="ja-JP" altLang="en-US"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1" y="1579363"/>
            <a:ext cx="1274285" cy="531171"/>
          </a:xfrm>
          <a:prstGeom prst="rect">
            <a:avLst/>
          </a:prstGeom>
          <a:noFill/>
        </p:spPr>
        <p:txBody>
          <a:bodyPr wrap="square" rtlCol="0">
            <a:spAutoFit/>
          </a:bodyPr>
          <a:lstStyle/>
          <a:p>
            <a:pPr algn="ctr"/>
            <a:r>
              <a:rPr kumimoji="1" lang="ja-JP" altLang="en-US" dirty="0"/>
              <a:t>データ保有者</a:t>
            </a:r>
            <a:endParaRPr kumimoji="1" lang="en-US" altLang="ja-JP" dirty="0"/>
          </a:p>
          <a:p>
            <a:pPr algn="ctr"/>
            <a:r>
              <a:rPr kumimoji="1" lang="en-US" altLang="ja-JP" dirty="0"/>
              <a:t>(</a:t>
            </a:r>
            <a:r>
              <a:rPr kumimoji="1" lang="ja-JP" altLang="en-US" dirty="0"/>
              <a:t>健診者</a:t>
            </a:r>
            <a:r>
              <a:rPr kumimoji="1" lang="en-US" altLang="ja-JP" dirty="0"/>
              <a:t>)</a:t>
            </a:r>
            <a:endParaRPr kumimoji="1" lang="ja-JP" altLang="en-US"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1"/>
            <a:ext cx="908122" cy="311752"/>
          </a:xfrm>
          <a:prstGeom prst="rect">
            <a:avLst/>
          </a:prstGeom>
          <a:noFill/>
        </p:spPr>
        <p:txBody>
          <a:bodyPr wrap="square" rtlCol="0">
            <a:spAutoFit/>
          </a:bodyPr>
          <a:lstStyle/>
          <a:p>
            <a:r>
              <a:rPr kumimoji="1" lang="ja-JP" altLang="en-US"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5" y="1608472"/>
            <a:ext cx="1385702" cy="531171"/>
          </a:xfrm>
          <a:prstGeom prst="rect">
            <a:avLst/>
          </a:prstGeom>
          <a:noFill/>
        </p:spPr>
        <p:txBody>
          <a:bodyPr wrap="square" rtlCol="0">
            <a:spAutoFit/>
          </a:bodyPr>
          <a:lstStyle/>
          <a:p>
            <a:pPr algn="ctr"/>
            <a:r>
              <a:rPr kumimoji="1" lang="ja-JP" altLang="en-US" dirty="0"/>
              <a:t>データ利用者</a:t>
            </a:r>
            <a:endParaRPr kumimoji="1" lang="en-US" altLang="ja-JP" dirty="0"/>
          </a:p>
          <a:p>
            <a:pPr algn="ctr"/>
            <a:r>
              <a:rPr kumimoji="1" lang="en-US" altLang="ja-JP" dirty="0"/>
              <a:t>(</a:t>
            </a:r>
            <a:r>
              <a:rPr kumimoji="1" lang="ja-JP" altLang="en-US" dirty="0"/>
              <a:t>保険会社</a:t>
            </a:r>
            <a:r>
              <a:rPr kumimoji="1" lang="en-US" altLang="ja-JP"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6" y="1575644"/>
            <a:ext cx="788365" cy="311752"/>
          </a:xfrm>
          <a:prstGeom prst="rect">
            <a:avLst/>
          </a:prstGeom>
          <a:noFill/>
        </p:spPr>
        <p:txBody>
          <a:bodyPr wrap="square" rtlCol="0">
            <a:spAutoFit/>
          </a:bodyPr>
          <a:lstStyle/>
          <a:p>
            <a:pPr algn="ctr"/>
            <a:r>
              <a:rPr kumimoji="1" lang="ja-JP" altLang="en-US"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7"/>
            <a:ext cx="983716"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2" y="2585891"/>
            <a:ext cx="1094341" cy="311752"/>
          </a:xfrm>
          <a:prstGeom prst="rect">
            <a:avLst/>
          </a:prstGeom>
          <a:solidFill>
            <a:schemeClr val="bg1"/>
          </a:solidFill>
        </p:spPr>
        <p:txBody>
          <a:bodyPr wrap="square" rtlCol="0">
            <a:spAutoFit/>
          </a:bodyPr>
          <a:lstStyle/>
          <a:p>
            <a:r>
              <a:rPr kumimoji="1" lang="ja-JP" altLang="en-US" dirty="0"/>
              <a:t>アクセス可</a:t>
            </a:r>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91" y="2458675"/>
            <a:ext cx="1301420" cy="311752"/>
          </a:xfrm>
          <a:prstGeom prst="rect">
            <a:avLst/>
          </a:prstGeom>
          <a:noFill/>
        </p:spPr>
        <p:txBody>
          <a:bodyPr wrap="square" rtlCol="0">
            <a:spAutoFit/>
          </a:bodyPr>
          <a:lstStyle/>
          <a:p>
            <a:r>
              <a:rPr kumimoji="1" lang="ja-JP" altLang="en-US"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4" y="4280194"/>
            <a:ext cx="1056073" cy="531171"/>
          </a:xfrm>
          <a:prstGeom prst="rect">
            <a:avLst/>
          </a:prstGeom>
          <a:noFill/>
        </p:spPr>
        <p:txBody>
          <a:bodyPr wrap="square" rtlCol="0">
            <a:spAutoFit/>
          </a:bodyPr>
          <a:lstStyle/>
          <a:p>
            <a:pPr algn="ctr"/>
            <a:r>
              <a:rPr kumimoji="1" lang="en-US" altLang="ja-JP" dirty="0"/>
              <a:t>VC </a:t>
            </a:r>
            <a:r>
              <a:rPr kumimoji="1" lang="ja-JP" altLang="en-US" dirty="0"/>
              <a:t>発行者 </a:t>
            </a:r>
            <a:r>
              <a:rPr kumimoji="1" lang="en-US" altLang="ja-JP" dirty="0"/>
              <a:t>(NURA)</a:t>
            </a:r>
            <a:endParaRPr kumimoji="1" lang="ja-JP" altLang="en-US"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19" y="3736248"/>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4" y="4130790"/>
            <a:ext cx="1755647" cy="531171"/>
          </a:xfrm>
          <a:prstGeom prst="rect">
            <a:avLst/>
          </a:prstGeom>
          <a:noFill/>
        </p:spPr>
        <p:txBody>
          <a:bodyPr wrap="square" rtlCol="0">
            <a:spAutoFit/>
          </a:bodyPr>
          <a:lstStyle/>
          <a:p>
            <a:pPr algn="ctr"/>
            <a:r>
              <a:rPr kumimoji="1" lang="en-US" altLang="ja-JP" dirty="0"/>
              <a:t>VC (</a:t>
            </a:r>
            <a:r>
              <a:rPr kumimoji="1" lang="ja-JP" altLang="en-US" dirty="0"/>
              <a:t>健診データ</a:t>
            </a:r>
            <a:r>
              <a:rPr kumimoji="1" lang="en-US" altLang="ja-JP" dirty="0"/>
              <a:t>) </a:t>
            </a:r>
            <a:r>
              <a:rPr kumimoji="1" lang="ja-JP" altLang="en-US"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3"/>
            <a:ext cx="1755648" cy="531171"/>
          </a:xfrm>
          <a:prstGeom prst="rect">
            <a:avLst/>
          </a:prstGeom>
          <a:noFill/>
        </p:spPr>
        <p:txBody>
          <a:bodyPr wrap="square" rtlCol="0">
            <a:spAutoFit/>
          </a:bodyPr>
          <a:lstStyle/>
          <a:p>
            <a:pPr algn="ctr"/>
            <a:r>
              <a:rPr kumimoji="1" lang="ja-JP" altLang="en-US" dirty="0"/>
              <a:t>ブロックチェーン</a:t>
            </a:r>
            <a:endParaRPr kumimoji="1" lang="en-US" altLang="ja-JP" dirty="0"/>
          </a:p>
          <a:p>
            <a:pPr algn="ctr"/>
            <a:r>
              <a:rPr kumimoji="1" lang="en-US" altLang="ja-JP" dirty="0"/>
              <a:t>(Ethereum)</a:t>
            </a:r>
            <a:endParaRPr kumimoji="1" lang="ja-JP" altLang="en-US"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6" y="1702867"/>
            <a:ext cx="955307" cy="2953759"/>
          </a:xfrm>
          <a:prstGeom prst="curvedLeftArrow">
            <a:avLst>
              <a:gd name="adj1" fmla="val 21336"/>
              <a:gd name="adj2" fmla="val 45820"/>
              <a:gd name="adj3" fmla="val 25866"/>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3"/>
            <a:ext cx="1975104" cy="531171"/>
          </a:xfrm>
          <a:prstGeom prst="rect">
            <a:avLst/>
          </a:prstGeom>
          <a:noFill/>
        </p:spPr>
        <p:txBody>
          <a:bodyPr wrap="square" rtlCol="0">
            <a:spAutoFit/>
          </a:bodyPr>
          <a:lstStyle/>
          <a:p>
            <a:pPr algn="ctr"/>
            <a:r>
              <a:rPr kumimoji="1" lang="ja-JP" altLang="en-US" dirty="0"/>
              <a:t>アクセス制御アプリケーション</a:t>
            </a:r>
          </a:p>
        </p:txBody>
      </p:sp>
      <p:pic>
        <p:nvPicPr>
          <p:cNvPr id="34" name="Picture 2" descr="禁止マークのシルエット | 無料のAi・PNG白黒シルエットイラスト">
            <a:extLst>
              <a:ext uri="{FF2B5EF4-FFF2-40B4-BE49-F238E27FC236}">
                <a16:creationId xmlns:a16="http://schemas.microsoft.com/office/drawing/2014/main" id="{4AF70921-9DCA-4A05-89CE-94CDAF3CC699}"/>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9476" y="2023839"/>
            <a:ext cx="890484" cy="89048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689EAFE0-B8F3-4C92-9AAF-21FAF52A7892}"/>
              </a:ext>
            </a:extLst>
          </p:cNvPr>
          <p:cNvSpPr txBox="1"/>
          <p:nvPr/>
        </p:nvSpPr>
        <p:spPr>
          <a:xfrm>
            <a:off x="2597821" y="2366440"/>
            <a:ext cx="3229715" cy="830997"/>
          </a:xfrm>
          <a:prstGeom prst="rect">
            <a:avLst/>
          </a:prstGeom>
          <a:noFill/>
        </p:spPr>
        <p:txBody>
          <a:bodyPr wrap="square" rtlCol="0">
            <a:spAutoFit/>
          </a:bodyPr>
          <a:lstStyle/>
          <a:p>
            <a:r>
              <a:rPr kumimoji="1" lang="en-US" altLang="ja-JP" sz="2400" b="1" dirty="0"/>
              <a:t>NFT</a:t>
            </a:r>
            <a:r>
              <a:rPr kumimoji="1" lang="ja-JP" altLang="en-US" sz="2400" b="1" dirty="0"/>
              <a:t>を用いた</a:t>
            </a:r>
            <a:endParaRPr kumimoji="1" lang="en-US" altLang="ja-JP" sz="2400" b="1" dirty="0"/>
          </a:p>
          <a:p>
            <a:r>
              <a:rPr kumimoji="1" lang="ja-JP" altLang="en-US" sz="2400" b="1" dirty="0"/>
              <a:t>アクセス制御</a:t>
            </a:r>
          </a:p>
        </p:txBody>
      </p:sp>
    </p:spTree>
    <p:extLst>
      <p:ext uri="{BB962C8B-B14F-4D97-AF65-F5344CB8AC3E}">
        <p14:creationId xmlns:p14="http://schemas.microsoft.com/office/powerpoint/2010/main" val="158476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BC73AC7-0820-4A58-8B7D-ACFCA0D2D5F0}"/>
              </a:ext>
            </a:extLst>
          </p:cNvPr>
          <p:cNvSpPr>
            <a:spLocks noGrp="1"/>
          </p:cNvSpPr>
          <p:nvPr>
            <p:ph type="sldNum" sz="quarter" idx="10"/>
          </p:nvPr>
        </p:nvSpPr>
        <p:spPr/>
        <p:txBody>
          <a:bodyPr/>
          <a:lstStyle/>
          <a:p>
            <a:fld id="{9FB9FBB1-FD5B-41A6-B84B-A229A6B4BB39}" type="slidenum">
              <a:rPr lang="en-US" altLang="ja-JP" smtClean="0"/>
              <a:pPr/>
              <a:t>10</a:t>
            </a:fld>
            <a:endParaRPr lang="en-US" dirty="0"/>
          </a:p>
        </p:txBody>
      </p:sp>
      <p:sp>
        <p:nvSpPr>
          <p:cNvPr id="3" name="テキスト プレースホルダー 2">
            <a:extLst>
              <a:ext uri="{FF2B5EF4-FFF2-40B4-BE49-F238E27FC236}">
                <a16:creationId xmlns:a16="http://schemas.microsoft.com/office/drawing/2014/main" id="{57CC2784-4880-4ECA-8105-30D79616DA50}"/>
              </a:ext>
            </a:extLst>
          </p:cNvPr>
          <p:cNvSpPr>
            <a:spLocks noGrp="1"/>
          </p:cNvSpPr>
          <p:nvPr>
            <p:ph type="body" sz="quarter" idx="11"/>
          </p:nvPr>
        </p:nvSpPr>
        <p:spPr/>
        <p:txBody>
          <a:bodyPr/>
          <a:lstStyle/>
          <a:p>
            <a:endParaRPr kumimoji="1" lang="ja-JP" altLang="en-US"/>
          </a:p>
        </p:txBody>
      </p:sp>
      <p:sp>
        <p:nvSpPr>
          <p:cNvPr id="4" name="タイトル 3">
            <a:extLst>
              <a:ext uri="{FF2B5EF4-FFF2-40B4-BE49-F238E27FC236}">
                <a16:creationId xmlns:a16="http://schemas.microsoft.com/office/drawing/2014/main" id="{D3731517-BD4D-45D0-B2A2-2276ED539297}"/>
              </a:ext>
            </a:extLst>
          </p:cNvPr>
          <p:cNvSpPr>
            <a:spLocks noGrp="1"/>
          </p:cNvSpPr>
          <p:nvPr>
            <p:ph type="title"/>
          </p:nvPr>
        </p:nvSpPr>
        <p:spPr/>
        <p:txBody>
          <a:bodyPr>
            <a:normAutofit/>
          </a:bodyPr>
          <a:lstStyle/>
          <a:p>
            <a:r>
              <a:rPr kumimoji="1" lang="ja-JP" altLang="en-US" dirty="0"/>
              <a:t>ビックピクチャー</a:t>
            </a:r>
          </a:p>
        </p:txBody>
      </p:sp>
    </p:spTree>
    <p:extLst>
      <p:ext uri="{BB962C8B-B14F-4D97-AF65-F5344CB8AC3E}">
        <p14:creationId xmlns:p14="http://schemas.microsoft.com/office/powerpoint/2010/main" val="294911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11</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normAutofit/>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30"/>
            <a:ext cx="1219838" cy="80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t>NFT</a:t>
            </a:r>
          </a:p>
          <a:p>
            <a:pPr algn="ctr"/>
            <a:r>
              <a:rPr lang="en-US" altLang="ja-JP" sz="1800" dirty="0"/>
              <a:t>(</a:t>
            </a:r>
            <a:r>
              <a:rPr lang="ja-JP" altLang="en-US" sz="1800" dirty="0"/>
              <a:t>健診データの</a:t>
            </a:r>
            <a:r>
              <a:rPr lang="en-US" altLang="ja-JP" sz="1800" dirty="0"/>
              <a:t>URL)</a:t>
            </a:r>
            <a:endParaRPr lang="ja-JP" altLang="en-US" sz="1800"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3" y="1132148"/>
            <a:ext cx="475201" cy="475201"/>
          </a:xfrm>
          <a:prstGeom prst="rect">
            <a:avLst/>
          </a:prstGeom>
        </p:spPr>
      </p:pic>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6" y="1059536"/>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5" y="730353"/>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4" y="1059537"/>
            <a:ext cx="475201" cy="475201"/>
          </a:xfrm>
          <a:prstGeom prst="rect">
            <a:avLst/>
          </a:prstGeom>
        </p:spPr>
      </p:pic>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4" y="3412705"/>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t>VC</a:t>
            </a:r>
          </a:p>
          <a:p>
            <a:pPr algn="ctr"/>
            <a:r>
              <a:rPr lang="en-US" altLang="ja-JP" sz="1800" dirty="0"/>
              <a:t>(</a:t>
            </a:r>
            <a:r>
              <a:rPr lang="ja-JP" altLang="en-US" sz="1800" dirty="0"/>
              <a:t>健診データ</a:t>
            </a:r>
            <a:r>
              <a:rPr lang="en-US" altLang="ja-JP" sz="1800" dirty="0"/>
              <a:t>)</a:t>
            </a:r>
            <a:endParaRPr lang="ja-JP" altLang="en-US" sz="1800"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5"/>
            <a:ext cx="241162" cy="1053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pic>
        <p:nvPicPr>
          <p:cNvPr id="19" name="グラフィックス 18" descr="ユーザー 単色塗りつぶし">
            <a:extLst>
              <a:ext uri="{FF2B5EF4-FFF2-40B4-BE49-F238E27FC236}">
                <a16:creationId xmlns:a16="http://schemas.microsoft.com/office/drawing/2014/main" id="{1E798E04-1663-EBA6-A9FA-57E1C4F709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820" y="1122651"/>
            <a:ext cx="475201" cy="475201"/>
          </a:xfrm>
          <a:prstGeom prst="rect">
            <a:avLst/>
          </a:prstGeom>
        </p:spPr>
      </p:pic>
      <p:sp>
        <p:nvSpPr>
          <p:cNvPr id="20" name="矢印: 右 19">
            <a:extLst>
              <a:ext uri="{FF2B5EF4-FFF2-40B4-BE49-F238E27FC236}">
                <a16:creationId xmlns:a16="http://schemas.microsoft.com/office/drawing/2014/main" id="{162C3934-08F3-E408-9106-0FF7ADB7F282}"/>
              </a:ext>
            </a:extLst>
          </p:cNvPr>
          <p:cNvSpPr/>
          <p:nvPr/>
        </p:nvSpPr>
        <p:spPr>
          <a:xfrm rot="5400000">
            <a:off x="4797131" y="2670305"/>
            <a:ext cx="117380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646331"/>
          </a:xfrm>
          <a:prstGeom prst="rect">
            <a:avLst/>
          </a:prstGeom>
          <a:noFill/>
        </p:spPr>
        <p:txBody>
          <a:bodyPr wrap="square" rtlCol="0">
            <a:spAutoFit/>
          </a:bodyPr>
          <a:lstStyle/>
          <a:p>
            <a:r>
              <a:rPr lang="ja-JP" altLang="en-US" sz="1800"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2" y="1579363"/>
            <a:ext cx="1274285" cy="923330"/>
          </a:xfrm>
          <a:prstGeom prst="rect">
            <a:avLst/>
          </a:prstGeom>
          <a:noFill/>
        </p:spPr>
        <p:txBody>
          <a:bodyPr wrap="square" rtlCol="0">
            <a:spAutoFit/>
          </a:bodyPr>
          <a:lstStyle/>
          <a:p>
            <a:pPr algn="ctr"/>
            <a:r>
              <a:rPr lang="ja-JP" altLang="en-US" sz="1800" dirty="0"/>
              <a:t>データ保裕者</a:t>
            </a:r>
            <a:endParaRPr lang="en-US" altLang="ja-JP" sz="1800" dirty="0"/>
          </a:p>
          <a:p>
            <a:pPr algn="ctr"/>
            <a:r>
              <a:rPr lang="en-US" altLang="ja-JP" sz="1800" dirty="0"/>
              <a:t>(</a:t>
            </a:r>
            <a:r>
              <a:rPr lang="ja-JP" altLang="en-US" sz="1800" dirty="0"/>
              <a:t>健診者</a:t>
            </a:r>
            <a:r>
              <a:rPr lang="en-US" altLang="ja-JP" sz="1800" dirty="0"/>
              <a:t>)</a:t>
            </a:r>
            <a:endParaRPr lang="ja-JP" altLang="en-US" sz="1800"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2"/>
            <a:ext cx="908122" cy="646331"/>
          </a:xfrm>
          <a:prstGeom prst="rect">
            <a:avLst/>
          </a:prstGeom>
          <a:noFill/>
        </p:spPr>
        <p:txBody>
          <a:bodyPr wrap="square" rtlCol="0">
            <a:spAutoFit/>
          </a:bodyPr>
          <a:lstStyle/>
          <a:p>
            <a:r>
              <a:rPr lang="ja-JP" altLang="en-US" sz="1800"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6" y="1608472"/>
            <a:ext cx="1385702" cy="923330"/>
          </a:xfrm>
          <a:prstGeom prst="rect">
            <a:avLst/>
          </a:prstGeom>
          <a:noFill/>
        </p:spPr>
        <p:txBody>
          <a:bodyPr wrap="square" rtlCol="0">
            <a:spAutoFit/>
          </a:bodyPr>
          <a:lstStyle/>
          <a:p>
            <a:pPr algn="ctr"/>
            <a:r>
              <a:rPr lang="ja-JP" altLang="en-US" sz="1800" dirty="0"/>
              <a:t>データ利用者</a:t>
            </a:r>
            <a:endParaRPr lang="en-US" altLang="ja-JP" sz="1800" dirty="0"/>
          </a:p>
          <a:p>
            <a:pPr algn="ctr"/>
            <a:r>
              <a:rPr lang="en-US" altLang="ja-JP" sz="1800" dirty="0"/>
              <a:t>(</a:t>
            </a:r>
            <a:r>
              <a:rPr lang="ja-JP" altLang="en-US" sz="1800" dirty="0"/>
              <a:t>保険会社</a:t>
            </a:r>
            <a:r>
              <a:rPr lang="en-US" altLang="ja-JP" sz="1800"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7" y="1575644"/>
            <a:ext cx="788365" cy="646331"/>
          </a:xfrm>
          <a:prstGeom prst="rect">
            <a:avLst/>
          </a:prstGeom>
          <a:noFill/>
        </p:spPr>
        <p:txBody>
          <a:bodyPr wrap="square" rtlCol="0">
            <a:spAutoFit/>
          </a:bodyPr>
          <a:lstStyle/>
          <a:p>
            <a:pPr algn="ctr"/>
            <a:r>
              <a:rPr lang="ja-JP" altLang="en-US" sz="1800"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8"/>
            <a:ext cx="983716"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3" y="2585891"/>
            <a:ext cx="1094341" cy="646331"/>
          </a:xfrm>
          <a:prstGeom prst="rect">
            <a:avLst/>
          </a:prstGeom>
          <a:solidFill>
            <a:schemeClr val="bg1"/>
          </a:solidFill>
        </p:spPr>
        <p:txBody>
          <a:bodyPr wrap="square" rtlCol="0">
            <a:spAutoFit/>
          </a:bodyPr>
          <a:lstStyle/>
          <a:p>
            <a:r>
              <a:rPr lang="ja-JP" altLang="en-US" sz="1800" dirty="0"/>
              <a:t>アクセス可</a:t>
            </a:r>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92" y="2458676"/>
            <a:ext cx="1301420" cy="646331"/>
          </a:xfrm>
          <a:prstGeom prst="rect">
            <a:avLst/>
          </a:prstGeom>
          <a:noFill/>
        </p:spPr>
        <p:txBody>
          <a:bodyPr wrap="square" rtlCol="0">
            <a:spAutoFit/>
          </a:bodyPr>
          <a:lstStyle/>
          <a:p>
            <a:r>
              <a:rPr lang="ja-JP" altLang="en-US" sz="1800"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5" y="4280194"/>
            <a:ext cx="1056073" cy="923330"/>
          </a:xfrm>
          <a:prstGeom prst="rect">
            <a:avLst/>
          </a:prstGeom>
          <a:noFill/>
        </p:spPr>
        <p:txBody>
          <a:bodyPr wrap="square" rtlCol="0">
            <a:spAutoFit/>
          </a:bodyPr>
          <a:lstStyle/>
          <a:p>
            <a:pPr algn="ctr"/>
            <a:r>
              <a:rPr lang="en-US" altLang="ja-JP" sz="1800" dirty="0"/>
              <a:t>VC </a:t>
            </a:r>
            <a:r>
              <a:rPr lang="ja-JP" altLang="en-US" sz="1800" dirty="0"/>
              <a:t>発行者 </a:t>
            </a:r>
            <a:r>
              <a:rPr lang="en-US" altLang="ja-JP" sz="1800" dirty="0"/>
              <a:t>(NURA)</a:t>
            </a:r>
            <a:endParaRPr lang="ja-JP" altLang="en-US" sz="1800"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20" y="3736249"/>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5" y="4130791"/>
            <a:ext cx="1755647" cy="646331"/>
          </a:xfrm>
          <a:prstGeom prst="rect">
            <a:avLst/>
          </a:prstGeom>
          <a:noFill/>
        </p:spPr>
        <p:txBody>
          <a:bodyPr wrap="square" rtlCol="0">
            <a:spAutoFit/>
          </a:bodyPr>
          <a:lstStyle/>
          <a:p>
            <a:pPr algn="ctr"/>
            <a:r>
              <a:rPr lang="en-US" altLang="ja-JP" sz="1800" dirty="0"/>
              <a:t>VC (</a:t>
            </a:r>
            <a:r>
              <a:rPr lang="ja-JP" altLang="en-US" sz="1800" dirty="0"/>
              <a:t>健診データ</a:t>
            </a:r>
            <a:r>
              <a:rPr lang="en-US" altLang="ja-JP" sz="1800" dirty="0"/>
              <a:t>) </a:t>
            </a:r>
            <a:r>
              <a:rPr lang="ja-JP" altLang="en-US" sz="1800"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4"/>
            <a:ext cx="1755648" cy="923330"/>
          </a:xfrm>
          <a:prstGeom prst="rect">
            <a:avLst/>
          </a:prstGeom>
          <a:noFill/>
        </p:spPr>
        <p:txBody>
          <a:bodyPr wrap="square" rtlCol="0">
            <a:spAutoFit/>
          </a:bodyPr>
          <a:lstStyle/>
          <a:p>
            <a:pPr algn="ctr"/>
            <a:r>
              <a:rPr lang="ja-JP" altLang="en-US" sz="1800" dirty="0"/>
              <a:t>ブロックチェーン</a:t>
            </a:r>
            <a:endParaRPr lang="en-US" altLang="ja-JP" sz="1800" dirty="0"/>
          </a:p>
          <a:p>
            <a:pPr algn="ctr"/>
            <a:r>
              <a:rPr lang="en-US" altLang="ja-JP" sz="1800" dirty="0"/>
              <a:t>(Ethereum)</a:t>
            </a:r>
            <a:endParaRPr lang="ja-JP" altLang="en-US" sz="1800"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7" y="1702868"/>
            <a:ext cx="955307" cy="2953759"/>
          </a:xfrm>
          <a:prstGeom prst="curvedLeftArrow">
            <a:avLst>
              <a:gd name="adj1" fmla="val 21336"/>
              <a:gd name="adj2" fmla="val 45820"/>
              <a:gd name="adj3" fmla="val 25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a:solidFill>
                <a:schemeClr val="tx1"/>
              </a:solidFill>
            </a:endParaRPr>
          </a:p>
        </p:txBody>
      </p:sp>
      <p:sp>
        <p:nvSpPr>
          <p:cNvPr id="38" name="テキスト ボックス 37">
            <a:extLst>
              <a:ext uri="{FF2B5EF4-FFF2-40B4-BE49-F238E27FC236}">
                <a16:creationId xmlns:a16="http://schemas.microsoft.com/office/drawing/2014/main" id="{1D56D714-A9A7-CD66-03CA-39C2B3DDEC40}"/>
              </a:ext>
            </a:extLst>
          </p:cNvPr>
          <p:cNvSpPr txBox="1"/>
          <p:nvPr/>
        </p:nvSpPr>
        <p:spPr>
          <a:xfrm>
            <a:off x="2774470" y="4130791"/>
            <a:ext cx="1358489" cy="923330"/>
          </a:xfrm>
          <a:prstGeom prst="rect">
            <a:avLst/>
          </a:prstGeom>
          <a:noFill/>
        </p:spPr>
        <p:txBody>
          <a:bodyPr wrap="square" rtlCol="0">
            <a:spAutoFit/>
          </a:bodyPr>
          <a:lstStyle/>
          <a:p>
            <a:r>
              <a:rPr lang="en-US" altLang="ja-JP" sz="1800" dirty="0"/>
              <a:t>NFT</a:t>
            </a:r>
            <a:r>
              <a:rPr lang="ja-JP" altLang="en-US" sz="1800" dirty="0"/>
              <a:t>を用いたアクセス制御</a:t>
            </a: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4"/>
            <a:ext cx="1975104" cy="646331"/>
          </a:xfrm>
          <a:prstGeom prst="rect">
            <a:avLst/>
          </a:prstGeom>
          <a:noFill/>
        </p:spPr>
        <p:txBody>
          <a:bodyPr wrap="square" rtlCol="0">
            <a:spAutoFit/>
          </a:bodyPr>
          <a:lstStyle/>
          <a:p>
            <a:pPr algn="ctr"/>
            <a:r>
              <a:rPr lang="ja-JP" altLang="en-US" sz="1800" dirty="0"/>
              <a:t>アクセス制御アプリケーション</a:t>
            </a:r>
          </a:p>
        </p:txBody>
      </p:sp>
      <p:sp>
        <p:nvSpPr>
          <p:cNvPr id="40" name="矢印: 右 39">
            <a:extLst>
              <a:ext uri="{FF2B5EF4-FFF2-40B4-BE49-F238E27FC236}">
                <a16:creationId xmlns:a16="http://schemas.microsoft.com/office/drawing/2014/main" id="{61276BDC-A459-CFD3-CD2B-1696FA5007E3}"/>
              </a:ext>
            </a:extLst>
          </p:cNvPr>
          <p:cNvSpPr/>
          <p:nvPr/>
        </p:nvSpPr>
        <p:spPr>
          <a:xfrm rot="9139527">
            <a:off x="1708906" y="2615449"/>
            <a:ext cx="3220760"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p>
        </p:txBody>
      </p:sp>
      <p:sp>
        <p:nvSpPr>
          <p:cNvPr id="41" name="テキスト ボックス 40">
            <a:extLst>
              <a:ext uri="{FF2B5EF4-FFF2-40B4-BE49-F238E27FC236}">
                <a16:creationId xmlns:a16="http://schemas.microsoft.com/office/drawing/2014/main" id="{3B81DC70-5D05-BC3D-AEA1-62E602A60545}"/>
              </a:ext>
            </a:extLst>
          </p:cNvPr>
          <p:cNvSpPr txBox="1"/>
          <p:nvPr/>
        </p:nvSpPr>
        <p:spPr>
          <a:xfrm>
            <a:off x="2895520" y="2433229"/>
            <a:ext cx="1301420" cy="923330"/>
          </a:xfrm>
          <a:prstGeom prst="rect">
            <a:avLst/>
          </a:prstGeom>
          <a:solidFill>
            <a:schemeClr val="bg1"/>
          </a:solidFill>
        </p:spPr>
        <p:txBody>
          <a:bodyPr wrap="square" rtlCol="0">
            <a:spAutoFit/>
          </a:bodyPr>
          <a:lstStyle/>
          <a:p>
            <a:r>
              <a:rPr lang="ja-JP" altLang="en-US" sz="1800" dirty="0"/>
              <a:t>健診データの真正性を検証</a:t>
            </a:r>
          </a:p>
        </p:txBody>
      </p:sp>
      <p:pic>
        <p:nvPicPr>
          <p:cNvPr id="4098" name="Picture 2" descr="禁止マークのシルエット | 無料のAi・PNG白黒シルエットイラスト">
            <a:extLst>
              <a:ext uri="{FF2B5EF4-FFF2-40B4-BE49-F238E27FC236}">
                <a16:creationId xmlns:a16="http://schemas.microsoft.com/office/drawing/2014/main" id="{1113D731-6070-48BB-A274-C3972E12CD5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9476" y="2023839"/>
            <a:ext cx="890484" cy="89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22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12</a:t>
            </a:fld>
            <a:endParaRPr lang="en-US" dirty="0"/>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lstStyle/>
          <a:p>
            <a:r>
              <a:rPr lang="ja-JP" altLang="en-US" dirty="0"/>
              <a:t>開発したシステムによる、</a:t>
            </a:r>
            <a:r>
              <a:rPr kumimoji="1" lang="ja-JP" altLang="en-US" dirty="0"/>
              <a:t>提供価値</a:t>
            </a:r>
          </a:p>
        </p:txBody>
      </p:sp>
      <p:pic>
        <p:nvPicPr>
          <p:cNvPr id="13" name="グラフィックス 12" descr="建物 枠線">
            <a:extLst>
              <a:ext uri="{FF2B5EF4-FFF2-40B4-BE49-F238E27FC236}">
                <a16:creationId xmlns:a16="http://schemas.microsoft.com/office/drawing/2014/main" id="{BE1DED6E-B347-4FDC-A5FE-4F457D552E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6310" y="1158367"/>
            <a:ext cx="914400" cy="914400"/>
          </a:xfrm>
          <a:prstGeom prst="rect">
            <a:avLst/>
          </a:prstGeom>
        </p:spPr>
      </p:pic>
      <p:sp>
        <p:nvSpPr>
          <p:cNvPr id="27" name="テキスト ボックス 26">
            <a:extLst>
              <a:ext uri="{FF2B5EF4-FFF2-40B4-BE49-F238E27FC236}">
                <a16:creationId xmlns:a16="http://schemas.microsoft.com/office/drawing/2014/main" id="{E206CA65-E6D4-4BB5-8D9D-9076AB00D249}"/>
              </a:ext>
            </a:extLst>
          </p:cNvPr>
          <p:cNvSpPr txBox="1"/>
          <p:nvPr/>
        </p:nvSpPr>
        <p:spPr>
          <a:xfrm>
            <a:off x="5642059" y="3401544"/>
            <a:ext cx="3389027" cy="430887"/>
          </a:xfrm>
          <a:prstGeom prst="rect">
            <a:avLst/>
          </a:prstGeom>
          <a:noFill/>
        </p:spPr>
        <p:txBody>
          <a:bodyPr vert="horz" wrap="square" rtlCol="0">
            <a:spAutoFit/>
          </a:bodyPr>
          <a:lstStyle/>
          <a:p>
            <a:pPr marL="171450" indent="-171450">
              <a:buFont typeface="Arial" panose="020B0604020202020204" pitchFamily="34" charset="0"/>
              <a:buChar char="•"/>
            </a:pPr>
            <a:r>
              <a:rPr kumimoji="1" lang="en-US" altLang="ja-JP" sz="1100" dirty="0"/>
              <a:t>VC</a:t>
            </a:r>
            <a:r>
              <a:rPr kumimoji="1" lang="ja-JP" altLang="en-US" sz="1100" dirty="0"/>
              <a:t>による健診データの真正性を保障</a:t>
            </a:r>
            <a:endParaRPr kumimoji="1" lang="en-US" altLang="ja-JP" sz="1100" dirty="0"/>
          </a:p>
          <a:p>
            <a:pPr marL="171450" indent="-171450">
              <a:buFont typeface="Arial" panose="020B0604020202020204" pitchFamily="34" charset="0"/>
              <a:buChar char="•"/>
            </a:pPr>
            <a:r>
              <a:rPr kumimoji="1" lang="ja-JP" altLang="en-US" sz="1100" dirty="0"/>
              <a:t>新技術導入による運営のサポート</a:t>
            </a:r>
            <a:endParaRPr kumimoji="1" lang="en-US" altLang="ja-JP" sz="1100" dirty="0"/>
          </a:p>
        </p:txBody>
      </p:sp>
      <p:grpSp>
        <p:nvGrpSpPr>
          <p:cNvPr id="32" name="グループ化 31">
            <a:extLst>
              <a:ext uri="{FF2B5EF4-FFF2-40B4-BE49-F238E27FC236}">
                <a16:creationId xmlns:a16="http://schemas.microsoft.com/office/drawing/2014/main" id="{A1ACA7B4-E50C-4BE3-8745-8295EC72AF13}"/>
              </a:ext>
            </a:extLst>
          </p:cNvPr>
          <p:cNvGrpSpPr/>
          <p:nvPr/>
        </p:nvGrpSpPr>
        <p:grpSpPr>
          <a:xfrm>
            <a:off x="765890" y="1178316"/>
            <a:ext cx="7202136" cy="3204401"/>
            <a:chOff x="922728" y="1142805"/>
            <a:chExt cx="7202136" cy="3204401"/>
          </a:xfrm>
        </p:grpSpPr>
        <p:pic>
          <p:nvPicPr>
            <p:cNvPr id="5" name="グラフィックス 4" descr="ユーザー 単色塗りつぶし">
              <a:extLst>
                <a:ext uri="{FF2B5EF4-FFF2-40B4-BE49-F238E27FC236}">
                  <a16:creationId xmlns:a16="http://schemas.microsoft.com/office/drawing/2014/main" id="{C1432C8F-3629-48B6-B1A3-96C3681FE5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90448" y="1342456"/>
              <a:ext cx="475201" cy="475201"/>
            </a:xfrm>
            <a:prstGeom prst="rect">
              <a:avLst/>
            </a:prstGeom>
          </p:spPr>
        </p:pic>
        <p:grpSp>
          <p:nvGrpSpPr>
            <p:cNvPr id="9" name="グループ化 8">
              <a:extLst>
                <a:ext uri="{FF2B5EF4-FFF2-40B4-BE49-F238E27FC236}">
                  <a16:creationId xmlns:a16="http://schemas.microsoft.com/office/drawing/2014/main" id="{B8E5746C-3E37-467F-86BD-8584CE3AE9ED}"/>
                </a:ext>
              </a:extLst>
            </p:cNvPr>
            <p:cNvGrpSpPr/>
            <p:nvPr/>
          </p:nvGrpSpPr>
          <p:grpSpPr>
            <a:xfrm>
              <a:off x="4096798" y="1142805"/>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E7931C43-F31F-465E-94AA-EAAEEBDDF2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44FB421-6B35-4370-ABDA-E775C0ED854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D8D8E124-B0DE-4BCF-96C0-F08E153233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77133" y="1059536"/>
                <a:ext cx="475201" cy="475201"/>
              </a:xfrm>
              <a:prstGeom prst="rect">
                <a:avLst/>
              </a:prstGeom>
            </p:spPr>
          </p:pic>
        </p:grpSp>
        <p:sp>
          <p:nvSpPr>
            <p:cNvPr id="18" name="テキスト ボックス 17">
              <a:extLst>
                <a:ext uri="{FF2B5EF4-FFF2-40B4-BE49-F238E27FC236}">
                  <a16:creationId xmlns:a16="http://schemas.microsoft.com/office/drawing/2014/main" id="{585E9064-0B82-40C0-8E02-F3510EFEECCB}"/>
                </a:ext>
              </a:extLst>
            </p:cNvPr>
            <p:cNvSpPr txBox="1"/>
            <p:nvPr/>
          </p:nvSpPr>
          <p:spPr>
            <a:xfrm>
              <a:off x="1329043" y="1964079"/>
              <a:ext cx="1598009" cy="261610"/>
            </a:xfrm>
            <a:prstGeom prst="rect">
              <a:avLst/>
            </a:prstGeom>
            <a:noFill/>
          </p:spPr>
          <p:txBody>
            <a:bodyPr wrap="square" rtlCol="0">
              <a:spAutoFit/>
            </a:bodyPr>
            <a:lstStyle/>
            <a:p>
              <a:pPr algn="ctr"/>
              <a:r>
                <a:rPr kumimoji="1" lang="ja-JP" altLang="en-US" sz="1100" dirty="0"/>
                <a:t>私（データ保有者）</a:t>
              </a:r>
            </a:p>
          </p:txBody>
        </p:sp>
        <p:sp>
          <p:nvSpPr>
            <p:cNvPr id="19" name="テキスト ボックス 18">
              <a:extLst>
                <a:ext uri="{FF2B5EF4-FFF2-40B4-BE49-F238E27FC236}">
                  <a16:creationId xmlns:a16="http://schemas.microsoft.com/office/drawing/2014/main" id="{7607F39E-1C21-4747-BA0F-E90A0F030B96}"/>
                </a:ext>
              </a:extLst>
            </p:cNvPr>
            <p:cNvSpPr txBox="1"/>
            <p:nvPr/>
          </p:nvSpPr>
          <p:spPr>
            <a:xfrm>
              <a:off x="3772896" y="1962277"/>
              <a:ext cx="1598009" cy="261610"/>
            </a:xfrm>
            <a:prstGeom prst="rect">
              <a:avLst/>
            </a:prstGeom>
            <a:noFill/>
          </p:spPr>
          <p:txBody>
            <a:bodyPr wrap="square" rtlCol="0">
              <a:spAutoFit/>
            </a:bodyPr>
            <a:lstStyle/>
            <a:p>
              <a:pPr algn="ctr"/>
              <a:r>
                <a:rPr kumimoji="1" lang="ja-JP" altLang="en-US" sz="1100" dirty="0"/>
                <a:t>（データ利用者）</a:t>
              </a:r>
            </a:p>
          </p:txBody>
        </p:sp>
        <p:sp>
          <p:nvSpPr>
            <p:cNvPr id="20" name="テキスト ボックス 19">
              <a:extLst>
                <a:ext uri="{FF2B5EF4-FFF2-40B4-BE49-F238E27FC236}">
                  <a16:creationId xmlns:a16="http://schemas.microsoft.com/office/drawing/2014/main" id="{04C6DA3A-BD8F-49BF-9851-6726CB6BE401}"/>
                </a:ext>
              </a:extLst>
            </p:cNvPr>
            <p:cNvSpPr txBox="1"/>
            <p:nvPr/>
          </p:nvSpPr>
          <p:spPr>
            <a:xfrm>
              <a:off x="5997347" y="1962277"/>
              <a:ext cx="1636286" cy="261610"/>
            </a:xfrm>
            <a:prstGeom prst="rect">
              <a:avLst/>
            </a:prstGeom>
            <a:noFill/>
          </p:spPr>
          <p:txBody>
            <a:bodyPr wrap="square" rtlCol="0">
              <a:spAutoFit/>
            </a:bodyPr>
            <a:lstStyle/>
            <a:p>
              <a:pPr algn="ctr"/>
              <a:r>
                <a:rPr kumimoji="1" lang="ja-JP" altLang="en-US" sz="1100" dirty="0"/>
                <a:t>医療施設（</a:t>
              </a:r>
              <a:r>
                <a:rPr kumimoji="1" lang="en-US" altLang="ja-JP" sz="1100" dirty="0"/>
                <a:t>VC</a:t>
              </a:r>
              <a:r>
                <a:rPr kumimoji="1" lang="ja-JP" altLang="en-US" sz="1100" dirty="0"/>
                <a:t>発行者）</a:t>
              </a:r>
            </a:p>
          </p:txBody>
        </p:sp>
        <p:sp>
          <p:nvSpPr>
            <p:cNvPr id="21" name="テキスト ボックス 20">
              <a:extLst>
                <a:ext uri="{FF2B5EF4-FFF2-40B4-BE49-F238E27FC236}">
                  <a16:creationId xmlns:a16="http://schemas.microsoft.com/office/drawing/2014/main" id="{0DEC25B3-5E48-445E-8989-8CCC437CBC5C}"/>
                </a:ext>
              </a:extLst>
            </p:cNvPr>
            <p:cNvSpPr txBox="1"/>
            <p:nvPr/>
          </p:nvSpPr>
          <p:spPr>
            <a:xfrm>
              <a:off x="922729" y="2330534"/>
              <a:ext cx="353943" cy="582244"/>
            </a:xfrm>
            <a:prstGeom prst="rect">
              <a:avLst/>
            </a:prstGeom>
            <a:noFill/>
          </p:spPr>
          <p:txBody>
            <a:bodyPr vert="eaVert" wrap="square" rtlCol="0">
              <a:spAutoFit/>
            </a:bodyPr>
            <a:lstStyle/>
            <a:p>
              <a:pPr algn="ctr"/>
              <a:r>
                <a:rPr kumimoji="1" lang="ja-JP" altLang="en-US" sz="1100" dirty="0"/>
                <a:t>ニーズ</a:t>
              </a:r>
            </a:p>
          </p:txBody>
        </p:sp>
        <p:sp>
          <p:nvSpPr>
            <p:cNvPr id="23" name="テキスト ボックス 22">
              <a:extLst>
                <a:ext uri="{FF2B5EF4-FFF2-40B4-BE49-F238E27FC236}">
                  <a16:creationId xmlns:a16="http://schemas.microsoft.com/office/drawing/2014/main" id="{CB86FE3A-4A03-4CE0-ADB5-8852BEE73512}"/>
                </a:ext>
              </a:extLst>
            </p:cNvPr>
            <p:cNvSpPr txBox="1"/>
            <p:nvPr/>
          </p:nvSpPr>
          <p:spPr>
            <a:xfrm>
              <a:off x="922728" y="3323810"/>
              <a:ext cx="353943" cy="753099"/>
            </a:xfrm>
            <a:prstGeom prst="rect">
              <a:avLst/>
            </a:prstGeom>
            <a:noFill/>
          </p:spPr>
          <p:txBody>
            <a:bodyPr vert="eaVert" wrap="square" rtlCol="0">
              <a:spAutoFit/>
            </a:bodyPr>
            <a:lstStyle/>
            <a:p>
              <a:pPr algn="ctr"/>
              <a:r>
                <a:rPr kumimoji="1" lang="ja-JP" altLang="en-US" sz="1100" dirty="0"/>
                <a:t>提供価値</a:t>
              </a:r>
            </a:p>
          </p:txBody>
        </p:sp>
        <p:sp>
          <p:nvSpPr>
            <p:cNvPr id="24" name="テキスト ボックス 23">
              <a:extLst>
                <a:ext uri="{FF2B5EF4-FFF2-40B4-BE49-F238E27FC236}">
                  <a16:creationId xmlns:a16="http://schemas.microsoft.com/office/drawing/2014/main" id="{BBB925D4-D0BB-42BF-96CC-D20CA205746D}"/>
                </a:ext>
              </a:extLst>
            </p:cNvPr>
            <p:cNvSpPr txBox="1"/>
            <p:nvPr/>
          </p:nvSpPr>
          <p:spPr>
            <a:xfrm>
              <a:off x="1329043" y="2354477"/>
              <a:ext cx="1758634" cy="430887"/>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solidFill>
                    <a:srgbClr val="FF0000"/>
                  </a:solidFill>
                </a:rPr>
                <a:t>報酬やインセンティブ</a:t>
              </a:r>
              <a:endParaRPr kumimoji="1" lang="en-US" altLang="ja-JP" sz="1100" dirty="0">
                <a:solidFill>
                  <a:srgbClr val="FF0000"/>
                </a:solidFill>
              </a:endParaRPr>
            </a:p>
            <a:p>
              <a:pPr marL="171450" indent="-171450">
                <a:buFont typeface="Arial" panose="020B0604020202020204" pitchFamily="34" charset="0"/>
                <a:buChar char="•"/>
              </a:pPr>
              <a:r>
                <a:rPr kumimoji="1" lang="ja-JP" altLang="en-US" sz="1100" dirty="0">
                  <a:solidFill>
                    <a:srgbClr val="FF0000"/>
                  </a:solidFill>
                </a:rPr>
                <a:t>アクセス制御</a:t>
              </a:r>
              <a:endParaRPr kumimoji="1" lang="en-US" altLang="ja-JP" sz="1100" dirty="0">
                <a:solidFill>
                  <a:srgbClr val="FF0000"/>
                </a:solidFill>
              </a:endParaRPr>
            </a:p>
          </p:txBody>
        </p:sp>
        <p:sp>
          <p:nvSpPr>
            <p:cNvPr id="25" name="テキスト ボックス 24">
              <a:extLst>
                <a:ext uri="{FF2B5EF4-FFF2-40B4-BE49-F238E27FC236}">
                  <a16:creationId xmlns:a16="http://schemas.microsoft.com/office/drawing/2014/main" id="{546E3C13-CCE5-4E0E-8607-7FE9F367B206}"/>
                </a:ext>
              </a:extLst>
            </p:cNvPr>
            <p:cNvSpPr txBox="1"/>
            <p:nvPr/>
          </p:nvSpPr>
          <p:spPr>
            <a:xfrm>
              <a:off x="3585988" y="2354477"/>
              <a:ext cx="1971823" cy="769441"/>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真正な健診データへの迅速で確実なアクセス</a:t>
              </a:r>
              <a:endParaRPr kumimoji="1" lang="en-US" altLang="ja-JP" sz="1100" dirty="0"/>
            </a:p>
            <a:p>
              <a:pPr marL="171450" indent="-171450">
                <a:buFont typeface="Arial" panose="020B0604020202020204" pitchFamily="34" charset="0"/>
                <a:buChar char="•"/>
              </a:pPr>
              <a:r>
                <a:rPr kumimoji="1" lang="ja-JP" altLang="en-US" sz="1100" dirty="0"/>
                <a:t>データ利用範囲の透明性でコンプライアンス確保</a:t>
              </a:r>
              <a:endParaRPr kumimoji="1" lang="en-US" altLang="ja-JP" sz="1100" dirty="0"/>
            </a:p>
          </p:txBody>
        </p:sp>
        <p:sp>
          <p:nvSpPr>
            <p:cNvPr id="26" name="テキスト ボックス 25">
              <a:extLst>
                <a:ext uri="{FF2B5EF4-FFF2-40B4-BE49-F238E27FC236}">
                  <a16:creationId xmlns:a16="http://schemas.microsoft.com/office/drawing/2014/main" id="{067DEAFB-500C-4EEB-98E7-4718D4D0B622}"/>
                </a:ext>
              </a:extLst>
            </p:cNvPr>
            <p:cNvSpPr txBox="1"/>
            <p:nvPr/>
          </p:nvSpPr>
          <p:spPr>
            <a:xfrm>
              <a:off x="5798897" y="2331634"/>
              <a:ext cx="2325967" cy="600164"/>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患者との信頼関係維持と</a:t>
              </a:r>
              <a:r>
                <a:rPr kumimoji="1" lang="en-US" altLang="ja-JP" sz="1100" dirty="0"/>
                <a:t>”</a:t>
              </a:r>
              <a:r>
                <a:rPr kumimoji="1" lang="ja-JP" altLang="en-US" sz="1100" dirty="0"/>
                <a:t>コト</a:t>
              </a:r>
              <a:r>
                <a:rPr kumimoji="1" lang="en-US" altLang="ja-JP" sz="1100" dirty="0"/>
                <a:t>”</a:t>
              </a:r>
              <a:r>
                <a:rPr kumimoji="1" lang="ja-JP" altLang="en-US" sz="1100" dirty="0"/>
                <a:t>売りで、収益の拡大</a:t>
              </a:r>
              <a:endParaRPr kumimoji="1" lang="en-US" altLang="ja-JP" sz="1100" dirty="0"/>
            </a:p>
            <a:p>
              <a:pPr marL="171450" indent="-171450">
                <a:buFont typeface="Arial" panose="020B0604020202020204" pitchFamily="34" charset="0"/>
                <a:buChar char="•"/>
              </a:pPr>
              <a:r>
                <a:rPr kumimoji="1" lang="ja-JP" altLang="en-US" sz="1100" dirty="0"/>
                <a:t>正確な健診データの作成と利用</a:t>
              </a:r>
              <a:endParaRPr kumimoji="1" lang="en-US" altLang="ja-JP" sz="1100" dirty="0"/>
            </a:p>
          </p:txBody>
        </p:sp>
        <p:sp>
          <p:nvSpPr>
            <p:cNvPr id="30" name="テキスト ボックス 29">
              <a:extLst>
                <a:ext uri="{FF2B5EF4-FFF2-40B4-BE49-F238E27FC236}">
                  <a16:creationId xmlns:a16="http://schemas.microsoft.com/office/drawing/2014/main" id="{A67E0E29-9727-4059-ADB9-05015402F9C3}"/>
                </a:ext>
              </a:extLst>
            </p:cNvPr>
            <p:cNvSpPr txBox="1"/>
            <p:nvPr/>
          </p:nvSpPr>
          <p:spPr>
            <a:xfrm>
              <a:off x="3596910" y="3404503"/>
              <a:ext cx="1770713" cy="938719"/>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効率的なデータハンドリングで、整合性の向上とコスト削減</a:t>
              </a:r>
              <a:endParaRPr kumimoji="1" lang="en-US" altLang="ja-JP" sz="1100" dirty="0"/>
            </a:p>
            <a:p>
              <a:pPr marL="171450" indent="-171450">
                <a:buFont typeface="Arial" panose="020B0604020202020204" pitchFamily="34" charset="0"/>
                <a:buChar char="•"/>
              </a:pPr>
              <a:r>
                <a:rPr kumimoji="1" lang="ja-JP" altLang="en-US" sz="1100" dirty="0"/>
                <a:t>新たなビジネスモデルの展開</a:t>
              </a:r>
              <a:endParaRPr kumimoji="1" lang="en-US" altLang="ja-JP" sz="1100" dirty="0"/>
            </a:p>
          </p:txBody>
        </p:sp>
        <p:sp>
          <p:nvSpPr>
            <p:cNvPr id="31" name="テキスト ボックス 30">
              <a:extLst>
                <a:ext uri="{FF2B5EF4-FFF2-40B4-BE49-F238E27FC236}">
                  <a16:creationId xmlns:a16="http://schemas.microsoft.com/office/drawing/2014/main" id="{50E17A44-9768-493D-B852-1EBAD30EADD9}"/>
                </a:ext>
              </a:extLst>
            </p:cNvPr>
            <p:cNvSpPr txBox="1"/>
            <p:nvPr/>
          </p:nvSpPr>
          <p:spPr>
            <a:xfrm>
              <a:off x="1376550" y="3408487"/>
              <a:ext cx="1711128" cy="938719"/>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データの利用による医療サービスの向上</a:t>
              </a:r>
              <a:endParaRPr kumimoji="1" lang="en-US" altLang="ja-JP" sz="1100" dirty="0"/>
            </a:p>
            <a:p>
              <a:pPr marL="171450" indent="-171450">
                <a:buFont typeface="Arial" panose="020B0604020202020204" pitchFamily="34" charset="0"/>
                <a:buChar char="•"/>
              </a:pPr>
              <a:r>
                <a:rPr kumimoji="1" lang="ja-JP" altLang="en-US" sz="1100" dirty="0"/>
                <a:t>セキュリティとプライバシーの向上</a:t>
              </a:r>
              <a:endParaRPr kumimoji="1" lang="en-US" altLang="ja-JP" sz="1100" dirty="0"/>
            </a:p>
            <a:p>
              <a:endParaRPr kumimoji="1" lang="en-US" altLang="ja-JP" sz="1100" dirty="0"/>
            </a:p>
          </p:txBody>
        </p:sp>
      </p:grpSp>
      <p:sp>
        <p:nvSpPr>
          <p:cNvPr id="33" name="テキスト プレースホルダー 2">
            <a:extLst>
              <a:ext uri="{FF2B5EF4-FFF2-40B4-BE49-F238E27FC236}">
                <a16:creationId xmlns:a16="http://schemas.microsoft.com/office/drawing/2014/main" id="{DA385A4A-72A6-40E5-BB36-90DFA620F370}"/>
              </a:ext>
            </a:extLst>
          </p:cNvPr>
          <p:cNvSpPr>
            <a:spLocks noGrp="1"/>
          </p:cNvSpPr>
          <p:nvPr>
            <p:ph type="body" sz="quarter" idx="11"/>
          </p:nvPr>
        </p:nvSpPr>
        <p:spPr>
          <a:xfrm>
            <a:off x="539552" y="868958"/>
            <a:ext cx="8064698" cy="3816000"/>
          </a:xfrm>
        </p:spPr>
        <p:txBody>
          <a:bodyPr/>
          <a:lstStyle/>
          <a:p>
            <a:r>
              <a:rPr lang="ja-JP" altLang="en-US" dirty="0">
                <a:solidFill>
                  <a:schemeClr val="accent1"/>
                </a:solidFill>
              </a:rPr>
              <a:t>最新技術で、各ステークホルダーが抱えるニーズに対応し、独自価値を提供。</a:t>
            </a:r>
          </a:p>
        </p:txBody>
      </p:sp>
    </p:spTree>
    <p:extLst>
      <p:ext uri="{BB962C8B-B14F-4D97-AF65-F5344CB8AC3E}">
        <p14:creationId xmlns:p14="http://schemas.microsoft.com/office/powerpoint/2010/main" val="125816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en-US" altLang="ja-JP" dirty="0"/>
              <a:t>NFT</a:t>
            </a:r>
            <a:r>
              <a:rPr lang="ja-JP" altLang="en-US" dirty="0"/>
              <a:t>の仕組みと特徴</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13</a:t>
            </a:fld>
            <a:endParaRPr lang="en-US" dirty="0"/>
          </a:p>
        </p:txBody>
      </p:sp>
      <p:sp>
        <p:nvSpPr>
          <p:cNvPr id="4" name="テキスト プレースホルダー 2">
            <a:extLst>
              <a:ext uri="{FF2B5EF4-FFF2-40B4-BE49-F238E27FC236}">
                <a16:creationId xmlns:a16="http://schemas.microsoft.com/office/drawing/2014/main" id="{CF0A1F63-2902-455E-BEE8-8204C6CB3788}"/>
              </a:ext>
            </a:extLst>
          </p:cNvPr>
          <p:cNvSpPr txBox="1">
            <a:spLocks/>
          </p:cNvSpPr>
          <p:nvPr/>
        </p:nvSpPr>
        <p:spPr>
          <a:xfrm>
            <a:off x="539750" y="823274"/>
            <a:ext cx="8064698" cy="3816000"/>
          </a:xfrm>
          <a:prstGeom prst="rect">
            <a:avLst/>
          </a:prstGeom>
        </p:spPr>
        <p:txBody>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en-US" altLang="ja-JP" kern="0" dirty="0">
                <a:latin typeface="メイリオ" panose="020B0604030504040204" pitchFamily="50" charset="-128"/>
                <a:ea typeface="メイリオ" panose="020B0604030504040204" pitchFamily="50" charset="-128"/>
              </a:rPr>
              <a:t>NFT</a:t>
            </a:r>
            <a:r>
              <a:rPr lang="ja-JP" altLang="en-US" kern="0" dirty="0">
                <a:latin typeface="メイリオ" panose="020B0604030504040204" pitchFamily="50" charset="-128"/>
                <a:ea typeface="メイリオ" panose="020B0604030504040204" pitchFamily="50" charset="-128"/>
              </a:rPr>
              <a:t>が持つ対検閲性が、健診データ所有者の自由な利活用を保証。</a:t>
            </a:r>
          </a:p>
        </p:txBody>
      </p:sp>
      <p:sp>
        <p:nvSpPr>
          <p:cNvPr id="2" name="テキスト ボックス 1">
            <a:extLst>
              <a:ext uri="{FF2B5EF4-FFF2-40B4-BE49-F238E27FC236}">
                <a16:creationId xmlns:a16="http://schemas.microsoft.com/office/drawing/2014/main" id="{56F6016E-7899-467A-94C7-71D79A10C525}"/>
              </a:ext>
            </a:extLst>
          </p:cNvPr>
          <p:cNvSpPr txBox="1"/>
          <p:nvPr/>
        </p:nvSpPr>
        <p:spPr>
          <a:xfrm>
            <a:off x="539552" y="1279576"/>
            <a:ext cx="590124" cy="3117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dirty="0"/>
              <a:t>NFT</a:t>
            </a:r>
            <a:endParaRPr kumimoji="1" lang="ja-JP" altLang="en-US" dirty="0"/>
          </a:p>
        </p:txBody>
      </p:sp>
      <p:sp>
        <p:nvSpPr>
          <p:cNvPr id="10" name="テキスト ボックス 9">
            <a:extLst>
              <a:ext uri="{FF2B5EF4-FFF2-40B4-BE49-F238E27FC236}">
                <a16:creationId xmlns:a16="http://schemas.microsoft.com/office/drawing/2014/main" id="{34FB0B70-4F37-433B-8D4E-C4D1E17C09F0}"/>
              </a:ext>
            </a:extLst>
          </p:cNvPr>
          <p:cNvSpPr txBox="1"/>
          <p:nvPr/>
        </p:nvSpPr>
        <p:spPr>
          <a:xfrm>
            <a:off x="1413539" y="1279576"/>
            <a:ext cx="6582349" cy="31175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dirty="0">
                <a:solidFill>
                  <a:schemeClr val="accent1"/>
                </a:solidFill>
              </a:rPr>
              <a:t>N</a:t>
            </a:r>
            <a:r>
              <a:rPr kumimoji="1" lang="en-US" altLang="ja-JP" dirty="0"/>
              <a:t>on </a:t>
            </a:r>
            <a:r>
              <a:rPr kumimoji="1" lang="en-US" altLang="ja-JP" dirty="0">
                <a:solidFill>
                  <a:schemeClr val="accent1"/>
                </a:solidFill>
              </a:rPr>
              <a:t>F</a:t>
            </a:r>
            <a:r>
              <a:rPr kumimoji="1" lang="en-US" altLang="ja-JP" dirty="0"/>
              <a:t>ungible </a:t>
            </a:r>
            <a:r>
              <a:rPr kumimoji="1" lang="en-US" altLang="ja-JP" dirty="0">
                <a:solidFill>
                  <a:schemeClr val="accent1"/>
                </a:solidFill>
              </a:rPr>
              <a:t>T</a:t>
            </a:r>
            <a:r>
              <a:rPr kumimoji="1" lang="en-US" altLang="ja-JP" dirty="0"/>
              <a:t>oken</a:t>
            </a:r>
            <a:r>
              <a:rPr kumimoji="1" lang="ja-JP" altLang="en-US" dirty="0"/>
              <a:t>の略。</a:t>
            </a:r>
            <a:r>
              <a:rPr lang="ja-JP" altLang="en-US" kern="0" dirty="0">
                <a:solidFill>
                  <a:schemeClr val="tx1"/>
                </a:solidFill>
                <a:latin typeface="メイリオ" panose="020B0604030504040204" pitchFamily="50" charset="-128"/>
                <a:ea typeface="メイリオ" panose="020B0604030504040204" pitchFamily="50" charset="-128"/>
              </a:rPr>
              <a:t>代替不可能なデジタルデータ</a:t>
            </a:r>
            <a:endParaRPr lang="en-US" altLang="ja-JP" kern="0" dirty="0">
              <a:solidFill>
                <a:schemeClr val="tx1"/>
              </a:solidFill>
              <a:latin typeface="メイリオ" panose="020B0604030504040204" pitchFamily="50" charset="-128"/>
              <a:ea typeface="メイリオ" panose="020B0604030504040204" pitchFamily="50" charset="-128"/>
            </a:endParaRPr>
          </a:p>
        </p:txBody>
      </p:sp>
      <p:grpSp>
        <p:nvGrpSpPr>
          <p:cNvPr id="11" name="グループ化 10">
            <a:extLst>
              <a:ext uri="{FF2B5EF4-FFF2-40B4-BE49-F238E27FC236}">
                <a16:creationId xmlns:a16="http://schemas.microsoft.com/office/drawing/2014/main" id="{BC7AE661-0179-4EAE-80B2-0429DD761F3B}"/>
              </a:ext>
            </a:extLst>
          </p:cNvPr>
          <p:cNvGrpSpPr/>
          <p:nvPr/>
        </p:nvGrpSpPr>
        <p:grpSpPr>
          <a:xfrm>
            <a:off x="6081281" y="3497104"/>
            <a:ext cx="1598009" cy="545558"/>
            <a:chOff x="5626482" y="3639542"/>
            <a:chExt cx="1598009" cy="545558"/>
          </a:xfrm>
        </p:grpSpPr>
        <p:pic>
          <p:nvPicPr>
            <p:cNvPr id="5138" name="Picture 18" descr="NFTマーケットプレイス「OpenSea（オープンシー）」とは？基本情報・特徴・メリットなどを解説 | 仮想通貨ニュースメディア ビットタイムズ">
              <a:extLst>
                <a:ext uri="{FF2B5EF4-FFF2-40B4-BE49-F238E27FC236}">
                  <a16:creationId xmlns:a16="http://schemas.microsoft.com/office/drawing/2014/main" id="{F2496C7C-4E9A-4BA3-85E7-E2112F6B27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980" b="24158"/>
            <a:stretch/>
          </p:blipFill>
          <p:spPr bwMode="auto">
            <a:xfrm>
              <a:off x="5991197" y="3948362"/>
              <a:ext cx="861345" cy="236738"/>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893EF77C-FAA1-4B35-BC29-7CDC10596ACF}"/>
                </a:ext>
              </a:extLst>
            </p:cNvPr>
            <p:cNvSpPr txBox="1"/>
            <p:nvPr/>
          </p:nvSpPr>
          <p:spPr>
            <a:xfrm>
              <a:off x="5626482" y="3639542"/>
              <a:ext cx="1598009" cy="261610"/>
            </a:xfrm>
            <a:prstGeom prst="rect">
              <a:avLst/>
            </a:prstGeom>
            <a:noFill/>
          </p:spPr>
          <p:txBody>
            <a:bodyPr wrap="square" rtlCol="0">
              <a:spAutoFit/>
            </a:bodyPr>
            <a:lstStyle/>
            <a:p>
              <a:pPr algn="ctr"/>
              <a:r>
                <a:rPr kumimoji="1" lang="en-US" altLang="ja-JP" sz="1100" dirty="0"/>
                <a:t>NFT</a:t>
              </a:r>
              <a:r>
                <a:rPr kumimoji="1" lang="ja-JP" altLang="en-US" sz="1100" dirty="0"/>
                <a:t>マーケット</a:t>
              </a:r>
            </a:p>
          </p:txBody>
        </p:sp>
      </p:grpSp>
      <p:sp>
        <p:nvSpPr>
          <p:cNvPr id="37" name="テキスト ボックス 36">
            <a:extLst>
              <a:ext uri="{FF2B5EF4-FFF2-40B4-BE49-F238E27FC236}">
                <a16:creationId xmlns:a16="http://schemas.microsoft.com/office/drawing/2014/main" id="{C7D40D1D-74EE-4CC1-8962-099788AA02D1}"/>
              </a:ext>
            </a:extLst>
          </p:cNvPr>
          <p:cNvSpPr txBox="1"/>
          <p:nvPr/>
        </p:nvSpPr>
        <p:spPr>
          <a:xfrm>
            <a:off x="3771848" y="4313632"/>
            <a:ext cx="4050184"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ja-JP" altLang="en-US" sz="1100" dirty="0"/>
              <a:t>ライブラリ</a:t>
            </a:r>
            <a:r>
              <a:rPr kumimoji="1" lang="en-US" altLang="ja-JP" sz="1100" dirty="0"/>
              <a:t>		</a:t>
            </a:r>
            <a:r>
              <a:rPr kumimoji="1" lang="en-US" altLang="ja-JP" sz="1100" dirty="0" err="1"/>
              <a:t>OpenZeppelin</a:t>
            </a:r>
            <a:endParaRPr kumimoji="1" lang="ja-JP" altLang="en-US" sz="1100" dirty="0"/>
          </a:p>
        </p:txBody>
      </p:sp>
    </p:spTree>
    <p:extLst>
      <p:ext uri="{BB962C8B-B14F-4D97-AF65-F5344CB8AC3E}">
        <p14:creationId xmlns:p14="http://schemas.microsoft.com/office/powerpoint/2010/main" val="293220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26C5C-2937-6F06-893E-F8A19E30A58C}"/>
              </a:ext>
            </a:extLst>
          </p:cNvPr>
          <p:cNvSpPr>
            <a:spLocks noGrp="1"/>
          </p:cNvSpPr>
          <p:nvPr>
            <p:ph type="title"/>
          </p:nvPr>
        </p:nvSpPr>
        <p:spPr/>
        <p:txBody>
          <a:bodyPr/>
          <a:lstStyle/>
          <a:p>
            <a:r>
              <a:rPr kumimoji="1" lang="ja-JP" altLang="en-US" dirty="0"/>
              <a:t>ブロックチェーンとは何か</a:t>
            </a:r>
          </a:p>
        </p:txBody>
      </p:sp>
      <p:sp>
        <p:nvSpPr>
          <p:cNvPr id="3" name="スライド番号プレースホルダー 2">
            <a:extLst>
              <a:ext uri="{FF2B5EF4-FFF2-40B4-BE49-F238E27FC236}">
                <a16:creationId xmlns:a16="http://schemas.microsoft.com/office/drawing/2014/main" id="{4293C813-E116-9C83-5597-18FAE6805F3B}"/>
              </a:ext>
            </a:extLst>
          </p:cNvPr>
          <p:cNvSpPr>
            <a:spLocks noGrp="1"/>
          </p:cNvSpPr>
          <p:nvPr>
            <p:ph type="sldNum" sz="quarter" idx="10"/>
          </p:nvPr>
        </p:nvSpPr>
        <p:spPr>
          <a:xfrm>
            <a:off x="8706044" y="4896580"/>
            <a:ext cx="360000" cy="144000"/>
          </a:xfrm>
        </p:spPr>
        <p:txBody>
          <a:bodyPr/>
          <a:lstStyle/>
          <a:p>
            <a:fld id="{9FB9FBB1-FD5B-41A6-B84B-A229A6B4BB39}" type="slidenum">
              <a:rPr lang="en-US" altLang="ja-JP" smtClean="0"/>
              <a:pPr/>
              <a:t>14</a:t>
            </a:fld>
            <a:endParaRPr lang="en-US" dirty="0"/>
          </a:p>
        </p:txBody>
      </p:sp>
      <p:sp>
        <p:nvSpPr>
          <p:cNvPr id="33" name="テキスト ボックス 32">
            <a:extLst>
              <a:ext uri="{FF2B5EF4-FFF2-40B4-BE49-F238E27FC236}">
                <a16:creationId xmlns:a16="http://schemas.microsoft.com/office/drawing/2014/main" id="{780BA30B-55DF-22AE-E546-4BA32740ADFC}"/>
              </a:ext>
            </a:extLst>
          </p:cNvPr>
          <p:cNvSpPr txBox="1"/>
          <p:nvPr/>
        </p:nvSpPr>
        <p:spPr>
          <a:xfrm>
            <a:off x="499932" y="3057486"/>
            <a:ext cx="5017962" cy="1738938"/>
          </a:xfrm>
          <a:prstGeom prst="rect">
            <a:avLst/>
          </a:prstGeom>
          <a:noFill/>
          <a:ln>
            <a:noFill/>
          </a:ln>
        </p:spPr>
        <p:txBody>
          <a:bodyPr wrap="square" rtlCol="0">
            <a:spAutoFit/>
          </a:bodyPr>
          <a:lstStyle/>
          <a:p>
            <a:r>
              <a:rPr kumimoji="1" lang="ja-JP" altLang="en-US" sz="1100" dirty="0">
                <a:solidFill>
                  <a:schemeClr val="accent1"/>
                </a:solidFill>
              </a:rPr>
              <a:t>トランザクション</a:t>
            </a:r>
            <a:endParaRPr kumimoji="1" lang="en-US" altLang="ja-JP" sz="1100" dirty="0">
              <a:solidFill>
                <a:schemeClr val="accent1"/>
              </a:solidFill>
            </a:endParaRPr>
          </a:p>
          <a:p>
            <a:pPr marL="171450" indent="-171450">
              <a:buFont typeface="Arial" panose="020B0604020202020204" pitchFamily="34" charset="0"/>
              <a:buChar char="•"/>
            </a:pPr>
            <a:r>
              <a:rPr kumimoji="1" lang="ja-JP" altLang="en-US" sz="1050" dirty="0"/>
              <a:t>ブロックチェーンが保持するデータの状態（分散台帳、</a:t>
            </a:r>
            <a:r>
              <a:rPr kumimoji="1" lang="en-US" altLang="ja-JP" sz="1050" dirty="0"/>
              <a:t>virtual machine</a:t>
            </a:r>
            <a:r>
              <a:rPr kumimoji="1" lang="ja-JP" altLang="en-US" sz="1050" dirty="0"/>
              <a:t>）を変更するリクエスト</a:t>
            </a:r>
            <a:endParaRPr kumimoji="1" lang="en-US" altLang="ja-JP" sz="1050" dirty="0"/>
          </a:p>
          <a:p>
            <a:r>
              <a:rPr kumimoji="1" lang="ja-JP" altLang="en-US" sz="1100" dirty="0">
                <a:solidFill>
                  <a:schemeClr val="accent1"/>
                </a:solidFill>
              </a:rPr>
              <a:t>ブロック</a:t>
            </a:r>
            <a:endParaRPr kumimoji="1" lang="en-US" altLang="ja-JP" sz="1100" dirty="0">
              <a:solidFill>
                <a:schemeClr val="accent1"/>
              </a:solidFill>
            </a:endParaRPr>
          </a:p>
          <a:p>
            <a:pPr marL="171450" indent="-171450">
              <a:buFont typeface="Arial" panose="020B0604020202020204" pitchFamily="34" charset="0"/>
              <a:buChar char="•"/>
            </a:pPr>
            <a:r>
              <a:rPr kumimoji="1" lang="ja-JP" altLang="en-US" sz="1050" dirty="0"/>
              <a:t>複数のトランザクションと前ブロックのハッシュ値をひとまとめにしたもの</a:t>
            </a:r>
            <a:endParaRPr kumimoji="1" lang="en-US" altLang="ja-JP" sz="1050" dirty="0"/>
          </a:p>
          <a:p>
            <a:r>
              <a:rPr kumimoji="1" lang="ja-JP" altLang="en-US" sz="1100" dirty="0">
                <a:solidFill>
                  <a:schemeClr val="accent1"/>
                </a:solidFill>
              </a:rPr>
              <a:t>ノード</a:t>
            </a:r>
            <a:endParaRPr kumimoji="1" lang="en-US" altLang="ja-JP" sz="1100" dirty="0">
              <a:solidFill>
                <a:schemeClr val="accent1"/>
              </a:solidFill>
            </a:endParaRPr>
          </a:p>
          <a:p>
            <a:pPr marL="171450" indent="-171450">
              <a:buFont typeface="Arial" panose="020B0604020202020204" pitchFamily="34" charset="0"/>
              <a:buChar char="•"/>
            </a:pPr>
            <a:r>
              <a:rPr kumimoji="1" lang="ja-JP" altLang="en-US" sz="1050" dirty="0"/>
              <a:t>ある単一の状態とブロックチェーンを保存しているサーバ</a:t>
            </a:r>
            <a:endParaRPr kumimoji="1" lang="en-US" altLang="ja-JP" sz="1050" dirty="0"/>
          </a:p>
          <a:p>
            <a:r>
              <a:rPr kumimoji="1" lang="ja-JP" altLang="en-US" sz="1100" dirty="0">
                <a:solidFill>
                  <a:schemeClr val="accent1"/>
                </a:solidFill>
              </a:rPr>
              <a:t>ブロックチェーン</a:t>
            </a:r>
            <a:endParaRPr kumimoji="1" lang="en-US" altLang="ja-JP" sz="1100" dirty="0">
              <a:solidFill>
                <a:schemeClr val="accent1"/>
              </a:solidFill>
            </a:endParaRPr>
          </a:p>
          <a:p>
            <a:pPr marL="228600" indent="-228600">
              <a:buFont typeface="+mj-lt"/>
              <a:buAutoNum type="arabicPeriod"/>
            </a:pPr>
            <a:r>
              <a:rPr kumimoji="1" lang="ja-JP" altLang="en-US" sz="1050" dirty="0"/>
              <a:t>検証・承認されたブロックが連なったもの</a:t>
            </a:r>
            <a:endParaRPr kumimoji="1" lang="en-US" altLang="ja-JP" sz="1050" dirty="0"/>
          </a:p>
          <a:p>
            <a:pPr marL="228600" indent="-228600">
              <a:buFont typeface="+mj-lt"/>
              <a:buAutoNum type="arabicPeriod"/>
            </a:pPr>
            <a:r>
              <a:rPr kumimoji="1" lang="ja-JP" altLang="en-US" sz="1050" dirty="0"/>
              <a:t>ある単一の状態とブロックチェーンを共有するノードの集合</a:t>
            </a:r>
            <a:endParaRPr kumimoji="1" lang="en-US" altLang="ja-JP" sz="1050" dirty="0"/>
          </a:p>
        </p:txBody>
      </p:sp>
      <p:grpSp>
        <p:nvGrpSpPr>
          <p:cNvPr id="8" name="グループ化 7">
            <a:extLst>
              <a:ext uri="{FF2B5EF4-FFF2-40B4-BE49-F238E27FC236}">
                <a16:creationId xmlns:a16="http://schemas.microsoft.com/office/drawing/2014/main" id="{7F28311E-65AD-DDDA-D1E1-D6D66ABD16A5}"/>
              </a:ext>
            </a:extLst>
          </p:cNvPr>
          <p:cNvGrpSpPr/>
          <p:nvPr/>
        </p:nvGrpSpPr>
        <p:grpSpPr>
          <a:xfrm>
            <a:off x="539552" y="1043439"/>
            <a:ext cx="8199428" cy="1911594"/>
            <a:chOff x="112486" y="1008291"/>
            <a:chExt cx="8919028" cy="2569470"/>
          </a:xfrm>
        </p:grpSpPr>
        <p:sp>
          <p:nvSpPr>
            <p:cNvPr id="4" name="正方形/長方形 3">
              <a:extLst>
                <a:ext uri="{FF2B5EF4-FFF2-40B4-BE49-F238E27FC236}">
                  <a16:creationId xmlns:a16="http://schemas.microsoft.com/office/drawing/2014/main" id="{CC899F88-4C3B-54B5-FD83-12A04DF08544}"/>
                </a:ext>
              </a:extLst>
            </p:cNvPr>
            <p:cNvSpPr/>
            <p:nvPr/>
          </p:nvSpPr>
          <p:spPr>
            <a:xfrm>
              <a:off x="820056"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5" name="楕円 4">
              <a:extLst>
                <a:ext uri="{FF2B5EF4-FFF2-40B4-BE49-F238E27FC236}">
                  <a16:creationId xmlns:a16="http://schemas.microsoft.com/office/drawing/2014/main" id="{28998B33-CF97-98BE-B706-6288952EBA63}"/>
                </a:ext>
              </a:extLst>
            </p:cNvPr>
            <p:cNvSpPr/>
            <p:nvPr/>
          </p:nvSpPr>
          <p:spPr>
            <a:xfrm>
              <a:off x="943427"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6" name="四角形: 角を丸くする 5">
              <a:extLst>
                <a:ext uri="{FF2B5EF4-FFF2-40B4-BE49-F238E27FC236}">
                  <a16:creationId xmlns:a16="http://schemas.microsoft.com/office/drawing/2014/main" id="{E6F13A0D-5395-C9F5-0372-9C18A3CE3DF6}"/>
                </a:ext>
              </a:extLst>
            </p:cNvPr>
            <p:cNvSpPr/>
            <p:nvPr/>
          </p:nvSpPr>
          <p:spPr>
            <a:xfrm>
              <a:off x="943427"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7" name="四角形: 角を丸くする 6">
              <a:extLst>
                <a:ext uri="{FF2B5EF4-FFF2-40B4-BE49-F238E27FC236}">
                  <a16:creationId xmlns:a16="http://schemas.microsoft.com/office/drawing/2014/main" id="{15158838-8EE5-2AA2-44B1-138BA492EF7E}"/>
                </a:ext>
              </a:extLst>
            </p:cNvPr>
            <p:cNvSpPr/>
            <p:nvPr/>
          </p:nvSpPr>
          <p:spPr>
            <a:xfrm>
              <a:off x="943427"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0" name="四角形: 角を丸くする 9">
              <a:extLst>
                <a:ext uri="{FF2B5EF4-FFF2-40B4-BE49-F238E27FC236}">
                  <a16:creationId xmlns:a16="http://schemas.microsoft.com/office/drawing/2014/main" id="{51255BB6-96F4-F0FB-ED00-8FC2D6E86DEB}"/>
                </a:ext>
              </a:extLst>
            </p:cNvPr>
            <p:cNvSpPr/>
            <p:nvPr/>
          </p:nvSpPr>
          <p:spPr>
            <a:xfrm>
              <a:off x="943427"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1" name="テキスト ボックス 10">
              <a:extLst>
                <a:ext uri="{FF2B5EF4-FFF2-40B4-BE49-F238E27FC236}">
                  <a16:creationId xmlns:a16="http://schemas.microsoft.com/office/drawing/2014/main" id="{1CDE6386-34BF-0C6C-87C6-B47E0E4B7C9A}"/>
                </a:ext>
              </a:extLst>
            </p:cNvPr>
            <p:cNvSpPr txBox="1"/>
            <p:nvPr/>
          </p:nvSpPr>
          <p:spPr>
            <a:xfrm>
              <a:off x="1587605"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sp>
          <p:nvSpPr>
            <p:cNvPr id="12" name="正方形/長方形 11">
              <a:extLst>
                <a:ext uri="{FF2B5EF4-FFF2-40B4-BE49-F238E27FC236}">
                  <a16:creationId xmlns:a16="http://schemas.microsoft.com/office/drawing/2014/main" id="{9A1779E7-DDC1-D152-F713-E8A6CF42D4E2}"/>
                </a:ext>
              </a:extLst>
            </p:cNvPr>
            <p:cNvSpPr/>
            <p:nvPr/>
          </p:nvSpPr>
          <p:spPr>
            <a:xfrm>
              <a:off x="3483428"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13" name="楕円 12">
              <a:extLst>
                <a:ext uri="{FF2B5EF4-FFF2-40B4-BE49-F238E27FC236}">
                  <a16:creationId xmlns:a16="http://schemas.microsoft.com/office/drawing/2014/main" id="{E8E51933-E177-234E-147F-7C46D5DEFB59}"/>
                </a:ext>
              </a:extLst>
            </p:cNvPr>
            <p:cNvSpPr/>
            <p:nvPr/>
          </p:nvSpPr>
          <p:spPr>
            <a:xfrm>
              <a:off x="3606799"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14" name="四角形: 角を丸くする 13">
              <a:extLst>
                <a:ext uri="{FF2B5EF4-FFF2-40B4-BE49-F238E27FC236}">
                  <a16:creationId xmlns:a16="http://schemas.microsoft.com/office/drawing/2014/main" id="{05B06FBE-A7C6-42C0-404E-A7BBF77C68BD}"/>
                </a:ext>
              </a:extLst>
            </p:cNvPr>
            <p:cNvSpPr/>
            <p:nvPr/>
          </p:nvSpPr>
          <p:spPr>
            <a:xfrm>
              <a:off x="3606799"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5" name="四角形: 角を丸くする 14">
              <a:extLst>
                <a:ext uri="{FF2B5EF4-FFF2-40B4-BE49-F238E27FC236}">
                  <a16:creationId xmlns:a16="http://schemas.microsoft.com/office/drawing/2014/main" id="{A480F433-3E23-50C5-BFB2-71F2C82F34CA}"/>
                </a:ext>
              </a:extLst>
            </p:cNvPr>
            <p:cNvSpPr/>
            <p:nvPr/>
          </p:nvSpPr>
          <p:spPr>
            <a:xfrm>
              <a:off x="3606799"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6" name="四角形: 角を丸くする 15">
              <a:extLst>
                <a:ext uri="{FF2B5EF4-FFF2-40B4-BE49-F238E27FC236}">
                  <a16:creationId xmlns:a16="http://schemas.microsoft.com/office/drawing/2014/main" id="{18D8E43B-06D4-C4B6-9403-2E54F3B43D24}"/>
                </a:ext>
              </a:extLst>
            </p:cNvPr>
            <p:cNvSpPr/>
            <p:nvPr/>
          </p:nvSpPr>
          <p:spPr>
            <a:xfrm>
              <a:off x="3606799"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7" name="テキスト ボックス 16">
              <a:extLst>
                <a:ext uri="{FF2B5EF4-FFF2-40B4-BE49-F238E27FC236}">
                  <a16:creationId xmlns:a16="http://schemas.microsoft.com/office/drawing/2014/main" id="{95987B96-A0F6-D85B-3B88-05EC940EDCF4}"/>
                </a:ext>
              </a:extLst>
            </p:cNvPr>
            <p:cNvSpPr txBox="1"/>
            <p:nvPr/>
          </p:nvSpPr>
          <p:spPr>
            <a:xfrm>
              <a:off x="4250976"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sp>
          <p:nvSpPr>
            <p:cNvPr id="18" name="正方形/長方形 17">
              <a:extLst>
                <a:ext uri="{FF2B5EF4-FFF2-40B4-BE49-F238E27FC236}">
                  <a16:creationId xmlns:a16="http://schemas.microsoft.com/office/drawing/2014/main" id="{AE4BF298-57CB-9394-4814-B2F132C61566}"/>
                </a:ext>
              </a:extLst>
            </p:cNvPr>
            <p:cNvSpPr/>
            <p:nvPr/>
          </p:nvSpPr>
          <p:spPr>
            <a:xfrm>
              <a:off x="6146800"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19" name="楕円 18">
              <a:extLst>
                <a:ext uri="{FF2B5EF4-FFF2-40B4-BE49-F238E27FC236}">
                  <a16:creationId xmlns:a16="http://schemas.microsoft.com/office/drawing/2014/main" id="{1188750D-08A9-A82A-5BCA-878FA4086649}"/>
                </a:ext>
              </a:extLst>
            </p:cNvPr>
            <p:cNvSpPr/>
            <p:nvPr/>
          </p:nvSpPr>
          <p:spPr>
            <a:xfrm>
              <a:off x="6270171"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20" name="四角形: 角を丸くする 19">
              <a:extLst>
                <a:ext uri="{FF2B5EF4-FFF2-40B4-BE49-F238E27FC236}">
                  <a16:creationId xmlns:a16="http://schemas.microsoft.com/office/drawing/2014/main" id="{384FC953-C5E9-AA05-E3D0-A85DD427B88A}"/>
                </a:ext>
              </a:extLst>
            </p:cNvPr>
            <p:cNvSpPr/>
            <p:nvPr/>
          </p:nvSpPr>
          <p:spPr>
            <a:xfrm>
              <a:off x="6270171"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1" name="四角形: 角を丸くする 20">
              <a:extLst>
                <a:ext uri="{FF2B5EF4-FFF2-40B4-BE49-F238E27FC236}">
                  <a16:creationId xmlns:a16="http://schemas.microsoft.com/office/drawing/2014/main" id="{55D011C9-43BF-723F-905C-B7CB8560DF66}"/>
                </a:ext>
              </a:extLst>
            </p:cNvPr>
            <p:cNvSpPr/>
            <p:nvPr/>
          </p:nvSpPr>
          <p:spPr>
            <a:xfrm>
              <a:off x="6270171"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2" name="四角形: 角を丸くする 21">
              <a:extLst>
                <a:ext uri="{FF2B5EF4-FFF2-40B4-BE49-F238E27FC236}">
                  <a16:creationId xmlns:a16="http://schemas.microsoft.com/office/drawing/2014/main" id="{05F5CA10-CDCF-4CCD-39EC-5F8D13692B91}"/>
                </a:ext>
              </a:extLst>
            </p:cNvPr>
            <p:cNvSpPr/>
            <p:nvPr/>
          </p:nvSpPr>
          <p:spPr>
            <a:xfrm>
              <a:off x="6270171"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3" name="テキスト ボックス 22">
              <a:extLst>
                <a:ext uri="{FF2B5EF4-FFF2-40B4-BE49-F238E27FC236}">
                  <a16:creationId xmlns:a16="http://schemas.microsoft.com/office/drawing/2014/main" id="{08A39340-A4A6-4315-6162-47FEE6CEB2CE}"/>
                </a:ext>
              </a:extLst>
            </p:cNvPr>
            <p:cNvSpPr txBox="1"/>
            <p:nvPr/>
          </p:nvSpPr>
          <p:spPr>
            <a:xfrm>
              <a:off x="6914348"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cxnSp>
          <p:nvCxnSpPr>
            <p:cNvPr id="27" name="コネクタ: カギ線 26">
              <a:extLst>
                <a:ext uri="{FF2B5EF4-FFF2-40B4-BE49-F238E27FC236}">
                  <a16:creationId xmlns:a16="http://schemas.microsoft.com/office/drawing/2014/main" id="{F5696200-F711-9174-E9DD-A213DCC170B9}"/>
                </a:ext>
              </a:extLst>
            </p:cNvPr>
            <p:cNvCxnSpPr>
              <a:stCxn id="4" idx="3"/>
              <a:endCxn id="13" idx="2"/>
            </p:cNvCxnSpPr>
            <p:nvPr/>
          </p:nvCxnSpPr>
          <p:spPr>
            <a:xfrm flipV="1">
              <a:off x="2888343" y="1433286"/>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01031BE6-45B9-5ABF-E1B8-C962D5B92226}"/>
                </a:ext>
              </a:extLst>
            </p:cNvPr>
            <p:cNvCxnSpPr>
              <a:stCxn id="12" idx="3"/>
              <a:endCxn id="19" idx="2"/>
            </p:cNvCxnSpPr>
            <p:nvPr/>
          </p:nvCxnSpPr>
          <p:spPr>
            <a:xfrm flipV="1">
              <a:off x="5551715" y="1433286"/>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ADC766AE-BC4C-31A3-CBB0-FD1F6D301D65}"/>
                </a:ext>
              </a:extLst>
            </p:cNvPr>
            <p:cNvCxnSpPr/>
            <p:nvPr/>
          </p:nvCxnSpPr>
          <p:spPr>
            <a:xfrm flipV="1">
              <a:off x="224971" y="1433285"/>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3E26F451-883B-9DF6-EDBB-C1D2DBD6C66A}"/>
                </a:ext>
              </a:extLst>
            </p:cNvPr>
            <p:cNvCxnSpPr/>
            <p:nvPr/>
          </p:nvCxnSpPr>
          <p:spPr>
            <a:xfrm flipV="1">
              <a:off x="8215087" y="1424212"/>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98E592AC-DD01-E188-256C-70C713D6E0B0}"/>
                </a:ext>
              </a:extLst>
            </p:cNvPr>
            <p:cNvSpPr/>
            <p:nvPr/>
          </p:nvSpPr>
          <p:spPr>
            <a:xfrm>
              <a:off x="112486" y="1008291"/>
              <a:ext cx="8919028" cy="2445342"/>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dirty="0"/>
            </a:p>
          </p:txBody>
        </p:sp>
        <p:sp>
          <p:nvSpPr>
            <p:cNvPr id="35" name="テキスト ボックス 34">
              <a:extLst>
                <a:ext uri="{FF2B5EF4-FFF2-40B4-BE49-F238E27FC236}">
                  <a16:creationId xmlns:a16="http://schemas.microsoft.com/office/drawing/2014/main" id="{9D9BADB5-384B-B138-9EC8-945A3B604327}"/>
                </a:ext>
              </a:extLst>
            </p:cNvPr>
            <p:cNvSpPr txBox="1"/>
            <p:nvPr/>
          </p:nvSpPr>
          <p:spPr>
            <a:xfrm>
              <a:off x="1385560" y="3139270"/>
              <a:ext cx="937275" cy="314363"/>
            </a:xfrm>
            <a:prstGeom prst="rect">
              <a:avLst/>
            </a:prstGeom>
            <a:noFill/>
          </p:spPr>
          <p:txBody>
            <a:bodyPr wrap="none" rtlCol="0">
              <a:spAutoFit/>
            </a:bodyPr>
            <a:lstStyle/>
            <a:p>
              <a:pPr algn="ctr"/>
              <a:r>
                <a:rPr kumimoji="1" lang="ja-JP" altLang="en-US" sz="900" dirty="0">
                  <a:solidFill>
                    <a:schemeClr val="accent1"/>
                  </a:solidFill>
                </a:rPr>
                <a:t>ブロック</a:t>
              </a:r>
            </a:p>
          </p:txBody>
        </p:sp>
        <p:sp>
          <p:nvSpPr>
            <p:cNvPr id="36" name="テキスト ボックス 35">
              <a:extLst>
                <a:ext uri="{FF2B5EF4-FFF2-40B4-BE49-F238E27FC236}">
                  <a16:creationId xmlns:a16="http://schemas.microsoft.com/office/drawing/2014/main" id="{F932D899-FE6E-903A-7F48-994FBB29CD39}"/>
                </a:ext>
              </a:extLst>
            </p:cNvPr>
            <p:cNvSpPr txBox="1"/>
            <p:nvPr/>
          </p:nvSpPr>
          <p:spPr>
            <a:xfrm>
              <a:off x="3792128" y="3122694"/>
              <a:ext cx="1986407" cy="455067"/>
            </a:xfrm>
            <a:prstGeom prst="rect">
              <a:avLst/>
            </a:prstGeom>
            <a:noFill/>
          </p:spPr>
          <p:txBody>
            <a:bodyPr wrap="none" rtlCol="0">
              <a:spAutoFit/>
            </a:bodyPr>
            <a:lstStyle/>
            <a:p>
              <a:pPr algn="ctr"/>
              <a:r>
                <a:rPr kumimoji="1" lang="ja-JP" altLang="en-US" sz="1600" dirty="0">
                  <a:solidFill>
                    <a:schemeClr val="bg2"/>
                  </a:solidFill>
                </a:rPr>
                <a:t>ブロックチェーン</a:t>
              </a:r>
            </a:p>
          </p:txBody>
        </p:sp>
      </p:grpSp>
      <p:sp>
        <p:nvSpPr>
          <p:cNvPr id="9" name="楕円 8">
            <a:extLst>
              <a:ext uri="{FF2B5EF4-FFF2-40B4-BE49-F238E27FC236}">
                <a16:creationId xmlns:a16="http://schemas.microsoft.com/office/drawing/2014/main" id="{681CF43F-A341-D247-200E-686E27216BFD}"/>
              </a:ext>
            </a:extLst>
          </p:cNvPr>
          <p:cNvSpPr/>
          <p:nvPr/>
        </p:nvSpPr>
        <p:spPr>
          <a:xfrm>
            <a:off x="6050703" y="3087796"/>
            <a:ext cx="2347390" cy="140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kumimoji="1" lang="ja-JP" altLang="en-US" dirty="0">
                <a:solidFill>
                  <a:schemeClr val="tx1"/>
                </a:solidFill>
              </a:rPr>
              <a:t>単一の状態・</a:t>
            </a:r>
            <a:endParaRPr kumimoji="1" lang="en-US" altLang="ja-JP" dirty="0">
              <a:solidFill>
                <a:schemeClr val="tx1"/>
              </a:solidFill>
            </a:endParaRPr>
          </a:p>
          <a:p>
            <a:pPr algn="ctr"/>
            <a:r>
              <a:rPr kumimoji="1" lang="ja-JP" altLang="en-US" dirty="0">
                <a:solidFill>
                  <a:schemeClr val="tx1"/>
                </a:solidFill>
              </a:rPr>
              <a:t>ブロックチェーン</a:t>
            </a:r>
            <a:endParaRPr kumimoji="1" lang="en-US" altLang="ja-JP" dirty="0">
              <a:solidFill>
                <a:schemeClr val="tx1"/>
              </a:solidFill>
            </a:endParaRPr>
          </a:p>
          <a:p>
            <a:pPr algn="ctr"/>
            <a:r>
              <a:rPr kumimoji="1" lang="ja-JP" altLang="en-US" dirty="0">
                <a:solidFill>
                  <a:schemeClr val="tx1"/>
                </a:solidFill>
              </a:rPr>
              <a:t>を共有</a:t>
            </a:r>
          </a:p>
        </p:txBody>
      </p:sp>
      <p:sp>
        <p:nvSpPr>
          <p:cNvPr id="24" name="楕円 23">
            <a:extLst>
              <a:ext uri="{FF2B5EF4-FFF2-40B4-BE49-F238E27FC236}">
                <a16:creationId xmlns:a16="http://schemas.microsoft.com/office/drawing/2014/main" id="{F87836A6-327E-8BE8-AC8A-99B14F64CD2A}"/>
              </a:ext>
            </a:extLst>
          </p:cNvPr>
          <p:cNvSpPr/>
          <p:nvPr/>
        </p:nvSpPr>
        <p:spPr>
          <a:xfrm>
            <a:off x="6222413" y="2998507"/>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6C09913-4E24-85B0-5ED3-170C443B58C1}"/>
              </a:ext>
            </a:extLst>
          </p:cNvPr>
          <p:cNvSpPr/>
          <p:nvPr/>
        </p:nvSpPr>
        <p:spPr>
          <a:xfrm>
            <a:off x="6898230" y="4277967"/>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26FF6E0-0C2F-0004-3559-2263718FA772}"/>
              </a:ext>
            </a:extLst>
          </p:cNvPr>
          <p:cNvSpPr/>
          <p:nvPr/>
        </p:nvSpPr>
        <p:spPr>
          <a:xfrm>
            <a:off x="5836617" y="3792492"/>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A366675-C559-322D-36E1-92C690060F00}"/>
              </a:ext>
            </a:extLst>
          </p:cNvPr>
          <p:cNvSpPr/>
          <p:nvPr/>
        </p:nvSpPr>
        <p:spPr>
          <a:xfrm>
            <a:off x="7232977" y="2922076"/>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CB455A8-EFC4-957C-D94C-84C855F450E8}"/>
              </a:ext>
            </a:extLst>
          </p:cNvPr>
          <p:cNvSpPr/>
          <p:nvPr/>
        </p:nvSpPr>
        <p:spPr>
          <a:xfrm>
            <a:off x="7830323" y="4104118"/>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ED966C4-975B-15C8-EE62-BEDE0C094375}"/>
              </a:ext>
            </a:extLst>
          </p:cNvPr>
          <p:cNvSpPr/>
          <p:nvPr/>
        </p:nvSpPr>
        <p:spPr>
          <a:xfrm>
            <a:off x="8118896" y="3213896"/>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4BD1186-6243-8BC2-242A-DB0599BCF7B8}"/>
              </a:ext>
            </a:extLst>
          </p:cNvPr>
          <p:cNvSpPr txBox="1"/>
          <p:nvPr/>
        </p:nvSpPr>
        <p:spPr>
          <a:xfrm>
            <a:off x="6195953" y="4551830"/>
            <a:ext cx="765636" cy="311752"/>
          </a:xfrm>
          <a:prstGeom prst="rect">
            <a:avLst/>
          </a:prstGeom>
          <a:noFill/>
        </p:spPr>
        <p:txBody>
          <a:bodyPr wrap="square" rtlCol="0">
            <a:spAutoFit/>
          </a:bodyPr>
          <a:lstStyle/>
          <a:p>
            <a:r>
              <a:rPr kumimoji="1" lang="ja-JP" altLang="en-US" dirty="0">
                <a:solidFill>
                  <a:schemeClr val="accent1"/>
                </a:solidFill>
              </a:rPr>
              <a:t>ノード</a:t>
            </a:r>
          </a:p>
        </p:txBody>
      </p:sp>
      <p:sp>
        <p:nvSpPr>
          <p:cNvPr id="39" name="正方形/長方形 38">
            <a:extLst>
              <a:ext uri="{FF2B5EF4-FFF2-40B4-BE49-F238E27FC236}">
                <a16:creationId xmlns:a16="http://schemas.microsoft.com/office/drawing/2014/main" id="{C9A773A1-5EBF-B92E-B61C-B40FBCD91CE0}"/>
              </a:ext>
            </a:extLst>
          </p:cNvPr>
          <p:cNvSpPr/>
          <p:nvPr/>
        </p:nvSpPr>
        <p:spPr>
          <a:xfrm>
            <a:off x="5717190" y="2925682"/>
            <a:ext cx="2954523" cy="197055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83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ACE4A5-93BF-77C3-ADBF-2FFE5D4A57E7}"/>
              </a:ext>
            </a:extLst>
          </p:cNvPr>
          <p:cNvSpPr>
            <a:spLocks noGrp="1"/>
          </p:cNvSpPr>
          <p:nvPr>
            <p:ph type="title"/>
          </p:nvPr>
        </p:nvSpPr>
        <p:spPr/>
        <p:txBody>
          <a:bodyPr/>
          <a:lstStyle/>
          <a:p>
            <a:r>
              <a:rPr kumimoji="1" lang="ja-JP" altLang="en-US" dirty="0"/>
              <a:t>スマートコントラクトとは</a:t>
            </a:r>
          </a:p>
        </p:txBody>
      </p:sp>
      <p:sp>
        <p:nvSpPr>
          <p:cNvPr id="3" name="スライド番号プレースホルダー 2">
            <a:extLst>
              <a:ext uri="{FF2B5EF4-FFF2-40B4-BE49-F238E27FC236}">
                <a16:creationId xmlns:a16="http://schemas.microsoft.com/office/drawing/2014/main" id="{1C7AEA37-1814-150E-DF4A-AD96AA2F7724}"/>
              </a:ext>
            </a:extLst>
          </p:cNvPr>
          <p:cNvSpPr>
            <a:spLocks noGrp="1"/>
          </p:cNvSpPr>
          <p:nvPr>
            <p:ph type="sldNum" sz="quarter" idx="10"/>
          </p:nvPr>
        </p:nvSpPr>
        <p:spPr/>
        <p:txBody>
          <a:bodyPr/>
          <a:lstStyle/>
          <a:p>
            <a:fld id="{9FB9FBB1-FD5B-41A6-B84B-A229A6B4BB39}" type="slidenum">
              <a:rPr lang="en-US" altLang="ja-JP" smtClean="0"/>
              <a:pPr/>
              <a:t>15</a:t>
            </a:fld>
            <a:endParaRPr lang="en-US" dirty="0"/>
          </a:p>
        </p:txBody>
      </p:sp>
      <p:grpSp>
        <p:nvGrpSpPr>
          <p:cNvPr id="4" name="グループ化 3">
            <a:extLst>
              <a:ext uri="{FF2B5EF4-FFF2-40B4-BE49-F238E27FC236}">
                <a16:creationId xmlns:a16="http://schemas.microsoft.com/office/drawing/2014/main" id="{9AB3516C-56BA-A296-83C1-69AC6C7456D3}"/>
              </a:ext>
            </a:extLst>
          </p:cNvPr>
          <p:cNvGrpSpPr/>
          <p:nvPr/>
        </p:nvGrpSpPr>
        <p:grpSpPr>
          <a:xfrm>
            <a:off x="6028529" y="2812200"/>
            <a:ext cx="2710451" cy="1860013"/>
            <a:chOff x="5608017" y="2633714"/>
            <a:chExt cx="2710451" cy="1860013"/>
          </a:xfrm>
        </p:grpSpPr>
        <p:sp>
          <p:nvSpPr>
            <p:cNvPr id="5" name="楕円 4">
              <a:extLst>
                <a:ext uri="{FF2B5EF4-FFF2-40B4-BE49-F238E27FC236}">
                  <a16:creationId xmlns:a16="http://schemas.microsoft.com/office/drawing/2014/main" id="{FF32F63E-33AE-4F5F-4603-98F2246075F3}"/>
                </a:ext>
              </a:extLst>
            </p:cNvPr>
            <p:cNvSpPr/>
            <p:nvPr/>
          </p:nvSpPr>
          <p:spPr>
            <a:xfrm>
              <a:off x="5822103" y="2882642"/>
              <a:ext cx="2347390" cy="140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rPr>
                <a:t>ブロックチェーン</a:t>
              </a:r>
            </a:p>
          </p:txBody>
        </p:sp>
        <p:sp>
          <p:nvSpPr>
            <p:cNvPr id="6" name="楕円 5">
              <a:extLst>
                <a:ext uri="{FF2B5EF4-FFF2-40B4-BE49-F238E27FC236}">
                  <a16:creationId xmlns:a16="http://schemas.microsoft.com/office/drawing/2014/main" id="{1C458FAC-FA05-3A57-2068-32ED3CCBCE18}"/>
                </a:ext>
              </a:extLst>
            </p:cNvPr>
            <p:cNvSpPr/>
            <p:nvPr/>
          </p:nvSpPr>
          <p:spPr>
            <a:xfrm>
              <a:off x="5993813" y="2793353"/>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3066B8AE-7121-8D83-92A5-E68D751B55E1}"/>
                </a:ext>
              </a:extLst>
            </p:cNvPr>
            <p:cNvSpPr/>
            <p:nvPr/>
          </p:nvSpPr>
          <p:spPr>
            <a:xfrm>
              <a:off x="6669630" y="4072813"/>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40B0863-9319-E21D-EC39-F4A5B29BB6F1}"/>
                </a:ext>
              </a:extLst>
            </p:cNvPr>
            <p:cNvSpPr/>
            <p:nvPr/>
          </p:nvSpPr>
          <p:spPr>
            <a:xfrm>
              <a:off x="5608017" y="3587338"/>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A40B440-73B8-1664-1CB4-5CED9FB0D0E7}"/>
                </a:ext>
              </a:extLst>
            </p:cNvPr>
            <p:cNvSpPr/>
            <p:nvPr/>
          </p:nvSpPr>
          <p:spPr>
            <a:xfrm>
              <a:off x="7080537" y="2633714"/>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5FDE40C-114A-8CA4-A062-CCC4A38E3306}"/>
                </a:ext>
              </a:extLst>
            </p:cNvPr>
            <p:cNvSpPr/>
            <p:nvPr/>
          </p:nvSpPr>
          <p:spPr>
            <a:xfrm>
              <a:off x="7601723" y="3898964"/>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F194CA0-08F1-493D-A7A7-E84FE21971C1}"/>
                </a:ext>
              </a:extLst>
            </p:cNvPr>
            <p:cNvSpPr/>
            <p:nvPr/>
          </p:nvSpPr>
          <p:spPr>
            <a:xfrm>
              <a:off x="7890296" y="3008742"/>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波線 11">
            <a:extLst>
              <a:ext uri="{FF2B5EF4-FFF2-40B4-BE49-F238E27FC236}">
                <a16:creationId xmlns:a16="http://schemas.microsoft.com/office/drawing/2014/main" id="{44A04F3E-A934-540D-D655-27FACB246779}"/>
              </a:ext>
            </a:extLst>
          </p:cNvPr>
          <p:cNvSpPr/>
          <p:nvPr/>
        </p:nvSpPr>
        <p:spPr>
          <a:xfrm rot="16200000">
            <a:off x="4431791" y="1070799"/>
            <a:ext cx="1867420" cy="2023146"/>
          </a:xfrm>
          <a:prstGeom prst="wave">
            <a:avLst>
              <a:gd name="adj1" fmla="val 10182"/>
              <a:gd name="adj2" fmla="val 2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3F383CA-CF9A-691E-8F11-933353064191}"/>
              </a:ext>
            </a:extLst>
          </p:cNvPr>
          <p:cNvSpPr txBox="1"/>
          <p:nvPr/>
        </p:nvSpPr>
        <p:spPr>
          <a:xfrm>
            <a:off x="4433553" y="771632"/>
            <a:ext cx="2023148" cy="311752"/>
          </a:xfrm>
          <a:prstGeom prst="rect">
            <a:avLst/>
          </a:prstGeom>
          <a:noFill/>
        </p:spPr>
        <p:txBody>
          <a:bodyPr wrap="square" rtlCol="0">
            <a:spAutoFit/>
          </a:bodyPr>
          <a:lstStyle/>
          <a:p>
            <a:r>
              <a:rPr kumimoji="1" lang="ja-JP" altLang="en-US" dirty="0">
                <a:solidFill>
                  <a:schemeClr val="accent1"/>
                </a:solidFill>
              </a:rPr>
              <a:t>スマートコントラクト</a:t>
            </a:r>
          </a:p>
        </p:txBody>
      </p:sp>
      <p:sp>
        <p:nvSpPr>
          <p:cNvPr id="14" name="四角形: 角を丸くする 13">
            <a:extLst>
              <a:ext uri="{FF2B5EF4-FFF2-40B4-BE49-F238E27FC236}">
                <a16:creationId xmlns:a16="http://schemas.microsoft.com/office/drawing/2014/main" id="{409DFA7B-B0D7-88DD-D3C5-11ABB08E8815}"/>
              </a:ext>
            </a:extLst>
          </p:cNvPr>
          <p:cNvSpPr/>
          <p:nvPr/>
        </p:nvSpPr>
        <p:spPr>
          <a:xfrm>
            <a:off x="4887786" y="1341214"/>
            <a:ext cx="1244048" cy="487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状態</a:t>
            </a:r>
          </a:p>
        </p:txBody>
      </p:sp>
      <p:sp>
        <p:nvSpPr>
          <p:cNvPr id="15" name="四角形: 角を丸くする 14">
            <a:extLst>
              <a:ext uri="{FF2B5EF4-FFF2-40B4-BE49-F238E27FC236}">
                <a16:creationId xmlns:a16="http://schemas.microsoft.com/office/drawing/2014/main" id="{912723B0-BE59-1F12-E280-56ECA4588343}"/>
              </a:ext>
            </a:extLst>
          </p:cNvPr>
          <p:cNvSpPr/>
          <p:nvPr/>
        </p:nvSpPr>
        <p:spPr>
          <a:xfrm>
            <a:off x="4585491" y="2306316"/>
            <a:ext cx="1244048" cy="487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機能</a:t>
            </a:r>
          </a:p>
        </p:txBody>
      </p:sp>
      <p:pic>
        <p:nvPicPr>
          <p:cNvPr id="16" name="グラフィックス 15" descr="ユーザー 単色塗りつぶし">
            <a:extLst>
              <a:ext uri="{FF2B5EF4-FFF2-40B4-BE49-F238E27FC236}">
                <a16:creationId xmlns:a16="http://schemas.microsoft.com/office/drawing/2014/main" id="{30C99995-6026-EDEA-EF6C-C03F7179B8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4532" y="3392753"/>
            <a:ext cx="919396" cy="919396"/>
          </a:xfrm>
          <a:prstGeom prst="rect">
            <a:avLst/>
          </a:prstGeom>
        </p:spPr>
      </p:pic>
      <p:cxnSp>
        <p:nvCxnSpPr>
          <p:cNvPr id="18" name="直線矢印コネクタ 17">
            <a:extLst>
              <a:ext uri="{FF2B5EF4-FFF2-40B4-BE49-F238E27FC236}">
                <a16:creationId xmlns:a16="http://schemas.microsoft.com/office/drawing/2014/main" id="{9F087515-9087-710C-B061-E14D6757B9CD}"/>
              </a:ext>
            </a:extLst>
          </p:cNvPr>
          <p:cNvCxnSpPr>
            <a:stCxn id="15" idx="0"/>
          </p:cNvCxnSpPr>
          <p:nvPr/>
        </p:nvCxnSpPr>
        <p:spPr>
          <a:xfrm flipH="1" flipV="1">
            <a:off x="5205046" y="1828522"/>
            <a:ext cx="2469" cy="4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2488509-04AD-EE1E-5D51-9279EB4047BF}"/>
              </a:ext>
            </a:extLst>
          </p:cNvPr>
          <p:cNvCxnSpPr>
            <a:stCxn id="14" idx="2"/>
          </p:cNvCxnSpPr>
          <p:nvPr/>
        </p:nvCxnSpPr>
        <p:spPr>
          <a:xfrm>
            <a:off x="5509810" y="1828522"/>
            <a:ext cx="11759" cy="4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B7A8099-49ED-7C52-C7EB-941117610835}"/>
              </a:ext>
            </a:extLst>
          </p:cNvPr>
          <p:cNvCxnSpPr>
            <a:stCxn id="8" idx="1"/>
            <a:endCxn id="15" idx="2"/>
          </p:cNvCxnSpPr>
          <p:nvPr/>
        </p:nvCxnSpPr>
        <p:spPr>
          <a:xfrm flipH="1" flipV="1">
            <a:off x="5207515" y="2793624"/>
            <a:ext cx="883718" cy="103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12207C2-A537-722F-58E7-835E9733A602}"/>
              </a:ext>
            </a:extLst>
          </p:cNvPr>
          <p:cNvCxnSpPr>
            <a:cxnSpLocks/>
            <a:endCxn id="5" idx="2"/>
          </p:cNvCxnSpPr>
          <p:nvPr/>
        </p:nvCxnSpPr>
        <p:spPr>
          <a:xfrm>
            <a:off x="5427785" y="2793624"/>
            <a:ext cx="814830" cy="9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862174E-1144-A764-351A-5C6914E74042}"/>
              </a:ext>
            </a:extLst>
          </p:cNvPr>
          <p:cNvCxnSpPr>
            <a:stCxn id="16" idx="3"/>
          </p:cNvCxnSpPr>
          <p:nvPr/>
        </p:nvCxnSpPr>
        <p:spPr>
          <a:xfrm flipV="1">
            <a:off x="4353928" y="3827465"/>
            <a:ext cx="1475611" cy="2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BEC8303-A10C-DE50-9A98-C3359A5E9BE7}"/>
              </a:ext>
            </a:extLst>
          </p:cNvPr>
          <p:cNvCxnSpPr/>
          <p:nvPr/>
        </p:nvCxnSpPr>
        <p:spPr>
          <a:xfrm flipH="1">
            <a:off x="4353928" y="4077450"/>
            <a:ext cx="1475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F3CF9F-BA70-1D3B-1030-4409104ABF59}"/>
              </a:ext>
            </a:extLst>
          </p:cNvPr>
          <p:cNvSpPr txBox="1"/>
          <p:nvPr/>
        </p:nvSpPr>
        <p:spPr>
          <a:xfrm>
            <a:off x="3534508" y="4225910"/>
            <a:ext cx="726830" cy="311752"/>
          </a:xfrm>
          <a:prstGeom prst="rect">
            <a:avLst/>
          </a:prstGeom>
          <a:noFill/>
        </p:spPr>
        <p:txBody>
          <a:bodyPr wrap="square" rtlCol="0">
            <a:spAutoFit/>
          </a:bodyPr>
          <a:lstStyle/>
          <a:p>
            <a:pPr algn="ctr"/>
            <a:r>
              <a:rPr kumimoji="1" lang="ja-JP" altLang="en-US" dirty="0"/>
              <a:t>ユーザ</a:t>
            </a:r>
          </a:p>
        </p:txBody>
      </p:sp>
      <p:sp>
        <p:nvSpPr>
          <p:cNvPr id="31" name="テキスト ボックス 30">
            <a:extLst>
              <a:ext uri="{FF2B5EF4-FFF2-40B4-BE49-F238E27FC236}">
                <a16:creationId xmlns:a16="http://schemas.microsoft.com/office/drawing/2014/main" id="{1DF88F9D-1CEA-84B0-EE4E-2201F3D4A2A9}"/>
              </a:ext>
            </a:extLst>
          </p:cNvPr>
          <p:cNvSpPr txBox="1"/>
          <p:nvPr/>
        </p:nvSpPr>
        <p:spPr>
          <a:xfrm>
            <a:off x="5803509" y="4196154"/>
            <a:ext cx="726830" cy="311752"/>
          </a:xfrm>
          <a:prstGeom prst="rect">
            <a:avLst/>
          </a:prstGeom>
          <a:noFill/>
        </p:spPr>
        <p:txBody>
          <a:bodyPr wrap="square" rtlCol="0">
            <a:spAutoFit/>
          </a:bodyPr>
          <a:lstStyle/>
          <a:p>
            <a:pPr algn="ctr"/>
            <a:r>
              <a:rPr kumimoji="1" lang="ja-JP" altLang="en-US" dirty="0"/>
              <a:t>ノード</a:t>
            </a:r>
          </a:p>
        </p:txBody>
      </p:sp>
      <p:sp>
        <p:nvSpPr>
          <p:cNvPr id="32" name="テキスト ボックス 31">
            <a:extLst>
              <a:ext uri="{FF2B5EF4-FFF2-40B4-BE49-F238E27FC236}">
                <a16:creationId xmlns:a16="http://schemas.microsoft.com/office/drawing/2014/main" id="{B7133BBD-33D6-CA3C-83E2-2CCEA47FDC49}"/>
              </a:ext>
            </a:extLst>
          </p:cNvPr>
          <p:cNvSpPr txBox="1"/>
          <p:nvPr/>
        </p:nvSpPr>
        <p:spPr>
          <a:xfrm>
            <a:off x="446322" y="1013046"/>
            <a:ext cx="3088186" cy="1885388"/>
          </a:xfrm>
          <a:prstGeom prst="rect">
            <a:avLst/>
          </a:prstGeom>
          <a:noFill/>
        </p:spPr>
        <p:txBody>
          <a:bodyPr wrap="square" rtlCol="0">
            <a:spAutoFit/>
          </a:bodyPr>
          <a:lstStyle/>
          <a:p>
            <a:r>
              <a:rPr kumimoji="1" lang="ja-JP" altLang="en-US" sz="1600" dirty="0">
                <a:solidFill>
                  <a:schemeClr val="accent1"/>
                </a:solidFill>
              </a:rPr>
              <a:t>特徴</a:t>
            </a:r>
            <a:endParaRPr kumimoji="1" lang="en-US" altLang="ja-JP" sz="1600" dirty="0">
              <a:solidFill>
                <a:schemeClr val="accent1"/>
              </a:solidFill>
            </a:endParaRPr>
          </a:p>
          <a:p>
            <a:r>
              <a:rPr kumimoji="1" lang="ja-JP" altLang="en-US" dirty="0"/>
              <a:t>信頼性</a:t>
            </a:r>
            <a:endParaRPr kumimoji="1" lang="en-US" altLang="ja-JP" dirty="0"/>
          </a:p>
          <a:p>
            <a:r>
              <a:rPr kumimoji="1" lang="ja-JP" altLang="en-US" sz="1200" dirty="0"/>
              <a:t>スマートコントラクトはブロックチェーン上で動いているため、その状態と機能の改ざんが困難。</a:t>
            </a:r>
            <a:endParaRPr kumimoji="1" lang="en-US" altLang="ja-JP" sz="1200" dirty="0"/>
          </a:p>
          <a:p>
            <a:endParaRPr kumimoji="1" lang="en-US" altLang="ja-JP" sz="1200" dirty="0"/>
          </a:p>
          <a:p>
            <a:r>
              <a:rPr kumimoji="1" lang="ja-JP" altLang="en-US" dirty="0"/>
              <a:t>オープンソース</a:t>
            </a:r>
            <a:endParaRPr kumimoji="1" lang="en-US" altLang="ja-JP" dirty="0"/>
          </a:p>
          <a:p>
            <a:r>
              <a:rPr kumimoji="1" lang="ja-JP" altLang="en-US" sz="1200" dirty="0"/>
              <a:t>誰でもスマートコントラクトの内容を見ることができ、誰でも利用することができる</a:t>
            </a:r>
          </a:p>
        </p:txBody>
      </p:sp>
      <p:cxnSp>
        <p:nvCxnSpPr>
          <p:cNvPr id="34" name="直線矢印コネクタ 33">
            <a:extLst>
              <a:ext uri="{FF2B5EF4-FFF2-40B4-BE49-F238E27FC236}">
                <a16:creationId xmlns:a16="http://schemas.microsoft.com/office/drawing/2014/main" id="{2EDCE5F7-4AC5-05E6-4662-69D140180B00}"/>
              </a:ext>
            </a:extLst>
          </p:cNvPr>
          <p:cNvCxnSpPr>
            <a:stCxn id="15" idx="3"/>
          </p:cNvCxnSpPr>
          <p:nvPr/>
        </p:nvCxnSpPr>
        <p:spPr>
          <a:xfrm>
            <a:off x="5829539" y="2549970"/>
            <a:ext cx="1321538" cy="53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4A55887-9DE4-FA6E-7D67-BF08D42862AF}"/>
              </a:ext>
            </a:extLst>
          </p:cNvPr>
          <p:cNvCxnSpPr>
            <a:stCxn id="5" idx="0"/>
          </p:cNvCxnSpPr>
          <p:nvPr/>
        </p:nvCxnSpPr>
        <p:spPr>
          <a:xfrm flipH="1" flipV="1">
            <a:off x="5835200" y="2403466"/>
            <a:ext cx="1581110" cy="65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矢印: 左 16">
            <a:extLst>
              <a:ext uri="{FF2B5EF4-FFF2-40B4-BE49-F238E27FC236}">
                <a16:creationId xmlns:a16="http://schemas.microsoft.com/office/drawing/2014/main" id="{D899C9B8-CA94-FB82-92F3-5BF07BF4BFAC}"/>
              </a:ext>
            </a:extLst>
          </p:cNvPr>
          <p:cNvSpPr/>
          <p:nvPr/>
        </p:nvSpPr>
        <p:spPr>
          <a:xfrm>
            <a:off x="6586894" y="1754704"/>
            <a:ext cx="503248" cy="3373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399B926-7693-469F-E1B4-741315F151C4}"/>
              </a:ext>
            </a:extLst>
          </p:cNvPr>
          <p:cNvSpPr txBox="1"/>
          <p:nvPr/>
        </p:nvSpPr>
        <p:spPr>
          <a:xfrm>
            <a:off x="7151077" y="1754704"/>
            <a:ext cx="1890424" cy="369332"/>
          </a:xfrm>
          <a:prstGeom prst="rect">
            <a:avLst/>
          </a:prstGeom>
          <a:noFill/>
        </p:spPr>
        <p:txBody>
          <a:bodyPr wrap="square" rtlCol="0">
            <a:spAutoFit/>
          </a:bodyPr>
          <a:lstStyle/>
          <a:p>
            <a:r>
              <a:rPr kumimoji="1" lang="ja-JP" altLang="en-US" sz="1800" dirty="0">
                <a:solidFill>
                  <a:schemeClr val="accent1"/>
                </a:solidFill>
              </a:rPr>
              <a:t>改ざんが困難</a:t>
            </a:r>
          </a:p>
        </p:txBody>
      </p:sp>
    </p:spTree>
    <p:extLst>
      <p:ext uri="{BB962C8B-B14F-4D97-AF65-F5344CB8AC3E}">
        <p14:creationId xmlns:p14="http://schemas.microsoft.com/office/powerpoint/2010/main" val="242809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開発について</a:t>
            </a:r>
          </a:p>
        </p:txBody>
      </p:sp>
    </p:spTree>
    <p:extLst>
      <p:ext uri="{BB962C8B-B14F-4D97-AF65-F5344CB8AC3E}">
        <p14:creationId xmlns:p14="http://schemas.microsoft.com/office/powerpoint/2010/main" val="87100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17</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29"/>
            <a:ext cx="1219838" cy="804385"/>
          </a:xfrm>
          <a:prstGeom prst="rect">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p>
          <a:p>
            <a:pPr algn="ctr"/>
            <a:r>
              <a:rPr kumimoji="1" lang="en-US" altLang="ja-JP" dirty="0"/>
              <a:t>(</a:t>
            </a:r>
            <a:r>
              <a:rPr kumimoji="1" lang="ja-JP" altLang="en-US" dirty="0"/>
              <a:t>健診データの</a:t>
            </a:r>
            <a:r>
              <a:rPr kumimoji="1" lang="en-US" altLang="ja-JP" dirty="0"/>
              <a:t>URL)</a:t>
            </a:r>
            <a:endParaRPr kumimoji="1" lang="ja-JP" altLang="en-US"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2" y="1132147"/>
            <a:ext cx="475201" cy="475201"/>
          </a:xfrm>
          <a:prstGeom prst="rect">
            <a:avLst/>
          </a:prstGeom>
        </p:spPr>
      </p:pic>
      <p:grpSp>
        <p:nvGrpSpPr>
          <p:cNvPr id="6" name="グループ化 5">
            <a:extLst>
              <a:ext uri="{FF2B5EF4-FFF2-40B4-BE49-F238E27FC236}">
                <a16:creationId xmlns:a16="http://schemas.microsoft.com/office/drawing/2014/main" id="{5A29B2AD-51BD-432B-9E0C-7C920A311DAC}"/>
              </a:ext>
            </a:extLst>
          </p:cNvPr>
          <p:cNvGrpSpPr/>
          <p:nvPr/>
        </p:nvGrpSpPr>
        <p:grpSpPr>
          <a:xfrm>
            <a:off x="4877133" y="730352"/>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3" y="1059536"/>
              <a:ext cx="475201" cy="475201"/>
            </a:xfrm>
            <a:prstGeom prst="rect">
              <a:avLst/>
            </a:prstGeom>
          </p:spPr>
        </p:pic>
      </p:grpSp>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3" y="3412704"/>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VC</a:t>
            </a:r>
          </a:p>
          <a:p>
            <a:pPr algn="ctr"/>
            <a:r>
              <a:rPr kumimoji="1" lang="en-US" altLang="ja-JP" dirty="0"/>
              <a:t>(</a:t>
            </a:r>
            <a:r>
              <a:rPr kumimoji="1" lang="ja-JP" altLang="en-US" dirty="0"/>
              <a:t>健診データ</a:t>
            </a:r>
            <a:r>
              <a:rPr kumimoji="1" lang="en-US" altLang="ja-JP" dirty="0"/>
              <a:t>)</a:t>
            </a:r>
            <a:endParaRPr kumimoji="1" lang="ja-JP" altLang="en-US"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4"/>
            <a:ext cx="241162" cy="1053064"/>
          </a:xfrm>
          <a:prstGeom prst="downArrow">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ユーザー 単色塗りつぶし">
            <a:extLst>
              <a:ext uri="{FF2B5EF4-FFF2-40B4-BE49-F238E27FC236}">
                <a16:creationId xmlns:a16="http://schemas.microsoft.com/office/drawing/2014/main" id="{1E798E04-1663-EBA6-A9FA-57E1C4F709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819" y="1122650"/>
            <a:ext cx="475201" cy="475201"/>
          </a:xfrm>
          <a:prstGeom prst="rect">
            <a:avLst/>
          </a:prstGeom>
        </p:spPr>
      </p:pic>
      <p:sp>
        <p:nvSpPr>
          <p:cNvPr id="20" name="矢印: 右 19">
            <a:extLst>
              <a:ext uri="{FF2B5EF4-FFF2-40B4-BE49-F238E27FC236}">
                <a16:creationId xmlns:a16="http://schemas.microsoft.com/office/drawing/2014/main" id="{162C3934-08F3-E408-9106-0FF7ADB7F282}"/>
              </a:ext>
            </a:extLst>
          </p:cNvPr>
          <p:cNvSpPr/>
          <p:nvPr/>
        </p:nvSpPr>
        <p:spPr>
          <a:xfrm rot="5400000">
            <a:off x="4797130" y="2670304"/>
            <a:ext cx="1173809"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311752"/>
          </a:xfrm>
          <a:prstGeom prst="rect">
            <a:avLst/>
          </a:prstGeom>
          <a:noFill/>
        </p:spPr>
        <p:txBody>
          <a:bodyPr wrap="square" rtlCol="0">
            <a:spAutoFit/>
          </a:bodyPr>
          <a:lstStyle/>
          <a:p>
            <a:r>
              <a:rPr kumimoji="1" lang="ja-JP" altLang="en-US"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1" y="1579363"/>
            <a:ext cx="1274285" cy="531171"/>
          </a:xfrm>
          <a:prstGeom prst="rect">
            <a:avLst/>
          </a:prstGeom>
          <a:noFill/>
        </p:spPr>
        <p:txBody>
          <a:bodyPr wrap="square" rtlCol="0">
            <a:spAutoFit/>
          </a:bodyPr>
          <a:lstStyle/>
          <a:p>
            <a:pPr algn="ctr"/>
            <a:r>
              <a:rPr kumimoji="1" lang="ja-JP" altLang="en-US" dirty="0"/>
              <a:t>データ保有者</a:t>
            </a:r>
            <a:endParaRPr kumimoji="1" lang="en-US" altLang="ja-JP" dirty="0"/>
          </a:p>
          <a:p>
            <a:pPr algn="ctr"/>
            <a:r>
              <a:rPr kumimoji="1" lang="en-US" altLang="ja-JP" dirty="0"/>
              <a:t>(</a:t>
            </a:r>
            <a:r>
              <a:rPr kumimoji="1" lang="ja-JP" altLang="en-US" dirty="0"/>
              <a:t>健診者</a:t>
            </a:r>
            <a:r>
              <a:rPr kumimoji="1" lang="en-US" altLang="ja-JP" dirty="0"/>
              <a:t>)</a:t>
            </a:r>
            <a:endParaRPr kumimoji="1" lang="ja-JP" altLang="en-US"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1"/>
            <a:ext cx="908122" cy="311752"/>
          </a:xfrm>
          <a:prstGeom prst="rect">
            <a:avLst/>
          </a:prstGeom>
          <a:noFill/>
        </p:spPr>
        <p:txBody>
          <a:bodyPr wrap="square" rtlCol="0">
            <a:spAutoFit/>
          </a:bodyPr>
          <a:lstStyle/>
          <a:p>
            <a:r>
              <a:rPr kumimoji="1" lang="ja-JP" altLang="en-US"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5" y="1608472"/>
            <a:ext cx="1385702" cy="531171"/>
          </a:xfrm>
          <a:prstGeom prst="rect">
            <a:avLst/>
          </a:prstGeom>
          <a:noFill/>
        </p:spPr>
        <p:txBody>
          <a:bodyPr wrap="square" rtlCol="0">
            <a:spAutoFit/>
          </a:bodyPr>
          <a:lstStyle/>
          <a:p>
            <a:pPr algn="ctr"/>
            <a:r>
              <a:rPr kumimoji="1" lang="ja-JP" altLang="en-US" dirty="0"/>
              <a:t>データ利用者</a:t>
            </a:r>
            <a:endParaRPr kumimoji="1" lang="en-US" altLang="ja-JP" dirty="0"/>
          </a:p>
          <a:p>
            <a:pPr algn="ctr"/>
            <a:r>
              <a:rPr kumimoji="1" lang="en-US" altLang="ja-JP" dirty="0"/>
              <a:t>(</a:t>
            </a:r>
            <a:r>
              <a:rPr kumimoji="1" lang="ja-JP" altLang="en-US" dirty="0"/>
              <a:t>保険会社</a:t>
            </a:r>
            <a:r>
              <a:rPr kumimoji="1" lang="en-US" altLang="ja-JP"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6" y="1575644"/>
            <a:ext cx="788365" cy="311752"/>
          </a:xfrm>
          <a:prstGeom prst="rect">
            <a:avLst/>
          </a:prstGeom>
          <a:noFill/>
        </p:spPr>
        <p:txBody>
          <a:bodyPr wrap="square" rtlCol="0">
            <a:spAutoFit/>
          </a:bodyPr>
          <a:lstStyle/>
          <a:p>
            <a:pPr algn="ctr"/>
            <a:r>
              <a:rPr kumimoji="1" lang="ja-JP" altLang="en-US"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7"/>
            <a:ext cx="983716"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2" y="2585891"/>
            <a:ext cx="1094341" cy="531171"/>
          </a:xfrm>
          <a:prstGeom prst="rect">
            <a:avLst/>
          </a:prstGeom>
          <a:solidFill>
            <a:schemeClr val="bg1"/>
          </a:solidFill>
        </p:spPr>
        <p:txBody>
          <a:bodyPr wrap="square" rtlCol="0">
            <a:spAutoFit/>
          </a:bodyPr>
          <a:lstStyle/>
          <a:p>
            <a:r>
              <a:rPr kumimoji="1" lang="ja-JP" altLang="en-US" dirty="0"/>
              <a:t>⑦アクセス可</a:t>
            </a:r>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91" y="2458675"/>
            <a:ext cx="1301420" cy="311752"/>
          </a:xfrm>
          <a:prstGeom prst="rect">
            <a:avLst/>
          </a:prstGeom>
          <a:noFill/>
        </p:spPr>
        <p:txBody>
          <a:bodyPr wrap="square" rtlCol="0">
            <a:spAutoFit/>
          </a:bodyPr>
          <a:lstStyle/>
          <a:p>
            <a:r>
              <a:rPr kumimoji="1" lang="ja-JP" altLang="en-US"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4" y="4280194"/>
            <a:ext cx="1056073" cy="531171"/>
          </a:xfrm>
          <a:prstGeom prst="rect">
            <a:avLst/>
          </a:prstGeom>
          <a:noFill/>
        </p:spPr>
        <p:txBody>
          <a:bodyPr wrap="square" rtlCol="0">
            <a:spAutoFit/>
          </a:bodyPr>
          <a:lstStyle/>
          <a:p>
            <a:pPr algn="ctr"/>
            <a:r>
              <a:rPr kumimoji="1" lang="en-US" altLang="ja-JP" dirty="0"/>
              <a:t>VC </a:t>
            </a:r>
            <a:r>
              <a:rPr kumimoji="1" lang="ja-JP" altLang="en-US" dirty="0"/>
              <a:t>発行者 </a:t>
            </a:r>
            <a:r>
              <a:rPr kumimoji="1" lang="en-US" altLang="ja-JP" dirty="0"/>
              <a:t>(NURA)</a:t>
            </a:r>
            <a:endParaRPr kumimoji="1" lang="ja-JP" altLang="en-US"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19" y="3736248"/>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4" y="4130790"/>
            <a:ext cx="1755647" cy="531171"/>
          </a:xfrm>
          <a:prstGeom prst="rect">
            <a:avLst/>
          </a:prstGeom>
          <a:noFill/>
        </p:spPr>
        <p:txBody>
          <a:bodyPr wrap="square" rtlCol="0">
            <a:spAutoFit/>
          </a:bodyPr>
          <a:lstStyle/>
          <a:p>
            <a:pPr algn="ctr"/>
            <a:r>
              <a:rPr kumimoji="1" lang="en-US" altLang="ja-JP" dirty="0"/>
              <a:t>VC (</a:t>
            </a:r>
            <a:r>
              <a:rPr kumimoji="1" lang="ja-JP" altLang="en-US" dirty="0"/>
              <a:t>健診データ</a:t>
            </a:r>
            <a:r>
              <a:rPr kumimoji="1" lang="en-US" altLang="ja-JP" dirty="0"/>
              <a:t>) </a:t>
            </a:r>
            <a:r>
              <a:rPr kumimoji="1" lang="ja-JP" altLang="en-US"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3"/>
            <a:ext cx="1755648" cy="531171"/>
          </a:xfrm>
          <a:prstGeom prst="rect">
            <a:avLst/>
          </a:prstGeom>
          <a:noFill/>
        </p:spPr>
        <p:txBody>
          <a:bodyPr wrap="square" rtlCol="0">
            <a:spAutoFit/>
          </a:bodyPr>
          <a:lstStyle/>
          <a:p>
            <a:pPr algn="ctr"/>
            <a:r>
              <a:rPr kumimoji="1" lang="ja-JP" altLang="en-US" dirty="0"/>
              <a:t>ブロックチェーン</a:t>
            </a:r>
            <a:endParaRPr kumimoji="1" lang="en-US" altLang="ja-JP" dirty="0"/>
          </a:p>
          <a:p>
            <a:pPr algn="ctr"/>
            <a:r>
              <a:rPr kumimoji="1" lang="en-US" altLang="ja-JP" dirty="0"/>
              <a:t>(Ethereum)</a:t>
            </a:r>
            <a:endParaRPr kumimoji="1" lang="ja-JP" altLang="en-US"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6" y="1702867"/>
            <a:ext cx="955307" cy="2953759"/>
          </a:xfrm>
          <a:prstGeom prst="curvedLeftArrow">
            <a:avLst>
              <a:gd name="adj1" fmla="val 21336"/>
              <a:gd name="adj2" fmla="val 45820"/>
              <a:gd name="adj3" fmla="val 25866"/>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3"/>
            <a:ext cx="1975104" cy="531171"/>
          </a:xfrm>
          <a:prstGeom prst="rect">
            <a:avLst/>
          </a:prstGeom>
          <a:noFill/>
        </p:spPr>
        <p:txBody>
          <a:bodyPr wrap="square" rtlCol="0">
            <a:spAutoFit/>
          </a:bodyPr>
          <a:lstStyle/>
          <a:p>
            <a:pPr algn="ctr"/>
            <a:r>
              <a:rPr kumimoji="1" lang="ja-JP" altLang="en-US" dirty="0"/>
              <a:t>アクセス制御アプリケーション</a:t>
            </a:r>
          </a:p>
        </p:txBody>
      </p:sp>
      <p:pic>
        <p:nvPicPr>
          <p:cNvPr id="34" name="Picture 2" descr="禁止マークのシルエット | 無料のAi・PNG白黒シルエットイラスト">
            <a:extLst>
              <a:ext uri="{FF2B5EF4-FFF2-40B4-BE49-F238E27FC236}">
                <a16:creationId xmlns:a16="http://schemas.microsoft.com/office/drawing/2014/main" id="{4AF70921-9DCA-4A05-89CE-94CDAF3CC699}"/>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9476" y="2023839"/>
            <a:ext cx="890484" cy="89048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689EAFE0-B8F3-4C92-9AAF-21FAF52A7892}"/>
              </a:ext>
            </a:extLst>
          </p:cNvPr>
          <p:cNvSpPr txBox="1"/>
          <p:nvPr/>
        </p:nvSpPr>
        <p:spPr>
          <a:xfrm>
            <a:off x="2597822" y="2366440"/>
            <a:ext cx="1900772" cy="1569660"/>
          </a:xfrm>
          <a:prstGeom prst="rect">
            <a:avLst/>
          </a:prstGeom>
          <a:noFill/>
        </p:spPr>
        <p:txBody>
          <a:bodyPr wrap="square" rtlCol="0">
            <a:spAutoFit/>
          </a:bodyPr>
          <a:lstStyle/>
          <a:p>
            <a:r>
              <a:rPr kumimoji="1" lang="en-US" altLang="ja-JP" sz="2400" b="1" dirty="0"/>
              <a:t>NFT</a:t>
            </a:r>
            <a:r>
              <a:rPr kumimoji="1" lang="ja-JP" altLang="en-US" sz="2400" b="1" dirty="0"/>
              <a:t>を用いた</a:t>
            </a:r>
            <a:endParaRPr kumimoji="1" lang="en-US" altLang="ja-JP" sz="2400" b="1" dirty="0"/>
          </a:p>
          <a:p>
            <a:r>
              <a:rPr kumimoji="1" lang="ja-JP" altLang="en-US" sz="2400" b="1" dirty="0"/>
              <a:t>アクセス制御</a:t>
            </a:r>
          </a:p>
        </p:txBody>
      </p:sp>
    </p:spTree>
    <p:extLst>
      <p:ext uri="{BB962C8B-B14F-4D97-AF65-F5344CB8AC3E}">
        <p14:creationId xmlns:p14="http://schemas.microsoft.com/office/powerpoint/2010/main" val="238116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ja-JP" altLang="en-US" dirty="0"/>
              <a:t>デモ映像の紹介</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18</a:t>
            </a:fld>
            <a:endParaRPr lang="en-US" dirty="0"/>
          </a:p>
        </p:txBody>
      </p:sp>
    </p:spTree>
    <p:extLst>
      <p:ext uri="{BB962C8B-B14F-4D97-AF65-F5344CB8AC3E}">
        <p14:creationId xmlns:p14="http://schemas.microsoft.com/office/powerpoint/2010/main" val="219549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19</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p:txBody>
          <a:bodyPr/>
          <a:lstStyle/>
          <a:p>
            <a:r>
              <a:rPr lang="ja-JP" altLang="en-US" dirty="0">
                <a:solidFill>
                  <a:schemeClr val="accent1"/>
                </a:solidFill>
              </a:rPr>
              <a:t>レンタル可、譲渡不可な</a:t>
            </a:r>
            <a:r>
              <a:rPr lang="en-US" altLang="ja-JP" dirty="0">
                <a:solidFill>
                  <a:schemeClr val="accent1"/>
                </a:solidFill>
              </a:rPr>
              <a:t>NFT</a:t>
            </a:r>
            <a:r>
              <a:rPr lang="ja-JP" altLang="en-US" dirty="0">
                <a:solidFill>
                  <a:schemeClr val="accent1"/>
                </a:solidFill>
              </a:rPr>
              <a:t>でやり取りを行うシステム（</a:t>
            </a:r>
            <a:r>
              <a:rPr lang="en-US" altLang="ja-JP" dirty="0">
                <a:solidFill>
                  <a:schemeClr val="accent1"/>
                </a:solidFill>
              </a:rPr>
              <a:t>Lendable SBT)</a:t>
            </a:r>
            <a:r>
              <a:rPr lang="ja-JP" altLang="en-US" dirty="0">
                <a:solidFill>
                  <a:schemeClr val="accent1"/>
                </a:solidFill>
              </a:rPr>
              <a:t>を構築しました。</a:t>
            </a: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a:xfrm>
            <a:off x="539552" y="100489"/>
            <a:ext cx="6256800" cy="475200"/>
          </a:xfrm>
        </p:spPr>
        <p:txBody>
          <a:bodyPr/>
          <a:lstStyle/>
          <a:p>
            <a:r>
              <a:rPr kumimoji="1" lang="ja-JP" altLang="en-US" dirty="0"/>
              <a:t>具体的な開発内容と手順</a:t>
            </a:r>
          </a:p>
        </p:txBody>
      </p:sp>
      <p:graphicFrame>
        <p:nvGraphicFramePr>
          <p:cNvPr id="5" name="図表 4">
            <a:extLst>
              <a:ext uri="{FF2B5EF4-FFF2-40B4-BE49-F238E27FC236}">
                <a16:creationId xmlns:a16="http://schemas.microsoft.com/office/drawing/2014/main" id="{89F19C4B-F8DD-4713-854C-E38CB691D0D7}"/>
              </a:ext>
            </a:extLst>
          </p:cNvPr>
          <p:cNvGraphicFramePr/>
          <p:nvPr>
            <p:extLst>
              <p:ext uri="{D42A27DB-BD31-4B8C-83A1-F6EECF244321}">
                <p14:modId xmlns:p14="http://schemas.microsoft.com/office/powerpoint/2010/main" val="2846433360"/>
              </p:ext>
            </p:extLst>
          </p:nvPr>
        </p:nvGraphicFramePr>
        <p:xfrm>
          <a:off x="1679577" y="1237603"/>
          <a:ext cx="5784846" cy="3816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7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7646A-C646-4B99-8926-51D31E12A851}"/>
              </a:ext>
            </a:extLst>
          </p:cNvPr>
          <p:cNvSpPr>
            <a:spLocks noGrp="1"/>
          </p:cNvSpPr>
          <p:nvPr>
            <p:ph type="ctrTitle"/>
          </p:nvPr>
        </p:nvSpPr>
        <p:spPr/>
        <p:txBody>
          <a:bodyPr/>
          <a:lstStyle/>
          <a:p>
            <a:r>
              <a:rPr lang="ja" altLang="ja-JP" sz="2000" b="1" dirty="0"/>
              <a:t>NFT・VC を用いた健診データレンタルシステムの構築</a:t>
            </a:r>
            <a:endParaRPr kumimoji="1" lang="ja-JP" altLang="en-US" dirty="0"/>
          </a:p>
        </p:txBody>
      </p:sp>
      <p:sp>
        <p:nvSpPr>
          <p:cNvPr id="4" name="テキスト プレースホルダー 3">
            <a:extLst>
              <a:ext uri="{FF2B5EF4-FFF2-40B4-BE49-F238E27FC236}">
                <a16:creationId xmlns:a16="http://schemas.microsoft.com/office/drawing/2014/main" id="{9A6408D0-B0F7-4E41-AACF-D470E6260F38}"/>
              </a:ext>
            </a:extLst>
          </p:cNvPr>
          <p:cNvSpPr>
            <a:spLocks noGrp="1"/>
          </p:cNvSpPr>
          <p:nvPr>
            <p:ph type="body" sz="quarter" idx="13"/>
          </p:nvPr>
        </p:nvSpPr>
        <p:spPr/>
        <p:txBody>
          <a:bodyPr/>
          <a:lstStyle/>
          <a:p>
            <a:r>
              <a:rPr lang="ja-JP" altLang="en-US" dirty="0"/>
              <a:t>情報系インターンシップ成果報告書</a:t>
            </a:r>
          </a:p>
        </p:txBody>
      </p:sp>
      <p:sp>
        <p:nvSpPr>
          <p:cNvPr id="5" name="テキスト プレースホルダー 4">
            <a:extLst>
              <a:ext uri="{FF2B5EF4-FFF2-40B4-BE49-F238E27FC236}">
                <a16:creationId xmlns:a16="http://schemas.microsoft.com/office/drawing/2014/main" id="{D36BA99A-857D-4C74-BCC0-7F5F7412ED91}"/>
              </a:ext>
            </a:extLst>
          </p:cNvPr>
          <p:cNvSpPr>
            <a:spLocks noGrp="1"/>
          </p:cNvSpPr>
          <p:nvPr>
            <p:ph type="body" sz="quarter" idx="14"/>
          </p:nvPr>
        </p:nvSpPr>
        <p:spPr/>
        <p:txBody>
          <a:bodyPr>
            <a:normAutofit fontScale="85000" lnSpcReduction="10000"/>
          </a:bodyPr>
          <a:lstStyle/>
          <a:p>
            <a:r>
              <a:rPr lang="en-US" altLang="ja-JP" dirty="0"/>
              <a:t>2023</a:t>
            </a:r>
            <a:r>
              <a:rPr lang="ja-JP" altLang="en-US" dirty="0"/>
              <a:t>年</a:t>
            </a:r>
            <a:r>
              <a:rPr lang="en-US" altLang="ja-JP" dirty="0"/>
              <a:t>8</a:t>
            </a:r>
            <a:r>
              <a:rPr lang="ja-JP" altLang="en-US" dirty="0"/>
              <a:t>月</a:t>
            </a:r>
            <a:r>
              <a:rPr lang="en-US" altLang="ja-JP" dirty="0"/>
              <a:t>31</a:t>
            </a:r>
            <a:r>
              <a:rPr lang="ja-JP" altLang="en-US" dirty="0"/>
              <a:t>日</a:t>
            </a:r>
            <a:endParaRPr lang="en-US" altLang="ja-JP" dirty="0"/>
          </a:p>
        </p:txBody>
      </p:sp>
      <p:sp>
        <p:nvSpPr>
          <p:cNvPr id="7" name="テキスト プレースホルダー 6">
            <a:extLst>
              <a:ext uri="{FF2B5EF4-FFF2-40B4-BE49-F238E27FC236}">
                <a16:creationId xmlns:a16="http://schemas.microsoft.com/office/drawing/2014/main" id="{6F8A6E31-03DE-4B7B-A7BD-E7863BB0BFFE}"/>
              </a:ext>
            </a:extLst>
          </p:cNvPr>
          <p:cNvSpPr>
            <a:spLocks noGrp="1"/>
          </p:cNvSpPr>
          <p:nvPr>
            <p:ph type="body" sz="quarter" idx="16"/>
          </p:nvPr>
        </p:nvSpPr>
        <p:spPr>
          <a:xfrm>
            <a:off x="575436" y="2856100"/>
            <a:ext cx="2592000" cy="172921"/>
          </a:xfrm>
        </p:spPr>
        <p:txBody>
          <a:bodyPr>
            <a:normAutofit fontScale="85000" lnSpcReduction="10000"/>
          </a:bodyPr>
          <a:lstStyle/>
          <a:p>
            <a:r>
              <a:rPr lang="ja-JP" altLang="en-US" dirty="0"/>
              <a:t>岩井康洋</a:t>
            </a:r>
            <a:endParaRPr kumimoji="1" lang="ja-JP" altLang="en-US" dirty="0"/>
          </a:p>
        </p:txBody>
      </p:sp>
    </p:spTree>
    <p:extLst>
      <p:ext uri="{BB962C8B-B14F-4D97-AF65-F5344CB8AC3E}">
        <p14:creationId xmlns:p14="http://schemas.microsoft.com/office/powerpoint/2010/main" val="228232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ja-JP" altLang="en-US" dirty="0"/>
              <a:t>技術紹介</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20</a:t>
            </a:fld>
            <a:endParaRPr lang="en-US" dirty="0"/>
          </a:p>
        </p:txBody>
      </p:sp>
      <p:grpSp>
        <p:nvGrpSpPr>
          <p:cNvPr id="30" name="グループ化 29">
            <a:extLst>
              <a:ext uri="{FF2B5EF4-FFF2-40B4-BE49-F238E27FC236}">
                <a16:creationId xmlns:a16="http://schemas.microsoft.com/office/drawing/2014/main" id="{75CD4972-89BB-47D2-94FE-636B1CD05066}"/>
              </a:ext>
            </a:extLst>
          </p:cNvPr>
          <p:cNvGrpSpPr/>
          <p:nvPr/>
        </p:nvGrpSpPr>
        <p:grpSpPr>
          <a:xfrm>
            <a:off x="828908" y="1273122"/>
            <a:ext cx="7822870" cy="3636482"/>
            <a:chOff x="609600" y="956030"/>
            <a:chExt cx="7822870" cy="3636482"/>
          </a:xfrm>
        </p:grpSpPr>
        <p:pic>
          <p:nvPicPr>
            <p:cNvPr id="3088" name="Picture 16" descr="スマホのアイコン03 | フリーのアイコンイラスト素材 icon-pit">
              <a:extLst>
                <a:ext uri="{FF2B5EF4-FFF2-40B4-BE49-F238E27FC236}">
                  <a16:creationId xmlns:a16="http://schemas.microsoft.com/office/drawing/2014/main" id="{BB091571-CE87-4B21-B672-A6CBCB945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810" y="3313995"/>
              <a:ext cx="633011" cy="63301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ノートパソコンのシルエット03 | 無料のAi・PNG白黒シルエットイラスト">
              <a:extLst>
                <a:ext uri="{FF2B5EF4-FFF2-40B4-BE49-F238E27FC236}">
                  <a16:creationId xmlns:a16="http://schemas.microsoft.com/office/drawing/2014/main" id="{A747974E-BD5B-4211-8279-CE2493A04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592" y="3203817"/>
              <a:ext cx="904540" cy="90454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act-ui · GitHub Topics · GitHub">
              <a:extLst>
                <a:ext uri="{FF2B5EF4-FFF2-40B4-BE49-F238E27FC236}">
                  <a16:creationId xmlns:a16="http://schemas.microsoft.com/office/drawing/2014/main" id="{50784E4A-B3A0-4956-9C52-8DB9B6241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1498" y="2880049"/>
              <a:ext cx="783059" cy="4339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スマートコントラクト・プログラミング言語]Solidityコントラクトの継承 - 0xBrokers ブログ">
              <a:extLst>
                <a:ext uri="{FF2B5EF4-FFF2-40B4-BE49-F238E27FC236}">
                  <a16:creationId xmlns:a16="http://schemas.microsoft.com/office/drawing/2014/main" id="{A05ABB1F-260A-4EA6-9D73-C7409870DF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0868"/>
            <a:stretch/>
          </p:blipFill>
          <p:spPr bwMode="auto">
            <a:xfrm>
              <a:off x="1117279" y="3244957"/>
              <a:ext cx="1760293" cy="6852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レポート・書類のアイコン | フリーのアイコンイラスト素材 icon-pit">
              <a:extLst>
                <a:ext uri="{FF2B5EF4-FFF2-40B4-BE49-F238E27FC236}">
                  <a16:creationId xmlns:a16="http://schemas.microsoft.com/office/drawing/2014/main" id="{0EF3F7C9-9432-4A8D-9364-2EB446BCC8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7711" y="2958635"/>
              <a:ext cx="859430" cy="85943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FA02C981-45E8-454C-9218-E00D0A7C63C8}"/>
                </a:ext>
              </a:extLst>
            </p:cNvPr>
            <p:cNvSpPr/>
            <p:nvPr/>
          </p:nvSpPr>
          <p:spPr>
            <a:xfrm>
              <a:off x="609600" y="2883876"/>
              <a:ext cx="2787160" cy="1677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8" name="Picture 14" descr="Ethereumアプリの開発フレームワークTruffle入門">
              <a:extLst>
                <a:ext uri="{FF2B5EF4-FFF2-40B4-BE49-F238E27FC236}">
                  <a16:creationId xmlns:a16="http://schemas.microsoft.com/office/drawing/2014/main" id="{1AFC694E-1730-46C3-A648-8C309119B9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67" y="2935576"/>
              <a:ext cx="376304" cy="368015"/>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C0981B13-24FD-4D14-9199-1A1EF702ED77}"/>
                </a:ext>
              </a:extLst>
            </p:cNvPr>
            <p:cNvSpPr txBox="1"/>
            <p:nvPr/>
          </p:nvSpPr>
          <p:spPr>
            <a:xfrm>
              <a:off x="998812" y="4161625"/>
              <a:ext cx="2016638" cy="430887"/>
            </a:xfrm>
            <a:prstGeom prst="rect">
              <a:avLst/>
            </a:prstGeom>
            <a:noFill/>
          </p:spPr>
          <p:txBody>
            <a:bodyPr wrap="square" rtlCol="0">
              <a:spAutoFit/>
            </a:bodyPr>
            <a:lstStyle/>
            <a:p>
              <a:r>
                <a:rPr kumimoji="1" lang="ja-JP" altLang="en-US" sz="1100" b="1" dirty="0"/>
                <a:t>スマートコントラクト</a:t>
              </a:r>
              <a:r>
                <a:rPr kumimoji="1" lang="ja-JP" altLang="en-US" sz="1100" dirty="0"/>
                <a:t>の</a:t>
              </a:r>
              <a:endParaRPr kumimoji="1" lang="en-US" altLang="ja-JP" sz="1100" dirty="0"/>
            </a:p>
            <a:p>
              <a:r>
                <a:rPr kumimoji="1" lang="ja-JP" altLang="en-US" sz="1100" dirty="0"/>
                <a:t>コンパイルとデプロイを行う</a:t>
              </a:r>
            </a:p>
          </p:txBody>
        </p:sp>
        <p:pic>
          <p:nvPicPr>
            <p:cNvPr id="3074" name="Picture 2" descr="Ganache - 快速開發Ethereum Blockchain 的工具| Kenny's Blog">
              <a:extLst>
                <a:ext uri="{FF2B5EF4-FFF2-40B4-BE49-F238E27FC236}">
                  <a16:creationId xmlns:a16="http://schemas.microsoft.com/office/drawing/2014/main" id="{39D8E032-4CB5-4EDA-B0CE-B8EC8FEFFD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2107" y="984444"/>
              <a:ext cx="954489" cy="28618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7968F166-75E9-4E22-8EB9-23A3A71DA911}"/>
                </a:ext>
              </a:extLst>
            </p:cNvPr>
            <p:cNvSpPr txBox="1"/>
            <p:nvPr/>
          </p:nvSpPr>
          <p:spPr>
            <a:xfrm>
              <a:off x="1209407" y="3873842"/>
              <a:ext cx="1593198" cy="261610"/>
            </a:xfrm>
            <a:prstGeom prst="rect">
              <a:avLst/>
            </a:prstGeom>
            <a:noFill/>
          </p:spPr>
          <p:txBody>
            <a:bodyPr wrap="square" rtlCol="0">
              <a:spAutoFit/>
            </a:bodyPr>
            <a:lstStyle/>
            <a:p>
              <a:r>
                <a:rPr kumimoji="1" lang="en-US" altLang="ja-JP" sz="1100" dirty="0"/>
                <a:t>Ethereum × Solidity</a:t>
              </a:r>
              <a:endParaRPr kumimoji="1" lang="ja-JP" altLang="en-US" sz="1100" dirty="0"/>
            </a:p>
          </p:txBody>
        </p:sp>
        <p:pic>
          <p:nvPicPr>
            <p:cNvPr id="3076" name="Picture 4" descr="ブロックチェーンのイメージイラスト02 | 無料のフリー素材 イラストエイト">
              <a:extLst>
                <a:ext uri="{FF2B5EF4-FFF2-40B4-BE49-F238E27FC236}">
                  <a16:creationId xmlns:a16="http://schemas.microsoft.com/office/drawing/2014/main" id="{68B1DDC2-EA5C-453A-B3DB-C84DB51A37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6467" y="1122013"/>
              <a:ext cx="1211060" cy="1040253"/>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956FDF09-7B16-4328-AFC3-678906D7771A}"/>
                </a:ext>
              </a:extLst>
            </p:cNvPr>
            <p:cNvSpPr/>
            <p:nvPr/>
          </p:nvSpPr>
          <p:spPr>
            <a:xfrm>
              <a:off x="3182107" y="956030"/>
              <a:ext cx="2713290" cy="16779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727F78B-C6BC-45CB-B0F0-F6D4A9098A52}"/>
                </a:ext>
              </a:extLst>
            </p:cNvPr>
            <p:cNvSpPr txBox="1"/>
            <p:nvPr/>
          </p:nvSpPr>
          <p:spPr>
            <a:xfrm>
              <a:off x="2341889" y="2475278"/>
              <a:ext cx="768424" cy="261610"/>
            </a:xfrm>
            <a:prstGeom prst="rect">
              <a:avLst/>
            </a:prstGeom>
            <a:noFill/>
          </p:spPr>
          <p:txBody>
            <a:bodyPr wrap="square" rtlCol="0">
              <a:spAutoFit/>
            </a:bodyPr>
            <a:lstStyle/>
            <a:p>
              <a:r>
                <a:rPr kumimoji="1" lang="ja-JP" altLang="en-US" sz="1100" dirty="0"/>
                <a:t>デプロイ</a:t>
              </a:r>
            </a:p>
          </p:txBody>
        </p:sp>
        <p:pic>
          <p:nvPicPr>
            <p:cNvPr id="3078" name="Picture 6" descr="Node.js - Wikipedia">
              <a:extLst>
                <a:ext uri="{FF2B5EF4-FFF2-40B4-BE49-F238E27FC236}">
                  <a16:creationId xmlns:a16="http://schemas.microsoft.com/office/drawing/2014/main" id="{B5360936-8083-4EE7-998D-307AF812B8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857" y="1629890"/>
              <a:ext cx="689609" cy="42181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875D67C8-FD17-4A03-8AFD-6764FD13122A}"/>
                </a:ext>
              </a:extLst>
            </p:cNvPr>
            <p:cNvCxnSpPr>
              <a:cxnSpLocks/>
            </p:cNvCxnSpPr>
            <p:nvPr/>
          </p:nvCxnSpPr>
          <p:spPr>
            <a:xfrm flipV="1">
              <a:off x="2562478" y="2305180"/>
              <a:ext cx="936453" cy="824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2376D9BD-6C74-4CD3-B86F-12488F19CC31}"/>
                </a:ext>
              </a:extLst>
            </p:cNvPr>
            <p:cNvSpPr txBox="1"/>
            <p:nvPr/>
          </p:nvSpPr>
          <p:spPr>
            <a:xfrm>
              <a:off x="3529436" y="2158844"/>
              <a:ext cx="2016539" cy="430887"/>
            </a:xfrm>
            <a:prstGeom prst="rect">
              <a:avLst/>
            </a:prstGeom>
            <a:noFill/>
          </p:spPr>
          <p:txBody>
            <a:bodyPr wrap="square" rtlCol="0">
              <a:spAutoFit/>
            </a:bodyPr>
            <a:lstStyle/>
            <a:p>
              <a:r>
                <a:rPr kumimoji="1" lang="ja-JP" altLang="en-US" sz="1100" dirty="0"/>
                <a:t>開発用ノードで</a:t>
              </a:r>
              <a:endParaRPr kumimoji="1" lang="en-US" altLang="ja-JP" sz="1100" dirty="0"/>
            </a:p>
            <a:p>
              <a:r>
                <a:rPr kumimoji="1" lang="ja-JP" altLang="en-US" sz="1100" dirty="0"/>
                <a:t>スマートコントラクトを実行</a:t>
              </a:r>
            </a:p>
          </p:txBody>
        </p:sp>
        <p:sp>
          <p:nvSpPr>
            <p:cNvPr id="36" name="正方形/長方形 35">
              <a:extLst>
                <a:ext uri="{FF2B5EF4-FFF2-40B4-BE49-F238E27FC236}">
                  <a16:creationId xmlns:a16="http://schemas.microsoft.com/office/drawing/2014/main" id="{0F3D59AE-3D1C-4914-87DC-7F143F5E2566}"/>
                </a:ext>
              </a:extLst>
            </p:cNvPr>
            <p:cNvSpPr/>
            <p:nvPr/>
          </p:nvSpPr>
          <p:spPr>
            <a:xfrm>
              <a:off x="5645310" y="2883876"/>
              <a:ext cx="2787160" cy="167798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a:extLst>
                <a:ext uri="{FF2B5EF4-FFF2-40B4-BE49-F238E27FC236}">
                  <a16:creationId xmlns:a16="http://schemas.microsoft.com/office/drawing/2014/main" id="{38028463-213A-4E7C-AE23-ABC36F94E326}"/>
                </a:ext>
              </a:extLst>
            </p:cNvPr>
            <p:cNvCxnSpPr>
              <a:cxnSpLocks/>
            </p:cNvCxnSpPr>
            <p:nvPr/>
          </p:nvCxnSpPr>
          <p:spPr>
            <a:xfrm flipH="1" flipV="1">
              <a:off x="5589954" y="2286623"/>
              <a:ext cx="848821" cy="752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DEE3783C-09CD-4447-ABA1-90709B859C7C}"/>
                </a:ext>
              </a:extLst>
            </p:cNvPr>
            <p:cNvSpPr txBox="1"/>
            <p:nvPr/>
          </p:nvSpPr>
          <p:spPr>
            <a:xfrm>
              <a:off x="6023504" y="2435713"/>
              <a:ext cx="902471" cy="261610"/>
            </a:xfrm>
            <a:prstGeom prst="rect">
              <a:avLst/>
            </a:prstGeom>
            <a:noFill/>
          </p:spPr>
          <p:txBody>
            <a:bodyPr wrap="square" rtlCol="0">
              <a:spAutoFit/>
            </a:bodyPr>
            <a:lstStyle/>
            <a:p>
              <a:r>
                <a:rPr kumimoji="1" lang="ja-JP" altLang="en-US" sz="1100" dirty="0"/>
                <a:t>リクエスト</a:t>
              </a:r>
            </a:p>
          </p:txBody>
        </p:sp>
        <p:sp>
          <p:nvSpPr>
            <p:cNvPr id="45" name="テキスト ボックス 44">
              <a:extLst>
                <a:ext uri="{FF2B5EF4-FFF2-40B4-BE49-F238E27FC236}">
                  <a16:creationId xmlns:a16="http://schemas.microsoft.com/office/drawing/2014/main" id="{EE55F0DA-75F6-4E88-B9A6-B9D81B5F7B82}"/>
                </a:ext>
              </a:extLst>
            </p:cNvPr>
            <p:cNvSpPr txBox="1"/>
            <p:nvPr/>
          </p:nvSpPr>
          <p:spPr>
            <a:xfrm>
              <a:off x="5974682" y="4067008"/>
              <a:ext cx="2016539" cy="430887"/>
            </a:xfrm>
            <a:prstGeom prst="rect">
              <a:avLst/>
            </a:prstGeom>
            <a:noFill/>
          </p:spPr>
          <p:txBody>
            <a:bodyPr wrap="square" rtlCol="0">
              <a:spAutoFit/>
            </a:bodyPr>
            <a:lstStyle/>
            <a:p>
              <a:r>
                <a:rPr kumimoji="1" lang="ja-JP" altLang="en-US" sz="1100" dirty="0"/>
                <a:t>フロント画面の</a:t>
              </a:r>
              <a:r>
                <a:rPr kumimoji="1" lang="en-US" altLang="ja-JP" sz="1100" dirty="0"/>
                <a:t>UI</a:t>
              </a:r>
              <a:r>
                <a:rPr kumimoji="1" lang="ja-JP" altLang="en-US" sz="1100" dirty="0"/>
                <a:t>を利用し</a:t>
              </a:r>
              <a:endParaRPr kumimoji="1" lang="en-US" altLang="ja-JP" sz="1100" dirty="0"/>
            </a:p>
            <a:p>
              <a:r>
                <a:rPr kumimoji="1" lang="ja-JP" altLang="en-US" sz="1100" dirty="0"/>
                <a:t>ノードの状態を操作する</a:t>
              </a:r>
            </a:p>
          </p:txBody>
        </p:sp>
        <p:cxnSp>
          <p:nvCxnSpPr>
            <p:cNvPr id="46" name="直線矢印コネクタ 45">
              <a:extLst>
                <a:ext uri="{FF2B5EF4-FFF2-40B4-BE49-F238E27FC236}">
                  <a16:creationId xmlns:a16="http://schemas.microsoft.com/office/drawing/2014/main" id="{ED3C9C47-3B9D-43ED-AE6B-281987ECE744}"/>
                </a:ext>
              </a:extLst>
            </p:cNvPr>
            <p:cNvCxnSpPr>
              <a:cxnSpLocks/>
            </p:cNvCxnSpPr>
            <p:nvPr/>
          </p:nvCxnSpPr>
          <p:spPr>
            <a:xfrm>
              <a:off x="5282804" y="2595118"/>
              <a:ext cx="815020" cy="78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テキスト ボックス 47">
              <a:extLst>
                <a:ext uri="{FF2B5EF4-FFF2-40B4-BE49-F238E27FC236}">
                  <a16:creationId xmlns:a16="http://schemas.microsoft.com/office/drawing/2014/main" id="{CAC4436C-5ED7-4DC1-BA2A-79D0FEB90F5D}"/>
                </a:ext>
              </a:extLst>
            </p:cNvPr>
            <p:cNvSpPr txBox="1"/>
            <p:nvPr/>
          </p:nvSpPr>
          <p:spPr>
            <a:xfrm>
              <a:off x="4957466" y="2998458"/>
              <a:ext cx="902471" cy="261610"/>
            </a:xfrm>
            <a:prstGeom prst="rect">
              <a:avLst/>
            </a:prstGeom>
            <a:noFill/>
          </p:spPr>
          <p:txBody>
            <a:bodyPr wrap="square" rtlCol="0">
              <a:spAutoFit/>
            </a:bodyPr>
            <a:lstStyle/>
            <a:p>
              <a:r>
                <a:rPr kumimoji="1" lang="ja-JP" altLang="en-US" sz="1100" dirty="0"/>
                <a:t>表示</a:t>
              </a:r>
            </a:p>
          </p:txBody>
        </p:sp>
        <p:cxnSp>
          <p:nvCxnSpPr>
            <p:cNvPr id="49" name="直線矢印コネクタ 48">
              <a:extLst>
                <a:ext uri="{FF2B5EF4-FFF2-40B4-BE49-F238E27FC236}">
                  <a16:creationId xmlns:a16="http://schemas.microsoft.com/office/drawing/2014/main" id="{B7F278F6-E3A3-4EEB-9489-3C334F4ACC18}"/>
                </a:ext>
              </a:extLst>
            </p:cNvPr>
            <p:cNvCxnSpPr>
              <a:cxnSpLocks/>
            </p:cNvCxnSpPr>
            <p:nvPr/>
          </p:nvCxnSpPr>
          <p:spPr>
            <a:xfrm flipH="1">
              <a:off x="2920467" y="2577351"/>
              <a:ext cx="1008490" cy="890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96B1B2C8-18D6-487B-B17A-78041C29EE87}"/>
                </a:ext>
              </a:extLst>
            </p:cNvPr>
            <p:cNvSpPr txBox="1"/>
            <p:nvPr/>
          </p:nvSpPr>
          <p:spPr>
            <a:xfrm>
              <a:off x="3532537" y="3005459"/>
              <a:ext cx="928845" cy="261610"/>
            </a:xfrm>
            <a:prstGeom prst="rect">
              <a:avLst/>
            </a:prstGeom>
            <a:noFill/>
          </p:spPr>
          <p:txBody>
            <a:bodyPr wrap="square" rtlCol="0">
              <a:spAutoFit/>
            </a:bodyPr>
            <a:lstStyle/>
            <a:p>
              <a:r>
                <a:rPr kumimoji="1" lang="ja-JP" altLang="en-US" sz="1100" dirty="0"/>
                <a:t>機能を参照</a:t>
              </a:r>
            </a:p>
          </p:txBody>
        </p:sp>
        <p:pic>
          <p:nvPicPr>
            <p:cNvPr id="54" name="Picture 14" descr="Amazingly Useful HTML, CSS and JavaScript Tools and Libraries | by Bradley  Nice | Level Up! | Medium">
              <a:extLst>
                <a:ext uri="{FF2B5EF4-FFF2-40B4-BE49-F238E27FC236}">
                  <a16:creationId xmlns:a16="http://schemas.microsoft.com/office/drawing/2014/main" id="{318BF960-CF43-4342-BEFC-8B1A83568F8E}"/>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172" y="3490926"/>
              <a:ext cx="997436" cy="467866"/>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テキスト プレースホルダー 2">
            <a:extLst>
              <a:ext uri="{FF2B5EF4-FFF2-40B4-BE49-F238E27FC236}">
                <a16:creationId xmlns:a16="http://schemas.microsoft.com/office/drawing/2014/main" id="{9C97FC52-59F2-4AD3-AB1E-01B738D607E7}"/>
              </a:ext>
            </a:extLst>
          </p:cNvPr>
          <p:cNvSpPr txBox="1">
            <a:spLocks/>
          </p:cNvSpPr>
          <p:nvPr/>
        </p:nvSpPr>
        <p:spPr>
          <a:xfrm>
            <a:off x="539552" y="868958"/>
            <a:ext cx="8064698" cy="3816000"/>
          </a:xfrm>
          <a:prstGeom prst="rect">
            <a:avLst/>
          </a:prstGeom>
        </p:spPr>
        <p:txBody>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en-US" altLang="ja-JP" dirty="0">
                <a:solidFill>
                  <a:schemeClr val="accent1"/>
                </a:solidFill>
              </a:rPr>
              <a:t>Ethereum(</a:t>
            </a:r>
            <a:r>
              <a:rPr lang="en-US" altLang="ja-JP" dirty="0" err="1">
                <a:solidFill>
                  <a:schemeClr val="accent1"/>
                </a:solidFill>
              </a:rPr>
              <a:t>Dapp</a:t>
            </a:r>
            <a:r>
              <a:rPr lang="en-US" altLang="ja-JP" dirty="0">
                <a:solidFill>
                  <a:schemeClr val="accent1"/>
                </a:solidFill>
              </a:rPr>
              <a:t>)</a:t>
            </a:r>
            <a:r>
              <a:rPr lang="ja-JP" altLang="en-US" dirty="0">
                <a:solidFill>
                  <a:schemeClr val="accent1"/>
                </a:solidFill>
              </a:rPr>
              <a:t>開発の全体像は、大きく分ける次の三つの要素</a:t>
            </a:r>
            <a:endParaRPr lang="ja-JP" altLang="en-US" b="1" dirty="0">
              <a:solidFill>
                <a:schemeClr val="accent1"/>
              </a:solidFill>
            </a:endParaRPr>
          </a:p>
          <a:p>
            <a:pPr lvl="1"/>
            <a:endParaRPr lang="en-US" altLang="ja-JP" sz="1300" kern="0" dirty="0">
              <a:latin typeface="メイリオ" panose="020B0604030504040204" pitchFamily="50" charset="-128"/>
              <a:ea typeface="メイリオ" panose="020B0604030504040204" pitchFamily="50" charset="-128"/>
            </a:endParaRPr>
          </a:p>
          <a:p>
            <a:pPr lvl="1"/>
            <a:r>
              <a:rPr lang="en-US" altLang="ja-JP" sz="1300" kern="0" dirty="0">
                <a:latin typeface="メイリオ" panose="020B0604030504040204" pitchFamily="50" charset="-128"/>
                <a:ea typeface="メイリオ" panose="020B0604030504040204" pitchFamily="50" charset="-128"/>
              </a:rPr>
              <a:t>Truffle</a:t>
            </a:r>
            <a:r>
              <a:rPr lang="ja-JP" altLang="en-US" sz="1300" kern="0" dirty="0">
                <a:latin typeface="メイリオ" panose="020B0604030504040204" pitchFamily="50" charset="-128"/>
                <a:ea typeface="メイリオ" panose="020B0604030504040204" pitchFamily="50" charset="-128"/>
              </a:rPr>
              <a:t>は、以下の流れで利用する。</a:t>
            </a:r>
          </a:p>
          <a:p>
            <a:pPr lvl="2"/>
            <a:r>
              <a:rPr lang="en-US" altLang="ja-JP" kern="0" dirty="0">
                <a:latin typeface="メイリオ" panose="020B0604030504040204" pitchFamily="50" charset="-128"/>
                <a:ea typeface="メイリオ" panose="020B0604030504040204" pitchFamily="50" charset="-128"/>
              </a:rPr>
              <a:t>1.</a:t>
            </a:r>
            <a:r>
              <a:rPr lang="ja-JP" altLang="en-US" kern="0" dirty="0">
                <a:latin typeface="メイリオ" panose="020B0604030504040204" pitchFamily="50" charset="-128"/>
                <a:ea typeface="メイリオ" panose="020B0604030504040204" pitchFamily="50" charset="-128"/>
              </a:rPr>
              <a:t>テンプレートの生成</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2.</a:t>
            </a:r>
            <a:r>
              <a:rPr lang="ja-JP" altLang="en-US" kern="0" dirty="0">
                <a:latin typeface="メイリオ" panose="020B0604030504040204" pitchFamily="50" charset="-128"/>
                <a:ea typeface="メイリオ" panose="020B0604030504040204" pitchFamily="50" charset="-128"/>
              </a:rPr>
              <a:t>スマートコントラクトのコンパイル</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3.</a:t>
            </a:r>
            <a:r>
              <a:rPr lang="ja-JP" altLang="en-US" kern="0" dirty="0">
                <a:latin typeface="メイリオ" panose="020B0604030504040204" pitchFamily="50" charset="-128"/>
                <a:ea typeface="メイリオ" panose="020B0604030504040204" pitchFamily="50" charset="-128"/>
              </a:rPr>
              <a:t>ローカルノードの立ち上げ</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4.</a:t>
            </a:r>
            <a:r>
              <a:rPr lang="ja-JP" altLang="en-US" kern="0" dirty="0">
                <a:latin typeface="メイリオ" panose="020B0604030504040204" pitchFamily="50" charset="-128"/>
                <a:ea typeface="メイリオ" panose="020B0604030504040204" pitchFamily="50" charset="-128"/>
              </a:rPr>
              <a:t>ノードへのデプロイ</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5.</a:t>
            </a:r>
            <a:r>
              <a:rPr lang="ja-JP" altLang="en-US" kern="0" dirty="0">
                <a:latin typeface="メイリオ" panose="020B0604030504040204" pitchFamily="50" charset="-128"/>
                <a:ea typeface="メイリオ" panose="020B0604030504040204" pitchFamily="50" charset="-128"/>
              </a:rPr>
              <a:t>機能のテスト</a:t>
            </a:r>
          </a:p>
          <a:p>
            <a:endParaRPr lang="ja-JP" altLang="en-US" kern="0" dirty="0">
              <a:latin typeface="メイリオ" panose="020B0604030504040204" pitchFamily="50" charset="-128"/>
              <a:ea typeface="メイリオ" panose="020B0604030504040204" pitchFamily="50" charset="-128"/>
            </a:endParaRPr>
          </a:p>
        </p:txBody>
      </p:sp>
      <p:sp>
        <p:nvSpPr>
          <p:cNvPr id="34" name="矢印: 下 33">
            <a:extLst>
              <a:ext uri="{FF2B5EF4-FFF2-40B4-BE49-F238E27FC236}">
                <a16:creationId xmlns:a16="http://schemas.microsoft.com/office/drawing/2014/main" id="{87539A70-6399-45ED-B9E0-ECFECAE2EEB4}"/>
              </a:ext>
            </a:extLst>
          </p:cNvPr>
          <p:cNvSpPr/>
          <p:nvPr/>
        </p:nvSpPr>
        <p:spPr>
          <a:xfrm>
            <a:off x="1340694" y="2923175"/>
            <a:ext cx="702456" cy="539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506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br>
              <a:rPr lang="en-US" altLang="ja-JP" dirty="0"/>
            </a:br>
            <a:r>
              <a:rPr lang="ja-JP" altLang="en-US" dirty="0"/>
              <a:t>スマートコントラクトの開発</a:t>
            </a:r>
          </a:p>
        </p:txBody>
      </p:sp>
    </p:spTree>
    <p:extLst>
      <p:ext uri="{BB962C8B-B14F-4D97-AF65-F5344CB8AC3E}">
        <p14:creationId xmlns:p14="http://schemas.microsoft.com/office/powerpoint/2010/main" val="164206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8F3371-F812-0CFB-AA48-F4CC12C4599D}"/>
              </a:ext>
            </a:extLst>
          </p:cNvPr>
          <p:cNvSpPr>
            <a:spLocks noGrp="1"/>
          </p:cNvSpPr>
          <p:nvPr>
            <p:ph type="title"/>
          </p:nvPr>
        </p:nvSpPr>
        <p:spPr/>
        <p:txBody>
          <a:bodyPr/>
          <a:lstStyle/>
          <a:p>
            <a:r>
              <a:rPr kumimoji="1" lang="ja-JP" altLang="en-US" dirty="0"/>
              <a:t>スマートコントラクトを利用できるようにするまでの流れ</a:t>
            </a:r>
          </a:p>
        </p:txBody>
      </p:sp>
      <p:sp>
        <p:nvSpPr>
          <p:cNvPr id="3" name="スライド番号プレースホルダー 2">
            <a:extLst>
              <a:ext uri="{FF2B5EF4-FFF2-40B4-BE49-F238E27FC236}">
                <a16:creationId xmlns:a16="http://schemas.microsoft.com/office/drawing/2014/main" id="{4F21C1A8-D791-D7BF-C57B-51BE70D9C2A6}"/>
              </a:ext>
            </a:extLst>
          </p:cNvPr>
          <p:cNvSpPr>
            <a:spLocks noGrp="1"/>
          </p:cNvSpPr>
          <p:nvPr>
            <p:ph type="sldNum" sz="quarter" idx="10"/>
          </p:nvPr>
        </p:nvSpPr>
        <p:spPr/>
        <p:txBody>
          <a:bodyPr/>
          <a:lstStyle/>
          <a:p>
            <a:fld id="{9FB9FBB1-FD5B-41A6-B84B-A229A6B4BB39}" type="slidenum">
              <a:rPr lang="en-US" altLang="ja-JP" smtClean="0"/>
              <a:pPr/>
              <a:t>22</a:t>
            </a:fld>
            <a:endParaRPr lang="en-US" dirty="0"/>
          </a:p>
        </p:txBody>
      </p:sp>
      <p:graphicFrame>
        <p:nvGraphicFramePr>
          <p:cNvPr id="4" name="図表 3">
            <a:extLst>
              <a:ext uri="{FF2B5EF4-FFF2-40B4-BE49-F238E27FC236}">
                <a16:creationId xmlns:a16="http://schemas.microsoft.com/office/drawing/2014/main" id="{77D0C816-273C-5E85-0DC5-F6DC998D00F8}"/>
              </a:ext>
            </a:extLst>
          </p:cNvPr>
          <p:cNvGraphicFramePr/>
          <p:nvPr/>
        </p:nvGraphicFramePr>
        <p:xfrm>
          <a:off x="263780" y="465510"/>
          <a:ext cx="3916334" cy="3001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グループ化 4">
            <a:extLst>
              <a:ext uri="{FF2B5EF4-FFF2-40B4-BE49-F238E27FC236}">
                <a16:creationId xmlns:a16="http://schemas.microsoft.com/office/drawing/2014/main" id="{A473BF73-6BB8-7126-DD96-D01F68C980AD}"/>
              </a:ext>
            </a:extLst>
          </p:cNvPr>
          <p:cNvGrpSpPr/>
          <p:nvPr/>
        </p:nvGrpSpPr>
        <p:grpSpPr>
          <a:xfrm>
            <a:off x="4861485" y="1361090"/>
            <a:ext cx="1862553" cy="1210659"/>
            <a:chOff x="2053542" y="895582"/>
            <a:chExt cx="1862553" cy="1210659"/>
          </a:xfrm>
        </p:grpSpPr>
        <p:sp>
          <p:nvSpPr>
            <p:cNvPr id="6" name="四角形: 角を丸くする 5">
              <a:extLst>
                <a:ext uri="{FF2B5EF4-FFF2-40B4-BE49-F238E27FC236}">
                  <a16:creationId xmlns:a16="http://schemas.microsoft.com/office/drawing/2014/main" id="{AC7B8F7A-28F9-49AC-1703-89D5EE648C62}"/>
                </a:ext>
              </a:extLst>
            </p:cNvPr>
            <p:cNvSpPr/>
            <p:nvPr/>
          </p:nvSpPr>
          <p:spPr>
            <a:xfrm>
              <a:off x="2053542" y="895582"/>
              <a:ext cx="1862553" cy="121065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四角形: 角を丸くする 4">
              <a:extLst>
                <a:ext uri="{FF2B5EF4-FFF2-40B4-BE49-F238E27FC236}">
                  <a16:creationId xmlns:a16="http://schemas.microsoft.com/office/drawing/2014/main" id="{6AF5F794-A9F6-91D0-76B8-BD30FE488BDD}"/>
                </a:ext>
              </a:extLst>
            </p:cNvPr>
            <p:cNvSpPr txBox="1"/>
            <p:nvPr/>
          </p:nvSpPr>
          <p:spPr>
            <a:xfrm>
              <a:off x="2112642" y="954682"/>
              <a:ext cx="1744353" cy="10924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400" dirty="0"/>
                <a:t>ブロックチェーン</a:t>
              </a:r>
              <a:r>
                <a:rPr kumimoji="1" lang="ja-JP" altLang="en-US" sz="1400" kern="1200" dirty="0"/>
                <a:t>に</a:t>
              </a:r>
              <a:endParaRPr kumimoji="1" lang="en-US" altLang="ja-JP" sz="1400" kern="1200" dirty="0"/>
            </a:p>
            <a:p>
              <a:pPr marL="0" lvl="0" indent="0" algn="ctr" defTabSz="800100">
                <a:lnSpc>
                  <a:spcPct val="90000"/>
                </a:lnSpc>
                <a:spcBef>
                  <a:spcPct val="0"/>
                </a:spcBef>
                <a:spcAft>
                  <a:spcPct val="35000"/>
                </a:spcAft>
                <a:buNone/>
              </a:pPr>
              <a:r>
                <a:rPr kumimoji="1" lang="ja-JP" altLang="en-US" sz="1400" kern="1200" dirty="0"/>
                <a:t>デプロイする</a:t>
              </a:r>
            </a:p>
          </p:txBody>
        </p:sp>
      </p:grpSp>
      <p:grpSp>
        <p:nvGrpSpPr>
          <p:cNvPr id="8" name="グループ化 7">
            <a:extLst>
              <a:ext uri="{FF2B5EF4-FFF2-40B4-BE49-F238E27FC236}">
                <a16:creationId xmlns:a16="http://schemas.microsoft.com/office/drawing/2014/main" id="{9EF440C3-5316-0F41-1E9B-36BEA9D0B528}"/>
              </a:ext>
            </a:extLst>
          </p:cNvPr>
          <p:cNvGrpSpPr/>
          <p:nvPr/>
        </p:nvGrpSpPr>
        <p:grpSpPr>
          <a:xfrm>
            <a:off x="7056427" y="1361091"/>
            <a:ext cx="1862553" cy="1210659"/>
            <a:chOff x="2053542" y="895582"/>
            <a:chExt cx="1862553" cy="1210659"/>
          </a:xfrm>
        </p:grpSpPr>
        <p:sp>
          <p:nvSpPr>
            <p:cNvPr id="9" name="四角形: 角を丸くする 8">
              <a:extLst>
                <a:ext uri="{FF2B5EF4-FFF2-40B4-BE49-F238E27FC236}">
                  <a16:creationId xmlns:a16="http://schemas.microsoft.com/office/drawing/2014/main" id="{0D60C994-267C-020F-F46C-433775E9646D}"/>
                </a:ext>
              </a:extLst>
            </p:cNvPr>
            <p:cNvSpPr/>
            <p:nvPr/>
          </p:nvSpPr>
          <p:spPr>
            <a:xfrm>
              <a:off x="2053542" y="895582"/>
              <a:ext cx="1862553" cy="121065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四角形: 角を丸くする 4">
              <a:extLst>
                <a:ext uri="{FF2B5EF4-FFF2-40B4-BE49-F238E27FC236}">
                  <a16:creationId xmlns:a16="http://schemas.microsoft.com/office/drawing/2014/main" id="{326EE4A1-8E7C-EFFD-C053-13BC44917337}"/>
                </a:ext>
              </a:extLst>
            </p:cNvPr>
            <p:cNvSpPr txBox="1"/>
            <p:nvPr/>
          </p:nvSpPr>
          <p:spPr>
            <a:xfrm>
              <a:off x="2112642" y="954682"/>
              <a:ext cx="1744353" cy="10924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400" dirty="0"/>
                <a:t>スマートコントラク</a:t>
              </a:r>
              <a:endParaRPr kumimoji="1" lang="en-US" altLang="ja-JP" sz="1400" dirty="0"/>
            </a:p>
            <a:p>
              <a:pPr marL="0" lvl="0" indent="0" algn="ctr" defTabSz="800100">
                <a:lnSpc>
                  <a:spcPct val="90000"/>
                </a:lnSpc>
                <a:spcBef>
                  <a:spcPct val="0"/>
                </a:spcBef>
                <a:spcAft>
                  <a:spcPct val="35000"/>
                </a:spcAft>
                <a:buNone/>
              </a:pPr>
              <a:r>
                <a:rPr kumimoji="1" lang="ja-JP" altLang="en-US" sz="1400" dirty="0"/>
                <a:t>トを利用する</a:t>
              </a:r>
              <a:endParaRPr kumimoji="1" lang="ja-JP" altLang="en-US" sz="1400" kern="1200" dirty="0"/>
            </a:p>
          </p:txBody>
        </p:sp>
      </p:grpSp>
      <p:sp>
        <p:nvSpPr>
          <p:cNvPr id="11" name="矢印: 右 10">
            <a:extLst>
              <a:ext uri="{FF2B5EF4-FFF2-40B4-BE49-F238E27FC236}">
                <a16:creationId xmlns:a16="http://schemas.microsoft.com/office/drawing/2014/main" id="{0F64BA7D-1BA4-8172-7647-0C50AB7998EE}"/>
              </a:ext>
            </a:extLst>
          </p:cNvPr>
          <p:cNvSpPr/>
          <p:nvPr/>
        </p:nvSpPr>
        <p:spPr>
          <a:xfrm>
            <a:off x="4338971" y="1637130"/>
            <a:ext cx="428171" cy="224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969667C-F8A2-4100-35B4-21E5B4870677}"/>
              </a:ext>
            </a:extLst>
          </p:cNvPr>
          <p:cNvSpPr/>
          <p:nvPr/>
        </p:nvSpPr>
        <p:spPr>
          <a:xfrm rot="10800000">
            <a:off x="4338970" y="2070745"/>
            <a:ext cx="428171" cy="224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59795127-B8AA-146F-AF89-49DB36D0FAB6}"/>
              </a:ext>
            </a:extLst>
          </p:cNvPr>
          <p:cNvSpPr/>
          <p:nvPr/>
        </p:nvSpPr>
        <p:spPr>
          <a:xfrm>
            <a:off x="4398070" y="1972448"/>
            <a:ext cx="428171" cy="421566"/>
          </a:xfrm>
          <a:prstGeom prst="mathMultiply">
            <a:avLst>
              <a:gd name="adj1" fmla="val 9865"/>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2AF7F0-E9A8-BD6B-552C-3489A957E16E}"/>
              </a:ext>
            </a:extLst>
          </p:cNvPr>
          <p:cNvSpPr txBox="1"/>
          <p:nvPr/>
        </p:nvSpPr>
        <p:spPr>
          <a:xfrm>
            <a:off x="3451013" y="2906104"/>
            <a:ext cx="2939143" cy="750590"/>
          </a:xfrm>
          <a:prstGeom prst="rect">
            <a:avLst/>
          </a:prstGeom>
          <a:noFill/>
        </p:spPr>
        <p:txBody>
          <a:bodyPr wrap="square" rtlCol="0">
            <a:spAutoFit/>
          </a:bodyPr>
          <a:lstStyle/>
          <a:p>
            <a:r>
              <a:rPr kumimoji="1" lang="ja-JP" altLang="en-US" dirty="0">
                <a:solidFill>
                  <a:schemeClr val="accent1"/>
                </a:solidFill>
              </a:rPr>
              <a:t>ポイント②</a:t>
            </a:r>
            <a:endParaRPr kumimoji="1" lang="en-US" altLang="ja-JP" dirty="0">
              <a:solidFill>
                <a:schemeClr val="accent1"/>
              </a:solidFill>
            </a:endParaRPr>
          </a:p>
          <a:p>
            <a:r>
              <a:rPr kumimoji="1" lang="ja-JP" altLang="en-US" dirty="0"/>
              <a:t>一度デプロイしたら修正することができない</a:t>
            </a:r>
          </a:p>
        </p:txBody>
      </p:sp>
      <p:cxnSp>
        <p:nvCxnSpPr>
          <p:cNvPr id="16" name="直線矢印コネクタ 15">
            <a:extLst>
              <a:ext uri="{FF2B5EF4-FFF2-40B4-BE49-F238E27FC236}">
                <a16:creationId xmlns:a16="http://schemas.microsoft.com/office/drawing/2014/main" id="{2743D52E-90ED-90EB-3D00-0CEEFD95659F}"/>
              </a:ext>
            </a:extLst>
          </p:cNvPr>
          <p:cNvCxnSpPr>
            <a:stCxn id="6" idx="3"/>
            <a:endCxn id="9" idx="1"/>
          </p:cNvCxnSpPr>
          <p:nvPr/>
        </p:nvCxnSpPr>
        <p:spPr>
          <a:xfrm>
            <a:off x="6724038" y="1966420"/>
            <a:ext cx="3323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FEF9A32-2FBC-27B5-9406-4BFE30EE09F8}"/>
              </a:ext>
            </a:extLst>
          </p:cNvPr>
          <p:cNvSpPr txBox="1"/>
          <p:nvPr/>
        </p:nvSpPr>
        <p:spPr>
          <a:xfrm>
            <a:off x="657147" y="3760746"/>
            <a:ext cx="2890866" cy="750590"/>
          </a:xfrm>
          <a:prstGeom prst="rect">
            <a:avLst/>
          </a:prstGeom>
          <a:noFill/>
        </p:spPr>
        <p:txBody>
          <a:bodyPr wrap="square" rtlCol="0">
            <a:spAutoFit/>
          </a:bodyPr>
          <a:lstStyle/>
          <a:p>
            <a:r>
              <a:rPr kumimoji="1" lang="ja-JP" altLang="en-US" dirty="0">
                <a:solidFill>
                  <a:schemeClr val="accent1"/>
                </a:solidFill>
              </a:rPr>
              <a:t>ポイント①</a:t>
            </a:r>
            <a:endParaRPr kumimoji="1" lang="en-US" altLang="ja-JP" dirty="0">
              <a:solidFill>
                <a:schemeClr val="accent1"/>
              </a:solidFill>
            </a:endParaRPr>
          </a:p>
          <a:p>
            <a:r>
              <a:rPr kumimoji="1" lang="ja-JP" altLang="en-US" dirty="0"/>
              <a:t>ローカル環境で徹底的にテストやバグ修正を行う</a:t>
            </a:r>
          </a:p>
        </p:txBody>
      </p:sp>
      <p:sp>
        <p:nvSpPr>
          <p:cNvPr id="18" name="テキスト ボックス 17">
            <a:extLst>
              <a:ext uri="{FF2B5EF4-FFF2-40B4-BE49-F238E27FC236}">
                <a16:creationId xmlns:a16="http://schemas.microsoft.com/office/drawing/2014/main" id="{C5D16F98-55C2-3108-E244-16E29D2588B0}"/>
              </a:ext>
            </a:extLst>
          </p:cNvPr>
          <p:cNvSpPr txBox="1"/>
          <p:nvPr/>
        </p:nvSpPr>
        <p:spPr>
          <a:xfrm>
            <a:off x="6558980" y="3971828"/>
            <a:ext cx="2540000" cy="531171"/>
          </a:xfrm>
          <a:prstGeom prst="rect">
            <a:avLst/>
          </a:prstGeom>
          <a:noFill/>
        </p:spPr>
        <p:txBody>
          <a:bodyPr wrap="square" rtlCol="0">
            <a:spAutoFit/>
          </a:bodyPr>
          <a:lstStyle/>
          <a:p>
            <a:r>
              <a:rPr kumimoji="1" lang="ja-JP" altLang="en-US" dirty="0">
                <a:solidFill>
                  <a:schemeClr val="accent1"/>
                </a:solidFill>
              </a:rPr>
              <a:t>ポイント③</a:t>
            </a:r>
            <a:endParaRPr kumimoji="1" lang="en-US" altLang="ja-JP" dirty="0">
              <a:solidFill>
                <a:schemeClr val="accent1"/>
              </a:solidFill>
            </a:endParaRPr>
          </a:p>
          <a:p>
            <a:r>
              <a:rPr kumimoji="1" lang="ja-JP" altLang="en-US" dirty="0"/>
              <a:t>誰でも利用することができる</a:t>
            </a:r>
          </a:p>
        </p:txBody>
      </p:sp>
      <p:pic>
        <p:nvPicPr>
          <p:cNvPr id="15" name="グラフィックス 14" descr="ユーザー 単色塗りつぶし">
            <a:extLst>
              <a:ext uri="{FF2B5EF4-FFF2-40B4-BE49-F238E27FC236}">
                <a16:creationId xmlns:a16="http://schemas.microsoft.com/office/drawing/2014/main" id="{F08E6C45-2FFE-1226-CEF2-99D3BF3533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9924" y="2769149"/>
            <a:ext cx="514569" cy="514569"/>
          </a:xfrm>
          <a:prstGeom prst="rect">
            <a:avLst/>
          </a:prstGeom>
        </p:spPr>
      </p:pic>
      <p:pic>
        <p:nvPicPr>
          <p:cNvPr id="19" name="グラフィックス 18" descr="ユーザー 単色塗りつぶし">
            <a:extLst>
              <a:ext uri="{FF2B5EF4-FFF2-40B4-BE49-F238E27FC236}">
                <a16:creationId xmlns:a16="http://schemas.microsoft.com/office/drawing/2014/main" id="{109F243C-6854-355C-12EE-BEBF5DBBC0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73398" y="2772032"/>
            <a:ext cx="514569" cy="514569"/>
          </a:xfrm>
          <a:prstGeom prst="rect">
            <a:avLst/>
          </a:prstGeom>
        </p:spPr>
      </p:pic>
      <p:pic>
        <p:nvPicPr>
          <p:cNvPr id="20" name="グラフィックス 19" descr="ユーザー 単色塗りつぶし">
            <a:extLst>
              <a:ext uri="{FF2B5EF4-FFF2-40B4-BE49-F238E27FC236}">
                <a16:creationId xmlns:a16="http://schemas.microsoft.com/office/drawing/2014/main" id="{B3D88629-743F-FD2D-4FCC-1FD7620C5A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6872" y="2774915"/>
            <a:ext cx="514569" cy="514569"/>
          </a:xfrm>
          <a:prstGeom prst="rect">
            <a:avLst/>
          </a:prstGeom>
        </p:spPr>
      </p:pic>
      <p:pic>
        <p:nvPicPr>
          <p:cNvPr id="21" name="グラフィックス 20" descr="ユーザー 単色塗りつぶし">
            <a:extLst>
              <a:ext uri="{FF2B5EF4-FFF2-40B4-BE49-F238E27FC236}">
                <a16:creationId xmlns:a16="http://schemas.microsoft.com/office/drawing/2014/main" id="{0C3940E4-7568-3064-F340-74DA5551A9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91024" y="3168343"/>
            <a:ext cx="514569" cy="514569"/>
          </a:xfrm>
          <a:prstGeom prst="rect">
            <a:avLst/>
          </a:prstGeom>
        </p:spPr>
      </p:pic>
      <p:pic>
        <p:nvPicPr>
          <p:cNvPr id="22" name="グラフィックス 21" descr="ユーザー 単色塗りつぶし">
            <a:extLst>
              <a:ext uri="{FF2B5EF4-FFF2-40B4-BE49-F238E27FC236}">
                <a16:creationId xmlns:a16="http://schemas.microsoft.com/office/drawing/2014/main" id="{100EDEEB-ADB9-A45C-05DA-453303E8C5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41208" y="3168980"/>
            <a:ext cx="514569" cy="514569"/>
          </a:xfrm>
          <a:prstGeom prst="rect">
            <a:avLst/>
          </a:prstGeom>
        </p:spPr>
      </p:pic>
      <p:pic>
        <p:nvPicPr>
          <p:cNvPr id="23" name="グラフィックス 22" descr="ユーザー 単色塗りつぶし">
            <a:extLst>
              <a:ext uri="{FF2B5EF4-FFF2-40B4-BE49-F238E27FC236}">
                <a16:creationId xmlns:a16="http://schemas.microsoft.com/office/drawing/2014/main" id="{CF1DFDBE-851A-6580-2655-452710A30F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45311" y="3175346"/>
            <a:ext cx="514569" cy="514569"/>
          </a:xfrm>
          <a:prstGeom prst="rect">
            <a:avLst/>
          </a:prstGeom>
        </p:spPr>
      </p:pic>
      <p:pic>
        <p:nvPicPr>
          <p:cNvPr id="24" name="グラフィックス 23" descr="ユーザー 単色塗りつぶし">
            <a:extLst>
              <a:ext uri="{FF2B5EF4-FFF2-40B4-BE49-F238E27FC236}">
                <a16:creationId xmlns:a16="http://schemas.microsoft.com/office/drawing/2014/main" id="{7733C230-63F4-DC81-0EEA-FDE0FBFC99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4498" y="3175347"/>
            <a:ext cx="514569" cy="514569"/>
          </a:xfrm>
          <a:prstGeom prst="rect">
            <a:avLst/>
          </a:prstGeom>
        </p:spPr>
      </p:pic>
    </p:spTree>
    <p:extLst>
      <p:ext uri="{BB962C8B-B14F-4D97-AF65-F5344CB8AC3E}">
        <p14:creationId xmlns:p14="http://schemas.microsoft.com/office/powerpoint/2010/main" val="126246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A3A4E-2C87-4913-AE4F-5444A7CB5267}"/>
              </a:ext>
            </a:extLst>
          </p:cNvPr>
          <p:cNvSpPr>
            <a:spLocks noGrp="1"/>
          </p:cNvSpPr>
          <p:nvPr>
            <p:ph type="title"/>
          </p:nvPr>
        </p:nvSpPr>
        <p:spPr/>
        <p:txBody>
          <a:bodyPr/>
          <a:lstStyle/>
          <a:p>
            <a:r>
              <a:rPr kumimoji="1" lang="ja-JP" altLang="en-US" dirty="0"/>
              <a:t>データの持ち方をどのように変更したのか図で説明する。</a:t>
            </a:r>
          </a:p>
        </p:txBody>
      </p:sp>
      <p:sp>
        <p:nvSpPr>
          <p:cNvPr id="3" name="スライド番号プレースホルダー 2">
            <a:extLst>
              <a:ext uri="{FF2B5EF4-FFF2-40B4-BE49-F238E27FC236}">
                <a16:creationId xmlns:a16="http://schemas.microsoft.com/office/drawing/2014/main" id="{5873509D-7CD4-4507-B070-FA8DBE20E209}"/>
              </a:ext>
            </a:extLst>
          </p:cNvPr>
          <p:cNvSpPr>
            <a:spLocks noGrp="1"/>
          </p:cNvSpPr>
          <p:nvPr>
            <p:ph type="sldNum" sz="quarter" idx="10"/>
          </p:nvPr>
        </p:nvSpPr>
        <p:spPr/>
        <p:txBody>
          <a:bodyPr/>
          <a:lstStyle/>
          <a:p>
            <a:fld id="{9FB9FBB1-FD5B-41A6-B84B-A229A6B4BB39}" type="slidenum">
              <a:rPr lang="en-US" altLang="ja-JP" smtClean="0"/>
              <a:pPr/>
              <a:t>23</a:t>
            </a:fld>
            <a:endParaRPr lang="en-US" dirty="0"/>
          </a:p>
        </p:txBody>
      </p:sp>
      <p:sp>
        <p:nvSpPr>
          <p:cNvPr id="4" name="タイトル 1">
            <a:extLst>
              <a:ext uri="{FF2B5EF4-FFF2-40B4-BE49-F238E27FC236}">
                <a16:creationId xmlns:a16="http://schemas.microsoft.com/office/drawing/2014/main" id="{32011524-B816-487B-8A4A-E24E5ACD1DA4}"/>
              </a:ext>
            </a:extLst>
          </p:cNvPr>
          <p:cNvSpPr txBox="1">
            <a:spLocks/>
          </p:cNvSpPr>
          <p:nvPr/>
        </p:nvSpPr>
        <p:spPr>
          <a:xfrm>
            <a:off x="352474" y="1421453"/>
            <a:ext cx="6257058" cy="475426"/>
          </a:xfrm>
          <a:prstGeom prst="rect">
            <a:avLst/>
          </a:prstGeom>
        </p:spPr>
        <p:txBody>
          <a:bodyPr vert="horz" lIns="0" tIns="0" rIns="0" bIns="0" rtlCol="0" anchor="b">
            <a:noAutofit/>
          </a:bodyPr>
          <a:lst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a:lstStyle>
          <a:p>
            <a:r>
              <a:rPr lang="ja-JP" altLang="en-US" dirty="0"/>
              <a:t>オブジェクト思考</a:t>
            </a:r>
            <a:endParaRPr lang="en-US" altLang="ja-JP" dirty="0"/>
          </a:p>
          <a:p>
            <a:endParaRPr lang="ja-JP" altLang="en-US" dirty="0"/>
          </a:p>
        </p:txBody>
      </p:sp>
    </p:spTree>
    <p:extLst>
      <p:ext uri="{BB962C8B-B14F-4D97-AF65-F5344CB8AC3E}">
        <p14:creationId xmlns:p14="http://schemas.microsoft.com/office/powerpoint/2010/main" val="1716280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24</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a:xfrm>
            <a:off x="652692" y="885095"/>
            <a:ext cx="2742910" cy="3001106"/>
          </a:xfrm>
        </p:spPr>
        <p:style>
          <a:lnRef idx="2">
            <a:schemeClr val="accent1"/>
          </a:lnRef>
          <a:fillRef idx="1">
            <a:schemeClr val="lt1"/>
          </a:fillRef>
          <a:effectRef idx="0">
            <a:schemeClr val="accent1"/>
          </a:effectRef>
          <a:fontRef idx="minor">
            <a:schemeClr val="dk1"/>
          </a:fontRef>
        </p:style>
        <p:txBody>
          <a:bodyPr/>
          <a:lstStyle/>
          <a:p>
            <a:r>
              <a:rPr lang="ja-JP" altLang="en-US" kern="0" dirty="0">
                <a:latin typeface="メイリオ" panose="020B0604030504040204" pitchFamily="50" charset="-128"/>
                <a:ea typeface="メイリオ" panose="020B0604030504040204" pitchFamily="50" charset="-128"/>
              </a:rPr>
              <a:t>開発手順</a:t>
            </a:r>
          </a:p>
          <a:p>
            <a:pPr lvl="1"/>
            <a:r>
              <a:rPr lang="ja-JP" altLang="en-US" sz="1100" kern="0" dirty="0">
                <a:latin typeface="メイリオ" panose="020B0604030504040204" pitchFamily="50" charset="-128"/>
                <a:ea typeface="メイリオ" panose="020B0604030504040204" pitchFamily="50" charset="-128"/>
              </a:rPr>
              <a:t>１．課題の深堀り</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２．システム要件定義</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solidFill>
                  <a:schemeClr val="bg2"/>
                </a:solidFill>
                <a:latin typeface="メイリオ" panose="020B0604030504040204" pitchFamily="50" charset="-128"/>
                <a:ea typeface="メイリオ" panose="020B0604030504040204" pitchFamily="50" charset="-128"/>
              </a:rPr>
              <a:t>３．フローの細分化</a:t>
            </a:r>
            <a:endParaRPr lang="en-US" altLang="ja-JP" sz="1100" kern="0" dirty="0">
              <a:solidFill>
                <a:schemeClr val="bg2"/>
              </a:solidFill>
              <a:latin typeface="メイリオ" panose="020B0604030504040204" pitchFamily="50" charset="-128"/>
              <a:ea typeface="メイリオ" panose="020B0604030504040204" pitchFamily="50" charset="-128"/>
            </a:endParaRPr>
          </a:p>
          <a:p>
            <a:pPr lvl="1"/>
            <a:r>
              <a:rPr lang="ja-JP" altLang="en-US" sz="1100" kern="0" dirty="0">
                <a:solidFill>
                  <a:schemeClr val="bg2"/>
                </a:solidFill>
                <a:latin typeface="メイリオ" panose="020B0604030504040204" pitchFamily="50" charset="-128"/>
                <a:ea typeface="メイリオ" panose="020B0604030504040204" pitchFamily="50" charset="-128"/>
              </a:rPr>
              <a:t>４．フローで扱うデータのリストアップ</a:t>
            </a:r>
            <a:endParaRPr lang="en-US" altLang="ja-JP" sz="1100" kern="0" dirty="0">
              <a:solidFill>
                <a:schemeClr val="bg2"/>
              </a:solidFill>
              <a:latin typeface="メイリオ" panose="020B0604030504040204" pitchFamily="50" charset="-128"/>
              <a:ea typeface="メイリオ" panose="020B0604030504040204" pitchFamily="50" charset="-128"/>
            </a:endParaRPr>
          </a:p>
          <a:p>
            <a:pPr lvl="1"/>
            <a:endParaRPr lang="en-US" altLang="ja-JP" sz="1100" kern="0" dirty="0">
              <a:latin typeface="メイリオ" panose="020B0604030504040204" pitchFamily="50" charset="-128"/>
              <a:ea typeface="メイリオ" panose="020B0604030504040204" pitchFamily="50" charset="-128"/>
            </a:endParaRP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lstStyle/>
          <a:p>
            <a:r>
              <a:rPr lang="ja-JP" altLang="en-US" dirty="0"/>
              <a:t>スマートコントラクトの実装</a:t>
            </a:r>
            <a:r>
              <a:rPr kumimoji="1" lang="ja-JP" altLang="en-US" dirty="0"/>
              <a:t>機能と手順</a:t>
            </a:r>
          </a:p>
        </p:txBody>
      </p:sp>
      <p:sp>
        <p:nvSpPr>
          <p:cNvPr id="6" name="矢印: 下 5">
            <a:extLst>
              <a:ext uri="{FF2B5EF4-FFF2-40B4-BE49-F238E27FC236}">
                <a16:creationId xmlns:a16="http://schemas.microsoft.com/office/drawing/2014/main" id="{13ABCC1A-C3DA-4C52-853F-BF458DD96193}"/>
              </a:ext>
            </a:extLst>
          </p:cNvPr>
          <p:cNvSpPr/>
          <p:nvPr/>
        </p:nvSpPr>
        <p:spPr>
          <a:xfrm rot="16200000">
            <a:off x="3624234" y="752967"/>
            <a:ext cx="720967" cy="873758"/>
          </a:xfrm>
          <a:prstGeom prst="downArrow">
            <a:avLst>
              <a:gd name="adj1" fmla="val 50000"/>
              <a:gd name="adj2" fmla="val 526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プレースホルダー 2">
            <a:extLst>
              <a:ext uri="{FF2B5EF4-FFF2-40B4-BE49-F238E27FC236}">
                <a16:creationId xmlns:a16="http://schemas.microsoft.com/office/drawing/2014/main" id="{FC61FD63-1BD6-403B-83C1-58A8373A2EAE}"/>
              </a:ext>
            </a:extLst>
          </p:cNvPr>
          <p:cNvSpPr txBox="1">
            <a:spLocks/>
          </p:cNvSpPr>
          <p:nvPr/>
        </p:nvSpPr>
        <p:spPr>
          <a:xfrm>
            <a:off x="4484141" y="885095"/>
            <a:ext cx="3416943" cy="1412532"/>
          </a:xfrm>
          <a:prstGeom prst="rect">
            <a:avLst/>
          </a:prstGeom>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dirty="0">
                <a:latin typeface="メイリオ" panose="020B0604030504040204" pitchFamily="50" charset="-128"/>
                <a:ea typeface="メイリオ" panose="020B0604030504040204" pitchFamily="50" charset="-128"/>
              </a:rPr>
              <a:t>　達成したこと</a:t>
            </a:r>
          </a:p>
          <a:p>
            <a:pPr lvl="1"/>
            <a:r>
              <a:rPr lang="ja-JP" altLang="en-US" sz="1100" kern="0" dirty="0">
                <a:latin typeface="メイリオ" panose="020B0604030504040204" pitchFamily="50" charset="-128"/>
                <a:ea typeface="メイリオ" panose="020B0604030504040204" pitchFamily="50" charset="-128"/>
              </a:rPr>
              <a:t>１．既存技術</a:t>
            </a:r>
            <a:r>
              <a:rPr lang="en-US" altLang="ja-JP" sz="1100" kern="0" dirty="0">
                <a:latin typeface="メイリオ" panose="020B0604030504040204" pitchFamily="50" charset="-128"/>
                <a:ea typeface="メイリオ" panose="020B0604030504040204" pitchFamily="50" charset="-128"/>
              </a:rPr>
              <a:t>4</a:t>
            </a:r>
            <a:r>
              <a:rPr lang="ja-JP" altLang="en-US" sz="1100" kern="0" dirty="0">
                <a:latin typeface="メイリオ" panose="020B0604030504040204" pitchFamily="50" charset="-128"/>
                <a:ea typeface="メイリオ" panose="020B0604030504040204" pitchFamily="50" charset="-128"/>
              </a:rPr>
              <a:t>つのサーベイと知見共有</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a:t>
            </a:r>
            <a:r>
              <a:rPr lang="en-US" altLang="ja-JP" sz="1100" kern="0" dirty="0">
                <a:latin typeface="メイリオ" panose="020B0604030504040204" pitchFamily="50" charset="-128"/>
                <a:ea typeface="メイリオ" panose="020B0604030504040204" pitchFamily="50" charset="-128"/>
              </a:rPr>
              <a:t>ERC21,721,4907,5192</a:t>
            </a:r>
            <a:r>
              <a:rPr lang="ja-JP" altLang="en-US" sz="1100" kern="0" dirty="0">
                <a:latin typeface="メイリオ" panose="020B0604030504040204" pitchFamily="50" charset="-128"/>
                <a:ea typeface="メイリオ" panose="020B0604030504040204" pitchFamily="50" charset="-128"/>
              </a:rPr>
              <a:t>）</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２．既存技術を利用した３つの主要機能実装</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３．既存技術を利用した５つの拡張機能開発</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４．１つの新規機能の実装</a:t>
            </a:r>
            <a:endParaRPr lang="en-US" altLang="ja-JP" sz="1100" kern="0" dirty="0">
              <a:latin typeface="メイリオ" panose="020B0604030504040204" pitchFamily="50" charset="-128"/>
              <a:ea typeface="メイリオ" panose="020B0604030504040204" pitchFamily="50" charset="-128"/>
            </a:endParaRPr>
          </a:p>
        </p:txBody>
      </p:sp>
      <p:sp>
        <p:nvSpPr>
          <p:cNvPr id="13" name="テキスト プレースホルダー 2">
            <a:extLst>
              <a:ext uri="{FF2B5EF4-FFF2-40B4-BE49-F238E27FC236}">
                <a16:creationId xmlns:a16="http://schemas.microsoft.com/office/drawing/2014/main" id="{C2D473B5-EFB2-4AAA-8514-F19AEB6E1007}"/>
              </a:ext>
            </a:extLst>
          </p:cNvPr>
          <p:cNvSpPr txBox="1">
            <a:spLocks/>
          </p:cNvSpPr>
          <p:nvPr/>
        </p:nvSpPr>
        <p:spPr>
          <a:xfrm>
            <a:off x="4484141" y="2590991"/>
            <a:ext cx="3416943" cy="919975"/>
          </a:xfrm>
          <a:prstGeom prst="rect">
            <a:avLst/>
          </a:prstGeom>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dirty="0">
                <a:latin typeface="メイリオ" panose="020B0604030504040204" pitchFamily="50" charset="-128"/>
                <a:ea typeface="メイリオ" panose="020B0604030504040204" pitchFamily="50" charset="-128"/>
              </a:rPr>
              <a:t>　発生した問題</a:t>
            </a:r>
          </a:p>
          <a:p>
            <a:r>
              <a:rPr lang="ja-JP" altLang="en-US" sz="1100" dirty="0"/>
              <a:t>システム全体で扱うデータの種類とデータの構造が複雑化しその結果、新規機能でデータの整合性が取れない可能性がある。</a:t>
            </a:r>
            <a:endParaRPr lang="en-US" altLang="ja-JP" sz="1100" kern="0" dirty="0">
              <a:latin typeface="メイリオ" panose="020B0604030504040204" pitchFamily="50" charset="-128"/>
              <a:ea typeface="メイリオ" panose="020B0604030504040204" pitchFamily="50" charset="-128"/>
            </a:endParaRPr>
          </a:p>
        </p:txBody>
      </p:sp>
      <p:sp>
        <p:nvSpPr>
          <p:cNvPr id="12" name="矢印: 下 11">
            <a:extLst>
              <a:ext uri="{FF2B5EF4-FFF2-40B4-BE49-F238E27FC236}">
                <a16:creationId xmlns:a16="http://schemas.microsoft.com/office/drawing/2014/main" id="{51555428-6D1F-4BAE-BC4D-3DC4CC685A62}"/>
              </a:ext>
            </a:extLst>
          </p:cNvPr>
          <p:cNvSpPr/>
          <p:nvPr/>
        </p:nvSpPr>
        <p:spPr>
          <a:xfrm>
            <a:off x="6796352" y="2157138"/>
            <a:ext cx="720967" cy="639102"/>
          </a:xfrm>
          <a:prstGeom prst="downArrow">
            <a:avLst>
              <a:gd name="adj1" fmla="val 50000"/>
              <a:gd name="adj2" fmla="val 526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BE297DA5-AD04-450E-A5BD-2107220DB8B1}"/>
              </a:ext>
            </a:extLst>
          </p:cNvPr>
          <p:cNvSpPr/>
          <p:nvPr/>
        </p:nvSpPr>
        <p:spPr>
          <a:xfrm rot="5400000">
            <a:off x="3564629" y="2913137"/>
            <a:ext cx="720967" cy="639102"/>
          </a:xfrm>
          <a:prstGeom prst="downArrow">
            <a:avLst>
              <a:gd name="adj1" fmla="val 50000"/>
              <a:gd name="adj2" fmla="val 526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F01CFFCD-4CCB-4A61-B6E2-01B36844B06A}"/>
              </a:ext>
            </a:extLst>
          </p:cNvPr>
          <p:cNvSpPr txBox="1"/>
          <p:nvPr/>
        </p:nvSpPr>
        <p:spPr>
          <a:xfrm>
            <a:off x="1271684" y="4011595"/>
            <a:ext cx="6629400" cy="970009"/>
          </a:xfrm>
          <a:prstGeom prst="rect">
            <a:avLst/>
          </a:prstGeom>
          <a:noFill/>
          <a:ln>
            <a:solidFill>
              <a:schemeClr val="bg2"/>
            </a:solidFill>
          </a:ln>
        </p:spPr>
        <p:txBody>
          <a:bodyPr wrap="square" rtlCol="0">
            <a:spAutoFit/>
          </a:bodyPr>
          <a:lstStyle/>
          <a:p>
            <a:r>
              <a:rPr kumimoji="1" lang="ja-JP" altLang="en-US" dirty="0">
                <a:solidFill>
                  <a:schemeClr val="bg2"/>
                </a:solidFill>
              </a:rPr>
              <a:t>原因</a:t>
            </a:r>
            <a:endParaRPr kumimoji="1" lang="en-US" altLang="ja-JP" dirty="0">
              <a:solidFill>
                <a:schemeClr val="bg2"/>
              </a:solidFill>
            </a:endParaRPr>
          </a:p>
          <a:p>
            <a:pPr marL="342900" indent="-342900">
              <a:buFont typeface="+mj-lt"/>
              <a:buAutoNum type="arabicPeriod"/>
            </a:pPr>
            <a:r>
              <a:rPr kumimoji="1" lang="en-US" altLang="ja-JP" dirty="0"/>
              <a:t>2</a:t>
            </a:r>
            <a:r>
              <a:rPr kumimoji="1" lang="ja-JP" altLang="en-US" dirty="0"/>
              <a:t>週間という短い期間で、システム機能を複雑に考えすぎてしまった。</a:t>
            </a:r>
            <a:endParaRPr kumimoji="1" lang="en-US" altLang="ja-JP" dirty="0"/>
          </a:p>
          <a:p>
            <a:pPr marL="342900" indent="-342900">
              <a:buFont typeface="+mj-lt"/>
              <a:buAutoNum type="arabicPeriod"/>
            </a:pPr>
            <a:r>
              <a:rPr kumimoji="1" lang="ja-JP" altLang="en-US" dirty="0"/>
              <a:t>データ構造まで考えて、システム構築をしなかった。</a:t>
            </a:r>
            <a:endParaRPr kumimoji="1" lang="en-US" altLang="ja-JP" dirty="0"/>
          </a:p>
          <a:p>
            <a:pPr marL="342900" indent="-342900">
              <a:buFont typeface="+mj-lt"/>
              <a:buAutoNum type="arabicPeriod"/>
            </a:pPr>
            <a:r>
              <a:rPr kumimoji="1" lang="en-US" altLang="ja-JP" dirty="0"/>
              <a:t>Node.js</a:t>
            </a:r>
            <a:r>
              <a:rPr kumimoji="1" lang="ja-JP" altLang="en-US" dirty="0"/>
              <a:t>や</a:t>
            </a:r>
            <a:r>
              <a:rPr kumimoji="1" lang="en-US" altLang="ja-JP" dirty="0"/>
              <a:t>SQL</a:t>
            </a:r>
            <a:r>
              <a:rPr kumimoji="1" lang="ja-JP" altLang="en-US" dirty="0"/>
              <a:t>操作など、外部システムを利用しなかった。</a:t>
            </a:r>
            <a:endParaRPr kumimoji="1" lang="en-US" altLang="ja-JP" dirty="0"/>
          </a:p>
        </p:txBody>
      </p:sp>
    </p:spTree>
    <p:extLst>
      <p:ext uri="{BB962C8B-B14F-4D97-AF65-F5344CB8AC3E}">
        <p14:creationId xmlns:p14="http://schemas.microsoft.com/office/powerpoint/2010/main" val="388076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まとめ</a:t>
            </a:r>
          </a:p>
        </p:txBody>
      </p:sp>
    </p:spTree>
    <p:extLst>
      <p:ext uri="{BB962C8B-B14F-4D97-AF65-F5344CB8AC3E}">
        <p14:creationId xmlns:p14="http://schemas.microsoft.com/office/powerpoint/2010/main" val="181679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F1575-2C6C-45A9-A348-48AC0C3C96FE}"/>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BE1021E0-C968-463D-B5E9-D98237285992}"/>
              </a:ext>
            </a:extLst>
          </p:cNvPr>
          <p:cNvSpPr>
            <a:spLocks noGrp="1"/>
          </p:cNvSpPr>
          <p:nvPr>
            <p:ph type="sldNum" sz="quarter" idx="10"/>
          </p:nvPr>
        </p:nvSpPr>
        <p:spPr/>
        <p:txBody>
          <a:bodyPr/>
          <a:lstStyle/>
          <a:p>
            <a:fld id="{9FB9FBB1-FD5B-41A6-B84B-A229A6B4BB39}" type="slidenum">
              <a:rPr lang="en-US" altLang="ja-JP" smtClean="0"/>
              <a:pPr/>
              <a:t>26</a:t>
            </a:fld>
            <a:endParaRPr lang="en-US" dirty="0"/>
          </a:p>
        </p:txBody>
      </p:sp>
      <p:sp>
        <p:nvSpPr>
          <p:cNvPr id="4" name="タイトル 1">
            <a:extLst>
              <a:ext uri="{FF2B5EF4-FFF2-40B4-BE49-F238E27FC236}">
                <a16:creationId xmlns:a16="http://schemas.microsoft.com/office/drawing/2014/main" id="{6DC357EE-0A86-4948-BE55-6A3BD7E277FD}"/>
              </a:ext>
            </a:extLst>
          </p:cNvPr>
          <p:cNvSpPr txBox="1">
            <a:spLocks/>
          </p:cNvSpPr>
          <p:nvPr/>
        </p:nvSpPr>
        <p:spPr>
          <a:xfrm>
            <a:off x="500311" y="1739030"/>
            <a:ext cx="6257058" cy="475426"/>
          </a:xfrm>
          <a:prstGeom prst="rect">
            <a:avLst/>
          </a:prstGeom>
        </p:spPr>
        <p:txBody>
          <a:bodyPr vert="horz" lIns="0" tIns="0" rIns="0" bIns="0" rtlCol="0" anchor="b">
            <a:noAutofit/>
          </a:bodyPr>
          <a:lst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a:lstStyle>
          <a:p>
            <a:r>
              <a:rPr lang="ja-JP" altLang="en-US" dirty="0"/>
              <a:t>課題：データの利活用が個人で操作可能にしたい</a:t>
            </a:r>
            <a:endParaRPr lang="en-US" altLang="ja-JP" dirty="0"/>
          </a:p>
          <a:p>
            <a:r>
              <a:rPr lang="ja-JP" altLang="en-US" dirty="0"/>
              <a:t>取り組み：</a:t>
            </a:r>
            <a:r>
              <a:rPr lang="en-US" altLang="ja-JP" dirty="0"/>
              <a:t>NFT</a:t>
            </a:r>
            <a:r>
              <a:rPr lang="ja-JP" altLang="en-US" dirty="0"/>
              <a:t>の特徴を生かした、複数人にレンタル可能なシステムを開発する。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513180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ja-JP" altLang="en-US" dirty="0"/>
              <a:t>システム開発を通じた挑戦と学び</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27</a:t>
            </a:fld>
            <a:endParaRPr lang="en-US" dirty="0"/>
          </a:p>
        </p:txBody>
      </p:sp>
      <p:sp>
        <p:nvSpPr>
          <p:cNvPr id="2" name="テキスト ボックス 1">
            <a:extLst>
              <a:ext uri="{FF2B5EF4-FFF2-40B4-BE49-F238E27FC236}">
                <a16:creationId xmlns:a16="http://schemas.microsoft.com/office/drawing/2014/main" id="{46AF960F-49C8-43FB-AFC1-F82E2B6D313B}"/>
              </a:ext>
            </a:extLst>
          </p:cNvPr>
          <p:cNvSpPr txBox="1"/>
          <p:nvPr/>
        </p:nvSpPr>
        <p:spPr>
          <a:xfrm>
            <a:off x="949570" y="981312"/>
            <a:ext cx="5937738" cy="3822457"/>
          </a:xfrm>
          <a:prstGeom prst="rect">
            <a:avLst/>
          </a:prstGeom>
          <a:noFill/>
        </p:spPr>
        <p:txBody>
          <a:bodyPr wrap="square" rtlCol="0">
            <a:spAutoFit/>
          </a:bodyPr>
          <a:lstStyle/>
          <a:p>
            <a:r>
              <a:rPr lang="ja-JP" altLang="en-US" dirty="0"/>
              <a:t>取り組み</a:t>
            </a:r>
            <a:endParaRPr lang="en-US" altLang="ja-JP" dirty="0"/>
          </a:p>
          <a:p>
            <a:r>
              <a:rPr lang="ja-JP" altLang="en-US" dirty="0"/>
              <a:t>ー</a:t>
            </a:r>
            <a:endParaRPr lang="en-US" altLang="ja-JP" dirty="0"/>
          </a:p>
          <a:p>
            <a:r>
              <a:rPr lang="en-US" altLang="ja-JP" dirty="0"/>
              <a:t>IM</a:t>
            </a:r>
            <a:r>
              <a:rPr lang="ja-JP" altLang="en-US" dirty="0"/>
              <a:t>研の業務内容理解と文化を体験</a:t>
            </a:r>
            <a:endParaRPr lang="en-US" altLang="ja-JP" dirty="0"/>
          </a:p>
          <a:p>
            <a:pPr marL="342900" indent="-342900">
              <a:buFont typeface="+mj-lt"/>
              <a:buAutoNum type="arabicPeriod"/>
            </a:pPr>
            <a:r>
              <a:rPr lang="ja-JP" altLang="en-US" dirty="0"/>
              <a:t>ブロックチェーンに関する技術調査とシステム開発</a:t>
            </a:r>
            <a:endParaRPr lang="en-US" altLang="ja-JP" dirty="0"/>
          </a:p>
          <a:p>
            <a:r>
              <a:rPr lang="ja-JP" altLang="en-US" kern="0" dirty="0">
                <a:latin typeface="メイリオ" panose="020B0604030504040204" pitchFamily="50" charset="-128"/>
                <a:ea typeface="メイリオ" panose="020B0604030504040204" pitchFamily="50" charset="-128"/>
              </a:rPr>
              <a:t>ーー</a:t>
            </a:r>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挑戦したこと</a:t>
            </a:r>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１．慣れないプログラミング言語を用いての、０からのシステム開発</a:t>
            </a:r>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２．インターン仲間たちと、意見共有と交流機会</a:t>
            </a:r>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３．誰よりも質問して、メンターの矢野さんとディスカッション</a:t>
            </a:r>
            <a:endParaRPr lang="en-US" altLang="ja-JP" kern="0" dirty="0">
              <a:latin typeface="メイリオ" panose="020B0604030504040204" pitchFamily="50" charset="-128"/>
              <a:ea typeface="メイリオ" panose="020B0604030504040204" pitchFamily="50" charset="-128"/>
            </a:endParaRPr>
          </a:p>
          <a:p>
            <a:r>
              <a:rPr lang="ja-JP" altLang="en-US" dirty="0"/>
              <a:t>ーー</a:t>
            </a:r>
            <a:endParaRPr lang="en-US" altLang="ja-JP" dirty="0"/>
          </a:p>
          <a:p>
            <a:r>
              <a:rPr lang="ja-JP" altLang="en-US" dirty="0"/>
              <a:t>学び</a:t>
            </a:r>
            <a:endParaRPr lang="en-US" altLang="ja-JP" dirty="0"/>
          </a:p>
          <a:p>
            <a:pPr marL="342900" indent="-342900">
              <a:buFont typeface="+mj-lt"/>
              <a:buAutoNum type="arabicPeriod"/>
            </a:pPr>
            <a:r>
              <a:rPr lang="ja-JP" altLang="en-US" dirty="0"/>
              <a:t>要件定義を確認しながら、拡張性もあるデータ構造を考える。</a:t>
            </a:r>
          </a:p>
          <a:p>
            <a:pPr marL="342900" indent="-342900">
              <a:buFont typeface="+mj-lt"/>
              <a:buAutoNum type="arabicPeriod"/>
            </a:pPr>
            <a:r>
              <a:rPr lang="ja-JP" altLang="en-US" dirty="0"/>
              <a:t>まずは、最小設計で開発</a:t>
            </a:r>
            <a:endParaRPr lang="en-US" altLang="ja-JP" dirty="0"/>
          </a:p>
          <a:p>
            <a:pPr marL="342900" indent="-342900">
              <a:buFont typeface="+mj-lt"/>
              <a:buAutoNum type="arabicPeriod"/>
            </a:pPr>
            <a:r>
              <a:rPr lang="ja-JP" altLang="en-US" dirty="0"/>
              <a:t>ユーザーファーストの機能</a:t>
            </a:r>
            <a:endParaRPr kumimoji="1" lang="en-US" altLang="ja-JP" dirty="0"/>
          </a:p>
          <a:p>
            <a:pPr marL="342900" indent="-342900">
              <a:buFont typeface="+mj-lt"/>
              <a:buAutoNum type="arabicPeriod"/>
            </a:pPr>
            <a:r>
              <a:rPr kumimoji="1" lang="en-US" altLang="ja-JP" dirty="0"/>
              <a:t>Google</a:t>
            </a:r>
            <a:r>
              <a:rPr kumimoji="1" lang="ja-JP" altLang="en-US" dirty="0"/>
              <a:t>検索の端まで、サーベイする</a:t>
            </a:r>
            <a:endParaRPr kumimoji="1" lang="en-US" altLang="ja-JP" dirty="0"/>
          </a:p>
          <a:p>
            <a:pPr marL="342900" indent="-342900">
              <a:buFont typeface="+mj-lt"/>
              <a:buAutoNum type="arabicPeriod"/>
            </a:pPr>
            <a:r>
              <a:rPr kumimoji="1" lang="en-US" altLang="ja-JP" dirty="0" err="1"/>
              <a:t>Quita</a:t>
            </a:r>
            <a:r>
              <a:rPr kumimoji="1" lang="ja-JP" altLang="en-US" dirty="0"/>
              <a:t>に逃げない。公式リファレンスを理解する</a:t>
            </a:r>
            <a:endParaRPr kumimoji="1" lang="en-US" altLang="ja-JP" dirty="0"/>
          </a:p>
          <a:p>
            <a:endParaRPr kumimoji="1" lang="en-US" altLang="ja-JP" dirty="0"/>
          </a:p>
        </p:txBody>
      </p:sp>
    </p:spTree>
    <p:extLst>
      <p:ext uri="{BB962C8B-B14F-4D97-AF65-F5344CB8AC3E}">
        <p14:creationId xmlns:p14="http://schemas.microsoft.com/office/powerpoint/2010/main" val="3063639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8BB6E5E-820B-4653-A962-CC276434136E}"/>
              </a:ext>
            </a:extLst>
          </p:cNvPr>
          <p:cNvSpPr>
            <a:spLocks noGrp="1"/>
          </p:cNvSpPr>
          <p:nvPr>
            <p:ph type="title"/>
          </p:nvPr>
        </p:nvSpPr>
        <p:spPr>
          <a:xfrm>
            <a:off x="539952" y="120312"/>
            <a:ext cx="6048000" cy="475426"/>
          </a:xfrm>
        </p:spPr>
        <p:txBody>
          <a:bodyPr>
            <a:normAutofit/>
          </a:bodyPr>
          <a:lstStyle/>
          <a:p>
            <a:r>
              <a:rPr lang="ja-JP" altLang="en-US" dirty="0"/>
              <a:t>アジェンダ</a:t>
            </a:r>
          </a:p>
        </p:txBody>
      </p:sp>
      <p:sp>
        <p:nvSpPr>
          <p:cNvPr id="2" name="スライド番号プレースホルダー 1">
            <a:extLst>
              <a:ext uri="{FF2B5EF4-FFF2-40B4-BE49-F238E27FC236}">
                <a16:creationId xmlns:a16="http://schemas.microsoft.com/office/drawing/2014/main" id="{983DDA3A-D9F7-47D4-90FB-8A5558920C53}"/>
              </a:ext>
            </a:extLst>
          </p:cNvPr>
          <p:cNvSpPr>
            <a:spLocks noGrp="1"/>
          </p:cNvSpPr>
          <p:nvPr>
            <p:ph type="sldNum" sz="quarter" idx="10"/>
          </p:nvPr>
        </p:nvSpPr>
        <p:spPr/>
        <p:txBody>
          <a:bodyPr/>
          <a:lstStyle/>
          <a:p>
            <a:fld id="{9FB9FBB1-FD5B-41A6-B84B-A229A6B4BB39}" type="slidenum">
              <a:rPr lang="en-US" altLang="ja-JP" smtClean="0"/>
              <a:pPr/>
              <a:t>3</a:t>
            </a:fld>
            <a:endParaRPr lang="en-US" dirty="0"/>
          </a:p>
        </p:txBody>
      </p:sp>
      <p:sp>
        <p:nvSpPr>
          <p:cNvPr id="6" name="テキスト プレースホルダー 5">
            <a:extLst>
              <a:ext uri="{FF2B5EF4-FFF2-40B4-BE49-F238E27FC236}">
                <a16:creationId xmlns:a16="http://schemas.microsoft.com/office/drawing/2014/main" id="{AB030863-FDB2-4F39-9EE2-D1B6F91106BE}"/>
              </a:ext>
            </a:extLst>
          </p:cNvPr>
          <p:cNvSpPr>
            <a:spLocks noGrp="1"/>
          </p:cNvSpPr>
          <p:nvPr>
            <p:ph type="body" sz="quarter" idx="11"/>
          </p:nvPr>
        </p:nvSpPr>
        <p:spPr/>
        <p:txBody>
          <a:bodyPr>
            <a:normAutofit lnSpcReduction="10000"/>
          </a:bodyPr>
          <a:lstStyle/>
          <a:p>
            <a:pPr marL="457189" indent="-342892">
              <a:buClr>
                <a:schemeClr val="dk1"/>
              </a:buClr>
              <a:buSzPts val="1800"/>
              <a:buAutoNum type="arabicPeriod"/>
            </a:pPr>
            <a:r>
              <a:rPr lang="ja-JP" altLang="en-US" dirty="0">
                <a:solidFill>
                  <a:schemeClr val="dk1"/>
                </a:solidFill>
              </a:rPr>
              <a:t>インターンシップの全体像</a:t>
            </a:r>
          </a:p>
          <a:p>
            <a:pPr marL="914378" lvl="1" indent="-317492">
              <a:buClr>
                <a:schemeClr val="dk1"/>
              </a:buClr>
              <a:buSzPts val="1400"/>
              <a:buAutoNum type="arabicPeriod"/>
            </a:pPr>
            <a:r>
              <a:rPr lang="ja-JP" altLang="en-US" dirty="0">
                <a:solidFill>
                  <a:schemeClr val="dk1"/>
                </a:solidFill>
              </a:rPr>
              <a:t>自己紹介</a:t>
            </a:r>
            <a:endParaRPr lang="en-US" altLang="ja-JP" dirty="0">
              <a:solidFill>
                <a:schemeClr val="dk1"/>
              </a:solidFill>
            </a:endParaRPr>
          </a:p>
          <a:p>
            <a:pPr marL="914378" lvl="1" indent="-317492">
              <a:buClr>
                <a:schemeClr val="dk1"/>
              </a:buClr>
              <a:buSzPts val="1400"/>
              <a:buFont typeface="Arial" panose="020B0604020202020204" pitchFamily="34" charset="0"/>
              <a:buAutoNum type="arabicPeriod"/>
            </a:pPr>
            <a:r>
              <a:rPr lang="ja-JP" altLang="en-US" dirty="0">
                <a:solidFill>
                  <a:schemeClr val="dk1"/>
                </a:solidFill>
              </a:rPr>
              <a:t>本業務の背景・目的</a:t>
            </a:r>
          </a:p>
          <a:p>
            <a:pPr marL="914378" lvl="1" indent="-317492">
              <a:buClr>
                <a:schemeClr val="dk1"/>
              </a:buClr>
              <a:buSzPts val="1400"/>
              <a:buAutoNum type="arabicPeriod"/>
            </a:pPr>
            <a:r>
              <a:rPr lang="ja-JP" altLang="en-US" dirty="0">
                <a:solidFill>
                  <a:schemeClr val="dk1"/>
                </a:solidFill>
              </a:rPr>
              <a:t>全体スケジュール</a:t>
            </a:r>
            <a:endParaRPr lang="ja-JP" altLang="en-US" sz="1400" dirty="0">
              <a:solidFill>
                <a:schemeClr val="dk1"/>
              </a:solidFill>
            </a:endParaRPr>
          </a:p>
          <a:p>
            <a:pPr marL="457189" indent="-342892">
              <a:buClr>
                <a:schemeClr val="dk1"/>
              </a:buClr>
              <a:buSzPts val="1800"/>
              <a:buAutoNum type="arabicPeriod"/>
            </a:pPr>
            <a:r>
              <a:rPr lang="ja-JP" altLang="en-US" dirty="0">
                <a:solidFill>
                  <a:schemeClr val="dk1"/>
                </a:solidFill>
              </a:rPr>
              <a:t>現状把握</a:t>
            </a:r>
          </a:p>
          <a:p>
            <a:pPr marL="914378" lvl="1" indent="-317492">
              <a:buClr>
                <a:schemeClr val="dk1"/>
              </a:buClr>
              <a:buSzPts val="1400"/>
              <a:buAutoNum type="arabicPeriod"/>
            </a:pPr>
            <a:r>
              <a:rPr lang="ja-JP" altLang="en-US" dirty="0">
                <a:solidFill>
                  <a:schemeClr val="dk1"/>
                </a:solidFill>
              </a:rPr>
              <a:t>ヘルスケア業界について</a:t>
            </a:r>
          </a:p>
          <a:p>
            <a:pPr marL="914378" lvl="1" indent="-317492">
              <a:buClr>
                <a:schemeClr val="dk1"/>
              </a:buClr>
              <a:buSzPts val="1400"/>
              <a:buAutoNum type="arabicPeriod"/>
            </a:pPr>
            <a:r>
              <a:rPr lang="ja-JP" altLang="en-US" dirty="0">
                <a:solidFill>
                  <a:schemeClr val="dk1"/>
                </a:solidFill>
              </a:rPr>
              <a:t>富士フイルムの取り組み</a:t>
            </a:r>
          </a:p>
          <a:p>
            <a:pPr marL="914378" lvl="1" indent="-317492">
              <a:buClr>
                <a:schemeClr val="dk1"/>
              </a:buClr>
              <a:buSzPts val="1400"/>
              <a:buAutoNum type="arabicPeriod"/>
            </a:pPr>
            <a:r>
              <a:rPr lang="en-US" altLang="ja-JP" dirty="0">
                <a:solidFill>
                  <a:schemeClr val="dk1"/>
                </a:solidFill>
              </a:rPr>
              <a:t>NFT</a:t>
            </a:r>
            <a:r>
              <a:rPr lang="ja-JP" altLang="en-US" dirty="0">
                <a:solidFill>
                  <a:schemeClr val="dk1"/>
                </a:solidFill>
              </a:rPr>
              <a:t>の仕組み</a:t>
            </a:r>
            <a:endParaRPr lang="ja-JP" altLang="en-US" sz="1400" dirty="0">
              <a:solidFill>
                <a:schemeClr val="dk1"/>
              </a:solidFill>
            </a:endParaRPr>
          </a:p>
          <a:p>
            <a:pPr marL="457189" indent="-342892">
              <a:buClr>
                <a:schemeClr val="dk1"/>
              </a:buClr>
              <a:buSzPts val="1800"/>
              <a:buAutoNum type="arabicPeriod"/>
            </a:pPr>
            <a:r>
              <a:rPr lang="ja-JP" altLang="en-US" dirty="0">
                <a:solidFill>
                  <a:schemeClr val="dk1"/>
                </a:solidFill>
              </a:rPr>
              <a:t>開発について</a:t>
            </a:r>
          </a:p>
          <a:p>
            <a:pPr marL="914378" lvl="1" indent="-317492">
              <a:buClr>
                <a:schemeClr val="dk1"/>
              </a:buClr>
              <a:buSzPts val="1400"/>
              <a:buAutoNum type="arabicPeriod"/>
            </a:pPr>
            <a:r>
              <a:rPr lang="ja-JP" altLang="en-US" dirty="0">
                <a:solidFill>
                  <a:schemeClr val="dk1"/>
                </a:solidFill>
              </a:rPr>
              <a:t>システム概要</a:t>
            </a:r>
          </a:p>
          <a:p>
            <a:pPr marL="914378" lvl="1" indent="-317492">
              <a:buClr>
                <a:schemeClr val="dk1"/>
              </a:buClr>
              <a:buSzPts val="1400"/>
              <a:buAutoNum type="arabicPeriod"/>
            </a:pPr>
            <a:r>
              <a:rPr lang="ja-JP" altLang="en-US" dirty="0">
                <a:solidFill>
                  <a:schemeClr val="dk1"/>
                </a:solidFill>
              </a:rPr>
              <a:t>ニーズと提供価値</a:t>
            </a:r>
            <a:endParaRPr lang="en-US" altLang="ja-JP" dirty="0">
              <a:solidFill>
                <a:schemeClr val="dk1"/>
              </a:solidFill>
            </a:endParaRPr>
          </a:p>
          <a:p>
            <a:pPr marL="914378" lvl="1" indent="-317492">
              <a:buClr>
                <a:schemeClr val="dk1"/>
              </a:buClr>
              <a:buSzPts val="1400"/>
              <a:buAutoNum type="arabicPeriod"/>
            </a:pPr>
            <a:r>
              <a:rPr lang="ja-JP" altLang="en-US" dirty="0">
                <a:solidFill>
                  <a:schemeClr val="dk1"/>
                </a:solidFill>
              </a:rPr>
              <a:t>具体的な開発内容と手順</a:t>
            </a:r>
          </a:p>
          <a:p>
            <a:pPr marL="914378" lvl="1" indent="-317492">
              <a:buClr>
                <a:schemeClr val="dk1"/>
              </a:buClr>
              <a:buSzPts val="1400"/>
              <a:buAutoNum type="arabicPeriod"/>
            </a:pPr>
            <a:r>
              <a:rPr lang="ja-JP" altLang="en-US" dirty="0">
                <a:solidFill>
                  <a:schemeClr val="dk1"/>
                </a:solidFill>
              </a:rPr>
              <a:t>デモ映像の紹介</a:t>
            </a:r>
          </a:p>
          <a:p>
            <a:pPr marL="914378" lvl="1" indent="-317492">
              <a:buClr>
                <a:schemeClr val="dk1"/>
              </a:buClr>
              <a:buSzPts val="1400"/>
              <a:buAutoNum type="arabicPeriod"/>
            </a:pPr>
            <a:r>
              <a:rPr lang="ja-JP" altLang="en-US" dirty="0">
                <a:solidFill>
                  <a:schemeClr val="dk1"/>
                </a:solidFill>
              </a:rPr>
              <a:t>技術紹介</a:t>
            </a:r>
          </a:p>
        </p:txBody>
      </p:sp>
      <p:sp>
        <p:nvSpPr>
          <p:cNvPr id="7" name="テキスト プレースホルダー 6">
            <a:extLst>
              <a:ext uri="{FF2B5EF4-FFF2-40B4-BE49-F238E27FC236}">
                <a16:creationId xmlns:a16="http://schemas.microsoft.com/office/drawing/2014/main" id="{F5EED7AA-83C4-4395-8429-36B1321C1AC2}"/>
              </a:ext>
            </a:extLst>
          </p:cNvPr>
          <p:cNvSpPr>
            <a:spLocks noGrp="1"/>
          </p:cNvSpPr>
          <p:nvPr>
            <p:ph type="body" sz="quarter" idx="12"/>
          </p:nvPr>
        </p:nvSpPr>
        <p:spPr/>
        <p:txBody>
          <a:bodyPr/>
          <a:lstStyle/>
          <a:p>
            <a:pPr marL="457189" indent="-342892">
              <a:lnSpc>
                <a:spcPct val="115000"/>
              </a:lnSpc>
              <a:buClr>
                <a:schemeClr val="dk1"/>
              </a:buClr>
              <a:buSzPts val="1800"/>
              <a:buAutoNum type="arabicPeriod" startAt="4"/>
            </a:pPr>
            <a:r>
              <a:rPr lang="ja-JP" altLang="en-US" sz="1800" dirty="0">
                <a:solidFill>
                  <a:schemeClr val="dk1"/>
                </a:solidFill>
              </a:rPr>
              <a:t>スマートコントラクトの開発</a:t>
            </a:r>
          </a:p>
          <a:p>
            <a:pPr marL="914378" lvl="1" indent="-317492">
              <a:lnSpc>
                <a:spcPct val="115000"/>
              </a:lnSpc>
              <a:buClr>
                <a:schemeClr val="dk1"/>
              </a:buClr>
              <a:buSzPts val="1400"/>
              <a:buAutoNum type="arabicPeriod"/>
            </a:pPr>
            <a:r>
              <a:rPr lang="ja-JP" altLang="en-US" dirty="0">
                <a:solidFill>
                  <a:schemeClr val="dk1"/>
                </a:solidFill>
              </a:rPr>
              <a:t>利用するまでの流れ</a:t>
            </a:r>
            <a:endParaRPr lang="en-US" altLang="ja-JP" dirty="0">
              <a:solidFill>
                <a:schemeClr val="dk1"/>
              </a:solidFill>
            </a:endParaRPr>
          </a:p>
          <a:p>
            <a:pPr marL="914378" lvl="1" indent="-317492">
              <a:lnSpc>
                <a:spcPct val="115000"/>
              </a:lnSpc>
              <a:buClr>
                <a:schemeClr val="dk1"/>
              </a:buClr>
              <a:buSzPts val="1400"/>
              <a:buAutoNum type="arabicPeriod"/>
            </a:pPr>
            <a:r>
              <a:rPr lang="ja-JP" altLang="en-US" dirty="0">
                <a:solidFill>
                  <a:schemeClr val="dk1"/>
                </a:solidFill>
              </a:rPr>
              <a:t>実装機能と手順</a:t>
            </a:r>
          </a:p>
          <a:p>
            <a:pPr marL="457189" indent="-342892">
              <a:lnSpc>
                <a:spcPct val="115000"/>
              </a:lnSpc>
              <a:buClr>
                <a:schemeClr val="dk1"/>
              </a:buClr>
              <a:buSzPts val="1800"/>
              <a:buAutoNum type="arabicPeriod" startAt="4"/>
            </a:pPr>
            <a:endParaRPr lang="en-US" altLang="ja-JP" sz="1800" dirty="0">
              <a:solidFill>
                <a:schemeClr val="dk1"/>
              </a:solidFill>
            </a:endParaRPr>
          </a:p>
          <a:p>
            <a:pPr marL="457189" indent="-342892">
              <a:lnSpc>
                <a:spcPct val="115000"/>
              </a:lnSpc>
              <a:buClr>
                <a:schemeClr val="dk1"/>
              </a:buClr>
              <a:buSzPts val="1800"/>
              <a:buAutoNum type="arabicPeriod" startAt="4"/>
            </a:pPr>
            <a:r>
              <a:rPr lang="ja-JP" altLang="en-US" sz="1800" dirty="0">
                <a:solidFill>
                  <a:schemeClr val="dk1"/>
                </a:solidFill>
              </a:rPr>
              <a:t>まとめ</a:t>
            </a:r>
          </a:p>
          <a:p>
            <a:pPr marL="914378" lvl="1" indent="-317492">
              <a:lnSpc>
                <a:spcPct val="115000"/>
              </a:lnSpc>
              <a:buClr>
                <a:schemeClr val="dk1"/>
              </a:buClr>
              <a:buSzPts val="1400"/>
              <a:buAutoNum type="arabicPeriod"/>
            </a:pPr>
            <a:r>
              <a:rPr lang="ja-JP" altLang="en-US" dirty="0">
                <a:solidFill>
                  <a:schemeClr val="dk1"/>
                </a:solidFill>
              </a:rPr>
              <a:t>カルチャーのコミット２週間</a:t>
            </a:r>
          </a:p>
          <a:p>
            <a:pPr marL="914378" lvl="1" indent="-317492">
              <a:lnSpc>
                <a:spcPct val="115000"/>
              </a:lnSpc>
              <a:buClr>
                <a:schemeClr val="dk1"/>
              </a:buClr>
              <a:buSzPts val="1400"/>
              <a:buAutoNum type="arabicPeriod"/>
            </a:pPr>
            <a:r>
              <a:rPr lang="ja-JP" altLang="en-US" dirty="0">
                <a:solidFill>
                  <a:schemeClr val="dk1"/>
                </a:solidFill>
              </a:rPr>
              <a:t>そこから得た学びと展望</a:t>
            </a:r>
          </a:p>
          <a:p>
            <a:pPr>
              <a:lnSpc>
                <a:spcPct val="115000"/>
              </a:lnSpc>
              <a:spcBef>
                <a:spcPts val="1200"/>
              </a:spcBef>
              <a:spcAft>
                <a:spcPts val="1200"/>
              </a:spcAft>
            </a:pPr>
            <a:endParaRPr lang="ja-JP" altLang="en-US" dirty="0">
              <a:solidFill>
                <a:schemeClr val="dk2"/>
              </a:solidFill>
            </a:endParaRPr>
          </a:p>
        </p:txBody>
      </p:sp>
    </p:spTree>
    <p:extLst>
      <p:ext uri="{BB962C8B-B14F-4D97-AF65-F5344CB8AC3E}">
        <p14:creationId xmlns:p14="http://schemas.microsoft.com/office/powerpoint/2010/main" val="205560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インターンシップの全体像</a:t>
            </a:r>
          </a:p>
        </p:txBody>
      </p:sp>
    </p:spTree>
    <p:extLst>
      <p:ext uri="{BB962C8B-B14F-4D97-AF65-F5344CB8AC3E}">
        <p14:creationId xmlns:p14="http://schemas.microsoft.com/office/powerpoint/2010/main" val="380986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5</a:t>
            </a:fld>
            <a:endParaRPr lang="en-US" dirty="0"/>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normAutofit/>
          </a:bodyPr>
          <a:lstStyle/>
          <a:p>
            <a:r>
              <a:rPr lang="ja-JP" altLang="en-US" dirty="0"/>
              <a:t>自己紹介</a:t>
            </a:r>
            <a:endParaRPr kumimoji="1" lang="ja-JP" altLang="en-US" dirty="0"/>
          </a:p>
        </p:txBody>
      </p:sp>
      <p:pic>
        <p:nvPicPr>
          <p:cNvPr id="8" name="Google Shape;130;p15">
            <a:extLst>
              <a:ext uri="{FF2B5EF4-FFF2-40B4-BE49-F238E27FC236}">
                <a16:creationId xmlns:a16="http://schemas.microsoft.com/office/drawing/2014/main" id="{284156F5-11B6-4000-AEC1-556624209711}"/>
              </a:ext>
            </a:extLst>
          </p:cNvPr>
          <p:cNvPicPr preferRelativeResize="0"/>
          <p:nvPr/>
        </p:nvPicPr>
        <p:blipFill rotWithShape="1">
          <a:blip r:embed="rId2">
            <a:alphaModFix/>
          </a:blip>
          <a:srcRect l="22048" r="22048"/>
          <a:stretch/>
        </p:blipFill>
        <p:spPr>
          <a:xfrm>
            <a:off x="539553" y="935250"/>
            <a:ext cx="2919224" cy="3730200"/>
          </a:xfrm>
          <a:prstGeom prst="rect">
            <a:avLst/>
          </a:prstGeom>
          <a:noFill/>
          <a:ln>
            <a:noFill/>
          </a:ln>
        </p:spPr>
      </p:pic>
      <p:sp>
        <p:nvSpPr>
          <p:cNvPr id="9" name="Google Shape;123;p15">
            <a:extLst>
              <a:ext uri="{FF2B5EF4-FFF2-40B4-BE49-F238E27FC236}">
                <a16:creationId xmlns:a16="http://schemas.microsoft.com/office/drawing/2014/main" id="{66C856A7-75C2-414A-B609-3B13B503EF12}"/>
              </a:ext>
            </a:extLst>
          </p:cNvPr>
          <p:cNvSpPr/>
          <p:nvPr/>
        </p:nvSpPr>
        <p:spPr>
          <a:xfrm>
            <a:off x="3667952" y="1072378"/>
            <a:ext cx="4447782" cy="1636500"/>
          </a:xfrm>
          <a:prstGeom prst="roundRect">
            <a:avLst>
              <a:gd name="adj" fmla="val 1815"/>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altLang="ja-JP" sz="1200" dirty="0">
                <a:solidFill>
                  <a:srgbClr val="7F7F7F"/>
                </a:solidFill>
              </a:rPr>
              <a:t>【</a:t>
            </a:r>
            <a:r>
              <a:rPr lang="ja-JP" altLang="en-US" sz="1100" dirty="0">
                <a:solidFill>
                  <a:srgbClr val="7F7F7F"/>
                </a:solidFill>
              </a:rPr>
              <a:t>出身地</a:t>
            </a:r>
            <a:r>
              <a:rPr lang="en-US" altLang="ja-JP" sz="1200" dirty="0">
                <a:solidFill>
                  <a:srgbClr val="7F7F7F"/>
                </a:solidFill>
              </a:rPr>
              <a:t>】</a:t>
            </a:r>
            <a:r>
              <a:rPr lang="ja-JP" altLang="en-US" sz="1100" dirty="0"/>
              <a:t>　</a:t>
            </a:r>
            <a:r>
              <a:rPr lang="ja-JP" altLang="en-US" sz="1100" dirty="0">
                <a:solidFill>
                  <a:srgbClr val="7F7F7F"/>
                </a:solidFill>
              </a:rPr>
              <a:t>京都府　</a:t>
            </a:r>
          </a:p>
          <a:p>
            <a:pPr lvl="0">
              <a:lnSpc>
                <a:spcPct val="115000"/>
              </a:lnSpc>
              <a:buClr>
                <a:schemeClr val="dk1"/>
              </a:buClr>
            </a:pPr>
            <a:r>
              <a:rPr lang="en-US" altLang="ja-JP" sz="1100" dirty="0">
                <a:solidFill>
                  <a:srgbClr val="7F7F7F"/>
                </a:solidFill>
              </a:rPr>
              <a:t>【</a:t>
            </a:r>
            <a:r>
              <a:rPr lang="ja-JP" altLang="en-US" sz="1100" dirty="0">
                <a:solidFill>
                  <a:srgbClr val="7F7F7F"/>
                </a:solidFill>
              </a:rPr>
              <a:t>趣味</a:t>
            </a:r>
            <a:r>
              <a:rPr lang="en-US" altLang="ja-JP" sz="1100" dirty="0">
                <a:solidFill>
                  <a:srgbClr val="7F7F7F"/>
                </a:solidFill>
              </a:rPr>
              <a:t>】</a:t>
            </a:r>
            <a:r>
              <a:rPr lang="ja-JP" altLang="en-US" sz="1100" dirty="0">
                <a:solidFill>
                  <a:srgbClr val="7F7F7F"/>
                </a:solidFill>
              </a:rPr>
              <a:t>テニス、キャンプ、スキー</a:t>
            </a:r>
            <a:endParaRPr lang="en-US" altLang="ja-JP" sz="1100" dirty="0">
              <a:solidFill>
                <a:srgbClr val="7F7F7F"/>
              </a:solidFill>
            </a:endParaRPr>
          </a:p>
          <a:p>
            <a:pPr>
              <a:lnSpc>
                <a:spcPct val="115000"/>
              </a:lnSpc>
              <a:buClr>
                <a:schemeClr val="dk1"/>
              </a:buClr>
            </a:pPr>
            <a:r>
              <a:rPr lang="en-US" altLang="ja-JP" sz="1100" dirty="0">
                <a:solidFill>
                  <a:srgbClr val="7F7F7F"/>
                </a:solidFill>
              </a:rPr>
              <a:t>【</a:t>
            </a:r>
            <a:r>
              <a:rPr lang="ja-JP" altLang="en-US" sz="1100" dirty="0">
                <a:solidFill>
                  <a:srgbClr val="7F7F7F"/>
                </a:solidFill>
              </a:rPr>
              <a:t>研究</a:t>
            </a:r>
            <a:r>
              <a:rPr lang="en-US" altLang="ja-JP" sz="1100" dirty="0">
                <a:solidFill>
                  <a:srgbClr val="7F7F7F"/>
                </a:solidFill>
              </a:rPr>
              <a:t>】</a:t>
            </a:r>
            <a:r>
              <a:rPr lang="ja-JP" altLang="en-US" sz="1100" dirty="0">
                <a:solidFill>
                  <a:srgbClr val="7F7F7F"/>
                </a:solidFill>
              </a:rPr>
              <a:t>ロボット支援言語学習システム、ソーシャルメディア分析</a:t>
            </a:r>
            <a:endParaRPr lang="en-US" altLang="ja-JP" sz="1100" dirty="0">
              <a:solidFill>
                <a:srgbClr val="7F7F7F"/>
              </a:solidFill>
            </a:endParaRPr>
          </a:p>
          <a:p>
            <a:pPr lvl="0">
              <a:lnSpc>
                <a:spcPct val="150000"/>
              </a:lnSpc>
              <a:buClr>
                <a:schemeClr val="dk1"/>
              </a:buClr>
            </a:pPr>
            <a:r>
              <a:rPr lang="en-US" altLang="ja-JP" sz="1100" dirty="0">
                <a:solidFill>
                  <a:srgbClr val="7F7F7F"/>
                </a:solidFill>
              </a:rPr>
              <a:t>【</a:t>
            </a:r>
            <a:r>
              <a:rPr lang="ja-JP" altLang="en-US" sz="1100" dirty="0">
                <a:solidFill>
                  <a:srgbClr val="7F7F7F"/>
                </a:solidFill>
              </a:rPr>
              <a:t>学業以外で注力していること</a:t>
            </a:r>
            <a:r>
              <a:rPr lang="en-US" altLang="ja-JP" sz="1100" dirty="0">
                <a:solidFill>
                  <a:srgbClr val="7F7F7F"/>
                </a:solidFill>
              </a:rPr>
              <a:t>】</a:t>
            </a:r>
          </a:p>
          <a:p>
            <a:pPr marL="171446" indent="-171446">
              <a:lnSpc>
                <a:spcPct val="150000"/>
              </a:lnSpc>
              <a:buClr>
                <a:schemeClr val="dk1"/>
              </a:buClr>
              <a:buFont typeface="Arial" panose="020B0604020202020204" pitchFamily="34" charset="0"/>
              <a:buChar char="•"/>
            </a:pPr>
            <a:r>
              <a:rPr lang="ja-JP" altLang="en-US" sz="1100" dirty="0">
                <a:solidFill>
                  <a:srgbClr val="7F7F7F"/>
                </a:solidFill>
              </a:rPr>
              <a:t>学内外のコミュニティ運営</a:t>
            </a:r>
            <a:endParaRPr lang="en-US" altLang="ja-JP" sz="1100" dirty="0">
              <a:solidFill>
                <a:srgbClr val="7F7F7F"/>
              </a:solidFill>
            </a:endParaRPr>
          </a:p>
          <a:p>
            <a:pPr marL="171446" indent="-171446">
              <a:lnSpc>
                <a:spcPct val="150000"/>
              </a:lnSpc>
              <a:buClr>
                <a:schemeClr val="dk1"/>
              </a:buClr>
              <a:buFont typeface="Arial" panose="020B0604020202020204" pitchFamily="34" charset="0"/>
              <a:buChar char="•"/>
            </a:pPr>
            <a:r>
              <a:rPr lang="en-US" altLang="ja-JP" sz="1100" dirty="0">
                <a:solidFill>
                  <a:srgbClr val="7F7F7F"/>
                </a:solidFill>
              </a:rPr>
              <a:t>12</a:t>
            </a:r>
            <a:r>
              <a:rPr lang="ja-JP" altLang="en-US" sz="1100" dirty="0">
                <a:solidFill>
                  <a:srgbClr val="7F7F7F"/>
                </a:solidFill>
              </a:rPr>
              <a:t>才からのボランティア活動</a:t>
            </a:r>
          </a:p>
        </p:txBody>
      </p:sp>
      <p:sp>
        <p:nvSpPr>
          <p:cNvPr id="12" name="Google Shape;124;p15">
            <a:extLst>
              <a:ext uri="{FF2B5EF4-FFF2-40B4-BE49-F238E27FC236}">
                <a16:creationId xmlns:a16="http://schemas.microsoft.com/office/drawing/2014/main" id="{0682B784-3F00-4CD7-AD74-DB22F93AD303}"/>
              </a:ext>
            </a:extLst>
          </p:cNvPr>
          <p:cNvSpPr/>
          <p:nvPr/>
        </p:nvSpPr>
        <p:spPr>
          <a:xfrm>
            <a:off x="3667952" y="2874239"/>
            <a:ext cx="4447782" cy="1750181"/>
          </a:xfrm>
          <a:prstGeom prst="roundRect">
            <a:avLst>
              <a:gd name="adj" fmla="val 1815"/>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buClr>
                <a:schemeClr val="dk1"/>
              </a:buClr>
            </a:pPr>
            <a:r>
              <a:rPr lang="en-US" altLang="ja-JP" sz="1050" dirty="0">
                <a:solidFill>
                  <a:srgbClr val="7F7F7F"/>
                </a:solidFill>
              </a:rPr>
              <a:t>【</a:t>
            </a:r>
            <a:r>
              <a:rPr lang="ja-JP" altLang="en-US" sz="1050" dirty="0">
                <a:solidFill>
                  <a:srgbClr val="7F7F7F"/>
                </a:solidFill>
              </a:rPr>
              <a:t>価値観が大きく変わったできごと</a:t>
            </a:r>
            <a:r>
              <a:rPr lang="en-US" altLang="ja-JP" sz="1050" dirty="0">
                <a:solidFill>
                  <a:srgbClr val="7F7F7F"/>
                </a:solidFill>
              </a:rPr>
              <a:t>】</a:t>
            </a:r>
          </a:p>
          <a:p>
            <a:pPr>
              <a:lnSpc>
                <a:spcPct val="115000"/>
              </a:lnSpc>
              <a:buClr>
                <a:schemeClr val="dk1"/>
              </a:buClr>
            </a:pPr>
            <a:r>
              <a:rPr lang="ja-JP" altLang="en-US" sz="1050" dirty="0">
                <a:solidFill>
                  <a:srgbClr val="7F7F7F"/>
                </a:solidFill>
              </a:rPr>
              <a:t>コロナ渦の産学連携</a:t>
            </a:r>
            <a:r>
              <a:rPr lang="en-US" altLang="ja-JP" sz="1050" dirty="0">
                <a:solidFill>
                  <a:srgbClr val="7F7F7F"/>
                </a:solidFill>
              </a:rPr>
              <a:t>PJ</a:t>
            </a:r>
            <a:r>
              <a:rPr lang="ja-JP" altLang="en-US" sz="1050" dirty="0">
                <a:solidFill>
                  <a:srgbClr val="7F7F7F"/>
                </a:solidFill>
              </a:rPr>
              <a:t>を通じて、経済の総計再開に貢献したこと経験から、積極手に行動しなければ、社会を変えて価値を提供できないと考えるようになった。</a:t>
            </a:r>
            <a:endParaRPr lang="en-US" altLang="ja-JP" sz="1050" dirty="0">
              <a:solidFill>
                <a:srgbClr val="7F7F7F"/>
              </a:solidFill>
            </a:endParaRPr>
          </a:p>
          <a:p>
            <a:pPr>
              <a:lnSpc>
                <a:spcPct val="115000"/>
              </a:lnSpc>
              <a:buClr>
                <a:schemeClr val="dk1"/>
              </a:buClr>
            </a:pPr>
            <a:endParaRPr lang="en-US" altLang="ja-JP" sz="1050" dirty="0">
              <a:solidFill>
                <a:srgbClr val="7F7F7F"/>
              </a:solidFill>
            </a:endParaRPr>
          </a:p>
          <a:p>
            <a:pPr>
              <a:lnSpc>
                <a:spcPct val="115000"/>
              </a:lnSpc>
              <a:buClr>
                <a:schemeClr val="dk1"/>
              </a:buClr>
            </a:pPr>
            <a:r>
              <a:rPr lang="en-US" altLang="ja-JP" sz="1050" b="1" dirty="0">
                <a:solidFill>
                  <a:srgbClr val="7F7F7F"/>
                </a:solidFill>
              </a:rPr>
              <a:t>【</a:t>
            </a:r>
            <a:r>
              <a:rPr lang="ja-JP" altLang="en-US" sz="1050" b="1" dirty="0">
                <a:solidFill>
                  <a:srgbClr val="7F7F7F"/>
                </a:solidFill>
              </a:rPr>
              <a:t>参加理由</a:t>
            </a:r>
            <a:r>
              <a:rPr lang="en-US" altLang="ja-JP" sz="1050" b="1" dirty="0">
                <a:solidFill>
                  <a:srgbClr val="7F7F7F"/>
                </a:solidFill>
              </a:rPr>
              <a:t>】</a:t>
            </a:r>
          </a:p>
          <a:p>
            <a:pPr>
              <a:lnSpc>
                <a:spcPct val="115000"/>
              </a:lnSpc>
              <a:buClr>
                <a:schemeClr val="dk1"/>
              </a:buClr>
            </a:pPr>
            <a:r>
              <a:rPr lang="ja-JP" altLang="en-US" sz="1050" b="1" dirty="0">
                <a:solidFill>
                  <a:srgbClr val="7F7F7F"/>
                </a:solidFill>
              </a:rPr>
              <a:t>世界シェアの医用画像システムといった、培ってきた高い技術力を生かしたヘルスケア事業に魅力を感じた。</a:t>
            </a:r>
          </a:p>
        </p:txBody>
      </p:sp>
      <p:pic>
        <p:nvPicPr>
          <p:cNvPr id="1026" name="Picture 2" descr="NAO ヒューマノイドロボット - JTP株式会社">
            <a:extLst>
              <a:ext uri="{FF2B5EF4-FFF2-40B4-BE49-F238E27FC236}">
                <a16:creationId xmlns:a16="http://schemas.microsoft.com/office/drawing/2014/main" id="{3E4D0CA0-A2B2-4225-9012-3CCD7C82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580" y="1930786"/>
            <a:ext cx="556988" cy="7640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382974-F727-420E-87F3-CE4D21169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848" y="1930786"/>
            <a:ext cx="1109560" cy="7707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フォーネスビジュアス（NECグループ発）- 個人のお客様 | フォーネスライフ株式会社">
            <a:extLst>
              <a:ext uri="{FF2B5EF4-FFF2-40B4-BE49-F238E27FC236}">
                <a16:creationId xmlns:a16="http://schemas.microsoft.com/office/drawing/2014/main" id="{C6AA497D-B3C8-45B2-9BBB-EFFFA705F1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628" t="27808" r="27692" b="32631"/>
          <a:stretch/>
        </p:blipFill>
        <p:spPr bwMode="auto">
          <a:xfrm>
            <a:off x="6489608" y="3567285"/>
            <a:ext cx="878346" cy="40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54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6</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p:txBody>
          <a:bodyPr/>
          <a:lstStyle/>
          <a:p>
            <a:r>
              <a:rPr lang="ja-JP" altLang="en-US" kern="0" dirty="0">
                <a:solidFill>
                  <a:schemeClr val="accent1"/>
                </a:solidFill>
                <a:latin typeface="メイリオ" panose="020B0604030504040204" pitchFamily="50" charset="-128"/>
                <a:ea typeface="メイリオ" panose="020B0604030504040204" pitchFamily="50" charset="-128"/>
              </a:rPr>
              <a:t>背景と目的を理解した上で、課題に取り組みました。</a:t>
            </a: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normAutofit/>
          </a:bodyPr>
          <a:lstStyle/>
          <a:p>
            <a:r>
              <a:rPr kumimoji="1" lang="ja-JP" altLang="en-US" dirty="0"/>
              <a:t>インターンシップの課題説明</a:t>
            </a:r>
          </a:p>
        </p:txBody>
      </p:sp>
      <p:graphicFrame>
        <p:nvGraphicFramePr>
          <p:cNvPr id="5" name="Google Shape;92;p17">
            <a:extLst>
              <a:ext uri="{FF2B5EF4-FFF2-40B4-BE49-F238E27FC236}">
                <a16:creationId xmlns:a16="http://schemas.microsoft.com/office/drawing/2014/main" id="{778EBD2D-2F07-4867-BD68-60ABDBDF8605}"/>
              </a:ext>
            </a:extLst>
          </p:cNvPr>
          <p:cNvGraphicFramePr/>
          <p:nvPr/>
        </p:nvGraphicFramePr>
        <p:xfrm>
          <a:off x="337789" y="1283001"/>
          <a:ext cx="8326325" cy="3139259"/>
        </p:xfrm>
        <a:graphic>
          <a:graphicData uri="http://schemas.openxmlformats.org/drawingml/2006/table">
            <a:tbl>
              <a:tblPr>
                <a:noFill/>
              </a:tblPr>
              <a:tblGrid>
                <a:gridCol w="1994300">
                  <a:extLst>
                    <a:ext uri="{9D8B030D-6E8A-4147-A177-3AD203B41FA5}">
                      <a16:colId xmlns:a16="http://schemas.microsoft.com/office/drawing/2014/main" val="20000"/>
                    </a:ext>
                  </a:extLst>
                </a:gridCol>
                <a:gridCol w="414800">
                  <a:extLst>
                    <a:ext uri="{9D8B030D-6E8A-4147-A177-3AD203B41FA5}">
                      <a16:colId xmlns:a16="http://schemas.microsoft.com/office/drawing/2014/main" val="20001"/>
                    </a:ext>
                  </a:extLst>
                </a:gridCol>
                <a:gridCol w="5917225">
                  <a:extLst>
                    <a:ext uri="{9D8B030D-6E8A-4147-A177-3AD203B41FA5}">
                      <a16:colId xmlns:a16="http://schemas.microsoft.com/office/drawing/2014/main" val="20002"/>
                    </a:ext>
                  </a:extLst>
                </a:gridCol>
              </a:tblGrid>
              <a:tr h="1097250">
                <a:tc>
                  <a:txBody>
                    <a:bodyPr/>
                    <a:lstStyle/>
                    <a:p>
                      <a:pPr marL="0" lvl="0" indent="0" algn="ctr" rtl="0">
                        <a:spcBef>
                          <a:spcPts val="0"/>
                        </a:spcBef>
                        <a:spcAft>
                          <a:spcPts val="0"/>
                        </a:spcAft>
                        <a:buNone/>
                      </a:pPr>
                      <a:r>
                        <a:rPr lang="ja" sz="2400" dirty="0">
                          <a:solidFill>
                            <a:srgbClr val="FFFFFF"/>
                          </a:solidFill>
                        </a:rPr>
                        <a:t>背景</a:t>
                      </a:r>
                      <a:endParaRPr sz="2400" dirty="0">
                        <a:solidFill>
                          <a:srgbClr val="FFFFFF"/>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04800" algn="l" rtl="0">
                        <a:spcBef>
                          <a:spcPts val="0"/>
                        </a:spcBef>
                        <a:spcAft>
                          <a:spcPts val="0"/>
                        </a:spcAft>
                        <a:buClr>
                          <a:srgbClr val="444444"/>
                        </a:buClr>
                        <a:buSzPts val="1200"/>
                        <a:buChar char="❖"/>
                      </a:pPr>
                      <a:r>
                        <a:rPr lang="ja" sz="1200" dirty="0">
                          <a:solidFill>
                            <a:srgbClr val="444444"/>
                          </a:solidFill>
                          <a:highlight>
                            <a:srgbClr val="FFFFFF"/>
                          </a:highlight>
                        </a:rPr>
                        <a:t>業界、企業、職種理解を深めてる。</a:t>
                      </a:r>
                      <a:endParaRPr sz="1200" dirty="0">
                        <a:solidFill>
                          <a:srgbClr val="444444"/>
                        </a:solidFill>
                        <a:highlight>
                          <a:srgbClr val="FFFFFF"/>
                        </a:highlight>
                      </a:endParaRPr>
                    </a:p>
                    <a:p>
                      <a:pPr marL="914400" lvl="1" indent="-304800" algn="l" rtl="0">
                        <a:spcBef>
                          <a:spcPts val="0"/>
                        </a:spcBef>
                        <a:spcAft>
                          <a:spcPts val="0"/>
                        </a:spcAft>
                        <a:buClr>
                          <a:srgbClr val="444444"/>
                        </a:buClr>
                        <a:buSzPts val="1200"/>
                        <a:buChar char="➢"/>
                      </a:pPr>
                      <a:r>
                        <a:rPr lang="ja" sz="1200" dirty="0">
                          <a:solidFill>
                            <a:srgbClr val="444444"/>
                          </a:solidFill>
                          <a:highlight>
                            <a:srgbClr val="FFFFFF"/>
                          </a:highlight>
                        </a:rPr>
                        <a:t>職種別の業務から、</a:t>
                      </a:r>
                      <a:r>
                        <a:rPr lang="ja" sz="1200" dirty="0">
                          <a:solidFill>
                            <a:srgbClr val="282828"/>
                          </a:solidFill>
                          <a:highlight>
                            <a:srgbClr val="FFFFFF"/>
                          </a:highlight>
                          <a:latin typeface="Meiryo"/>
                          <a:ea typeface="Meiryo"/>
                          <a:cs typeface="Meiryo"/>
                          <a:sym typeface="Meiryo"/>
                        </a:rPr>
                        <a:t>ソフトウェア開発業務の醍醐味を経験する。</a:t>
                      </a:r>
                      <a:endParaRPr sz="1200" dirty="0">
                        <a:solidFill>
                          <a:srgbClr val="282828"/>
                        </a:solidFill>
                        <a:highlight>
                          <a:srgbClr val="FFFFFF"/>
                        </a:highlight>
                        <a:latin typeface="Meiryo"/>
                        <a:ea typeface="Meiryo"/>
                        <a:cs typeface="Meiryo"/>
                        <a:sym typeface="Meiryo"/>
                      </a:endParaRPr>
                    </a:p>
                    <a:p>
                      <a:pPr marL="457200" lvl="0" indent="-304800" algn="l" rtl="0">
                        <a:spcBef>
                          <a:spcPts val="0"/>
                        </a:spcBef>
                        <a:spcAft>
                          <a:spcPts val="0"/>
                        </a:spcAft>
                        <a:buClr>
                          <a:srgbClr val="282828"/>
                        </a:buClr>
                        <a:buSzPts val="1200"/>
                        <a:buFont typeface="Meiryo"/>
                        <a:buChar char="❖"/>
                      </a:pPr>
                      <a:r>
                        <a:rPr lang="ja" sz="1200" dirty="0">
                          <a:solidFill>
                            <a:schemeClr val="dk1"/>
                          </a:solidFill>
                        </a:rPr>
                        <a:t>ヘルスケアの成長戦略として、医療現場のニーズにこたえるワンストップソリューションの展開。</a:t>
                      </a:r>
                      <a:endParaRPr sz="1200" dirty="0">
                        <a:solidFill>
                          <a:schemeClr val="dk1"/>
                        </a:solidFill>
                      </a:endParaRPr>
                    </a:p>
                    <a:p>
                      <a:pPr marL="914400" lvl="1" indent="-304800" algn="l" rtl="0">
                        <a:spcBef>
                          <a:spcPts val="0"/>
                        </a:spcBef>
                        <a:spcAft>
                          <a:spcPts val="0"/>
                        </a:spcAft>
                        <a:buClr>
                          <a:schemeClr val="dk1"/>
                        </a:buClr>
                        <a:buSzPts val="1200"/>
                        <a:buChar char="➢"/>
                      </a:pPr>
                      <a:r>
                        <a:rPr lang="ja-JP" altLang="en-US" sz="1200" dirty="0">
                          <a:solidFill>
                            <a:schemeClr val="dk1"/>
                          </a:solidFill>
                        </a:rPr>
                        <a:t>機器提供している</a:t>
                      </a:r>
                      <a:r>
                        <a:rPr lang="ja" sz="1200" dirty="0">
                          <a:solidFill>
                            <a:schemeClr val="dk1"/>
                          </a:solidFill>
                        </a:rPr>
                        <a:t>“NURA” で得られた健診データ</a:t>
                      </a:r>
                      <a:r>
                        <a:rPr lang="ja-JP" altLang="en-US" sz="1200" dirty="0">
                          <a:solidFill>
                            <a:schemeClr val="dk1"/>
                          </a:solidFill>
                        </a:rPr>
                        <a:t>に利用の余地がある</a:t>
                      </a:r>
                      <a:r>
                        <a:rPr lang="ja" sz="1200" dirty="0">
                          <a:solidFill>
                            <a:schemeClr val="dk1"/>
                          </a:solidFill>
                        </a:rPr>
                        <a:t>。</a:t>
                      </a:r>
                      <a:endParaRPr sz="12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49875">
                <a:tc>
                  <a:txBody>
                    <a:bodyPr/>
                    <a:lstStyle/>
                    <a:p>
                      <a:pPr marL="914400" lvl="0" indent="0" algn="ctr" rtl="0">
                        <a:lnSpc>
                          <a:spcPct val="50000"/>
                        </a:lnSpc>
                        <a:spcBef>
                          <a:spcPts val="0"/>
                        </a:spcBef>
                        <a:spcAft>
                          <a:spcPts val="0"/>
                        </a:spcAft>
                        <a:buNone/>
                      </a:pPr>
                      <a:endParaRPr sz="6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endParaRPr sz="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228600" algn="l" rtl="0">
                        <a:lnSpc>
                          <a:spcPct val="50000"/>
                        </a:lnSpc>
                        <a:spcBef>
                          <a:spcPts val="0"/>
                        </a:spcBef>
                        <a:spcAft>
                          <a:spcPts val="0"/>
                        </a:spcAft>
                        <a:buNone/>
                      </a:pPr>
                      <a:endParaRPr sz="200">
                        <a:solidFill>
                          <a:srgbClr val="444444"/>
                        </a:solidFill>
                        <a:highlight>
                          <a:srgbClr val="FFFFFF"/>
                        </a:highligh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31490">
                <a:tc>
                  <a:txBody>
                    <a:bodyPr/>
                    <a:lstStyle/>
                    <a:p>
                      <a:pPr marL="0" lvl="0" indent="0" algn="ctr" rtl="0">
                        <a:spcBef>
                          <a:spcPts val="0"/>
                        </a:spcBef>
                        <a:spcAft>
                          <a:spcPts val="0"/>
                        </a:spcAft>
                        <a:buNone/>
                      </a:pPr>
                      <a:r>
                        <a:rPr lang="ja" sz="2400" dirty="0">
                          <a:solidFill>
                            <a:schemeClr val="lt1"/>
                          </a:solidFill>
                        </a:rPr>
                        <a:t>目的</a:t>
                      </a:r>
                      <a:endParaRPr sz="2400" dirty="0">
                        <a:solidFill>
                          <a:schemeClr val="lt1"/>
                        </a:solidFill>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solidFill>
                      <a:schemeClr val="tx1">
                        <a:lumMod val="65000"/>
                        <a:lumOff val="35000"/>
                      </a:schemeClr>
                    </a:solidFill>
                  </a:tcPr>
                </a:tc>
                <a:tc>
                  <a:txBody>
                    <a:bodyPr/>
                    <a:lstStyle/>
                    <a:p>
                      <a:pPr marL="0" lvl="0" indent="0" algn="l" rtl="0">
                        <a:spcBef>
                          <a:spcPts val="0"/>
                        </a:spcBef>
                        <a:spcAft>
                          <a:spcPts val="0"/>
                        </a:spcAft>
                        <a:buNone/>
                      </a:pPr>
                      <a:endParaRPr sz="1800"/>
                    </a:p>
                  </a:txBody>
                  <a:tcPr marL="91425" marR="91425" marT="91425" marB="91425">
                    <a:lnL w="9525" cap="flat" cmpd="sng">
                      <a:solidFill>
                        <a:srgbClr val="666666"/>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ja" sz="1200">
                          <a:solidFill>
                            <a:schemeClr val="dk1"/>
                          </a:solidFill>
                        </a:rPr>
                        <a:t>新興国での健康診断サービス事業から、人々の健康維持増進に貢献する。</a:t>
                      </a:r>
                      <a:endParaRPr sz="1200">
                        <a:solidFill>
                          <a:schemeClr val="dk1"/>
                        </a:solidFill>
                      </a:endParaRPr>
                    </a:p>
                    <a:p>
                      <a:pPr marL="914400" lvl="1" indent="-304800" algn="l" rtl="0">
                        <a:spcBef>
                          <a:spcPts val="0"/>
                        </a:spcBef>
                        <a:spcAft>
                          <a:spcPts val="0"/>
                        </a:spcAft>
                        <a:buClr>
                          <a:schemeClr val="dk1"/>
                        </a:buClr>
                        <a:buSzPts val="1200"/>
                        <a:buChar char="➢"/>
                      </a:pPr>
                      <a:r>
                        <a:rPr lang="ja" sz="1200">
                          <a:solidFill>
                            <a:schemeClr val="dk1"/>
                          </a:solidFill>
                        </a:rPr>
                        <a:t>貴社の健診データレンタルシステム構築に向けて、NFTとVC に関する技術調査と開発を行うことで、知見を共有。</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74290">
                <a:tc>
                  <a:txBody>
                    <a:bodyPr/>
                    <a:lstStyle/>
                    <a:p>
                      <a:pPr marL="0" lvl="0" indent="0" algn="ctr" rtl="0">
                        <a:spcBef>
                          <a:spcPts val="0"/>
                        </a:spcBef>
                        <a:spcAft>
                          <a:spcPts val="0"/>
                        </a:spcAft>
                        <a:buNone/>
                      </a:pPr>
                      <a:endParaRPr sz="600">
                        <a:solidFill>
                          <a:schemeClr val="lt1"/>
                        </a:solidFill>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noFill/>
                      <a:prstDash val="solid"/>
                      <a:round/>
                      <a:headEnd type="none" w="sm" len="sm"/>
                      <a:tailEnd type="none" w="sm" len="sm"/>
                    </a:lnB>
                  </a:tcPr>
                </a:tc>
                <a:tc>
                  <a:txBody>
                    <a:bodyPr/>
                    <a:lstStyle/>
                    <a:p>
                      <a:pPr marL="0" lvl="0" indent="0" algn="l" rtl="0">
                        <a:spcBef>
                          <a:spcPts val="0"/>
                        </a:spcBef>
                        <a:spcAft>
                          <a:spcPts val="0"/>
                        </a:spcAft>
                        <a:buNone/>
                      </a:pPr>
                      <a:endParaRPr sz="600"/>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228600" algn="l" rtl="0">
                        <a:spcBef>
                          <a:spcPts val="0"/>
                        </a:spcBef>
                        <a:spcAft>
                          <a:spcPts val="0"/>
                        </a:spcAft>
                        <a:buNone/>
                      </a:pPr>
                      <a:endParaRPr sz="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786354">
                <a:tc>
                  <a:txBody>
                    <a:bodyPr/>
                    <a:lstStyle/>
                    <a:p>
                      <a:pPr marL="0" lvl="0" indent="0" algn="ctr" rtl="0">
                        <a:spcBef>
                          <a:spcPts val="0"/>
                        </a:spcBef>
                        <a:spcAft>
                          <a:spcPts val="0"/>
                        </a:spcAft>
                        <a:buNone/>
                      </a:pPr>
                      <a:r>
                        <a:rPr lang="ja" sz="2400" dirty="0">
                          <a:solidFill>
                            <a:schemeClr val="lt1"/>
                          </a:solidFill>
                        </a:rPr>
                        <a:t>課題</a:t>
                      </a:r>
                      <a:endParaRPr sz="2400" dirty="0">
                        <a:solidFill>
                          <a:schemeClr val="lt1"/>
                        </a:solidFill>
                      </a:endParaRPr>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solidFill>
                  </a:tcPr>
                </a:tc>
                <a:tc>
                  <a:txBody>
                    <a:bodyPr/>
                    <a:lstStyle/>
                    <a:p>
                      <a:pPr marL="0" lvl="0" indent="0" algn="l" rtl="0">
                        <a:spcBef>
                          <a:spcPts val="0"/>
                        </a:spcBef>
                        <a:spcAft>
                          <a:spcPts val="0"/>
                        </a:spcAft>
                        <a:buNone/>
                      </a:pPr>
                      <a:endParaRPr sz="1800"/>
                    </a:p>
                  </a:txBody>
                  <a:tcPr marL="91425" marR="91425" marT="91425" marB="91425">
                    <a:lnL w="9525" cap="flat" cmpd="sng">
                      <a:no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04800" algn="l" rtl="0">
                        <a:lnSpc>
                          <a:spcPct val="110000"/>
                        </a:lnSpc>
                        <a:spcBef>
                          <a:spcPts val="0"/>
                        </a:spcBef>
                        <a:spcAft>
                          <a:spcPts val="0"/>
                        </a:spcAft>
                        <a:buClr>
                          <a:schemeClr val="dk1"/>
                        </a:buClr>
                        <a:buSzPts val="1200"/>
                        <a:buChar char="❖"/>
                      </a:pPr>
                      <a:r>
                        <a:rPr lang="ja" sz="1200" dirty="0">
                          <a:solidFill>
                            <a:schemeClr val="dk1"/>
                          </a:solidFill>
                        </a:rPr>
                        <a:t>最新技術を用いて、複数人へレンタル可能だが譲渡不可な NFTの作成。</a:t>
                      </a:r>
                      <a:endParaRPr sz="1200" dirty="0">
                        <a:solidFill>
                          <a:schemeClr val="dk1"/>
                        </a:solidFill>
                      </a:endParaRPr>
                    </a:p>
                    <a:p>
                      <a:pPr marL="457200" lvl="0" indent="-304800" algn="l" rtl="0">
                        <a:lnSpc>
                          <a:spcPct val="110000"/>
                        </a:lnSpc>
                        <a:spcBef>
                          <a:spcPts val="0"/>
                        </a:spcBef>
                        <a:spcAft>
                          <a:spcPts val="0"/>
                        </a:spcAft>
                        <a:buClr>
                          <a:schemeClr val="dk1"/>
                        </a:buClr>
                        <a:buSzPts val="1200"/>
                        <a:buChar char="❖"/>
                      </a:pPr>
                      <a:r>
                        <a:rPr lang="ja" sz="1200" dirty="0">
                          <a:solidFill>
                            <a:schemeClr val="dk1"/>
                          </a:solidFill>
                        </a:rPr>
                        <a:t>レンタルしている人のみに、データの閲覧を許可するアクセス制御を実装。</a:t>
                      </a:r>
                      <a:endParaRPr sz="1200" dirty="0">
                        <a:solidFill>
                          <a:schemeClr val="dk1"/>
                        </a:solidFill>
                      </a:endParaRPr>
                    </a:p>
                    <a:p>
                      <a:pPr marL="457200" lvl="0" indent="-304800" algn="l" rtl="0">
                        <a:lnSpc>
                          <a:spcPct val="110000"/>
                        </a:lnSpc>
                        <a:spcBef>
                          <a:spcPts val="0"/>
                        </a:spcBef>
                        <a:spcAft>
                          <a:spcPts val="0"/>
                        </a:spcAft>
                        <a:buClr>
                          <a:schemeClr val="dk1"/>
                        </a:buClr>
                        <a:buSzPts val="1200"/>
                        <a:buChar char="❖"/>
                      </a:pPr>
                      <a:r>
                        <a:rPr lang="ja" sz="1200" dirty="0">
                          <a:solidFill>
                            <a:schemeClr val="dk1"/>
                          </a:solidFill>
                        </a:rPr>
                        <a:t>実装方法や NFT/VC の仕様を資料にまとめて発表。</a:t>
                      </a:r>
                      <a:endParaRPr sz="12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353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normAutofit/>
          </a:bodyPr>
          <a:lstStyle/>
          <a:p>
            <a:r>
              <a:rPr lang="ja-JP" altLang="en-US" dirty="0"/>
              <a:t>インターンシップ全体のスケジュール</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7</a:t>
            </a:fld>
            <a:endParaRPr lang="en-US" dirty="0"/>
          </a:p>
        </p:txBody>
      </p:sp>
      <p:grpSp>
        <p:nvGrpSpPr>
          <p:cNvPr id="5" name="グループ化 4">
            <a:extLst>
              <a:ext uri="{FF2B5EF4-FFF2-40B4-BE49-F238E27FC236}">
                <a16:creationId xmlns:a16="http://schemas.microsoft.com/office/drawing/2014/main" id="{A39D0638-C302-4788-9FCF-5C91A7BB8324}"/>
              </a:ext>
            </a:extLst>
          </p:cNvPr>
          <p:cNvGrpSpPr/>
          <p:nvPr/>
        </p:nvGrpSpPr>
        <p:grpSpPr>
          <a:xfrm>
            <a:off x="1725293" y="1219177"/>
            <a:ext cx="5693217" cy="3430599"/>
            <a:chOff x="539552" y="824073"/>
            <a:chExt cx="6063631" cy="3838837"/>
          </a:xfrm>
        </p:grpSpPr>
        <p:pic>
          <p:nvPicPr>
            <p:cNvPr id="2" name="図 1">
              <a:extLst>
                <a:ext uri="{FF2B5EF4-FFF2-40B4-BE49-F238E27FC236}">
                  <a16:creationId xmlns:a16="http://schemas.microsoft.com/office/drawing/2014/main" id="{1F68EDCB-845D-459A-8CD1-2E93B8589B7F}"/>
                </a:ext>
              </a:extLst>
            </p:cNvPr>
            <p:cNvPicPr>
              <a:picLocks noChangeAspect="1"/>
            </p:cNvPicPr>
            <p:nvPr/>
          </p:nvPicPr>
          <p:blipFill>
            <a:blip r:embed="rId2"/>
            <a:stretch>
              <a:fillRect/>
            </a:stretch>
          </p:blipFill>
          <p:spPr>
            <a:xfrm>
              <a:off x="539552" y="824073"/>
              <a:ext cx="6048000" cy="2120897"/>
            </a:xfrm>
            <a:prstGeom prst="rect">
              <a:avLst/>
            </a:prstGeom>
          </p:spPr>
        </p:pic>
        <p:pic>
          <p:nvPicPr>
            <p:cNvPr id="4" name="図 3">
              <a:extLst>
                <a:ext uri="{FF2B5EF4-FFF2-40B4-BE49-F238E27FC236}">
                  <a16:creationId xmlns:a16="http://schemas.microsoft.com/office/drawing/2014/main" id="{D271ADF8-5335-4A02-9BE8-AB877C9C8CAE}"/>
                </a:ext>
              </a:extLst>
            </p:cNvPr>
            <p:cNvPicPr>
              <a:picLocks noChangeAspect="1"/>
            </p:cNvPicPr>
            <p:nvPr/>
          </p:nvPicPr>
          <p:blipFill>
            <a:blip r:embed="rId3"/>
            <a:stretch>
              <a:fillRect/>
            </a:stretch>
          </p:blipFill>
          <p:spPr>
            <a:xfrm>
              <a:off x="539552" y="2884902"/>
              <a:ext cx="6063631" cy="1778008"/>
            </a:xfrm>
            <a:prstGeom prst="rect">
              <a:avLst/>
            </a:prstGeom>
          </p:spPr>
        </p:pic>
      </p:grpSp>
      <p:sp>
        <p:nvSpPr>
          <p:cNvPr id="9" name="テキスト プレースホルダー 2">
            <a:extLst>
              <a:ext uri="{FF2B5EF4-FFF2-40B4-BE49-F238E27FC236}">
                <a16:creationId xmlns:a16="http://schemas.microsoft.com/office/drawing/2014/main" id="{38B89C43-A74C-41AB-9022-0D9E06708C39}"/>
              </a:ext>
            </a:extLst>
          </p:cNvPr>
          <p:cNvSpPr txBox="1">
            <a:spLocks/>
          </p:cNvSpPr>
          <p:nvPr/>
        </p:nvSpPr>
        <p:spPr>
          <a:xfrm>
            <a:off x="539553" y="822062"/>
            <a:ext cx="8064698" cy="3816000"/>
          </a:xfrm>
          <a:prstGeom prst="rect">
            <a:avLst/>
          </a:prstGeom>
        </p:spPr>
        <p:txBody>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dirty="0">
                <a:solidFill>
                  <a:schemeClr val="accent1"/>
                </a:solidFill>
                <a:latin typeface="メイリオ" panose="020B0604030504040204" pitchFamily="50" charset="-128"/>
                <a:ea typeface="メイリオ" panose="020B0604030504040204" pitchFamily="50" charset="-128"/>
              </a:rPr>
              <a:t>２週間のスケジュールは、以下の通りです。</a:t>
            </a:r>
          </a:p>
        </p:txBody>
      </p:sp>
    </p:spTree>
    <p:extLst>
      <p:ext uri="{BB962C8B-B14F-4D97-AF65-F5344CB8AC3E}">
        <p14:creationId xmlns:p14="http://schemas.microsoft.com/office/powerpoint/2010/main" val="44252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現状把握</a:t>
            </a:r>
          </a:p>
        </p:txBody>
      </p:sp>
    </p:spTree>
    <p:extLst>
      <p:ext uri="{BB962C8B-B14F-4D97-AF65-F5344CB8AC3E}">
        <p14:creationId xmlns:p14="http://schemas.microsoft.com/office/powerpoint/2010/main" val="29509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9</a:t>
            </a:fld>
            <a:endParaRPr lang="en-US" dirty="0"/>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normAutofit/>
          </a:bodyPr>
          <a:lstStyle/>
          <a:p>
            <a:r>
              <a:rPr lang="ja" altLang="ja-JP" dirty="0"/>
              <a:t>ヘルスケア業界</a:t>
            </a:r>
            <a:r>
              <a:rPr lang="ja-JP" altLang="en-US" dirty="0"/>
              <a:t>の課題</a:t>
            </a:r>
            <a:endParaRPr kumimoji="1" lang="ja-JP" altLang="en-US" dirty="0"/>
          </a:p>
        </p:txBody>
      </p:sp>
      <p:sp>
        <p:nvSpPr>
          <p:cNvPr id="6" name="テキスト プレースホルダー 2">
            <a:extLst>
              <a:ext uri="{FF2B5EF4-FFF2-40B4-BE49-F238E27FC236}">
                <a16:creationId xmlns:a16="http://schemas.microsoft.com/office/drawing/2014/main" id="{343710EF-8917-45CA-9064-76C12C29DEA7}"/>
              </a:ext>
            </a:extLst>
          </p:cNvPr>
          <p:cNvSpPr txBox="1">
            <a:spLocks/>
          </p:cNvSpPr>
          <p:nvPr/>
        </p:nvSpPr>
        <p:spPr>
          <a:xfrm>
            <a:off x="691953" y="1021358"/>
            <a:ext cx="8064698" cy="3816000"/>
          </a:xfrm>
          <a:prstGeom prst="rect">
            <a:avLst/>
          </a:prstGeom>
        </p:spPr>
        <p:txBody>
          <a:bodyPr vert="horz" lIns="0" tIns="0" rIns="0" bIns="0" rtlCol="0">
            <a:noAutofit/>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b="1" dirty="0">
                <a:highlight>
                  <a:srgbClr val="FFFFFF"/>
                </a:highlight>
              </a:rPr>
              <a:t>個人情報の取り扱いのデータの主権</a:t>
            </a:r>
            <a:r>
              <a:rPr lang="ja-JP" altLang="en-US" b="1" kern="0" dirty="0">
                <a:solidFill>
                  <a:schemeClr val="accent1"/>
                </a:solidFill>
                <a:highlight>
                  <a:srgbClr val="FFFFFF"/>
                </a:highlight>
                <a:latin typeface="メイリオ" panose="020B0604030504040204" pitchFamily="50" charset="-128"/>
                <a:ea typeface="メイリオ" panose="020B0604030504040204" pitchFamily="50" charset="-128"/>
              </a:rPr>
              <a:t>は</a:t>
            </a:r>
            <a:r>
              <a:rPr lang="ja-JP" altLang="en-US" kern="0" dirty="0">
                <a:solidFill>
                  <a:schemeClr val="accent1"/>
                </a:solidFill>
                <a:latin typeface="メイリオ" panose="020B0604030504040204" pitchFamily="50" charset="-128"/>
                <a:ea typeface="メイリオ" panose="020B0604030504040204" pitchFamily="50" charset="-128"/>
              </a:rPr>
              <a:t>重要な課題</a:t>
            </a:r>
            <a:endParaRPr lang="en-US" altLang="ja-JP" sz="1200" dirty="0">
              <a:solidFill>
                <a:schemeClr val="bg2"/>
              </a:solidFill>
              <a:highlight>
                <a:srgbClr val="FFFFFF"/>
              </a:highlight>
            </a:endParaRPr>
          </a:p>
          <a:p>
            <a:r>
              <a:rPr lang="ja-JP" altLang="en-US" kern="0" dirty="0">
                <a:latin typeface="メイリオ" panose="020B0604030504040204" pitchFamily="50" charset="-128"/>
                <a:ea typeface="メイリオ" panose="020B0604030504040204" pitchFamily="50" charset="-128"/>
              </a:rPr>
              <a:t>。</a:t>
            </a:r>
            <a:endParaRPr lang="en-US" altLang="ja-JP" kern="0" dirty="0">
              <a:latin typeface="メイリオ" panose="020B0604030504040204" pitchFamily="50" charset="-128"/>
              <a:ea typeface="メイリオ" panose="020B0604030504040204" pitchFamily="50" charset="-128"/>
            </a:endParaRPr>
          </a:p>
          <a:p>
            <a:pPr marL="285743" lvl="1" indent="-285743">
              <a:buFont typeface="Wingdings" panose="05000000000000000000" pitchFamily="2" charset="2"/>
              <a:buChar char="u"/>
            </a:pPr>
            <a:r>
              <a:rPr lang="ja-JP" altLang="ja-JP" dirty="0">
                <a:highlight>
                  <a:srgbClr val="FFFFFF"/>
                </a:highlight>
              </a:rPr>
              <a:t>データはデリケートな情報で、プライバシーの懸念</a:t>
            </a:r>
            <a:r>
              <a:rPr lang="ja-JP" altLang="en-US" dirty="0">
                <a:highlight>
                  <a:srgbClr val="FFFFFF"/>
                </a:highlight>
              </a:rPr>
              <a:t>がある</a:t>
            </a:r>
            <a:endParaRPr lang="en-US" altLang="ja-JP" dirty="0">
              <a:solidFill>
                <a:srgbClr val="4D5156"/>
              </a:solidFill>
              <a:highlight>
                <a:srgbClr val="FFFFFF"/>
              </a:highlight>
            </a:endParaRPr>
          </a:p>
          <a:p>
            <a:pPr marL="573736" lvl="2" indent="-285743">
              <a:buFont typeface="Wingdings" panose="05000000000000000000" pitchFamily="2" charset="2"/>
              <a:buChar char="Ø"/>
            </a:pPr>
            <a:r>
              <a:rPr lang="ja-JP" altLang="en-US" dirty="0">
                <a:highlight>
                  <a:srgbClr val="FFFFFF"/>
                </a:highlight>
              </a:rPr>
              <a:t>日本のマイナンバーカードの健康保険証利用は、</a:t>
            </a:r>
            <a:r>
              <a:rPr lang="en-US" altLang="ja-JP" dirty="0">
                <a:highlight>
                  <a:srgbClr val="FFFFFF"/>
                </a:highlight>
              </a:rPr>
              <a:t>2023</a:t>
            </a:r>
            <a:r>
              <a:rPr lang="ja-JP" altLang="en-US" dirty="0">
                <a:highlight>
                  <a:srgbClr val="FFFFFF"/>
                </a:highlight>
              </a:rPr>
              <a:t>年で保有者の</a:t>
            </a:r>
            <a:r>
              <a:rPr lang="en-US" altLang="ja-JP" dirty="0">
                <a:highlight>
                  <a:srgbClr val="FFFFFF"/>
                </a:highlight>
              </a:rPr>
              <a:t>7</a:t>
            </a:r>
            <a:r>
              <a:rPr lang="ja-JP" altLang="en-US" dirty="0">
                <a:highlight>
                  <a:srgbClr val="FFFFFF"/>
                </a:highlight>
              </a:rPr>
              <a:t>割。</a:t>
            </a:r>
            <a:endParaRPr lang="en-US" altLang="ja-JP" dirty="0">
              <a:highlight>
                <a:srgbClr val="FFFFFF"/>
              </a:highlight>
            </a:endParaRPr>
          </a:p>
          <a:p>
            <a:pPr marL="573736" lvl="2" indent="-285743">
              <a:buFont typeface="Wingdings" panose="05000000000000000000" pitchFamily="2" charset="2"/>
              <a:buChar char="Ø"/>
            </a:pPr>
            <a:r>
              <a:rPr lang="ja-JP" altLang="en-US" dirty="0">
                <a:highlight>
                  <a:srgbClr val="FFFFFF"/>
                </a:highlight>
              </a:rPr>
              <a:t>サービスに期待しているのは</a:t>
            </a:r>
            <a:r>
              <a:rPr lang="en-US" altLang="ja-JP" dirty="0">
                <a:highlight>
                  <a:srgbClr val="FFFFFF"/>
                </a:highlight>
              </a:rPr>
              <a:t>4</a:t>
            </a:r>
            <a:r>
              <a:rPr lang="ja-JP" altLang="en-US" dirty="0">
                <a:highlight>
                  <a:srgbClr val="FFFFFF"/>
                </a:highlight>
              </a:rPr>
              <a:t>割、</a:t>
            </a:r>
            <a:r>
              <a:rPr lang="ja-JP" altLang="en-US" b="1" dirty="0">
                <a:highlight>
                  <a:srgbClr val="FFFFFF"/>
                </a:highlight>
              </a:rPr>
              <a:t>個人情報の取り扱いに不安</a:t>
            </a:r>
            <a:r>
              <a:rPr lang="ja-JP" altLang="en-US" dirty="0">
                <a:highlight>
                  <a:srgbClr val="FFFFFF"/>
                </a:highlight>
              </a:rPr>
              <a:t>を抱えている。</a:t>
            </a:r>
            <a:endParaRPr lang="en-US" altLang="ja-JP" dirty="0">
              <a:highlight>
                <a:srgbClr val="FFFFFF"/>
              </a:highlight>
            </a:endParaRPr>
          </a:p>
          <a:p>
            <a:pPr marL="573736" lvl="2" indent="-285743">
              <a:buFont typeface="Arial" panose="020B0604020202020204" pitchFamily="34" charset="0"/>
              <a:buChar char="•"/>
            </a:pPr>
            <a:r>
              <a:rPr lang="ja-JP" altLang="en-US" dirty="0">
                <a:highlight>
                  <a:srgbClr val="FFFFFF"/>
                </a:highlight>
              </a:rPr>
              <a:t>情報漏洩は、毎年</a:t>
            </a:r>
            <a:r>
              <a:rPr lang="en-US" altLang="ja-JP" dirty="0">
                <a:highlight>
                  <a:srgbClr val="FFFFFF"/>
                </a:highlight>
              </a:rPr>
              <a:t>170(</a:t>
            </a:r>
            <a:r>
              <a:rPr lang="ja-JP" altLang="en-US" dirty="0">
                <a:highlight>
                  <a:srgbClr val="FFFFFF"/>
                </a:highlight>
              </a:rPr>
              <a:t>件</a:t>
            </a:r>
            <a:r>
              <a:rPr lang="en-US" altLang="ja-JP" dirty="0">
                <a:highlight>
                  <a:srgbClr val="FFFFFF"/>
                </a:highlight>
              </a:rPr>
              <a:t>)</a:t>
            </a:r>
            <a:r>
              <a:rPr lang="ja-JP" altLang="en-US" dirty="0">
                <a:highlight>
                  <a:srgbClr val="FFFFFF"/>
                </a:highlight>
              </a:rPr>
              <a:t>以上発生。</a:t>
            </a:r>
            <a:r>
              <a:rPr lang="en-US" altLang="ja-JP" dirty="0">
                <a:highlight>
                  <a:srgbClr val="FFFFFF"/>
                </a:highlight>
              </a:rPr>
              <a:t>1</a:t>
            </a:r>
            <a:r>
              <a:rPr lang="ja-JP" altLang="en-US" dirty="0">
                <a:highlight>
                  <a:srgbClr val="FFFFFF"/>
                </a:highlight>
              </a:rPr>
              <a:t>度に</a:t>
            </a:r>
            <a:r>
              <a:rPr lang="en-US" altLang="ja-JP" dirty="0">
                <a:highlight>
                  <a:srgbClr val="FFFFFF"/>
                </a:highlight>
              </a:rPr>
              <a:t>100</a:t>
            </a:r>
            <a:r>
              <a:rPr lang="ja-JP" altLang="en-US" dirty="0">
                <a:highlight>
                  <a:srgbClr val="FFFFFF"/>
                </a:highlight>
              </a:rPr>
              <a:t>人以上の情報紛失も発生。</a:t>
            </a:r>
            <a:endParaRPr lang="en-US" altLang="ja-JP" dirty="0">
              <a:highlight>
                <a:srgbClr val="FFFFFF"/>
              </a:highlight>
            </a:endParaRPr>
          </a:p>
          <a:p>
            <a:pPr lvl="2" indent="0">
              <a:buNone/>
            </a:pPr>
            <a:endParaRPr lang="en-US" altLang="ja-JP" b="1" dirty="0">
              <a:highlight>
                <a:srgbClr val="FFFFFF"/>
              </a:highlight>
            </a:endParaRPr>
          </a:p>
        </p:txBody>
      </p:sp>
      <p:sp>
        <p:nvSpPr>
          <p:cNvPr id="10" name="テキスト ボックス 9">
            <a:extLst>
              <a:ext uri="{FF2B5EF4-FFF2-40B4-BE49-F238E27FC236}">
                <a16:creationId xmlns:a16="http://schemas.microsoft.com/office/drawing/2014/main" id="{ED1B6B47-460B-4291-922B-D2858FBE6687}"/>
              </a:ext>
            </a:extLst>
          </p:cNvPr>
          <p:cNvSpPr txBox="1"/>
          <p:nvPr/>
        </p:nvSpPr>
        <p:spPr>
          <a:xfrm>
            <a:off x="957800" y="4780181"/>
            <a:ext cx="5746740" cy="230832"/>
          </a:xfrm>
          <a:prstGeom prst="rect">
            <a:avLst/>
          </a:prstGeom>
          <a:noFill/>
        </p:spPr>
        <p:txBody>
          <a:bodyPr wrap="square" rtlCol="0">
            <a:spAutoFit/>
          </a:bodyPr>
          <a:lstStyle/>
          <a:p>
            <a:r>
              <a:rPr lang="ja-JP" altLang="en-US" sz="900" b="1" dirty="0"/>
              <a:t>参考文献はここ</a:t>
            </a:r>
            <a:endParaRPr lang="en-US" altLang="ja-JP" sz="900" b="1" dirty="0"/>
          </a:p>
        </p:txBody>
      </p:sp>
      <p:grpSp>
        <p:nvGrpSpPr>
          <p:cNvPr id="13" name="グループ化 12">
            <a:extLst>
              <a:ext uri="{FF2B5EF4-FFF2-40B4-BE49-F238E27FC236}">
                <a16:creationId xmlns:a16="http://schemas.microsoft.com/office/drawing/2014/main" id="{BD5C2877-0108-406F-A1F5-FEE7818CE8B1}"/>
              </a:ext>
            </a:extLst>
          </p:cNvPr>
          <p:cNvGrpSpPr/>
          <p:nvPr/>
        </p:nvGrpSpPr>
        <p:grpSpPr>
          <a:xfrm>
            <a:off x="6354394" y="3727286"/>
            <a:ext cx="2460512" cy="531934"/>
            <a:chOff x="6336724" y="3221467"/>
            <a:chExt cx="2460512" cy="531934"/>
          </a:xfrm>
        </p:grpSpPr>
        <p:pic>
          <p:nvPicPr>
            <p:cNvPr id="2050" name="Picture 2" descr="グラフ：マイナンバー制度について、全体の約4割が「期待」も、内8割以上は「期待しているが不安もある」（全体の34.2%）">
              <a:extLst>
                <a:ext uri="{FF2B5EF4-FFF2-40B4-BE49-F238E27FC236}">
                  <a16:creationId xmlns:a16="http://schemas.microsoft.com/office/drawing/2014/main" id="{EB2F5E34-1EB3-4599-B86E-09B97476B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650" y="3221467"/>
              <a:ext cx="2384586" cy="375681"/>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E3DBB103-1170-4DAB-B929-77B61CBD72C5}"/>
                </a:ext>
              </a:extLst>
            </p:cNvPr>
            <p:cNvSpPr txBox="1"/>
            <p:nvPr/>
          </p:nvSpPr>
          <p:spPr>
            <a:xfrm>
              <a:off x="6336724" y="3568735"/>
              <a:ext cx="2338755" cy="184666"/>
            </a:xfrm>
            <a:prstGeom prst="rect">
              <a:avLst/>
            </a:prstGeom>
            <a:noFill/>
          </p:spPr>
          <p:txBody>
            <a:bodyPr wrap="square" rtlCol="0">
              <a:spAutoFit/>
            </a:bodyPr>
            <a:lstStyle/>
            <a:p>
              <a:pPr algn="ctr"/>
              <a:r>
                <a:rPr lang="ja-JP" altLang="en-US" sz="600" dirty="0"/>
                <a:t>マイナンバーカードとプライバシーマークに関する調査</a:t>
              </a:r>
            </a:p>
          </p:txBody>
        </p:sp>
      </p:grpSp>
      <p:sp>
        <p:nvSpPr>
          <p:cNvPr id="14" name="テキスト ボックス 13">
            <a:extLst>
              <a:ext uri="{FF2B5EF4-FFF2-40B4-BE49-F238E27FC236}">
                <a16:creationId xmlns:a16="http://schemas.microsoft.com/office/drawing/2014/main" id="{83BCC05A-442F-4FE3-ACB4-FABF2723A703}"/>
              </a:ext>
            </a:extLst>
          </p:cNvPr>
          <p:cNvSpPr txBox="1"/>
          <p:nvPr/>
        </p:nvSpPr>
        <p:spPr>
          <a:xfrm>
            <a:off x="6354395" y="2547954"/>
            <a:ext cx="2338755" cy="184666"/>
          </a:xfrm>
          <a:prstGeom prst="rect">
            <a:avLst/>
          </a:prstGeom>
          <a:noFill/>
        </p:spPr>
        <p:txBody>
          <a:bodyPr wrap="square" rtlCol="0">
            <a:spAutoFit/>
          </a:bodyPr>
          <a:lstStyle/>
          <a:p>
            <a:pPr algn="ctr"/>
            <a:r>
              <a:rPr lang="ja-JP" altLang="en-US" sz="600" dirty="0"/>
              <a:t>国別医療費予算の</a:t>
            </a:r>
            <a:r>
              <a:rPr lang="en-US" altLang="ja-JP" sz="600" dirty="0"/>
              <a:t>2018</a:t>
            </a:r>
            <a:r>
              <a:rPr lang="ja-JP" altLang="en-US" sz="600" dirty="0"/>
              <a:t>年と</a:t>
            </a:r>
            <a:r>
              <a:rPr lang="en-US" altLang="ja-JP" sz="600" dirty="0"/>
              <a:t>2030</a:t>
            </a:r>
            <a:r>
              <a:rPr lang="ja-JP" altLang="en-US" sz="600" dirty="0"/>
              <a:t>年での増加予測比較</a:t>
            </a:r>
            <a:r>
              <a:rPr lang="en-US" altLang="ja-JP" sz="600" dirty="0"/>
              <a:t>(</a:t>
            </a:r>
            <a:r>
              <a:rPr lang="ja-JP" altLang="en-US" sz="600" dirty="0"/>
              <a:t>億ドル</a:t>
            </a:r>
            <a:r>
              <a:rPr lang="en-US" altLang="ja-JP" sz="600" dirty="0"/>
              <a:t>)</a:t>
            </a:r>
            <a:endParaRPr lang="ja-JP" altLang="en-US" sz="600" dirty="0"/>
          </a:p>
        </p:txBody>
      </p:sp>
      <p:pic>
        <p:nvPicPr>
          <p:cNvPr id="2054" name="Picture 6" descr="Sattva MedTech - Crunchbase Company Profile &amp; Funding">
            <a:extLst>
              <a:ext uri="{FF2B5EF4-FFF2-40B4-BE49-F238E27FC236}">
                <a16:creationId xmlns:a16="http://schemas.microsoft.com/office/drawing/2014/main" id="{540E6084-E9E0-410B-9AE6-096CFF994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56" y="2869092"/>
            <a:ext cx="461452" cy="4614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ocEngage">
            <a:extLst>
              <a:ext uri="{FF2B5EF4-FFF2-40B4-BE49-F238E27FC236}">
                <a16:creationId xmlns:a16="http://schemas.microsoft.com/office/drawing/2014/main" id="{9BA3E983-EFBE-45A4-BBE0-8DB52973A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037" y="2971024"/>
            <a:ext cx="886669" cy="266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signing your home for health – Practo Digest">
            <a:extLst>
              <a:ext uri="{FF2B5EF4-FFF2-40B4-BE49-F238E27FC236}">
                <a16:creationId xmlns:a16="http://schemas.microsoft.com/office/drawing/2014/main" id="{1FB4C115-4F7D-4C43-ACDF-F50827CD54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93" t="29324" r="20669" b="29757"/>
          <a:stretch/>
        </p:blipFill>
        <p:spPr bwMode="auto">
          <a:xfrm>
            <a:off x="7888964" y="2934034"/>
            <a:ext cx="896815" cy="302990"/>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BF5CFAD5-2158-47DF-9A84-B8E3EB357E5F}"/>
              </a:ext>
            </a:extLst>
          </p:cNvPr>
          <p:cNvSpPr txBox="1"/>
          <p:nvPr/>
        </p:nvSpPr>
        <p:spPr>
          <a:xfrm>
            <a:off x="6374507" y="3233533"/>
            <a:ext cx="2411271" cy="184666"/>
          </a:xfrm>
          <a:prstGeom prst="rect">
            <a:avLst/>
          </a:prstGeom>
          <a:noFill/>
        </p:spPr>
        <p:txBody>
          <a:bodyPr wrap="square" rtlCol="0">
            <a:spAutoFit/>
          </a:bodyPr>
          <a:lstStyle/>
          <a:p>
            <a:pPr algn="ctr"/>
            <a:r>
              <a:rPr lang="ja-JP" altLang="en-US" sz="600" dirty="0"/>
              <a:t>発展都市から新興都市までカバーする、インドのスタートアップ</a:t>
            </a:r>
            <a:endParaRPr lang="en-US" altLang="ja-JP" sz="600" dirty="0"/>
          </a:p>
        </p:txBody>
      </p:sp>
    </p:spTree>
    <p:extLst>
      <p:ext uri="{BB962C8B-B14F-4D97-AF65-F5344CB8AC3E}">
        <p14:creationId xmlns:p14="http://schemas.microsoft.com/office/powerpoint/2010/main" val="1107392773"/>
      </p:ext>
    </p:extLst>
  </p:cSld>
  <p:clrMapOvr>
    <a:masterClrMapping/>
  </p:clrMapOvr>
</p:sld>
</file>

<file path=ppt/theme/theme1.xml><?xml version="1.0" encoding="utf-8"?>
<a:theme xmlns:a="http://schemas.openxmlformats.org/drawingml/2006/main" name="テンプレート">
  <a:themeElements>
    <a:clrScheme name="ユーザー定義 1">
      <a:dk1>
        <a:sysClr val="windowText" lastClr="000000"/>
      </a:dk1>
      <a:lt1>
        <a:sysClr val="window" lastClr="FFFFFF"/>
      </a:lt1>
      <a:dk2>
        <a:srgbClr val="67AC1E"/>
      </a:dk2>
      <a:lt2>
        <a:srgbClr val="FB0020"/>
      </a:lt2>
      <a:accent1>
        <a:srgbClr val="01916D"/>
      </a:accent1>
      <a:accent2>
        <a:srgbClr val="333333"/>
      </a:accent2>
      <a:accent3>
        <a:srgbClr val="1E83BE"/>
      </a:accent3>
      <a:accent4>
        <a:srgbClr val="8E58AD"/>
      </a:accent4>
      <a:accent5>
        <a:srgbClr val="E0356C"/>
      </a:accent5>
      <a:accent6>
        <a:srgbClr val="EA5504"/>
      </a:accent6>
      <a:hlink>
        <a:srgbClr val="0000FF"/>
      </a:hlink>
      <a:folHlink>
        <a:srgbClr val="800080"/>
      </a:folHlink>
    </a:clrScheme>
    <a:fontScheme name="FFBI">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7" id="{25FD51FF-EDC7-40BA-86B4-D8907E1E09B5}" vid="{D03881B6-9EF9-4795-AADC-48ED312C5C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Fujifilm_template_iwai</Template>
  <TotalTime>616</TotalTime>
  <Words>1909</Words>
  <Application>Microsoft Office PowerPoint</Application>
  <PresentationFormat>画面に合わせる (16:9)</PresentationFormat>
  <Paragraphs>332</Paragraphs>
  <Slides>28</Slides>
  <Notes>5</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メイリオ</vt:lpstr>
      <vt:lpstr>メイリオ</vt:lpstr>
      <vt:lpstr>游ゴシック</vt:lpstr>
      <vt:lpstr>Arial</vt:lpstr>
      <vt:lpstr>Wingdings</vt:lpstr>
      <vt:lpstr>テンプレート</vt:lpstr>
      <vt:lpstr>システム概要</vt:lpstr>
      <vt:lpstr>NFT・VC を用いた健診データレンタルシステムの構築</vt:lpstr>
      <vt:lpstr>アジェンダ</vt:lpstr>
      <vt:lpstr>インターンシップの全体像</vt:lpstr>
      <vt:lpstr>自己紹介</vt:lpstr>
      <vt:lpstr>インターンシップの課題説明</vt:lpstr>
      <vt:lpstr>インターンシップ全体のスケジュール</vt:lpstr>
      <vt:lpstr>現状把握</vt:lpstr>
      <vt:lpstr>ヘルスケア業界の課題</vt:lpstr>
      <vt:lpstr>ビックピクチャー</vt:lpstr>
      <vt:lpstr>システム概要</vt:lpstr>
      <vt:lpstr>開発したシステムによる、提供価値</vt:lpstr>
      <vt:lpstr>NFTの仕組みと特徴</vt:lpstr>
      <vt:lpstr>ブロックチェーンとは何か</vt:lpstr>
      <vt:lpstr>スマートコントラクトとは</vt:lpstr>
      <vt:lpstr>開発について</vt:lpstr>
      <vt:lpstr>システム概要</vt:lpstr>
      <vt:lpstr>デモ映像の紹介</vt:lpstr>
      <vt:lpstr>具体的な開発内容と手順</vt:lpstr>
      <vt:lpstr>技術紹介</vt:lpstr>
      <vt:lpstr> スマートコントラクトの開発</vt:lpstr>
      <vt:lpstr>スマートコントラクトを利用できるようにするまでの流れ</vt:lpstr>
      <vt:lpstr>データの持ち方をどのように変更したのか図で説明する。</vt:lpstr>
      <vt:lpstr>スマートコントラクトの実装機能と手順</vt:lpstr>
      <vt:lpstr>まとめ</vt:lpstr>
      <vt:lpstr>まとめ</vt:lpstr>
      <vt:lpstr>システム開発を通じた挑戦と学び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表紙タイトルの書式設定 22pt</dc:title>
  <dc:creator>Yasuhiro Iwai</dc:creator>
  <cp:lastModifiedBy>Yasuhiro Iwai</cp:lastModifiedBy>
  <cp:revision>64</cp:revision>
  <cp:lastPrinted>2023-08-31T09:15:39Z</cp:lastPrinted>
  <dcterms:created xsi:type="dcterms:W3CDTF">2023-08-30T06:27:25Z</dcterms:created>
  <dcterms:modified xsi:type="dcterms:W3CDTF">2023-08-31T10:06:56Z</dcterms:modified>
</cp:coreProperties>
</file>