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5BC31C-8FEA-4DAE-A7FF-C1A92104EA02}">
  <a:tblStyle styleId="{F95BC31C-8FEA-4DAE-A7FF-C1A92104EA0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5d3e080f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75d3e080f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5d3e080f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5d3e080f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5d3e080f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75d3e080f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5d3e080f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75d3e080f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5d3e080f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75d3e080f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5d3e080f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75d3e080f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75d3e080f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75d3e080f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75d3e080f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75d3e080f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75d3e080f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75d3e080fa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75d3e080f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75d3e080f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75d3e080f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75d3e080f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75d3e080f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75d3e080f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75d3e080f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75d3e080f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75d3e080f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75d3e080f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75d3e080f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75d3e080f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75d3e080fa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75d3e080fa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75d3e080f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75d3e080f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75d3e080f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75d3e080f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8056cc08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78056cc08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5d3e080f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5d3e080f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75d3e080f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75d3e080f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079150"/>
            <a:ext cx="8520600" cy="98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ja" sz="2300"/>
              <a:t>NFT・VC を用いた健診データレンタルシステムの構築</a:t>
            </a:r>
            <a:endParaRPr b="1" sz="3500">
              <a:latin typeface="Times New Roman"/>
              <a:ea typeface="Times New Roman"/>
              <a:cs typeface="Times New Roman"/>
              <a:sym typeface="Times New Roman"/>
            </a:endParaRPr>
          </a:p>
        </p:txBody>
      </p:sp>
      <p:sp>
        <p:nvSpPr>
          <p:cNvPr id="55" name="Google Shape;55;p13"/>
          <p:cNvSpPr txBox="1"/>
          <p:nvPr>
            <p:ph idx="1" type="subTitle"/>
          </p:nvPr>
        </p:nvSpPr>
        <p:spPr>
          <a:xfrm>
            <a:off x="5137200" y="3050625"/>
            <a:ext cx="3356100" cy="461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ja" sz="1800">
                <a:latin typeface="Times New Roman"/>
                <a:ea typeface="Times New Roman"/>
                <a:cs typeface="Times New Roman"/>
                <a:sym typeface="Times New Roman"/>
              </a:rPr>
              <a:t>同志社大学大学院　岩井 康洋</a:t>
            </a:r>
            <a:endParaRPr b="1" sz="1800">
              <a:latin typeface="Times New Roman"/>
              <a:ea typeface="Times New Roman"/>
              <a:cs typeface="Times New Roman"/>
              <a:sym typeface="Times New Roman"/>
            </a:endParaRPr>
          </a:p>
        </p:txBody>
      </p:sp>
      <p:sp>
        <p:nvSpPr>
          <p:cNvPr id="56" name="Google Shape;56;p13"/>
          <p:cNvSpPr txBox="1"/>
          <p:nvPr/>
        </p:nvSpPr>
        <p:spPr>
          <a:xfrm>
            <a:off x="4006800" y="1450425"/>
            <a:ext cx="1130400" cy="328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ja" sz="1200"/>
              <a:t>2023.09.01</a:t>
            </a:r>
            <a:endParaRPr b="1" sz="1200"/>
          </a:p>
        </p:txBody>
      </p:sp>
      <p:sp>
        <p:nvSpPr>
          <p:cNvPr id="57" name="Google Shape;57;p13"/>
          <p:cNvSpPr txBox="1"/>
          <p:nvPr/>
        </p:nvSpPr>
        <p:spPr>
          <a:xfrm>
            <a:off x="947400" y="1669550"/>
            <a:ext cx="7249200" cy="4617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ja" sz="1800">
                <a:solidFill>
                  <a:schemeClr val="dk1"/>
                </a:solidFill>
                <a:latin typeface="Meiryo"/>
                <a:ea typeface="Meiryo"/>
                <a:cs typeface="Meiryo"/>
                <a:sym typeface="Meiryo"/>
              </a:rPr>
              <a:t>情報系インターンシップ成果報告書</a:t>
            </a:r>
            <a:endParaRPr b="1" sz="1800">
              <a:solidFill>
                <a:schemeClr val="dk1"/>
              </a:solidFill>
            </a:endParaRPr>
          </a:p>
        </p:txBody>
      </p:sp>
      <p:pic>
        <p:nvPicPr>
          <p:cNvPr id="58" name="Google Shape;58;p13"/>
          <p:cNvPicPr preferRelativeResize="0"/>
          <p:nvPr/>
        </p:nvPicPr>
        <p:blipFill>
          <a:blip r:embed="rId3">
            <a:alphaModFix/>
          </a:blip>
          <a:stretch>
            <a:fillRect/>
          </a:stretch>
        </p:blipFill>
        <p:spPr>
          <a:xfrm>
            <a:off x="7840700" y="196900"/>
            <a:ext cx="991600" cy="274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既存研究・事業の調査</a:t>
            </a:r>
            <a:endParaRPr/>
          </a:p>
        </p:txBody>
      </p:sp>
      <p:sp>
        <p:nvSpPr>
          <p:cNvPr id="134" name="Google Shape;13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富士フイルムの取り組みと課題、富士フイルムが取り組むべき理由について</a:t>
            </a:r>
            <a:endParaRPr/>
          </a:p>
          <a:p>
            <a:pPr indent="0" lvl="0" marL="0" rtl="0" algn="l">
              <a:spcBef>
                <a:spcPts val="1200"/>
              </a:spcBef>
              <a:spcAft>
                <a:spcPts val="0"/>
              </a:spcAft>
              <a:buNone/>
            </a:pPr>
            <a:r>
              <a:rPr lang="ja"/>
              <a:t>その他競合の調査、現状の把握</a:t>
            </a:r>
            <a:endParaRPr/>
          </a:p>
          <a:p>
            <a:pPr indent="0" lvl="0" marL="0" rtl="0" algn="l">
              <a:spcBef>
                <a:spcPts val="1200"/>
              </a:spcBef>
              <a:spcAft>
                <a:spcPts val="0"/>
              </a:spcAft>
              <a:buNone/>
            </a:pPr>
            <a:r>
              <a:rPr lang="ja"/>
              <a:t>自己紹介スライドを作成する</a:t>
            </a:r>
            <a:endParaRPr/>
          </a:p>
          <a:p>
            <a:pPr indent="0" lvl="0" marL="0" rtl="0" algn="l">
              <a:spcBef>
                <a:spcPts val="1200"/>
              </a:spcBef>
              <a:spcAft>
                <a:spcPts val="0"/>
              </a:spcAft>
              <a:buNone/>
            </a:pPr>
            <a:r>
              <a:rPr lang="ja"/>
              <a:t>協業先の情報についても、まとめる</a:t>
            </a:r>
            <a:endParaRPr/>
          </a:p>
          <a:p>
            <a:pPr indent="0" lvl="0" marL="0" rtl="0" algn="l">
              <a:spcBef>
                <a:spcPts val="1200"/>
              </a:spcBef>
              <a:spcAft>
                <a:spcPts val="1200"/>
              </a:spcAft>
              <a:buNone/>
            </a:pPr>
            <a:r>
              <a:rPr lang="ja"/>
              <a:t>本事業の開発方法の提案:考えられるアプローチ法とその概要</a:t>
            </a:r>
            <a:endParaRPr/>
          </a:p>
        </p:txBody>
      </p:sp>
      <p:sp>
        <p:nvSpPr>
          <p:cNvPr id="135" name="Google Shape;13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施策概要</a:t>
            </a:r>
            <a:endParaRPr/>
          </a:p>
        </p:txBody>
      </p:sp>
      <p:sp>
        <p:nvSpPr>
          <p:cNvPr id="141" name="Google Shape;14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2" name="Google Shape;14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施策による理想的な効果を見せる</a:t>
            </a:r>
            <a:endParaRPr/>
          </a:p>
        </p:txBody>
      </p:sp>
      <p:sp>
        <p:nvSpPr>
          <p:cNvPr id="148" name="Google Shape;14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効果として、現状と理想を見せる</a:t>
            </a:r>
            <a:endParaRPr/>
          </a:p>
          <a:p>
            <a:pPr indent="0" lvl="0" marL="0" rtl="0" algn="l">
              <a:spcBef>
                <a:spcPts val="1200"/>
              </a:spcBef>
              <a:spcAft>
                <a:spcPts val="1200"/>
              </a:spcAft>
              <a:buClr>
                <a:schemeClr val="dk1"/>
              </a:buClr>
              <a:buSzPts val="1100"/>
              <a:buFont typeface="Arial"/>
              <a:buNone/>
            </a:pPr>
            <a:r>
              <a:rPr lang="ja"/>
              <a:t>３者をきちんと因数分解して説明する。</a:t>
            </a:r>
            <a:endParaRPr/>
          </a:p>
        </p:txBody>
      </p:sp>
      <p:sp>
        <p:nvSpPr>
          <p:cNvPr id="149" name="Google Shape;14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具体的なサービスイメージ</a:t>
            </a:r>
            <a:endParaRPr/>
          </a:p>
        </p:txBody>
      </p:sp>
      <p:sp>
        <p:nvSpPr>
          <p:cNvPr id="155" name="Google Shape;15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a:t>モックの画面</a:t>
            </a:r>
            <a:endParaRPr/>
          </a:p>
        </p:txBody>
      </p:sp>
      <p:sp>
        <p:nvSpPr>
          <p:cNvPr id="156" name="Google Shape;15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想定される質問を潰しつつ、差別化をはかる</a:t>
            </a:r>
            <a:endParaRPr/>
          </a:p>
        </p:txBody>
      </p:sp>
      <p:sp>
        <p:nvSpPr>
          <p:cNvPr id="162" name="Google Shape;16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3" name="Google Shape;16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アーキテクチャー図</a:t>
            </a:r>
            <a:endParaRPr/>
          </a:p>
        </p:txBody>
      </p:sp>
      <p:sp>
        <p:nvSpPr>
          <p:cNvPr id="169" name="Google Shape;16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差別化を実現させるためのアーキテクチャー図</a:t>
            </a:r>
            <a:endParaRPr/>
          </a:p>
          <a:p>
            <a:pPr indent="0" lvl="0" marL="0" rtl="0" algn="l">
              <a:spcBef>
                <a:spcPts val="1200"/>
              </a:spcBef>
              <a:spcAft>
                <a:spcPts val="1200"/>
              </a:spcAft>
              <a:buNone/>
            </a:pPr>
            <a:r>
              <a:t/>
            </a:r>
            <a:endParaRPr/>
          </a:p>
        </p:txBody>
      </p:sp>
      <p:sp>
        <p:nvSpPr>
          <p:cNvPr id="170" name="Google Shape;17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開発ステップ</a:t>
            </a:r>
            <a:endParaRPr/>
          </a:p>
        </p:txBody>
      </p:sp>
      <p:sp>
        <p:nvSpPr>
          <p:cNvPr id="176" name="Google Shape;17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取り組みの順と技術の詳細についてもふれる。</a:t>
            </a:r>
            <a:endParaRPr/>
          </a:p>
          <a:p>
            <a:pPr indent="0" lvl="0" marL="0" rtl="0" algn="l">
              <a:spcBef>
                <a:spcPts val="1200"/>
              </a:spcBef>
              <a:spcAft>
                <a:spcPts val="0"/>
              </a:spcAft>
              <a:buNone/>
            </a:pPr>
            <a:r>
              <a:rPr lang="ja"/>
              <a:t>VCとNFTの</a:t>
            </a:r>
            <a:r>
              <a:rPr lang="ja"/>
              <a:t>パーツごとに解説</a:t>
            </a:r>
            <a:endParaRPr/>
          </a:p>
          <a:p>
            <a:pPr indent="0" lvl="0" marL="0" rtl="0" algn="l">
              <a:spcBef>
                <a:spcPts val="1200"/>
              </a:spcBef>
              <a:spcAft>
                <a:spcPts val="1200"/>
              </a:spcAft>
              <a:buNone/>
            </a:pPr>
            <a:r>
              <a:rPr lang="ja"/>
              <a:t>コードの説明は添付資料で行う。</a:t>
            </a:r>
            <a:endParaRPr/>
          </a:p>
        </p:txBody>
      </p:sp>
      <p:sp>
        <p:nvSpPr>
          <p:cNvPr id="177" name="Google Shape;17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今後の展開について</a:t>
            </a:r>
            <a:endParaRPr/>
          </a:p>
        </p:txBody>
      </p:sp>
      <p:sp>
        <p:nvSpPr>
          <p:cNvPr id="183" name="Google Shape;18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ビジネス的な話についてのステップを触れる。費用対効果についても触れたら業界マップなど</a:t>
            </a:r>
            <a:endParaRPr/>
          </a:p>
          <a:p>
            <a:pPr indent="0" lvl="0" marL="0" rtl="0" algn="l">
              <a:spcBef>
                <a:spcPts val="1200"/>
              </a:spcBef>
              <a:spcAft>
                <a:spcPts val="0"/>
              </a:spcAft>
              <a:buNone/>
            </a:pPr>
            <a:r>
              <a:rPr lang="ja"/>
              <a:t>ROIコストと費用効果、ペルソナがあればなお嬉しい。</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ja"/>
              <a:t>ここで、２〜３まい稼ぐ必要であれば参考文献についてもかなり説明できるレベルまで</a:t>
            </a:r>
            <a:endParaRPr/>
          </a:p>
        </p:txBody>
      </p:sp>
      <p:sp>
        <p:nvSpPr>
          <p:cNvPr id="184" name="Google Shape;18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留意点について</a:t>
            </a:r>
            <a:endParaRPr/>
          </a:p>
        </p:txBody>
      </p:sp>
      <p:sp>
        <p:nvSpPr>
          <p:cNvPr id="190" name="Google Shape;19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91" name="Google Shape;191;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富士フイルムの意義と展望</a:t>
            </a:r>
            <a:endParaRPr/>
          </a:p>
        </p:txBody>
      </p:sp>
      <p:sp>
        <p:nvSpPr>
          <p:cNvPr id="197" name="Google Shape;19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98" name="Google Shape;19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37800" y="1622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ja" sz="1800"/>
              <a:t>アジェンダ</a:t>
            </a:r>
            <a:endParaRPr b="1" sz="1800"/>
          </a:p>
        </p:txBody>
      </p:sp>
      <p:sp>
        <p:nvSpPr>
          <p:cNvPr id="64" name="Google Shape;64;p14"/>
          <p:cNvSpPr txBox="1"/>
          <p:nvPr>
            <p:ph idx="1" type="body"/>
          </p:nvPr>
        </p:nvSpPr>
        <p:spPr>
          <a:xfrm>
            <a:off x="337800" y="697450"/>
            <a:ext cx="4170600" cy="38343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AutoNum type="arabicPeriod"/>
            </a:pPr>
            <a:r>
              <a:rPr lang="ja">
                <a:solidFill>
                  <a:schemeClr val="dk1"/>
                </a:solidFill>
              </a:rPr>
              <a:t>インターンシップの全体像</a:t>
            </a:r>
            <a:endParaRPr>
              <a:solidFill>
                <a:schemeClr val="dk1"/>
              </a:solidFill>
            </a:endParaRPr>
          </a:p>
          <a:p>
            <a:pPr indent="-317500" lvl="1" marL="914400" rtl="0" algn="l">
              <a:spcBef>
                <a:spcPts val="0"/>
              </a:spcBef>
              <a:spcAft>
                <a:spcPts val="0"/>
              </a:spcAft>
              <a:buClr>
                <a:schemeClr val="dk1"/>
              </a:buClr>
              <a:buSzPts val="1400"/>
              <a:buAutoNum type="arabicPeriod"/>
            </a:pPr>
            <a:r>
              <a:rPr lang="ja">
                <a:solidFill>
                  <a:schemeClr val="dk1"/>
                </a:solidFill>
              </a:rPr>
              <a:t>本業務の背景・目的</a:t>
            </a:r>
            <a:endParaRPr>
              <a:solidFill>
                <a:schemeClr val="dk1"/>
              </a:solidFill>
            </a:endParaRPr>
          </a:p>
          <a:p>
            <a:pPr indent="-317500" lvl="1" marL="914400" rtl="0" algn="l">
              <a:spcBef>
                <a:spcPts val="0"/>
              </a:spcBef>
              <a:spcAft>
                <a:spcPts val="0"/>
              </a:spcAft>
              <a:buClr>
                <a:schemeClr val="dk1"/>
              </a:buClr>
              <a:buSzPts val="1400"/>
              <a:buAutoNum type="arabicPeriod"/>
            </a:pPr>
            <a:r>
              <a:rPr lang="ja">
                <a:solidFill>
                  <a:schemeClr val="dk1"/>
                </a:solidFill>
              </a:rPr>
              <a:t>全体スケジュール</a:t>
            </a:r>
            <a:endParaRPr sz="1400">
              <a:solidFill>
                <a:schemeClr val="dk1"/>
              </a:solidFill>
            </a:endParaRPr>
          </a:p>
          <a:p>
            <a:pPr indent="-342900" lvl="0" marL="457200" rtl="0" algn="l">
              <a:spcBef>
                <a:spcPts val="0"/>
              </a:spcBef>
              <a:spcAft>
                <a:spcPts val="0"/>
              </a:spcAft>
              <a:buClr>
                <a:schemeClr val="dk1"/>
              </a:buClr>
              <a:buSzPts val="1800"/>
              <a:buAutoNum type="arabicPeriod"/>
            </a:pPr>
            <a:r>
              <a:rPr lang="ja">
                <a:solidFill>
                  <a:schemeClr val="dk1"/>
                </a:solidFill>
              </a:rPr>
              <a:t>現状把握</a:t>
            </a:r>
            <a:endParaRPr>
              <a:solidFill>
                <a:schemeClr val="dk1"/>
              </a:solidFill>
            </a:endParaRPr>
          </a:p>
          <a:p>
            <a:pPr indent="-317500" lvl="1" marL="914400" rtl="0" algn="l">
              <a:spcBef>
                <a:spcPts val="0"/>
              </a:spcBef>
              <a:spcAft>
                <a:spcPts val="0"/>
              </a:spcAft>
              <a:buClr>
                <a:schemeClr val="dk1"/>
              </a:buClr>
              <a:buSzPts val="1400"/>
              <a:buAutoNum type="arabicPeriod"/>
            </a:pPr>
            <a:r>
              <a:rPr lang="ja">
                <a:solidFill>
                  <a:schemeClr val="dk1"/>
                </a:solidFill>
              </a:rPr>
              <a:t>ヘルスケア業界について</a:t>
            </a:r>
            <a:endParaRPr>
              <a:solidFill>
                <a:schemeClr val="dk1"/>
              </a:solidFill>
            </a:endParaRPr>
          </a:p>
          <a:p>
            <a:pPr indent="-317500" lvl="1" marL="914400" rtl="0" algn="l">
              <a:spcBef>
                <a:spcPts val="0"/>
              </a:spcBef>
              <a:spcAft>
                <a:spcPts val="0"/>
              </a:spcAft>
              <a:buClr>
                <a:schemeClr val="dk1"/>
              </a:buClr>
              <a:buSzPts val="1400"/>
              <a:buAutoNum type="arabicPeriod"/>
            </a:pPr>
            <a:r>
              <a:rPr lang="ja">
                <a:solidFill>
                  <a:schemeClr val="dk1"/>
                </a:solidFill>
              </a:rPr>
              <a:t>富士フイルムの取り組み</a:t>
            </a:r>
            <a:endParaRPr>
              <a:solidFill>
                <a:schemeClr val="dk1"/>
              </a:solidFill>
            </a:endParaRPr>
          </a:p>
          <a:p>
            <a:pPr indent="-317500" lvl="1" marL="914400" rtl="0" algn="l">
              <a:spcBef>
                <a:spcPts val="0"/>
              </a:spcBef>
              <a:spcAft>
                <a:spcPts val="0"/>
              </a:spcAft>
              <a:buClr>
                <a:schemeClr val="dk1"/>
              </a:buClr>
              <a:buSzPts val="1400"/>
              <a:buAutoNum type="arabicPeriod"/>
            </a:pPr>
            <a:r>
              <a:rPr lang="ja">
                <a:solidFill>
                  <a:schemeClr val="dk1"/>
                </a:solidFill>
              </a:rPr>
              <a:t>NFTとVCについて</a:t>
            </a:r>
            <a:endParaRPr>
              <a:solidFill>
                <a:schemeClr val="dk1"/>
              </a:solidFill>
            </a:endParaRPr>
          </a:p>
          <a:p>
            <a:pPr indent="-317500" lvl="1" marL="914400" rtl="0" algn="l">
              <a:spcBef>
                <a:spcPts val="0"/>
              </a:spcBef>
              <a:spcAft>
                <a:spcPts val="0"/>
              </a:spcAft>
              <a:buClr>
                <a:schemeClr val="dk1"/>
              </a:buClr>
              <a:buSzPts val="1400"/>
              <a:buAutoNum type="arabicPeriod"/>
            </a:pPr>
            <a:r>
              <a:rPr lang="ja">
                <a:solidFill>
                  <a:schemeClr val="dk1"/>
                </a:solidFill>
              </a:rPr>
              <a:t>課題整理</a:t>
            </a:r>
            <a:endParaRPr sz="1400">
              <a:solidFill>
                <a:schemeClr val="dk1"/>
              </a:solidFill>
            </a:endParaRPr>
          </a:p>
          <a:p>
            <a:pPr indent="-342900" lvl="0" marL="457200" rtl="0" algn="l">
              <a:spcBef>
                <a:spcPts val="0"/>
              </a:spcBef>
              <a:spcAft>
                <a:spcPts val="0"/>
              </a:spcAft>
              <a:buClr>
                <a:schemeClr val="dk1"/>
              </a:buClr>
              <a:buSzPts val="1800"/>
              <a:buAutoNum type="arabicPeriod"/>
            </a:pPr>
            <a:r>
              <a:rPr lang="ja">
                <a:solidFill>
                  <a:schemeClr val="dk1"/>
                </a:solidFill>
              </a:rPr>
              <a:t>開発</a:t>
            </a:r>
            <a:endParaRPr>
              <a:solidFill>
                <a:schemeClr val="dk1"/>
              </a:solidFill>
            </a:endParaRPr>
          </a:p>
          <a:p>
            <a:pPr indent="-317500" lvl="1" marL="914400" rtl="0" algn="l">
              <a:spcBef>
                <a:spcPts val="0"/>
              </a:spcBef>
              <a:spcAft>
                <a:spcPts val="0"/>
              </a:spcAft>
              <a:buClr>
                <a:schemeClr val="dk1"/>
              </a:buClr>
              <a:buSzPts val="1400"/>
              <a:buAutoNum type="arabicPeriod"/>
            </a:pPr>
            <a:r>
              <a:rPr lang="ja">
                <a:solidFill>
                  <a:schemeClr val="dk1"/>
                </a:solidFill>
              </a:rPr>
              <a:t>施策概要</a:t>
            </a:r>
            <a:endParaRPr>
              <a:solidFill>
                <a:schemeClr val="dk1"/>
              </a:solidFill>
            </a:endParaRPr>
          </a:p>
          <a:p>
            <a:pPr indent="-317500" lvl="1" marL="914400" rtl="0" algn="l">
              <a:spcBef>
                <a:spcPts val="0"/>
              </a:spcBef>
              <a:spcAft>
                <a:spcPts val="0"/>
              </a:spcAft>
              <a:buClr>
                <a:schemeClr val="dk1"/>
              </a:buClr>
              <a:buSzPts val="1400"/>
              <a:buAutoNum type="arabicPeriod"/>
            </a:pPr>
            <a:r>
              <a:rPr lang="ja">
                <a:solidFill>
                  <a:schemeClr val="dk1"/>
                </a:solidFill>
              </a:rPr>
              <a:t>ユースケースの提示、理想状態の詳細</a:t>
            </a:r>
            <a:endParaRPr>
              <a:solidFill>
                <a:schemeClr val="dk1"/>
              </a:solidFill>
            </a:endParaRPr>
          </a:p>
          <a:p>
            <a:pPr indent="-317500" lvl="1" marL="914400" rtl="0" algn="l">
              <a:spcBef>
                <a:spcPts val="0"/>
              </a:spcBef>
              <a:spcAft>
                <a:spcPts val="0"/>
              </a:spcAft>
              <a:buClr>
                <a:schemeClr val="dk1"/>
              </a:buClr>
              <a:buSzPts val="1400"/>
              <a:buAutoNum type="arabicPeriod"/>
            </a:pPr>
            <a:r>
              <a:rPr lang="ja">
                <a:solidFill>
                  <a:schemeClr val="dk1"/>
                </a:solidFill>
              </a:rPr>
              <a:t>サービス画面の提示</a:t>
            </a:r>
            <a:endParaRPr>
              <a:solidFill>
                <a:schemeClr val="dk1"/>
              </a:solidFill>
            </a:endParaRPr>
          </a:p>
          <a:p>
            <a:pPr indent="-317500" lvl="1" marL="914400" rtl="0" algn="l">
              <a:spcBef>
                <a:spcPts val="0"/>
              </a:spcBef>
              <a:spcAft>
                <a:spcPts val="0"/>
              </a:spcAft>
              <a:buClr>
                <a:schemeClr val="dk1"/>
              </a:buClr>
              <a:buSzPts val="1400"/>
              <a:buAutoNum type="arabicPeriod"/>
            </a:pPr>
            <a:r>
              <a:rPr lang="ja">
                <a:solidFill>
                  <a:schemeClr val="dk1"/>
                </a:solidFill>
              </a:rPr>
              <a:t>差別化点とこだわり＋アーキテクチャ</a:t>
            </a:r>
            <a:endParaRPr>
              <a:solidFill>
                <a:schemeClr val="dk1"/>
              </a:solidFill>
            </a:endParaRPr>
          </a:p>
          <a:p>
            <a:pPr indent="-317500" lvl="1" marL="914400" rtl="0" algn="l">
              <a:spcBef>
                <a:spcPts val="0"/>
              </a:spcBef>
              <a:spcAft>
                <a:spcPts val="0"/>
              </a:spcAft>
              <a:buClr>
                <a:schemeClr val="dk1"/>
              </a:buClr>
              <a:buSzPts val="1400"/>
              <a:buAutoNum type="arabicPeriod"/>
            </a:pPr>
            <a:r>
              <a:rPr lang="ja">
                <a:solidFill>
                  <a:schemeClr val="dk1"/>
                </a:solidFill>
              </a:rPr>
              <a:t>技術紹介</a:t>
            </a:r>
            <a:endParaRPr>
              <a:solidFill>
                <a:schemeClr val="dk1"/>
              </a:solidFill>
            </a:endParaRPr>
          </a:p>
        </p:txBody>
      </p:sp>
      <p:sp>
        <p:nvSpPr>
          <p:cNvPr id="65" name="Google Shape;65;p14"/>
          <p:cNvSpPr txBox="1"/>
          <p:nvPr/>
        </p:nvSpPr>
        <p:spPr>
          <a:xfrm>
            <a:off x="4572000" y="697450"/>
            <a:ext cx="3688800" cy="3563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AutoNum type="arabicPeriod" startAt="4"/>
            </a:pPr>
            <a:r>
              <a:rPr lang="ja" sz="1800">
                <a:solidFill>
                  <a:schemeClr val="dk1"/>
                </a:solidFill>
              </a:rPr>
              <a:t>施策導入に向けて</a:t>
            </a:r>
            <a:endParaRPr sz="1800">
              <a:solidFill>
                <a:schemeClr val="dk1"/>
              </a:solidFill>
            </a:endParaRPr>
          </a:p>
          <a:p>
            <a:pPr indent="-317500" lvl="1" marL="914400" rtl="0" algn="l">
              <a:lnSpc>
                <a:spcPct val="115000"/>
              </a:lnSpc>
              <a:spcBef>
                <a:spcPts val="0"/>
              </a:spcBef>
              <a:spcAft>
                <a:spcPts val="0"/>
              </a:spcAft>
              <a:buClr>
                <a:schemeClr val="dk1"/>
              </a:buClr>
              <a:buSzPts val="1400"/>
              <a:buAutoNum type="arabicPeriod"/>
            </a:pPr>
            <a:r>
              <a:rPr lang="ja">
                <a:solidFill>
                  <a:schemeClr val="dk1"/>
                </a:solidFill>
              </a:rPr>
              <a:t>技術的なステップ</a:t>
            </a:r>
            <a:endParaRPr>
              <a:solidFill>
                <a:schemeClr val="dk1"/>
              </a:solidFill>
            </a:endParaRPr>
          </a:p>
          <a:p>
            <a:pPr indent="-317500" lvl="1" marL="914400" rtl="0" algn="l">
              <a:lnSpc>
                <a:spcPct val="115000"/>
              </a:lnSpc>
              <a:spcBef>
                <a:spcPts val="0"/>
              </a:spcBef>
              <a:spcAft>
                <a:spcPts val="0"/>
              </a:spcAft>
              <a:buClr>
                <a:schemeClr val="dk1"/>
              </a:buClr>
              <a:buSzPts val="1400"/>
              <a:buAutoNum type="arabicPeriod"/>
            </a:pPr>
            <a:r>
              <a:rPr lang="ja">
                <a:solidFill>
                  <a:schemeClr val="dk1"/>
                </a:solidFill>
              </a:rPr>
              <a:t>ビジネス的なステップ</a:t>
            </a:r>
            <a:endParaRPr>
              <a:solidFill>
                <a:schemeClr val="dk1"/>
              </a:solidFill>
            </a:endParaRPr>
          </a:p>
          <a:p>
            <a:pPr indent="-317500" lvl="1" marL="914400" rtl="0" algn="l">
              <a:lnSpc>
                <a:spcPct val="115000"/>
              </a:lnSpc>
              <a:spcBef>
                <a:spcPts val="0"/>
              </a:spcBef>
              <a:spcAft>
                <a:spcPts val="0"/>
              </a:spcAft>
              <a:buClr>
                <a:schemeClr val="dk1"/>
              </a:buClr>
              <a:buSzPts val="1400"/>
              <a:buAutoNum type="arabicPeriod"/>
            </a:pPr>
            <a:r>
              <a:rPr lang="ja">
                <a:solidFill>
                  <a:schemeClr val="dk1"/>
                </a:solidFill>
              </a:rPr>
              <a:t>留意点</a:t>
            </a:r>
            <a:endParaRPr>
              <a:solidFill>
                <a:schemeClr val="dk1"/>
              </a:solidFill>
            </a:endParaRPr>
          </a:p>
          <a:p>
            <a:pPr indent="-342900" lvl="0" marL="457200" rtl="0" algn="l">
              <a:lnSpc>
                <a:spcPct val="115000"/>
              </a:lnSpc>
              <a:spcBef>
                <a:spcPts val="0"/>
              </a:spcBef>
              <a:spcAft>
                <a:spcPts val="0"/>
              </a:spcAft>
              <a:buClr>
                <a:schemeClr val="dk1"/>
              </a:buClr>
              <a:buSzPts val="1800"/>
              <a:buAutoNum type="arabicPeriod" startAt="4"/>
            </a:pPr>
            <a:r>
              <a:rPr lang="ja" sz="1800">
                <a:solidFill>
                  <a:schemeClr val="dk1"/>
                </a:solidFill>
              </a:rPr>
              <a:t>活用における今後の方向性</a:t>
            </a:r>
            <a:endParaRPr sz="1800">
              <a:solidFill>
                <a:schemeClr val="dk1"/>
              </a:solidFill>
            </a:endParaRPr>
          </a:p>
          <a:p>
            <a:pPr indent="-317500" lvl="1" marL="914400" rtl="0" algn="l">
              <a:lnSpc>
                <a:spcPct val="115000"/>
              </a:lnSpc>
              <a:spcBef>
                <a:spcPts val="0"/>
              </a:spcBef>
              <a:spcAft>
                <a:spcPts val="0"/>
              </a:spcAft>
              <a:buClr>
                <a:schemeClr val="dk1"/>
              </a:buClr>
              <a:buSzPts val="1400"/>
              <a:buAutoNum type="arabicPeriod"/>
            </a:pPr>
            <a:r>
              <a:rPr lang="ja">
                <a:solidFill>
                  <a:schemeClr val="dk1"/>
                </a:solidFill>
              </a:rPr>
              <a:t>ルール変更の可能性</a:t>
            </a:r>
            <a:endParaRPr>
              <a:solidFill>
                <a:schemeClr val="dk1"/>
              </a:solidFill>
            </a:endParaRPr>
          </a:p>
          <a:p>
            <a:pPr indent="-317500" lvl="1" marL="914400" rtl="0" algn="l">
              <a:lnSpc>
                <a:spcPct val="115000"/>
              </a:lnSpc>
              <a:spcBef>
                <a:spcPts val="0"/>
              </a:spcBef>
              <a:spcAft>
                <a:spcPts val="0"/>
              </a:spcAft>
              <a:buClr>
                <a:schemeClr val="dk1"/>
              </a:buClr>
              <a:buSzPts val="1400"/>
              <a:buAutoNum type="arabicPeriod"/>
            </a:pPr>
            <a:r>
              <a:rPr lang="ja">
                <a:solidFill>
                  <a:schemeClr val="dk1"/>
                </a:solidFill>
              </a:rPr>
              <a:t>意義と10年後の理想</a:t>
            </a:r>
            <a:endParaRPr>
              <a:solidFill>
                <a:schemeClr val="dk1"/>
              </a:solidFill>
            </a:endParaRPr>
          </a:p>
          <a:p>
            <a:pPr indent="-342900" lvl="0" marL="457200" rtl="0" algn="l">
              <a:lnSpc>
                <a:spcPct val="115000"/>
              </a:lnSpc>
              <a:spcBef>
                <a:spcPts val="0"/>
              </a:spcBef>
              <a:spcAft>
                <a:spcPts val="0"/>
              </a:spcAft>
              <a:buClr>
                <a:schemeClr val="dk1"/>
              </a:buClr>
              <a:buSzPts val="1800"/>
              <a:buAutoNum type="arabicPeriod" startAt="4"/>
            </a:pPr>
            <a:r>
              <a:rPr lang="ja" sz="1800">
                <a:solidFill>
                  <a:schemeClr val="dk1"/>
                </a:solidFill>
              </a:rPr>
              <a:t>私の挑戦</a:t>
            </a:r>
            <a:endParaRPr sz="1800">
              <a:solidFill>
                <a:schemeClr val="dk1"/>
              </a:solidFill>
            </a:endParaRPr>
          </a:p>
          <a:p>
            <a:pPr indent="-317500" lvl="1" marL="914400" rtl="0" algn="l">
              <a:lnSpc>
                <a:spcPct val="115000"/>
              </a:lnSpc>
              <a:spcBef>
                <a:spcPts val="0"/>
              </a:spcBef>
              <a:spcAft>
                <a:spcPts val="0"/>
              </a:spcAft>
              <a:buClr>
                <a:schemeClr val="dk1"/>
              </a:buClr>
              <a:buSzPts val="1400"/>
              <a:buAutoNum type="arabicPeriod"/>
            </a:pPr>
            <a:r>
              <a:rPr lang="ja">
                <a:solidFill>
                  <a:schemeClr val="dk1"/>
                </a:solidFill>
              </a:rPr>
              <a:t>カルチャーのコミット２週間</a:t>
            </a:r>
            <a:endParaRPr>
              <a:solidFill>
                <a:schemeClr val="dk1"/>
              </a:solidFill>
            </a:endParaRPr>
          </a:p>
          <a:p>
            <a:pPr indent="-317500" lvl="1" marL="914400" rtl="0" algn="l">
              <a:lnSpc>
                <a:spcPct val="115000"/>
              </a:lnSpc>
              <a:spcBef>
                <a:spcPts val="0"/>
              </a:spcBef>
              <a:spcAft>
                <a:spcPts val="0"/>
              </a:spcAft>
              <a:buClr>
                <a:schemeClr val="dk1"/>
              </a:buClr>
              <a:buSzPts val="1400"/>
              <a:buAutoNum type="arabicPeriod"/>
            </a:pPr>
            <a:r>
              <a:rPr lang="ja">
                <a:solidFill>
                  <a:schemeClr val="dk1"/>
                </a:solidFill>
              </a:rPr>
              <a:t>そこから得た学びと展望</a:t>
            </a:r>
            <a:endParaRPr>
              <a:solidFill>
                <a:schemeClr val="dk1"/>
              </a:solidFill>
            </a:endParaRPr>
          </a:p>
          <a:p>
            <a:pPr indent="-342900" lvl="0" marL="457200" rtl="0" algn="l">
              <a:lnSpc>
                <a:spcPct val="115000"/>
              </a:lnSpc>
              <a:spcBef>
                <a:spcPts val="0"/>
              </a:spcBef>
              <a:spcAft>
                <a:spcPts val="0"/>
              </a:spcAft>
              <a:buClr>
                <a:schemeClr val="dk1"/>
              </a:buClr>
              <a:buSzPts val="1800"/>
              <a:buAutoNum type="arabicPeriod" startAt="4"/>
            </a:pPr>
            <a:r>
              <a:rPr lang="ja" sz="1800">
                <a:solidFill>
                  <a:schemeClr val="dk1"/>
                </a:solidFill>
              </a:rPr>
              <a:t>まとめ</a:t>
            </a:r>
            <a:endParaRPr sz="1800">
              <a:solidFill>
                <a:schemeClr val="dk1"/>
              </a:solidFill>
            </a:endParaRPr>
          </a:p>
          <a:p>
            <a:pPr indent="0" lvl="0" marL="0" rtl="0" algn="l">
              <a:lnSpc>
                <a:spcPct val="115000"/>
              </a:lnSpc>
              <a:spcBef>
                <a:spcPts val="1200"/>
              </a:spcBef>
              <a:spcAft>
                <a:spcPts val="1200"/>
              </a:spcAft>
              <a:buNone/>
            </a:pPr>
            <a:r>
              <a:rPr lang="ja">
                <a:solidFill>
                  <a:schemeClr val="dk2"/>
                </a:solidFill>
              </a:rPr>
              <a:t>資料一覧</a:t>
            </a:r>
            <a:endParaRPr>
              <a:solidFill>
                <a:schemeClr val="dk2"/>
              </a:solidFill>
            </a:endParaRPr>
          </a:p>
        </p:txBody>
      </p:sp>
      <p:cxnSp>
        <p:nvCxnSpPr>
          <p:cNvPr id="66" name="Google Shape;66;p14"/>
          <p:cNvCxnSpPr/>
          <p:nvPr/>
        </p:nvCxnSpPr>
        <p:spPr>
          <a:xfrm flipH="1" rot="10800000">
            <a:off x="337800" y="600950"/>
            <a:ext cx="8468400" cy="8700"/>
          </a:xfrm>
          <a:prstGeom prst="straightConnector1">
            <a:avLst/>
          </a:prstGeom>
          <a:noFill/>
          <a:ln cap="flat" cmpd="sng" w="9525">
            <a:solidFill>
              <a:srgbClr val="990000"/>
            </a:solidFill>
            <a:prstDash val="solid"/>
            <a:round/>
            <a:headEnd len="med" w="med" type="none"/>
            <a:tailEnd len="med" w="med" type="none"/>
          </a:ln>
        </p:spPr>
      </p:cxnSp>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pic>
        <p:nvPicPr>
          <p:cNvPr id="68" name="Google Shape;68;p14"/>
          <p:cNvPicPr preferRelativeResize="0"/>
          <p:nvPr/>
        </p:nvPicPr>
        <p:blipFill>
          <a:blip r:embed="rId3">
            <a:alphaModFix/>
          </a:blip>
          <a:stretch>
            <a:fillRect/>
          </a:stretch>
        </p:blipFill>
        <p:spPr>
          <a:xfrm>
            <a:off x="7840700" y="196900"/>
            <a:ext cx="991600" cy="274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２週間で挑戦したこと</a:t>
            </a:r>
            <a:endParaRPr/>
          </a:p>
        </p:txBody>
      </p:sp>
      <p:sp>
        <p:nvSpPr>
          <p:cNvPr id="204" name="Google Shape;20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05" name="Google Shape;20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インターンシップでの学びとカルチャーへのコミットを示す。</a:t>
            </a:r>
            <a:endParaRPr/>
          </a:p>
        </p:txBody>
      </p:sp>
      <p:sp>
        <p:nvSpPr>
          <p:cNvPr id="211" name="Google Shape;21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12" name="Google Shape;212;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まとめと感謝</a:t>
            </a:r>
            <a:endParaRPr/>
          </a:p>
        </p:txBody>
      </p:sp>
      <p:sp>
        <p:nvSpPr>
          <p:cNvPr id="218" name="Google Shape;21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ja"/>
              <a:t>本事業の開発方法の提案:留意点と</a:t>
            </a:r>
            <a:endParaRPr/>
          </a:p>
          <a:p>
            <a:pPr indent="0" lvl="0" marL="0" rtl="0" algn="l">
              <a:spcBef>
                <a:spcPts val="1200"/>
              </a:spcBef>
              <a:spcAft>
                <a:spcPts val="0"/>
              </a:spcAft>
              <a:buNone/>
            </a:pPr>
            <a:r>
              <a:rPr lang="ja"/>
              <a:t>貴社の精神にのっとていること</a:t>
            </a:r>
            <a:endParaRPr/>
          </a:p>
          <a:p>
            <a:pPr indent="0" lvl="0" marL="0" rtl="0" algn="l">
              <a:spcBef>
                <a:spcPts val="1200"/>
              </a:spcBef>
              <a:spcAft>
                <a:spcPts val="0"/>
              </a:spcAft>
              <a:buNone/>
            </a:pPr>
            <a:r>
              <a:rPr lang="ja"/>
              <a:t>学んだこと：</a:t>
            </a:r>
            <a:br>
              <a:rPr lang="ja"/>
            </a:br>
            <a:r>
              <a:rPr lang="ja" sz="1200">
                <a:solidFill>
                  <a:srgbClr val="01916D"/>
                </a:solidFill>
                <a:highlight>
                  <a:srgbClr val="FFFFFF"/>
                </a:highlight>
              </a:rPr>
              <a:t>腹を割って話すと、</a:t>
            </a:r>
            <a:br>
              <a:rPr lang="ja" sz="1200">
                <a:solidFill>
                  <a:srgbClr val="01916D"/>
                </a:solidFill>
                <a:highlight>
                  <a:srgbClr val="FFFFFF"/>
                </a:highlight>
              </a:rPr>
            </a:br>
            <a:r>
              <a:rPr lang="ja" sz="1200">
                <a:solidFill>
                  <a:srgbClr val="01916D"/>
                </a:solidFill>
                <a:highlight>
                  <a:srgbClr val="FFFFFF"/>
                </a:highlight>
              </a:rPr>
              <a:t>2度目以降は期待以上のサポートを得られる</a:t>
            </a:r>
            <a:r>
              <a:rPr lang="ja" sz="1200">
                <a:solidFill>
                  <a:srgbClr val="333333"/>
                </a:solidFill>
                <a:highlight>
                  <a:srgbClr val="FFFFFF"/>
                </a:highlight>
              </a:rPr>
              <a:t>。</a:t>
            </a:r>
            <a:br>
              <a:rPr lang="ja" sz="1200">
                <a:solidFill>
                  <a:srgbClr val="333333"/>
                </a:solidFill>
                <a:highlight>
                  <a:srgbClr val="FFFFFF"/>
                </a:highlight>
              </a:rPr>
            </a:br>
            <a:r>
              <a:rPr lang="ja" sz="1200">
                <a:solidFill>
                  <a:srgbClr val="333333"/>
                </a:solidFill>
                <a:highlight>
                  <a:srgbClr val="FFFFFF"/>
                </a:highlight>
              </a:rPr>
              <a:t>この積み重ねで、パフォーマンスが</a:t>
            </a:r>
            <a:br>
              <a:rPr lang="ja" sz="1200">
                <a:solidFill>
                  <a:srgbClr val="333333"/>
                </a:solidFill>
                <a:highlight>
                  <a:srgbClr val="FFFFFF"/>
                </a:highlight>
              </a:rPr>
            </a:br>
            <a:r>
              <a:rPr lang="ja" sz="1200">
                <a:solidFill>
                  <a:srgbClr val="333333"/>
                </a:solidFill>
                <a:highlight>
                  <a:srgbClr val="FFFFFF"/>
                </a:highlight>
              </a:rPr>
              <a:t>足し算ではなく掛け算になる</a:t>
            </a:r>
            <a:endParaRPr/>
          </a:p>
          <a:p>
            <a:pPr indent="0" lvl="0" marL="0" rtl="0" algn="l">
              <a:spcBef>
                <a:spcPts val="1200"/>
              </a:spcBef>
              <a:spcAft>
                <a:spcPts val="0"/>
              </a:spcAft>
              <a:buNone/>
            </a:pPr>
            <a:r>
              <a:rPr lang="ja"/>
              <a:t>２週間で成し遂げたこと　　</a:t>
            </a:r>
            <a:r>
              <a:rPr lang="ja" sz="1200">
                <a:solidFill>
                  <a:srgbClr val="333333"/>
                </a:solidFill>
                <a:highlight>
                  <a:srgbClr val="FFFFFF"/>
                </a:highlight>
              </a:rPr>
              <a:t>異なる分野の専門家がすぐ近くにいるので、</a:t>
            </a:r>
            <a:br>
              <a:rPr lang="ja" sz="1200">
                <a:solidFill>
                  <a:srgbClr val="333333"/>
                </a:solidFill>
                <a:highlight>
                  <a:srgbClr val="FFFFFF"/>
                </a:highlight>
              </a:rPr>
            </a:br>
            <a:r>
              <a:rPr lang="ja" sz="1200">
                <a:solidFill>
                  <a:srgbClr val="01916D"/>
                </a:solidFill>
                <a:highlight>
                  <a:srgbClr val="FFFFFF"/>
                </a:highlight>
              </a:rPr>
              <a:t>自分の専門分野を軸に</a:t>
            </a:r>
            <a:br>
              <a:rPr lang="ja" sz="1200">
                <a:solidFill>
                  <a:srgbClr val="01916D"/>
                </a:solidFill>
                <a:highlight>
                  <a:srgbClr val="FFFFFF"/>
                </a:highlight>
              </a:rPr>
            </a:br>
            <a:r>
              <a:rPr lang="ja" sz="1200">
                <a:solidFill>
                  <a:srgbClr val="01916D"/>
                </a:solidFill>
                <a:highlight>
                  <a:srgbClr val="FFFFFF"/>
                </a:highlight>
              </a:rPr>
              <a:t>周辺分野についも学ぶ</a:t>
            </a:r>
            <a:r>
              <a:rPr lang="ja" sz="1200">
                <a:solidFill>
                  <a:srgbClr val="333333"/>
                </a:solidFill>
                <a:highlight>
                  <a:srgbClr val="FFFFFF"/>
                </a:highlight>
              </a:rPr>
              <a:t>ことができる</a:t>
            </a:r>
            <a:r>
              <a:rPr lang="ja"/>
              <a:t>検索回数：</a:t>
            </a:r>
            <a:endParaRPr/>
          </a:p>
          <a:p>
            <a:pPr indent="0" lvl="0" marL="0" rtl="0" algn="l">
              <a:spcBef>
                <a:spcPts val="1200"/>
              </a:spcBef>
              <a:spcAft>
                <a:spcPts val="0"/>
              </a:spcAft>
              <a:buNone/>
            </a:pPr>
            <a:r>
              <a:rPr lang="ja"/>
              <a:t>早朝出勤</a:t>
            </a:r>
            <a:endParaRPr/>
          </a:p>
          <a:p>
            <a:pPr indent="0" lvl="0" marL="0" rtl="0" algn="l">
              <a:spcBef>
                <a:spcPts val="1200"/>
              </a:spcBef>
              <a:spcAft>
                <a:spcPts val="0"/>
              </a:spcAft>
              <a:buNone/>
            </a:pPr>
            <a:r>
              <a:rPr lang="ja"/>
              <a:t>挑戦身の丈よりも上のことにチャレンジした。　</a:t>
            </a:r>
            <a:endParaRPr/>
          </a:p>
          <a:p>
            <a:pPr indent="0" lvl="0" marL="0" rtl="0" algn="l">
              <a:spcBef>
                <a:spcPts val="1200"/>
              </a:spcBef>
              <a:spcAft>
                <a:spcPts val="0"/>
              </a:spcAft>
              <a:buNone/>
            </a:pPr>
            <a:r>
              <a:rPr lang="ja"/>
              <a:t>３方よし、</a:t>
            </a:r>
            <a:endParaRPr/>
          </a:p>
          <a:p>
            <a:pPr indent="0" lvl="0" marL="0" rtl="0" algn="l">
              <a:spcBef>
                <a:spcPts val="1200"/>
              </a:spcBef>
              <a:spcAft>
                <a:spcPts val="0"/>
              </a:spcAft>
              <a:buNone/>
            </a:pPr>
            <a:r>
              <a:rPr lang="ja"/>
              <a:t>社員の方へのコーチング</a:t>
            </a:r>
            <a:endParaRPr/>
          </a:p>
          <a:p>
            <a:pPr indent="0" lvl="0" marL="0" rtl="0" algn="l">
              <a:spcBef>
                <a:spcPts val="1200"/>
              </a:spcBef>
              <a:spcAft>
                <a:spcPts val="0"/>
              </a:spcAft>
              <a:buNone/>
            </a:pPr>
            <a:r>
              <a:rPr lang="ja"/>
              <a:t>仲間とアイデアの共有</a:t>
            </a:r>
            <a:endParaRPr/>
          </a:p>
          <a:p>
            <a:pPr indent="0" lvl="0" marL="0" rtl="0" algn="l">
              <a:spcBef>
                <a:spcPts val="1200"/>
              </a:spcBef>
              <a:spcAft>
                <a:spcPts val="0"/>
              </a:spcAft>
              <a:buNone/>
            </a:pPr>
            <a:r>
              <a:rPr lang="ja"/>
              <a:t>感謝</a:t>
            </a:r>
            <a:endParaRPr/>
          </a:p>
          <a:p>
            <a:pPr indent="0" lvl="0" marL="0" rtl="0" algn="l">
              <a:spcBef>
                <a:spcPts val="1200"/>
              </a:spcBef>
              <a:spcAft>
                <a:spcPts val="1200"/>
              </a:spcAft>
              <a:buNone/>
            </a:pPr>
            <a:r>
              <a:t/>
            </a:r>
            <a:endParaRPr/>
          </a:p>
        </p:txBody>
      </p:sp>
      <p:sp>
        <p:nvSpPr>
          <p:cNvPr id="219" name="Google Shape;219;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2" name="Shape 72"/>
        <p:cNvGrpSpPr/>
        <p:nvPr/>
      </p:nvGrpSpPr>
      <p:grpSpPr>
        <a:xfrm>
          <a:off x="0" y="0"/>
          <a:ext cx="0" cy="0"/>
          <a:chOff x="0" y="0"/>
          <a:chExt cx="0" cy="0"/>
        </a:xfrm>
      </p:grpSpPr>
      <p:sp>
        <p:nvSpPr>
          <p:cNvPr id="73" name="Google Shape;73;p15"/>
          <p:cNvSpPr txBox="1"/>
          <p:nvPr>
            <p:ph idx="1" type="body"/>
          </p:nvPr>
        </p:nvSpPr>
        <p:spPr>
          <a:xfrm>
            <a:off x="337800" y="6974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a:t>
            </a:r>
            <a:r>
              <a:rPr lang="ja"/>
              <a:t>資料１	自己紹介のスライド</a:t>
            </a:r>
            <a:endParaRPr/>
          </a:p>
          <a:p>
            <a:pPr indent="0" lvl="0" marL="0" rtl="0" algn="l">
              <a:spcBef>
                <a:spcPts val="1200"/>
              </a:spcBef>
              <a:spcAft>
                <a:spcPts val="0"/>
              </a:spcAft>
              <a:buNone/>
            </a:pPr>
            <a:r>
              <a:rPr lang="ja"/>
              <a:t>・資料２	ヘルスケアの現在と技術</a:t>
            </a:r>
            <a:endParaRPr/>
          </a:p>
          <a:p>
            <a:pPr indent="0" lvl="0" marL="0" rtl="0" algn="l">
              <a:spcBef>
                <a:spcPts val="1200"/>
              </a:spcBef>
              <a:spcAft>
                <a:spcPts val="0"/>
              </a:spcAft>
              <a:buNone/>
            </a:pPr>
            <a:r>
              <a:rPr lang="ja"/>
              <a:t>・資料３	NFT技術の現在と技術</a:t>
            </a:r>
            <a:endParaRPr/>
          </a:p>
          <a:p>
            <a:pPr indent="0" lvl="0" marL="0" rtl="0" algn="l">
              <a:spcBef>
                <a:spcPts val="1200"/>
              </a:spcBef>
              <a:spcAft>
                <a:spcPts val="0"/>
              </a:spcAft>
              <a:buNone/>
            </a:pPr>
            <a:r>
              <a:rPr lang="ja"/>
              <a:t>・資料４	利用したコードやモジュールプラットフォームの説明</a:t>
            </a:r>
            <a:endParaRPr/>
          </a:p>
          <a:p>
            <a:pPr indent="0" lvl="0" marL="0" rtl="0" algn="l">
              <a:spcBef>
                <a:spcPts val="1200"/>
              </a:spcBef>
              <a:spcAft>
                <a:spcPts val="0"/>
              </a:spcAft>
              <a:buNone/>
            </a:pPr>
            <a:r>
              <a:rPr lang="ja"/>
              <a:t>・資料５	私が遭遇したエラーケース一覧とその対処方法諸々</a:t>
            </a:r>
            <a:endParaRPr/>
          </a:p>
          <a:p>
            <a:pPr indent="0" lvl="0" marL="0" rtl="0" algn="l">
              <a:spcBef>
                <a:spcPts val="1200"/>
              </a:spcBef>
              <a:spcAft>
                <a:spcPts val="0"/>
              </a:spcAft>
              <a:buNone/>
            </a:pPr>
            <a:r>
              <a:rPr lang="ja"/>
              <a:t>・資料６	最新情報と今後の展望</a:t>
            </a:r>
            <a:endParaRPr/>
          </a:p>
          <a:p>
            <a:pPr indent="0" lvl="0" marL="0" rtl="0" algn="l">
              <a:spcBef>
                <a:spcPts val="1200"/>
              </a:spcBef>
              <a:spcAft>
                <a:spcPts val="1200"/>
              </a:spcAft>
              <a:buNone/>
            </a:pPr>
            <a:r>
              <a:t/>
            </a:r>
            <a:endParaRPr/>
          </a:p>
        </p:txBody>
      </p:sp>
      <p:sp>
        <p:nvSpPr>
          <p:cNvPr id="74" name="Google Shape;74;p15"/>
          <p:cNvSpPr txBox="1"/>
          <p:nvPr>
            <p:ph type="title"/>
          </p:nvPr>
        </p:nvSpPr>
        <p:spPr>
          <a:xfrm>
            <a:off x="337800" y="1622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ja" sz="1800"/>
              <a:t>添付資料一覧</a:t>
            </a:r>
            <a:endParaRPr b="1" sz="1800"/>
          </a:p>
        </p:txBody>
      </p:sp>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cxnSp>
        <p:nvCxnSpPr>
          <p:cNvPr id="76" name="Google Shape;76;p15"/>
          <p:cNvCxnSpPr/>
          <p:nvPr/>
        </p:nvCxnSpPr>
        <p:spPr>
          <a:xfrm flipH="1" rot="10800000">
            <a:off x="337800" y="600950"/>
            <a:ext cx="8468400" cy="8700"/>
          </a:xfrm>
          <a:prstGeom prst="straightConnector1">
            <a:avLst/>
          </a:prstGeom>
          <a:noFill/>
          <a:ln cap="flat" cmpd="sng" w="9525">
            <a:solidFill>
              <a:srgbClr val="990000"/>
            </a:solidFill>
            <a:prstDash val="solid"/>
            <a:round/>
            <a:headEnd len="med" w="med" type="none"/>
            <a:tailEnd len="med" w="med" type="none"/>
          </a:ln>
        </p:spPr>
      </p:cxnSp>
      <p:pic>
        <p:nvPicPr>
          <p:cNvPr id="77" name="Google Shape;77;p15"/>
          <p:cNvPicPr preferRelativeResize="0"/>
          <p:nvPr/>
        </p:nvPicPr>
        <p:blipFill>
          <a:blip r:embed="rId3">
            <a:alphaModFix/>
          </a:blip>
          <a:stretch>
            <a:fillRect/>
          </a:stretch>
        </p:blipFill>
        <p:spPr>
          <a:xfrm>
            <a:off x="7840700" y="196900"/>
            <a:ext cx="991600" cy="274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0000"/>
        </a:solidFill>
      </p:bgPr>
    </p:bg>
    <p:spTree>
      <p:nvGrpSpPr>
        <p:cNvPr id="81" name="Shape 81"/>
        <p:cNvGrpSpPr/>
        <p:nvPr/>
      </p:nvGrpSpPr>
      <p:grpSpPr>
        <a:xfrm>
          <a:off x="0" y="0"/>
          <a:ext cx="0" cy="0"/>
          <a:chOff x="0" y="0"/>
          <a:chExt cx="0" cy="0"/>
        </a:xfrm>
      </p:grpSpPr>
      <p:sp>
        <p:nvSpPr>
          <p:cNvPr id="82" name="Google Shape;82;p16"/>
          <p:cNvSpPr txBox="1"/>
          <p:nvPr/>
        </p:nvSpPr>
        <p:spPr>
          <a:xfrm>
            <a:off x="1483650" y="1434000"/>
            <a:ext cx="6176700" cy="2275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b="1" lang="ja" sz="3000">
                <a:solidFill>
                  <a:srgbClr val="FFFFFF"/>
                </a:solidFill>
                <a:latin typeface="Times New Roman"/>
                <a:ea typeface="Times New Roman"/>
                <a:cs typeface="Times New Roman"/>
                <a:sym typeface="Times New Roman"/>
              </a:rPr>
              <a:t>インターンシップの全体像</a:t>
            </a:r>
            <a:endParaRPr b="1" sz="3000">
              <a:solidFill>
                <a:srgbClr val="FFFFFF"/>
              </a:solidFill>
              <a:latin typeface="Times New Roman"/>
              <a:ea typeface="Times New Roman"/>
              <a:cs typeface="Times New Roman"/>
              <a:sym typeface="Times New Roman"/>
            </a:endParaRPr>
          </a:p>
        </p:txBody>
      </p:sp>
      <p:cxnSp>
        <p:nvCxnSpPr>
          <p:cNvPr id="83" name="Google Shape;83;p16"/>
          <p:cNvCxnSpPr/>
          <p:nvPr/>
        </p:nvCxnSpPr>
        <p:spPr>
          <a:xfrm>
            <a:off x="311700" y="3050625"/>
            <a:ext cx="85206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
        <p:nvSpPr>
          <p:cNvPr id="89" name="Google Shape;89;p17"/>
          <p:cNvSpPr txBox="1"/>
          <p:nvPr/>
        </p:nvSpPr>
        <p:spPr>
          <a:xfrm>
            <a:off x="337800" y="600950"/>
            <a:ext cx="8607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rgbClr val="CC0000"/>
                </a:solidFill>
              </a:rPr>
              <a:t>背景と目的を理解した上で、課題に取り組みました。</a:t>
            </a:r>
            <a:endParaRPr sz="1800">
              <a:solidFill>
                <a:srgbClr val="CC0000"/>
              </a:solidFill>
            </a:endParaRPr>
          </a:p>
        </p:txBody>
      </p:sp>
      <p:sp>
        <p:nvSpPr>
          <p:cNvPr id="90" name="Google Shape;90;p17"/>
          <p:cNvSpPr txBox="1"/>
          <p:nvPr>
            <p:ph type="title"/>
          </p:nvPr>
        </p:nvSpPr>
        <p:spPr>
          <a:xfrm>
            <a:off x="337800" y="1622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ja" sz="1800"/>
              <a:t>本業務の背景・目的</a:t>
            </a:r>
            <a:endParaRPr b="1" sz="1800"/>
          </a:p>
        </p:txBody>
      </p:sp>
      <p:cxnSp>
        <p:nvCxnSpPr>
          <p:cNvPr id="91" name="Google Shape;91;p17"/>
          <p:cNvCxnSpPr/>
          <p:nvPr/>
        </p:nvCxnSpPr>
        <p:spPr>
          <a:xfrm flipH="1" rot="10800000">
            <a:off x="337800" y="600950"/>
            <a:ext cx="8468400" cy="8700"/>
          </a:xfrm>
          <a:prstGeom prst="straightConnector1">
            <a:avLst/>
          </a:prstGeom>
          <a:noFill/>
          <a:ln cap="flat" cmpd="sng" w="9525">
            <a:solidFill>
              <a:srgbClr val="990000"/>
            </a:solidFill>
            <a:prstDash val="solid"/>
            <a:round/>
            <a:headEnd len="med" w="med" type="none"/>
            <a:tailEnd len="med" w="med" type="none"/>
          </a:ln>
        </p:spPr>
      </p:cxnSp>
      <p:graphicFrame>
        <p:nvGraphicFramePr>
          <p:cNvPr id="92" name="Google Shape;92;p17"/>
          <p:cNvGraphicFramePr/>
          <p:nvPr/>
        </p:nvGraphicFramePr>
        <p:xfrm>
          <a:off x="337788" y="1283000"/>
          <a:ext cx="3000000" cy="3000000"/>
        </p:xfrm>
        <a:graphic>
          <a:graphicData uri="http://schemas.openxmlformats.org/drawingml/2006/table">
            <a:tbl>
              <a:tblPr>
                <a:noFill/>
                <a:tableStyleId>{F95BC31C-8FEA-4DAE-A7FF-C1A92104EA02}</a:tableStyleId>
              </a:tblPr>
              <a:tblGrid>
                <a:gridCol w="1994300"/>
                <a:gridCol w="414800"/>
                <a:gridCol w="5917225"/>
              </a:tblGrid>
              <a:tr h="832950">
                <a:tc>
                  <a:txBody>
                    <a:bodyPr/>
                    <a:lstStyle/>
                    <a:p>
                      <a:pPr indent="0" lvl="0" marL="0" rtl="0" algn="ctr">
                        <a:spcBef>
                          <a:spcPts val="0"/>
                        </a:spcBef>
                        <a:spcAft>
                          <a:spcPts val="0"/>
                        </a:spcAft>
                        <a:buNone/>
                      </a:pPr>
                      <a:r>
                        <a:rPr lang="ja" sz="2400">
                          <a:solidFill>
                            <a:srgbClr val="FFFFFF"/>
                          </a:solidFill>
                        </a:rPr>
                        <a:t>背景</a:t>
                      </a:r>
                      <a:endParaRPr sz="2400">
                        <a:solidFill>
                          <a:srgbClr val="FFFFFF"/>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999999"/>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304800" lvl="0" marL="457200" rtl="0" algn="l">
                        <a:spcBef>
                          <a:spcPts val="0"/>
                        </a:spcBef>
                        <a:spcAft>
                          <a:spcPts val="0"/>
                        </a:spcAft>
                        <a:buClr>
                          <a:srgbClr val="444444"/>
                        </a:buClr>
                        <a:buSzPts val="1200"/>
                        <a:buChar char="❖"/>
                      </a:pPr>
                      <a:r>
                        <a:rPr lang="ja" sz="1200">
                          <a:solidFill>
                            <a:srgbClr val="444444"/>
                          </a:solidFill>
                          <a:highlight>
                            <a:srgbClr val="FFFFFF"/>
                          </a:highlight>
                        </a:rPr>
                        <a:t>業界、企業、職種理解を深めてる。</a:t>
                      </a:r>
                      <a:endParaRPr sz="1200">
                        <a:solidFill>
                          <a:srgbClr val="444444"/>
                        </a:solidFill>
                        <a:highlight>
                          <a:srgbClr val="FFFFFF"/>
                        </a:highlight>
                      </a:endParaRPr>
                    </a:p>
                    <a:p>
                      <a:pPr indent="-304800" lvl="1" marL="914400" rtl="0" algn="l">
                        <a:spcBef>
                          <a:spcPts val="0"/>
                        </a:spcBef>
                        <a:spcAft>
                          <a:spcPts val="0"/>
                        </a:spcAft>
                        <a:buClr>
                          <a:srgbClr val="444444"/>
                        </a:buClr>
                        <a:buSzPts val="1200"/>
                        <a:buChar char="➢"/>
                      </a:pPr>
                      <a:r>
                        <a:rPr lang="ja" sz="1200">
                          <a:solidFill>
                            <a:srgbClr val="444444"/>
                          </a:solidFill>
                          <a:highlight>
                            <a:srgbClr val="FFFFFF"/>
                          </a:highlight>
                        </a:rPr>
                        <a:t>職種別の業務から、</a:t>
                      </a:r>
                      <a:r>
                        <a:rPr lang="ja" sz="1200">
                          <a:solidFill>
                            <a:srgbClr val="282828"/>
                          </a:solidFill>
                          <a:highlight>
                            <a:srgbClr val="FFFFFF"/>
                          </a:highlight>
                          <a:latin typeface="Meiryo"/>
                          <a:ea typeface="Meiryo"/>
                          <a:cs typeface="Meiryo"/>
                          <a:sym typeface="Meiryo"/>
                        </a:rPr>
                        <a:t>ソフトウェア開発業務の醍醐味を経験する。</a:t>
                      </a:r>
                      <a:endParaRPr sz="1200">
                        <a:solidFill>
                          <a:srgbClr val="282828"/>
                        </a:solidFill>
                        <a:highlight>
                          <a:srgbClr val="FFFFFF"/>
                        </a:highlight>
                        <a:latin typeface="Meiryo"/>
                        <a:ea typeface="Meiryo"/>
                        <a:cs typeface="Meiryo"/>
                        <a:sym typeface="Meiryo"/>
                      </a:endParaRPr>
                    </a:p>
                    <a:p>
                      <a:pPr indent="-304800" lvl="0" marL="457200" rtl="0" algn="l">
                        <a:spcBef>
                          <a:spcPts val="0"/>
                        </a:spcBef>
                        <a:spcAft>
                          <a:spcPts val="0"/>
                        </a:spcAft>
                        <a:buClr>
                          <a:srgbClr val="282828"/>
                        </a:buClr>
                        <a:buSzPts val="1200"/>
                        <a:buFont typeface="Meiryo"/>
                        <a:buChar char="❖"/>
                      </a:pPr>
                      <a:r>
                        <a:rPr lang="ja" sz="1200">
                          <a:solidFill>
                            <a:schemeClr val="dk1"/>
                          </a:solidFill>
                        </a:rPr>
                        <a:t>ヘルスケアの成長戦略として、医療現場のニーズにこたえるワンストップソリューションの展開。</a:t>
                      </a:r>
                      <a:endParaRPr sz="1200">
                        <a:solidFill>
                          <a:schemeClr val="dk1"/>
                        </a:solidFill>
                      </a:endParaRPr>
                    </a:p>
                    <a:p>
                      <a:pPr indent="-304800" lvl="1" marL="914400" rtl="0" algn="l">
                        <a:spcBef>
                          <a:spcPts val="0"/>
                        </a:spcBef>
                        <a:spcAft>
                          <a:spcPts val="0"/>
                        </a:spcAft>
                        <a:buClr>
                          <a:schemeClr val="dk1"/>
                        </a:buClr>
                        <a:buSzPts val="1200"/>
                        <a:buChar char="➢"/>
                      </a:pPr>
                      <a:r>
                        <a:rPr lang="ja" sz="1200">
                          <a:solidFill>
                            <a:schemeClr val="dk1"/>
                          </a:solidFill>
                        </a:rPr>
                        <a:t>“</a:t>
                      </a:r>
                      <a:r>
                        <a:rPr lang="ja" sz="1200">
                          <a:solidFill>
                            <a:schemeClr val="dk1"/>
                          </a:solidFill>
                        </a:rPr>
                        <a:t>NURA” 3拠点で得られた健診データは、AI技術を用いて分析。</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49875">
                <a:tc>
                  <a:txBody>
                    <a:bodyPr/>
                    <a:lstStyle/>
                    <a:p>
                      <a:pPr indent="0" lvl="0" marL="914400" rtl="0" algn="ctr">
                        <a:lnSpc>
                          <a:spcPct val="50000"/>
                        </a:lnSpc>
                        <a:spcBef>
                          <a:spcPts val="0"/>
                        </a:spcBef>
                        <a:spcAft>
                          <a:spcPts val="0"/>
                        </a:spcAft>
                        <a:buNone/>
                      </a:pPr>
                      <a:r>
                        <a:t/>
                      </a:r>
                      <a:endParaRPr sz="6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t/>
                      </a:r>
                      <a:endParaRPr sz="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228600" lvl="0" marL="457200" rtl="0" algn="l">
                        <a:lnSpc>
                          <a:spcPct val="50000"/>
                        </a:lnSpc>
                        <a:spcBef>
                          <a:spcPts val="0"/>
                        </a:spcBef>
                        <a:spcAft>
                          <a:spcPts val="0"/>
                        </a:spcAft>
                        <a:buNone/>
                      </a:pPr>
                      <a:r>
                        <a:t/>
                      </a:r>
                      <a:endParaRPr sz="200">
                        <a:solidFill>
                          <a:srgbClr val="444444"/>
                        </a:solidFill>
                        <a:highlight>
                          <a:srgbClr val="FFFFFF"/>
                        </a:high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66350">
                <a:tc>
                  <a:txBody>
                    <a:bodyPr/>
                    <a:lstStyle/>
                    <a:p>
                      <a:pPr indent="0" lvl="0" marL="0" rtl="0" algn="ctr">
                        <a:spcBef>
                          <a:spcPts val="0"/>
                        </a:spcBef>
                        <a:spcAft>
                          <a:spcPts val="0"/>
                        </a:spcAft>
                        <a:buNone/>
                      </a:pPr>
                      <a:r>
                        <a:rPr lang="ja" sz="2400">
                          <a:solidFill>
                            <a:schemeClr val="lt1"/>
                          </a:solidFill>
                        </a:rPr>
                        <a:t>目</a:t>
                      </a:r>
                      <a:r>
                        <a:rPr lang="ja" sz="2400">
                          <a:solidFill>
                            <a:schemeClr val="lt1"/>
                          </a:solidFill>
                        </a:rPr>
                        <a:t>的</a:t>
                      </a:r>
                      <a:endParaRPr sz="2400">
                        <a:solidFill>
                          <a:schemeClr val="lt1"/>
                        </a:solidFill>
                      </a:endParaRPr>
                    </a:p>
                  </a:txBody>
                  <a:tcPr marT="91425" marB="91425" marR="91425" marL="91425"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666666"/>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304800" lvl="0" marL="457200" rtl="0" algn="l">
                        <a:spcBef>
                          <a:spcPts val="0"/>
                        </a:spcBef>
                        <a:spcAft>
                          <a:spcPts val="0"/>
                        </a:spcAft>
                        <a:buClr>
                          <a:schemeClr val="dk1"/>
                        </a:buClr>
                        <a:buSzPts val="1200"/>
                        <a:buChar char="❖"/>
                      </a:pPr>
                      <a:r>
                        <a:rPr lang="ja" sz="1200">
                          <a:solidFill>
                            <a:schemeClr val="dk1"/>
                          </a:solidFill>
                        </a:rPr>
                        <a:t>新興国での健康診断サービス事業から、人々の健康維持増進に貢献する。</a:t>
                      </a:r>
                      <a:endParaRPr sz="1200">
                        <a:solidFill>
                          <a:schemeClr val="dk1"/>
                        </a:solidFill>
                      </a:endParaRPr>
                    </a:p>
                    <a:p>
                      <a:pPr indent="-304800" lvl="1" marL="914400" rtl="0" algn="l">
                        <a:spcBef>
                          <a:spcPts val="0"/>
                        </a:spcBef>
                        <a:spcAft>
                          <a:spcPts val="0"/>
                        </a:spcAft>
                        <a:buClr>
                          <a:schemeClr val="dk1"/>
                        </a:buClr>
                        <a:buSzPts val="1200"/>
                        <a:buChar char="➢"/>
                      </a:pPr>
                      <a:r>
                        <a:rPr lang="ja" sz="1200">
                          <a:solidFill>
                            <a:schemeClr val="dk1"/>
                          </a:solidFill>
                        </a:rPr>
                        <a:t>貴社の健診データレンタルシステム構築に向けて、NFTとVC に関する技術調査と開発を行うことで、知見を共有。</a:t>
                      </a:r>
                      <a:endParaRPr b="1"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49875">
                <a:tc>
                  <a:txBody>
                    <a:bodyPr/>
                    <a:lstStyle/>
                    <a:p>
                      <a:pPr indent="0" lvl="0" marL="0" rtl="0" algn="ctr">
                        <a:spcBef>
                          <a:spcPts val="0"/>
                        </a:spcBef>
                        <a:spcAft>
                          <a:spcPts val="0"/>
                        </a:spcAft>
                        <a:buNone/>
                      </a:pPr>
                      <a:r>
                        <a:t/>
                      </a:r>
                      <a:endParaRPr sz="600">
                        <a:solidFill>
                          <a:schemeClr val="lt1"/>
                        </a:solidFill>
                      </a:endParaRPr>
                    </a:p>
                  </a:txBody>
                  <a:tcPr marT="91425" marB="91425" marR="91425" marL="91425" anchor="ctr">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228600" lvl="0" marL="457200" rtl="0" algn="l">
                        <a:spcBef>
                          <a:spcPts val="0"/>
                        </a:spcBef>
                        <a:spcAft>
                          <a:spcPts val="0"/>
                        </a:spcAft>
                        <a:buNone/>
                      </a:pPr>
                      <a:r>
                        <a:t/>
                      </a:r>
                      <a:endParaRPr sz="600">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99999"/>
                      </a:solidFill>
                      <a:prstDash val="solid"/>
                      <a:round/>
                      <a:headEnd len="sm" w="sm" type="none"/>
                      <a:tailEnd len="sm" w="sm" type="none"/>
                    </a:lnB>
                  </a:tcPr>
                </a:tc>
              </a:tr>
              <a:tr h="699675">
                <a:tc>
                  <a:txBody>
                    <a:bodyPr/>
                    <a:lstStyle/>
                    <a:p>
                      <a:pPr indent="0" lvl="0" marL="0" rtl="0" algn="ctr">
                        <a:spcBef>
                          <a:spcPts val="0"/>
                        </a:spcBef>
                        <a:spcAft>
                          <a:spcPts val="0"/>
                        </a:spcAft>
                        <a:buNone/>
                      </a:pPr>
                      <a:r>
                        <a:rPr lang="ja" sz="2400">
                          <a:solidFill>
                            <a:schemeClr val="lt1"/>
                          </a:solidFill>
                        </a:rPr>
                        <a:t>課題</a:t>
                      </a:r>
                      <a:endParaRPr sz="2400">
                        <a:solidFill>
                          <a:schemeClr val="lt1"/>
                        </a:solidFill>
                      </a:endParaRPr>
                    </a:p>
                  </a:txBody>
                  <a:tcPr marT="91425" marB="91425" marR="91425" marL="91425" anchor="ctr">
                    <a:lnL cap="flat" cmpd="sng" w="9525">
                      <a:solidFill>
                        <a:srgbClr val="990000"/>
                      </a:solidFill>
                      <a:prstDash val="solid"/>
                      <a:round/>
                      <a:headEnd len="sm" w="sm" type="none"/>
                      <a:tailEnd len="sm" w="sm" type="none"/>
                    </a:lnL>
                    <a:lnR cap="flat" cmpd="sng" w="9525">
                      <a:solidFill>
                        <a:srgbClr val="990000"/>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990000"/>
                      </a:solidFill>
                      <a:prstDash val="solid"/>
                      <a:round/>
                      <a:headEnd len="sm" w="sm" type="none"/>
                      <a:tailEnd len="sm" w="sm" type="none"/>
                    </a:lnB>
                    <a:solidFill>
                      <a:srgbClr val="990000"/>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9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304800" lvl="0" marL="457200" rtl="0" algn="l">
                        <a:lnSpc>
                          <a:spcPct val="110000"/>
                        </a:lnSpc>
                        <a:spcBef>
                          <a:spcPts val="0"/>
                        </a:spcBef>
                        <a:spcAft>
                          <a:spcPts val="0"/>
                        </a:spcAft>
                        <a:buClr>
                          <a:schemeClr val="dk1"/>
                        </a:buClr>
                        <a:buSzPts val="1200"/>
                        <a:buChar char="❖"/>
                      </a:pPr>
                      <a:r>
                        <a:rPr lang="ja" sz="1200">
                          <a:solidFill>
                            <a:schemeClr val="dk1"/>
                          </a:solidFill>
                        </a:rPr>
                        <a:t>最新技術を用いて、複数人へレンタル可能だが譲渡不可な NFTの作成。</a:t>
                      </a:r>
                      <a:endParaRPr sz="1200">
                        <a:solidFill>
                          <a:schemeClr val="dk1"/>
                        </a:solidFill>
                      </a:endParaRPr>
                    </a:p>
                    <a:p>
                      <a:pPr indent="-304800" lvl="0" marL="457200" rtl="0" algn="l">
                        <a:lnSpc>
                          <a:spcPct val="110000"/>
                        </a:lnSpc>
                        <a:spcBef>
                          <a:spcPts val="0"/>
                        </a:spcBef>
                        <a:spcAft>
                          <a:spcPts val="0"/>
                        </a:spcAft>
                        <a:buClr>
                          <a:schemeClr val="dk1"/>
                        </a:buClr>
                        <a:buSzPts val="1200"/>
                        <a:buChar char="❖"/>
                      </a:pPr>
                      <a:r>
                        <a:rPr lang="ja" sz="1200">
                          <a:solidFill>
                            <a:schemeClr val="dk1"/>
                          </a:solidFill>
                        </a:rPr>
                        <a:t>レンタルしている人のみに、データの閲覧を許可するアクセス制御を実装。</a:t>
                      </a:r>
                      <a:endParaRPr sz="1200">
                        <a:solidFill>
                          <a:schemeClr val="dk1"/>
                        </a:solidFill>
                      </a:endParaRPr>
                    </a:p>
                    <a:p>
                      <a:pPr indent="-304800" lvl="0" marL="457200" rtl="0" algn="l">
                        <a:lnSpc>
                          <a:spcPct val="110000"/>
                        </a:lnSpc>
                        <a:spcBef>
                          <a:spcPts val="0"/>
                        </a:spcBef>
                        <a:spcAft>
                          <a:spcPts val="0"/>
                        </a:spcAft>
                        <a:buClr>
                          <a:schemeClr val="dk1"/>
                        </a:buClr>
                        <a:buSzPts val="1200"/>
                        <a:buChar char="❖"/>
                      </a:pPr>
                      <a:r>
                        <a:rPr lang="ja" sz="1200">
                          <a:solidFill>
                            <a:schemeClr val="dk1"/>
                          </a:solidFill>
                        </a:rPr>
                        <a:t>実装方法や NFT/VC の仕様を資料にまとめて発表。</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93" name="Google Shape;93;p17"/>
          <p:cNvPicPr preferRelativeResize="0"/>
          <p:nvPr/>
        </p:nvPicPr>
        <p:blipFill>
          <a:blip r:embed="rId3">
            <a:alphaModFix/>
          </a:blip>
          <a:stretch>
            <a:fillRect/>
          </a:stretch>
        </p:blipFill>
        <p:spPr>
          <a:xfrm>
            <a:off x="7840700" y="196900"/>
            <a:ext cx="991600" cy="274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124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インターンシップ全体のスケジュール</a:t>
            </a:r>
            <a:endParaRPr/>
          </a:p>
        </p:txBody>
      </p:sp>
      <p:sp>
        <p:nvSpPr>
          <p:cNvPr id="99" name="Google Shape;99;p18"/>
          <p:cNvSpPr txBox="1"/>
          <p:nvPr>
            <p:ph idx="1" type="body"/>
          </p:nvPr>
        </p:nvSpPr>
        <p:spPr>
          <a:xfrm>
            <a:off x="337800" y="734975"/>
            <a:ext cx="84684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a:solidFill>
                  <a:srgbClr val="990000"/>
                </a:solidFill>
              </a:rPr>
              <a:t>２週間のスケジュールは以下の通りです。</a:t>
            </a:r>
            <a:endParaRPr>
              <a:solidFill>
                <a:srgbClr val="990000"/>
              </a:solidFill>
            </a:endParaRPr>
          </a:p>
        </p:txBody>
      </p:sp>
      <p:sp>
        <p:nvSpPr>
          <p:cNvPr id="100" name="Google Shape;10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cxnSp>
        <p:nvCxnSpPr>
          <p:cNvPr id="101" name="Google Shape;101;p18"/>
          <p:cNvCxnSpPr/>
          <p:nvPr/>
        </p:nvCxnSpPr>
        <p:spPr>
          <a:xfrm flipH="1" rot="10800000">
            <a:off x="337800" y="688750"/>
            <a:ext cx="8468400" cy="8700"/>
          </a:xfrm>
          <a:prstGeom prst="straightConnector1">
            <a:avLst/>
          </a:prstGeom>
          <a:noFill/>
          <a:ln cap="flat" cmpd="sng" w="9525">
            <a:solidFill>
              <a:srgbClr val="990000"/>
            </a:solidFill>
            <a:prstDash val="solid"/>
            <a:round/>
            <a:headEnd len="med" w="med" type="none"/>
            <a:tailEnd len="med" w="med" type="none"/>
          </a:ln>
        </p:spPr>
      </p:cxnSp>
      <p:pic>
        <p:nvPicPr>
          <p:cNvPr id="102" name="Google Shape;102;p18"/>
          <p:cNvPicPr preferRelativeResize="0"/>
          <p:nvPr/>
        </p:nvPicPr>
        <p:blipFill>
          <a:blip r:embed="rId3">
            <a:alphaModFix/>
          </a:blip>
          <a:stretch>
            <a:fillRect/>
          </a:stretch>
        </p:blipFill>
        <p:spPr>
          <a:xfrm>
            <a:off x="1350337" y="1241078"/>
            <a:ext cx="6443324" cy="3569550"/>
          </a:xfrm>
          <a:prstGeom prst="rect">
            <a:avLst/>
          </a:prstGeom>
          <a:noFill/>
          <a:ln cap="flat" cmpd="sng" w="38100">
            <a:solidFill>
              <a:srgbClr val="282828"/>
            </a:solidFill>
            <a:prstDash val="solid"/>
            <a:round/>
            <a:headEnd len="sm" w="sm" type="none"/>
            <a:tailEnd len="sm" w="sm" type="none"/>
          </a:ln>
        </p:spPr>
      </p:pic>
      <p:pic>
        <p:nvPicPr>
          <p:cNvPr id="103" name="Google Shape;103;p18"/>
          <p:cNvPicPr preferRelativeResize="0"/>
          <p:nvPr/>
        </p:nvPicPr>
        <p:blipFill>
          <a:blip r:embed="rId4">
            <a:alphaModFix/>
          </a:blip>
          <a:stretch>
            <a:fillRect/>
          </a:stretch>
        </p:blipFill>
        <p:spPr>
          <a:xfrm>
            <a:off x="7840700" y="196900"/>
            <a:ext cx="991600" cy="274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0000"/>
        </a:solidFill>
      </p:bgPr>
    </p:bg>
    <p:spTree>
      <p:nvGrpSpPr>
        <p:cNvPr id="107" name="Shape 107"/>
        <p:cNvGrpSpPr/>
        <p:nvPr/>
      </p:nvGrpSpPr>
      <p:grpSpPr>
        <a:xfrm>
          <a:off x="0" y="0"/>
          <a:ext cx="0" cy="0"/>
          <a:chOff x="0" y="0"/>
          <a:chExt cx="0" cy="0"/>
        </a:xfrm>
      </p:grpSpPr>
      <p:sp>
        <p:nvSpPr>
          <p:cNvPr id="108" name="Google Shape;108;p19"/>
          <p:cNvSpPr txBox="1"/>
          <p:nvPr/>
        </p:nvSpPr>
        <p:spPr>
          <a:xfrm>
            <a:off x="1483650" y="1434000"/>
            <a:ext cx="6176700" cy="2275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b="1" lang="ja" sz="3000">
                <a:solidFill>
                  <a:srgbClr val="FFFFFF"/>
                </a:solidFill>
                <a:latin typeface="Times New Roman"/>
                <a:ea typeface="Times New Roman"/>
                <a:cs typeface="Times New Roman"/>
                <a:sym typeface="Times New Roman"/>
              </a:rPr>
              <a:t>現状把握</a:t>
            </a:r>
            <a:endParaRPr b="1" sz="3000">
              <a:solidFill>
                <a:srgbClr val="FFFFFF"/>
              </a:solidFill>
              <a:latin typeface="Times New Roman"/>
              <a:ea typeface="Times New Roman"/>
              <a:cs typeface="Times New Roman"/>
              <a:sym typeface="Times New Roman"/>
            </a:endParaRPr>
          </a:p>
        </p:txBody>
      </p:sp>
      <p:cxnSp>
        <p:nvCxnSpPr>
          <p:cNvPr id="109" name="Google Shape;109;p19"/>
          <p:cNvCxnSpPr/>
          <p:nvPr/>
        </p:nvCxnSpPr>
        <p:spPr>
          <a:xfrm>
            <a:off x="311700" y="3050625"/>
            <a:ext cx="85206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idx="1" type="body"/>
          </p:nvPr>
        </p:nvSpPr>
        <p:spPr>
          <a:xfrm>
            <a:off x="311700" y="1152475"/>
            <a:ext cx="4872300" cy="25992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225000"/>
              <a:buChar char="❖"/>
            </a:pPr>
            <a:r>
              <a:rPr lang="ja"/>
              <a:t>世界各国の医療費予算が、2030年に現在の１割増になるとの予測</a:t>
            </a:r>
            <a:r>
              <a:rPr lang="ja" sz="800"/>
              <a:t>[1]</a:t>
            </a:r>
            <a:endParaRPr sz="800"/>
          </a:p>
          <a:p>
            <a:pPr indent="-297497" lvl="1" marL="914400" rtl="0" algn="l">
              <a:spcBef>
                <a:spcPts val="0"/>
              </a:spcBef>
              <a:spcAft>
                <a:spcPts val="0"/>
              </a:spcAft>
              <a:buSzPct val="100000"/>
              <a:buChar char="➢"/>
            </a:pPr>
            <a:r>
              <a:rPr lang="ja"/>
              <a:t>個別化された医療、予防重視が最初に訪れ、次にAIドリブンの普及</a:t>
            </a:r>
            <a:endParaRPr/>
          </a:p>
          <a:p>
            <a:pPr indent="-297497" lvl="1" marL="914400" rtl="0" algn="l">
              <a:spcBef>
                <a:spcPts val="0"/>
              </a:spcBef>
              <a:spcAft>
                <a:spcPts val="0"/>
              </a:spcAft>
              <a:buSzPct val="100000"/>
              <a:buChar char="➢"/>
            </a:pPr>
            <a:r>
              <a:rPr lang="ja"/>
              <a:t>最後に、患者自身が管理するヘルスケアという流れが来ると考えられている</a:t>
            </a:r>
            <a:endParaRPr/>
          </a:p>
          <a:p>
            <a:pPr indent="-317182" lvl="0" marL="457200" rtl="0" algn="l">
              <a:spcBef>
                <a:spcPts val="0"/>
              </a:spcBef>
              <a:spcAft>
                <a:spcPts val="0"/>
              </a:spcAft>
              <a:buSzPct val="100000"/>
              <a:buChar char="❖"/>
            </a:pPr>
            <a:r>
              <a:rPr lang="ja"/>
              <a:t>一部の途上国、特に</a:t>
            </a:r>
            <a:r>
              <a:rPr b="1" lang="ja"/>
              <a:t>インド</a:t>
            </a:r>
            <a:r>
              <a:rPr lang="ja"/>
              <a:t>は将来、ヘルスケア分野の発展が見込める</a:t>
            </a:r>
            <a:endParaRPr/>
          </a:p>
          <a:p>
            <a:pPr indent="-297497" lvl="1" marL="914400" rtl="0" algn="l">
              <a:spcBef>
                <a:spcPts val="0"/>
              </a:spcBef>
              <a:spcAft>
                <a:spcPts val="0"/>
              </a:spcAft>
              <a:buSzPct val="175000"/>
              <a:buChar char="➢"/>
            </a:pPr>
            <a:r>
              <a:rPr lang="ja"/>
              <a:t>ケララ州では、病院、研究機関、スタートアップが相次いで設立され、</a:t>
            </a:r>
            <a:r>
              <a:rPr lang="ja">
                <a:solidFill>
                  <a:srgbClr val="4D5156"/>
                </a:solidFill>
                <a:highlight>
                  <a:srgbClr val="FFFFFF"/>
                </a:highlight>
              </a:rPr>
              <a:t>Healthcare Hub</a:t>
            </a:r>
            <a:r>
              <a:rPr lang="ja" sz="800">
                <a:solidFill>
                  <a:srgbClr val="4D5156"/>
                </a:solidFill>
                <a:highlight>
                  <a:srgbClr val="FFFFFF"/>
                </a:highlight>
              </a:rPr>
              <a:t>[2]</a:t>
            </a:r>
            <a:endParaRPr sz="800">
              <a:solidFill>
                <a:srgbClr val="4D5156"/>
              </a:solidFill>
              <a:highlight>
                <a:srgbClr val="FFFFFF"/>
              </a:highlight>
            </a:endParaRPr>
          </a:p>
          <a:p>
            <a:pPr indent="-297497" lvl="1" marL="914400" rtl="0" algn="l">
              <a:spcBef>
                <a:spcPts val="0"/>
              </a:spcBef>
              <a:spcAft>
                <a:spcPts val="0"/>
              </a:spcAft>
              <a:buClr>
                <a:srgbClr val="4D5156"/>
              </a:buClr>
              <a:buSzPct val="100000"/>
              <a:buChar char="➢"/>
            </a:pPr>
            <a:r>
              <a:rPr lang="ja">
                <a:solidFill>
                  <a:srgbClr val="4D5156"/>
                </a:solidFill>
                <a:highlight>
                  <a:srgbClr val="FFFFFF"/>
                </a:highlight>
              </a:rPr>
              <a:t>同国で、急拡大する中間層は、革新的な医療へのアクセスを求めている</a:t>
            </a:r>
            <a:endParaRPr>
              <a:solidFill>
                <a:srgbClr val="4D5156"/>
              </a:solidFill>
              <a:highlight>
                <a:srgbClr val="FFFFFF"/>
              </a:highlight>
            </a:endParaRPr>
          </a:p>
          <a:p>
            <a:pPr indent="-297497" lvl="1" marL="914400" rtl="0" algn="l">
              <a:spcBef>
                <a:spcPts val="0"/>
              </a:spcBef>
              <a:spcAft>
                <a:spcPts val="0"/>
              </a:spcAft>
              <a:buClr>
                <a:srgbClr val="4D5156"/>
              </a:buClr>
              <a:buSzPct val="100000"/>
              <a:buChar char="➢"/>
            </a:pPr>
            <a:r>
              <a:rPr lang="ja">
                <a:solidFill>
                  <a:srgbClr val="4D5156"/>
                </a:solidFill>
                <a:highlight>
                  <a:srgbClr val="FFFFFF"/>
                </a:highlight>
              </a:rPr>
              <a:t>一方で欧州は、コンシューマーテクノロジーの予算の不足と規制当局が原因で、変化が遅い</a:t>
            </a:r>
            <a:endParaRPr>
              <a:solidFill>
                <a:srgbClr val="4D5156"/>
              </a:solidFill>
              <a:highlight>
                <a:srgbClr val="FFFFFF"/>
              </a:highlight>
            </a:endParaRPr>
          </a:p>
        </p:txBody>
      </p:sp>
      <p:sp>
        <p:nvSpPr>
          <p:cNvPr id="115" name="Google Shape;11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cxnSp>
        <p:nvCxnSpPr>
          <p:cNvPr id="116" name="Google Shape;116;p20"/>
          <p:cNvCxnSpPr/>
          <p:nvPr/>
        </p:nvCxnSpPr>
        <p:spPr>
          <a:xfrm flipH="1" rot="10800000">
            <a:off x="337800" y="688750"/>
            <a:ext cx="8468400" cy="8700"/>
          </a:xfrm>
          <a:prstGeom prst="straightConnector1">
            <a:avLst/>
          </a:prstGeom>
          <a:noFill/>
          <a:ln cap="flat" cmpd="sng" w="9525">
            <a:solidFill>
              <a:srgbClr val="990000"/>
            </a:solidFill>
            <a:prstDash val="solid"/>
            <a:round/>
            <a:headEnd len="med" w="med" type="none"/>
            <a:tailEnd len="med" w="med" type="none"/>
          </a:ln>
        </p:spPr>
      </p:cxnSp>
      <p:sp>
        <p:nvSpPr>
          <p:cNvPr id="117" name="Google Shape;117;p20"/>
          <p:cNvSpPr txBox="1"/>
          <p:nvPr>
            <p:ph type="title"/>
          </p:nvPr>
        </p:nvSpPr>
        <p:spPr>
          <a:xfrm>
            <a:off x="311700" y="124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ヘルスケア業界について</a:t>
            </a:r>
            <a:endParaRPr/>
          </a:p>
        </p:txBody>
      </p:sp>
      <p:pic>
        <p:nvPicPr>
          <p:cNvPr id="118" name="Google Shape;118;p20"/>
          <p:cNvPicPr preferRelativeResize="0"/>
          <p:nvPr/>
        </p:nvPicPr>
        <p:blipFill>
          <a:blip r:embed="rId3">
            <a:alphaModFix/>
          </a:blip>
          <a:stretch>
            <a:fillRect/>
          </a:stretch>
        </p:blipFill>
        <p:spPr>
          <a:xfrm>
            <a:off x="7840700" y="196900"/>
            <a:ext cx="991600" cy="274675"/>
          </a:xfrm>
          <a:prstGeom prst="rect">
            <a:avLst/>
          </a:prstGeom>
          <a:noFill/>
          <a:ln>
            <a:noFill/>
          </a:ln>
        </p:spPr>
      </p:pic>
      <p:pic>
        <p:nvPicPr>
          <p:cNvPr id="119" name="Google Shape;119;p20"/>
          <p:cNvPicPr preferRelativeResize="0"/>
          <p:nvPr/>
        </p:nvPicPr>
        <p:blipFill>
          <a:blip r:embed="rId3">
            <a:alphaModFix/>
          </a:blip>
          <a:stretch>
            <a:fillRect/>
          </a:stretch>
        </p:blipFill>
        <p:spPr>
          <a:xfrm>
            <a:off x="7840700" y="196900"/>
            <a:ext cx="991600" cy="274675"/>
          </a:xfrm>
          <a:prstGeom prst="rect">
            <a:avLst/>
          </a:prstGeom>
          <a:noFill/>
          <a:ln>
            <a:noFill/>
          </a:ln>
        </p:spPr>
      </p:pic>
      <p:sp>
        <p:nvSpPr>
          <p:cNvPr id="120" name="Google Shape;120;p20"/>
          <p:cNvSpPr txBox="1"/>
          <p:nvPr>
            <p:ph idx="1" type="body"/>
          </p:nvPr>
        </p:nvSpPr>
        <p:spPr>
          <a:xfrm>
            <a:off x="337800" y="734975"/>
            <a:ext cx="84684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a:solidFill>
                  <a:srgbClr val="990000"/>
                </a:solidFill>
              </a:rPr>
              <a:t>2030年のヘルスケアは、患者が主体となり治療から予防にシフトしていく。</a:t>
            </a:r>
            <a:endParaRPr>
              <a:solidFill>
                <a:srgbClr val="990000"/>
              </a:solidFill>
            </a:endParaRPr>
          </a:p>
        </p:txBody>
      </p:sp>
      <p:pic>
        <p:nvPicPr>
          <p:cNvPr id="121" name="Google Shape;121;p20" title="Points scored"/>
          <p:cNvPicPr preferRelativeResize="0"/>
          <p:nvPr/>
        </p:nvPicPr>
        <p:blipFill>
          <a:blip r:embed="rId4">
            <a:alphaModFix/>
          </a:blip>
          <a:stretch>
            <a:fillRect/>
          </a:stretch>
        </p:blipFill>
        <p:spPr>
          <a:xfrm>
            <a:off x="5184000" y="1241075"/>
            <a:ext cx="3468351" cy="214459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パブリックブロックチェーンについて基礎をまとめる</a:t>
            </a:r>
            <a:endParaRPr/>
          </a:p>
        </p:txBody>
      </p:sp>
      <p:sp>
        <p:nvSpPr>
          <p:cNvPr id="127" name="Google Shape;12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メリデリをはっきりさせる</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28" name="Google Shape;12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