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63" r:id="rId4"/>
    <p:sldId id="258" r:id="rId5"/>
    <p:sldId id="259" r:id="rId6"/>
    <p:sldId id="260" r:id="rId7"/>
    <p:sldId id="261" r:id="rId8"/>
    <p:sldId id="262" r:id="rId9"/>
    <p:sldId id="264" r:id="rId10"/>
    <p:sldId id="265" r:id="rId11"/>
    <p:sldId id="267" r:id="rId12"/>
    <p:sldId id="266" r:id="rId13"/>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4"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4"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3"/>
          <p:cNvSpPr>
            <a:spLocks noGrp="1"/>
          </p:cNvSpPr>
          <p:nvPr>
            <p:ph type="ftr" sz="quarter" idx="11"/>
          </p:nvPr>
        </p:nvSpPr>
        <p:spPr/>
        <p:txBody>
          <a:bodyPr/>
          <a:lstStyle/>
          <a:p>
            <a:endParaRPr lang="en-US">
              <a:uFillTx/>
            </a:endParaRPr>
          </a:p>
        </p:txBody>
      </p:sp>
      <p:sp>
        <p:nvSpPr>
          <p:cNvPr id="6" name="Slide Number Placeholder 4"/>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2"/>
          <p:cNvSpPr>
            <a:spLocks noGrp="1"/>
          </p:cNvSpPr>
          <p:nvPr>
            <p:ph type="ftr" sz="quarter" idx="11"/>
          </p:nvPr>
        </p:nvSpPr>
        <p:spPr/>
        <p:txBody>
          <a:bodyPr/>
          <a:lstStyle/>
          <a:p>
            <a:endParaRPr lang="en-US">
              <a:uFillTx/>
            </a:endParaRPr>
          </a:p>
        </p:txBody>
      </p:sp>
      <p:sp>
        <p:nvSpPr>
          <p:cNvPr id="6" name="Slide Number Placeholder 3"/>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5" name="Footer Placeholder 5"/>
          <p:cNvSpPr>
            <a:spLocks noGrp="1"/>
          </p:cNvSpPr>
          <p:nvPr>
            <p:ph type="ftr" sz="quarter" idx="11"/>
          </p:nvPr>
        </p:nvSpPr>
        <p:spPr/>
        <p:txBody>
          <a:bodyPr/>
          <a:lstStyle/>
          <a:p>
            <a:endParaRPr lang="en-US">
              <a:uFillTx/>
            </a:endParaRPr>
          </a:p>
        </p:txBody>
      </p:sp>
      <p:sp>
        <p:nvSpPr>
          <p:cNvPr id="6" name="Slide Number Placeholder 6"/>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E1DB3-FB62-467B-BB28-6AE2CD8937BD}" type="datetimeFigureOut">
              <a:rPr lang="en-US" smtClean="0">
                <a:uFillTx/>
              </a:rPr>
              <a:t>5/7/19</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5407BFC6-A724-48DD-8EF9-05B729DE7280}" type="slidenum">
              <a:rPr lang="en-US" smtClean="0">
                <a:uFillTx/>
              </a:r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FE1DB3-FB62-467B-BB28-6AE2CD8937BD}" type="datetimeFigureOut">
              <a:rPr lang="en-US" smtClean="0">
                <a:uFillTx/>
              </a:rPr>
              <a:t>5/7/19</a:t>
            </a:fld>
            <a:endParaRPr lang="en-US">
              <a:uFillTx/>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uFillTx/>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07BFC6-A724-48DD-8EF9-05B729DE7280}" type="slidenum">
              <a:rPr lang="en-US" smtClean="0">
                <a:uFillTx/>
              </a:rPr>
              <a:t>‹#›</a:t>
            </a:fld>
            <a:endParaRPr lang="en-US">
              <a:uFillTx/>
            </a:endParaRPr>
          </a:p>
        </p:txBody>
      </p:sp>
    </p:spTree>
    <p:extLst>
      <p:ext uri="{BB962C8B-B14F-4D97-AF65-F5344CB8AC3E}">
        <p14:creationId xmlns:p14="http://schemas.microsoft.com/office/powerpoint/2010/main" val="1888074837"/>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iaraJones97/CS-404-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567267"/>
          </a:xfrm>
        </p:spPr>
        <p:txBody>
          <a:bodyPr>
            <a:normAutofit fontScale="90000"/>
          </a:bodyPr>
          <a:lstStyle/>
          <a:p>
            <a:pPr algn="ctr"/>
            <a:r>
              <a:rPr lang="en-US" dirty="0" smtClean="0">
                <a:uFillTx/>
              </a:rPr>
              <a:t>Course Matching system</a:t>
            </a:r>
            <a:endParaRPr lang="en-US" dirty="0">
              <a:uFillTx/>
            </a:endParaRPr>
          </a:p>
        </p:txBody>
      </p:sp>
      <p:sp>
        <p:nvSpPr>
          <p:cNvPr id="3" name="Subtitle 2"/>
          <p:cNvSpPr>
            <a:spLocks noGrp="1"/>
          </p:cNvSpPr>
          <p:nvPr>
            <p:ph type="subTitle" idx="1"/>
          </p:nvPr>
        </p:nvSpPr>
        <p:spPr>
          <a:xfrm>
            <a:off x="2589213" y="3375379"/>
            <a:ext cx="8915399" cy="2528284"/>
          </a:xfrm>
        </p:spPr>
        <p:txBody>
          <a:bodyPr>
            <a:normAutofit/>
          </a:bodyPr>
          <a:lstStyle/>
          <a:p>
            <a:r>
              <a:rPr lang="en-US" sz="2000" b="1" u="sng" dirty="0" smtClean="0">
                <a:uFillTx/>
              </a:rPr>
              <a:t>Group 5 :</a:t>
            </a:r>
          </a:p>
          <a:p>
            <a:r>
              <a:rPr lang="en-US" dirty="0" smtClean="0"/>
              <a:t>Mao Zheng </a:t>
            </a:r>
          </a:p>
          <a:p>
            <a:r>
              <a:rPr lang="en-US" dirty="0" err="1" smtClean="0"/>
              <a:t>Aanchal</a:t>
            </a:r>
            <a:r>
              <a:rPr lang="en-US" dirty="0" smtClean="0"/>
              <a:t> </a:t>
            </a:r>
            <a:r>
              <a:rPr lang="en-US" dirty="0"/>
              <a:t>Tiwari</a:t>
            </a:r>
          </a:p>
          <a:p>
            <a:r>
              <a:rPr lang="en-US" dirty="0"/>
              <a:t>Ciara Jones</a:t>
            </a:r>
          </a:p>
          <a:p>
            <a:r>
              <a:rPr lang="en-US" dirty="0" err="1"/>
              <a:t>Melkam</a:t>
            </a:r>
            <a:r>
              <a:rPr lang="en-US" dirty="0"/>
              <a:t> </a:t>
            </a:r>
            <a:r>
              <a:rPr lang="en-US" dirty="0" err="1"/>
              <a:t>Getachew</a:t>
            </a:r>
            <a:endParaRPr lang="en-US" dirty="0"/>
          </a:p>
          <a:p>
            <a:endParaRPr lang="en-US" dirty="0">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we have used</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a:t>
            </a:r>
            <a:r>
              <a:rPr lang="en-US" dirty="0"/>
              <a:t> </a:t>
            </a:r>
            <a:r>
              <a:rPr lang="en-US" dirty="0">
                <a:hlinkClick r:id="rId2"/>
              </a:rPr>
              <a:t>https://</a:t>
            </a:r>
            <a:r>
              <a:rPr lang="en-US" dirty="0" smtClean="0">
                <a:hlinkClick r:id="rId2"/>
              </a:rPr>
              <a:t>github.com/CiaraJones97/CS-404-Project</a:t>
            </a:r>
            <a:endParaRPr lang="en-US" dirty="0" smtClean="0"/>
          </a:p>
          <a:p>
            <a:r>
              <a:rPr lang="en-US" b="1" dirty="0"/>
              <a:t>Track changes in your code across versions</a:t>
            </a:r>
            <a:r>
              <a:rPr lang="en-US" dirty="0"/>
              <a:t/>
            </a:r>
            <a:br>
              <a:rPr lang="en-US" dirty="0"/>
            </a:br>
            <a:r>
              <a:rPr lang="en-US" dirty="0"/>
              <a:t>When multiple people collaborate on a project, it’s hard to keep track revisions—who changed what, when, and where those files are stored. GitHub takes care of this problem by keeping track of all the changes that have been pushed to the repository. </a:t>
            </a:r>
            <a:endParaRPr lang="en-US" dirty="0"/>
          </a:p>
        </p:txBody>
      </p:sp>
    </p:spTree>
    <p:extLst>
      <p:ext uri="{BB962C8B-B14F-4D97-AF65-F5344CB8AC3E}">
        <p14:creationId xmlns:p14="http://schemas.microsoft.com/office/powerpoint/2010/main" val="8999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 </a:t>
            </a:r>
            <a:endParaRPr lang="en-US" dirty="0"/>
          </a:p>
        </p:txBody>
      </p:sp>
      <p:sp>
        <p:nvSpPr>
          <p:cNvPr id="3" name="Content Placeholder 2"/>
          <p:cNvSpPr>
            <a:spLocks noGrp="1"/>
          </p:cNvSpPr>
          <p:nvPr>
            <p:ph idx="1"/>
          </p:nvPr>
        </p:nvSpPr>
        <p:spPr/>
        <p:txBody>
          <a:bodyPr/>
          <a:lstStyle/>
          <a:p>
            <a:r>
              <a:rPr lang="en-US" dirty="0" smtClean="0"/>
              <a:t>How to use Greedy algorithm approach in real life application</a:t>
            </a:r>
          </a:p>
          <a:p>
            <a:r>
              <a:rPr lang="en-US" dirty="0" smtClean="0"/>
              <a:t>How to improve the complexity/efficiency of the algorithm </a:t>
            </a:r>
          </a:p>
          <a:p>
            <a:r>
              <a:rPr lang="en-US" dirty="0" smtClean="0"/>
              <a:t>How to use tool like GitHub to make collaboration easier</a:t>
            </a:r>
          </a:p>
          <a:p>
            <a:r>
              <a:rPr lang="en-US" dirty="0" smtClean="0"/>
              <a:t>How to work as a team</a:t>
            </a:r>
          </a:p>
          <a:p>
            <a:endParaRPr lang="en-US" dirty="0"/>
          </a:p>
        </p:txBody>
      </p:sp>
    </p:spTree>
    <p:extLst>
      <p:ext uri="{BB962C8B-B14F-4D97-AF65-F5344CB8AC3E}">
        <p14:creationId xmlns:p14="http://schemas.microsoft.com/office/powerpoint/2010/main" val="129152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4755" y="1612668"/>
            <a:ext cx="5015023" cy="3093154"/>
          </a:xfrm>
          <a:prstGeom prst="rect">
            <a:avLst/>
          </a:prstGeom>
          <a:noFill/>
        </p:spPr>
        <p:txBody>
          <a:bodyPr wrap="square" lIns="91440" tIns="45720" rIns="91440" bIns="45720">
            <a:spAutoFit/>
          </a:bodyPr>
          <a:lstStyle/>
          <a:p>
            <a:pPr algn="ctr"/>
            <a:r>
              <a:rPr lang="en-US" sz="6500" b="1" cap="none" spc="0" dirty="0" smtClean="0">
                <a:ln w="22225">
                  <a:solidFill>
                    <a:schemeClr val="accent2"/>
                  </a:solidFill>
                  <a:prstDash val="solid"/>
                </a:ln>
                <a:solidFill>
                  <a:schemeClr val="accent2">
                    <a:lumMod val="40000"/>
                    <a:lumOff val="60000"/>
                  </a:schemeClr>
                </a:solidFill>
                <a:effectLst/>
              </a:rPr>
              <a:t>Thank you </a:t>
            </a:r>
          </a:p>
          <a:p>
            <a:pPr algn="ctr"/>
            <a:r>
              <a:rPr lang="en-US" sz="6500" b="1" cap="none" spc="0" dirty="0" smtClean="0">
                <a:ln w="22225">
                  <a:solidFill>
                    <a:schemeClr val="accent2"/>
                  </a:solidFill>
                  <a:prstDash val="solid"/>
                </a:ln>
                <a:solidFill>
                  <a:schemeClr val="accent2">
                    <a:lumMod val="40000"/>
                    <a:lumOff val="60000"/>
                  </a:schemeClr>
                </a:solidFill>
                <a:effectLst/>
              </a:rPr>
              <a:t>for </a:t>
            </a:r>
          </a:p>
          <a:p>
            <a:pPr algn="ctr"/>
            <a:r>
              <a:rPr lang="en-US" sz="6500" b="1" cap="none" spc="0" dirty="0" smtClean="0">
                <a:ln w="22225">
                  <a:solidFill>
                    <a:schemeClr val="accent2"/>
                  </a:solidFill>
                  <a:prstDash val="solid"/>
                </a:ln>
                <a:solidFill>
                  <a:schemeClr val="accent2">
                    <a:lumMod val="40000"/>
                    <a:lumOff val="60000"/>
                  </a:schemeClr>
                </a:solidFill>
                <a:effectLst/>
              </a:rPr>
              <a:t>listening!!</a:t>
            </a:r>
            <a:endParaRPr lang="en-US" sz="65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6292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Introduction</a:t>
            </a:r>
          </a:p>
        </p:txBody>
      </p:sp>
      <p:sp>
        <p:nvSpPr>
          <p:cNvPr id="3" name="Content Placeholder 2"/>
          <p:cNvSpPr>
            <a:spLocks noGrp="1"/>
          </p:cNvSpPr>
          <p:nvPr>
            <p:ph idx="1"/>
          </p:nvPr>
        </p:nvSpPr>
        <p:spPr/>
        <p:txBody>
          <a:bodyPr/>
          <a:lstStyle/>
          <a:p>
            <a:r>
              <a:rPr lang="en-US" dirty="0" smtClean="0">
                <a:uFillTx/>
              </a:rPr>
              <a:t>Course Matching system project</a:t>
            </a:r>
            <a:endParaRPr lang="en-US" dirty="0">
              <a:uFillTx/>
            </a:endParaRPr>
          </a:p>
          <a:p>
            <a:r>
              <a:rPr lang="en-US" dirty="0">
                <a:uFillTx/>
              </a:rPr>
              <a:t>Greedy approach</a:t>
            </a:r>
          </a:p>
          <a:p>
            <a:r>
              <a:rPr lang="en-US" dirty="0">
                <a:uFillTx/>
              </a:rPr>
              <a:t>We assumed a course content can be grouped into 5 categories and at the same time instructors expertise can be evaluated based on these categories</a:t>
            </a:r>
          </a:p>
          <a:p>
            <a:pPr lvl="1"/>
            <a:r>
              <a:rPr lang="en-US" dirty="0" err="1">
                <a:uFillTx/>
              </a:rPr>
              <a:t>Algortithms</a:t>
            </a:r>
            <a:endParaRPr lang="en-US" dirty="0">
              <a:uFillTx/>
            </a:endParaRPr>
          </a:p>
          <a:p>
            <a:pPr lvl="1"/>
            <a:r>
              <a:rPr lang="en-US" dirty="0">
                <a:uFillTx/>
              </a:rPr>
              <a:t>HTML</a:t>
            </a:r>
          </a:p>
          <a:p>
            <a:pPr lvl="1"/>
            <a:r>
              <a:rPr lang="en-US" dirty="0">
                <a:uFillTx/>
              </a:rPr>
              <a:t>Math</a:t>
            </a:r>
          </a:p>
          <a:p>
            <a:pPr lvl="1"/>
            <a:r>
              <a:rPr lang="en-US" dirty="0">
                <a:uFillTx/>
              </a:rPr>
              <a:t>Software architecture</a:t>
            </a:r>
          </a:p>
          <a:p>
            <a:pPr lvl="1"/>
            <a:r>
              <a:rPr lang="en-US" dirty="0">
                <a:uFillTx/>
              </a:rPr>
              <a:t>Programming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pPr marL="0" indent="0">
              <a:buNone/>
            </a:pPr>
            <a:r>
              <a:rPr lang="en-US" dirty="0"/>
              <a:t>For this project, we decided to create three classes in total. These classes are:</a:t>
            </a:r>
          </a:p>
          <a:p>
            <a:r>
              <a:rPr lang="en-US" dirty="0"/>
              <a:t>1. Assignment</a:t>
            </a:r>
          </a:p>
          <a:p>
            <a:r>
              <a:rPr lang="en-US" dirty="0"/>
              <a:t>2. Course</a:t>
            </a:r>
          </a:p>
          <a:p>
            <a:r>
              <a:rPr lang="en-US" dirty="0"/>
              <a:t>3. Instructor</a:t>
            </a:r>
          </a:p>
          <a:p>
            <a:endParaRPr lang="en-US" dirty="0"/>
          </a:p>
        </p:txBody>
      </p:sp>
    </p:spTree>
    <p:extLst>
      <p:ext uri="{BB962C8B-B14F-4D97-AF65-F5344CB8AC3E}">
        <p14:creationId xmlns:p14="http://schemas.microsoft.com/office/powerpoint/2010/main" val="184745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Introduction</a:t>
            </a:r>
          </a:p>
        </p:txBody>
      </p:sp>
      <p:sp>
        <p:nvSpPr>
          <p:cNvPr id="3" name="Content Placeholder 2"/>
          <p:cNvSpPr>
            <a:spLocks noGrp="1"/>
          </p:cNvSpPr>
          <p:nvPr>
            <p:ph idx="1"/>
          </p:nvPr>
        </p:nvSpPr>
        <p:spPr>
          <a:xfrm>
            <a:off x="679174" y="1401557"/>
            <a:ext cx="10682356" cy="4420341"/>
          </a:xfrm>
        </p:spPr>
        <p:txBody>
          <a:bodyPr>
            <a:normAutofit fontScale="85000" lnSpcReduction="10000"/>
          </a:bodyPr>
          <a:lstStyle/>
          <a:p>
            <a:r>
              <a:rPr lang="en-US" dirty="0">
                <a:uFillTx/>
              </a:rPr>
              <a:t>All the input data was generated randomly during runtime </a:t>
            </a:r>
          </a:p>
          <a:p>
            <a:r>
              <a:rPr lang="en-US" dirty="0">
                <a:uFillTx/>
              </a:rPr>
              <a:t>Example of data generated</a:t>
            </a:r>
          </a:p>
          <a:p>
            <a:pPr lvl="1"/>
            <a:r>
              <a:rPr lang="en-US" dirty="0">
                <a:uFillTx/>
              </a:rPr>
              <a:t>Course content</a:t>
            </a:r>
          </a:p>
          <a:p>
            <a:pPr lvl="2"/>
            <a:r>
              <a:rPr lang="en-US" dirty="0">
                <a:uFillTx/>
              </a:rPr>
              <a:t>Algorithms = 20% , HTML = 10%, Architecture = 5%, Math = 25%, Programming = 40%</a:t>
            </a:r>
          </a:p>
          <a:p>
            <a:pPr lvl="1"/>
            <a:r>
              <a:rPr lang="en-US" dirty="0">
                <a:uFillTx/>
              </a:rPr>
              <a:t>Instructor expertise out of 5</a:t>
            </a:r>
          </a:p>
          <a:p>
            <a:pPr lvl="2"/>
            <a:r>
              <a:rPr lang="en-US" dirty="0">
                <a:uFillTx/>
              </a:rPr>
              <a:t>Algorithms = 3, Html = 3, Architecture = 2, Math = 1, Programming  = 4</a:t>
            </a:r>
          </a:p>
          <a:p>
            <a:r>
              <a:rPr lang="en-US" dirty="0">
                <a:uFillTx/>
              </a:rPr>
              <a:t>Instructor expertise was then converted to percentage</a:t>
            </a:r>
          </a:p>
          <a:p>
            <a:pPr lvl="2"/>
            <a:r>
              <a:rPr lang="en-US" dirty="0">
                <a:uFillTx/>
              </a:rPr>
              <a:t>Algorithms = 3 /5 = 60%</a:t>
            </a:r>
          </a:p>
          <a:p>
            <a:pPr lvl="2"/>
            <a:r>
              <a:rPr lang="en-US" dirty="0">
                <a:uFillTx/>
              </a:rPr>
              <a:t>Architecture = 2/5 = 40%</a:t>
            </a:r>
          </a:p>
          <a:p>
            <a:pPr lvl="2"/>
            <a:r>
              <a:rPr lang="en-US" dirty="0">
                <a:uFillTx/>
              </a:rPr>
              <a:t>Html = 3/5 = 60%</a:t>
            </a:r>
          </a:p>
          <a:p>
            <a:pPr lvl="2"/>
            <a:r>
              <a:rPr lang="en-US" dirty="0">
                <a:uFillTx/>
              </a:rPr>
              <a:t>Math = 1/5 = 20%</a:t>
            </a:r>
          </a:p>
          <a:p>
            <a:pPr lvl="2"/>
            <a:r>
              <a:rPr lang="en-US" dirty="0">
                <a:uFillTx/>
              </a:rPr>
              <a:t>Programming = 4/5 = 80%</a:t>
            </a:r>
          </a:p>
          <a:p>
            <a:pPr marL="0" indent="0">
              <a:buNone/>
            </a:pPr>
            <a:r>
              <a:rPr lang="en-US" dirty="0">
                <a:uFillTx/>
              </a:rPr>
              <a:t>Assumption -&gt; “course content” and “instructor expertise” percentage scales are equivalent</a:t>
            </a:r>
          </a:p>
          <a:p>
            <a:pPr lvl="2"/>
            <a:endParaRPr lang="en-US" dirty="0">
              <a:uFillTx/>
            </a:endParaRPr>
          </a:p>
          <a:p>
            <a:pPr lvl="1"/>
            <a:endParaRPr lang="en-US" dirty="0">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Algorithm	</a:t>
            </a:r>
          </a:p>
        </p:txBody>
      </p:sp>
      <p:graphicFrame>
        <p:nvGraphicFramePr>
          <p:cNvPr id="5" name="Content Placeholder 4"/>
          <p:cNvGraphicFramePr>
            <a:graphicFrameLocks noGrp="1"/>
          </p:cNvGraphicFramePr>
          <p:nvPr>
            <p:ph idx="1"/>
          </p:nvPr>
        </p:nvGraphicFramePr>
        <p:xfrm>
          <a:off x="820133" y="1809946"/>
          <a:ext cx="4289196" cy="443059"/>
        </p:xfrm>
        <a:graphic>
          <a:graphicData uri="http://schemas.openxmlformats.org/drawingml/2006/table">
            <a:tbl>
              <a:tblPr firstRow="1" bandRow="1">
                <a:tableStyleId>{5C22544A-7EE6-4342-B048-85BDC9FD1C3A}</a:tableStyleId>
              </a:tblPr>
              <a:tblGrid>
                <a:gridCol w="1429732"/>
                <a:gridCol w="1429732"/>
                <a:gridCol w="1429732"/>
              </a:tblGrid>
              <a:tr h="443059">
                <a:tc>
                  <a:txBody>
                    <a:bodyPr/>
                    <a:lstStyle/>
                    <a:p>
                      <a:r>
                        <a:rPr lang="en-US" dirty="0">
                          <a:uFillTx/>
                        </a:rPr>
                        <a:t>C1</a:t>
                      </a:r>
                    </a:p>
                  </a:txBody>
                  <a:tcPr/>
                </a:tc>
                <a:tc>
                  <a:txBody>
                    <a:bodyPr/>
                    <a:lstStyle/>
                    <a:p>
                      <a:r>
                        <a:rPr lang="en-US" dirty="0">
                          <a:uFillTx/>
                        </a:rPr>
                        <a:t>C2</a:t>
                      </a:r>
                    </a:p>
                  </a:txBody>
                  <a:tcPr/>
                </a:tc>
                <a:tc>
                  <a:txBody>
                    <a:bodyPr/>
                    <a:lstStyle/>
                    <a:p>
                      <a:r>
                        <a:rPr lang="en-US" dirty="0">
                          <a:uFillTx/>
                        </a:rPr>
                        <a:t>C3</a:t>
                      </a:r>
                    </a:p>
                  </a:txBody>
                  <a:tcPr/>
                </a:tc>
              </a:tr>
            </a:tbl>
          </a:graphicData>
        </a:graphic>
      </p:graphicFrame>
      <p:graphicFrame>
        <p:nvGraphicFramePr>
          <p:cNvPr id="7" name="Content Placeholder 4"/>
          <p:cNvGraphicFramePr>
            <a:graphicFrameLocks/>
          </p:cNvGraphicFramePr>
          <p:nvPr/>
        </p:nvGraphicFramePr>
        <p:xfrm>
          <a:off x="5582241" y="1825508"/>
          <a:ext cx="4297050" cy="389791"/>
        </p:xfrm>
        <a:graphic>
          <a:graphicData uri="http://schemas.openxmlformats.org/drawingml/2006/table">
            <a:tbl>
              <a:tblPr firstRow="1" bandRow="1">
                <a:tableStyleId>{5C22544A-7EE6-4342-B048-85BDC9FD1C3A}</a:tableStyleId>
              </a:tblPr>
              <a:tblGrid>
                <a:gridCol w="1432350"/>
                <a:gridCol w="1432350"/>
                <a:gridCol w="1432350"/>
              </a:tblGrid>
              <a:tr h="389791">
                <a:tc>
                  <a:txBody>
                    <a:bodyPr/>
                    <a:lstStyle/>
                    <a:p>
                      <a:r>
                        <a:rPr lang="en-US" dirty="0">
                          <a:uFillTx/>
                        </a:rPr>
                        <a:t>I 1</a:t>
                      </a:r>
                    </a:p>
                  </a:txBody>
                  <a:tcPr/>
                </a:tc>
                <a:tc>
                  <a:txBody>
                    <a:bodyPr/>
                    <a:lstStyle/>
                    <a:p>
                      <a:r>
                        <a:rPr lang="en-US" dirty="0">
                          <a:uFillTx/>
                        </a:rPr>
                        <a:t>I 2</a:t>
                      </a:r>
                    </a:p>
                  </a:txBody>
                  <a:tcPr/>
                </a:tc>
                <a:tc>
                  <a:txBody>
                    <a:bodyPr/>
                    <a:lstStyle/>
                    <a:p>
                      <a:r>
                        <a:rPr lang="en-US" dirty="0">
                          <a:uFillTx/>
                        </a:rPr>
                        <a:t>I 3</a:t>
                      </a:r>
                    </a:p>
                  </a:txBody>
                  <a:tcPr/>
                </a:tc>
              </a:tr>
            </a:tbl>
          </a:graphicData>
        </a:graphic>
      </p:graphicFrame>
      <p:sp>
        <p:nvSpPr>
          <p:cNvPr id="8" name="Rectangle 7"/>
          <p:cNvSpPr>
            <a:spLocks/>
          </p:cNvSpPr>
          <p:nvPr/>
        </p:nvSpPr>
        <p:spPr>
          <a:xfrm>
            <a:off x="662461" y="2725860"/>
            <a:ext cx="9255995" cy="1754326"/>
          </a:xfrm>
          <a:prstGeom prst="rect">
            <a:avLst/>
          </a:prstGeom>
        </p:spPr>
        <p:txBody>
          <a:bodyPr wrap="none">
            <a:spAutoFit/>
          </a:bodyPr>
          <a:lstStyle/>
          <a:p>
            <a:r>
              <a:rPr lang="en-US" dirty="0">
                <a:uFillTx/>
              </a:rPr>
              <a:t>Pick the first course from the course vector -&gt; C 1</a:t>
            </a:r>
          </a:p>
          <a:p>
            <a:r>
              <a:rPr lang="en-US" dirty="0">
                <a:uFillTx/>
              </a:rPr>
              <a:t>	Find maximum from C1 attributes (Algorithms, html, math, architecture, programming)</a:t>
            </a:r>
          </a:p>
          <a:p>
            <a:r>
              <a:rPr lang="en-US" dirty="0">
                <a:uFillTx/>
              </a:rPr>
              <a:t>	Let say Algorithms was the maximum</a:t>
            </a:r>
          </a:p>
          <a:p>
            <a:r>
              <a:rPr lang="en-US" dirty="0">
                <a:uFillTx/>
              </a:rPr>
              <a:t>Find instructor who has an expertise in algorithm greater than or equal to C1.Algorithm</a:t>
            </a:r>
          </a:p>
          <a:p>
            <a:r>
              <a:rPr lang="en-US" dirty="0">
                <a:uFillTx/>
              </a:rPr>
              <a:t>	Let say Instructor 2 has the required expertise.</a:t>
            </a:r>
          </a:p>
          <a:p>
            <a:r>
              <a:rPr lang="en-US" dirty="0">
                <a:uFillTx/>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Algorithm</a:t>
            </a:r>
          </a:p>
        </p:txBody>
      </p:sp>
      <p:sp>
        <p:nvSpPr>
          <p:cNvPr id="3" name="Content Placeholder 2"/>
          <p:cNvSpPr>
            <a:spLocks noGrp="1"/>
          </p:cNvSpPr>
          <p:nvPr>
            <p:ph idx="1"/>
          </p:nvPr>
        </p:nvSpPr>
        <p:spPr/>
        <p:txBody>
          <a:bodyPr/>
          <a:lstStyle/>
          <a:p>
            <a:r>
              <a:rPr lang="en-US" dirty="0">
                <a:uFillTx/>
              </a:rPr>
              <a:t>Assign course 1 to Instructor 2 </a:t>
            </a:r>
          </a:p>
          <a:p>
            <a:endParaRPr lang="en-US" dirty="0">
              <a:uFillTx/>
            </a:endParaRPr>
          </a:p>
          <a:p>
            <a:endParaRPr lang="en-US" dirty="0">
              <a:uFillTx/>
            </a:endParaRPr>
          </a:p>
          <a:p>
            <a:r>
              <a:rPr lang="en-US" dirty="0">
                <a:uFillTx/>
              </a:rPr>
              <a:t>Remove C 1 and I 2 </a:t>
            </a:r>
          </a:p>
          <a:p>
            <a:r>
              <a:rPr lang="en-US" dirty="0">
                <a:uFillTx/>
              </a:rPr>
              <a:t>Repeat the above steps until the vectors are empty</a:t>
            </a:r>
          </a:p>
          <a:p>
            <a:r>
              <a:rPr lang="en-US" dirty="0">
                <a:uFillTx/>
              </a:rPr>
              <a:t>Calculate the match score</a:t>
            </a:r>
          </a:p>
          <a:p>
            <a:endParaRPr lang="en-US" dirty="0">
              <a:uFillTx/>
            </a:endParaRPr>
          </a:p>
        </p:txBody>
      </p:sp>
      <p:graphicFrame>
        <p:nvGraphicFramePr>
          <p:cNvPr id="4" name="Table 3"/>
          <p:cNvGraphicFramePr>
            <a:graphicFrameLocks noGrp="1"/>
          </p:cNvGraphicFramePr>
          <p:nvPr/>
        </p:nvGraphicFramePr>
        <p:xfrm>
          <a:off x="867266" y="2544119"/>
          <a:ext cx="3563332" cy="365760"/>
        </p:xfrm>
        <a:graphic>
          <a:graphicData uri="http://schemas.openxmlformats.org/drawingml/2006/table">
            <a:tbl>
              <a:tblPr firstRow="1" bandRow="1">
                <a:tableStyleId>{5C22544A-7EE6-4342-B048-85BDC9FD1C3A}</a:tableStyleId>
              </a:tblPr>
              <a:tblGrid>
                <a:gridCol w="1781666"/>
                <a:gridCol w="1781666"/>
              </a:tblGrid>
              <a:tr h="345788">
                <a:tc>
                  <a:txBody>
                    <a:bodyPr/>
                    <a:lstStyle/>
                    <a:p>
                      <a:r>
                        <a:rPr lang="en-US" dirty="0">
                          <a:uFillTx/>
                        </a:rPr>
                        <a:t>C2</a:t>
                      </a:r>
                    </a:p>
                  </a:txBody>
                  <a:tcPr/>
                </a:tc>
                <a:tc>
                  <a:txBody>
                    <a:bodyPr/>
                    <a:lstStyle/>
                    <a:p>
                      <a:r>
                        <a:rPr lang="en-US" dirty="0">
                          <a:uFillTx/>
                        </a:rPr>
                        <a:t>C3</a:t>
                      </a:r>
                    </a:p>
                  </a:txBody>
                  <a:tcPr/>
                </a:tc>
              </a:tr>
            </a:tbl>
          </a:graphicData>
        </a:graphic>
      </p:graphicFrame>
      <p:graphicFrame>
        <p:nvGraphicFramePr>
          <p:cNvPr id="5" name="Table 4"/>
          <p:cNvGraphicFramePr>
            <a:graphicFrameLocks noGrp="1"/>
          </p:cNvGraphicFramePr>
          <p:nvPr/>
        </p:nvGraphicFramePr>
        <p:xfrm>
          <a:off x="5582239" y="2544119"/>
          <a:ext cx="3563332" cy="365760"/>
        </p:xfrm>
        <a:graphic>
          <a:graphicData uri="http://schemas.openxmlformats.org/drawingml/2006/table">
            <a:tbl>
              <a:tblPr firstRow="1" bandRow="1">
                <a:tableStyleId>{5C22544A-7EE6-4342-B048-85BDC9FD1C3A}</a:tableStyleId>
              </a:tblPr>
              <a:tblGrid>
                <a:gridCol w="1781666"/>
                <a:gridCol w="1781666"/>
              </a:tblGrid>
              <a:tr h="345788">
                <a:tc>
                  <a:txBody>
                    <a:bodyPr/>
                    <a:lstStyle/>
                    <a:p>
                      <a:r>
                        <a:rPr lang="en-US" dirty="0">
                          <a:uFillTx/>
                        </a:rPr>
                        <a:t>I 1</a:t>
                      </a:r>
                    </a:p>
                  </a:txBody>
                  <a:tcPr/>
                </a:tc>
                <a:tc>
                  <a:txBody>
                    <a:bodyPr/>
                    <a:lstStyle/>
                    <a:p>
                      <a:r>
                        <a:rPr lang="en-US" dirty="0">
                          <a:uFillTx/>
                        </a:rPr>
                        <a:t>I 3</a:t>
                      </a: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7" y="225778"/>
            <a:ext cx="9641945" cy="1128889"/>
          </a:xfrm>
        </p:spPr>
        <p:txBody>
          <a:bodyPr/>
          <a:lstStyle/>
          <a:p>
            <a:r>
              <a:rPr lang="en-US" dirty="0">
                <a:uFillTx/>
              </a:rPr>
              <a:t>Algorithms</a:t>
            </a:r>
          </a:p>
        </p:txBody>
      </p:sp>
      <p:sp>
        <p:nvSpPr>
          <p:cNvPr id="3" name="Content Placeholder 2"/>
          <p:cNvSpPr>
            <a:spLocks noGrp="1"/>
          </p:cNvSpPr>
          <p:nvPr>
            <p:ph idx="1"/>
          </p:nvPr>
        </p:nvSpPr>
        <p:spPr>
          <a:xfrm>
            <a:off x="1524000" y="1354667"/>
            <a:ext cx="9980612" cy="5339644"/>
          </a:xfrm>
        </p:spPr>
        <p:txBody>
          <a:bodyPr>
            <a:normAutofit fontScale="70000" lnSpcReduction="20000"/>
          </a:bodyPr>
          <a:lstStyle/>
          <a:p>
            <a:r>
              <a:rPr lang="en-US" b="1" dirty="0">
                <a:uFillTx/>
              </a:rPr>
              <a:t>Category: Algorithm </a:t>
            </a:r>
            <a:endParaRPr lang="en-US" dirty="0">
              <a:uFillTx/>
            </a:endParaRPr>
          </a:p>
          <a:p>
            <a:pPr lvl="2"/>
            <a:r>
              <a:rPr lang="en-US" dirty="0" err="1">
                <a:uFillTx/>
              </a:rPr>
              <a:t>Instructor.Algorithm</a:t>
            </a:r>
            <a:r>
              <a:rPr lang="en-US" dirty="0">
                <a:uFillTx/>
              </a:rPr>
              <a:t>() &gt; </a:t>
            </a:r>
            <a:r>
              <a:rPr lang="en-US" dirty="0" err="1">
                <a:uFillTx/>
              </a:rPr>
              <a:t>Course.Algorithm</a:t>
            </a:r>
            <a:r>
              <a:rPr lang="en-US" dirty="0">
                <a:uFillTx/>
              </a:rPr>
              <a:t>()</a:t>
            </a:r>
          </a:p>
          <a:p>
            <a:pPr lvl="2"/>
            <a:r>
              <a:rPr lang="en-US" dirty="0">
                <a:uFillTx/>
              </a:rPr>
              <a:t>Score1 = 20%</a:t>
            </a:r>
          </a:p>
          <a:p>
            <a:r>
              <a:rPr lang="en-US" b="1" dirty="0">
                <a:uFillTx/>
              </a:rPr>
              <a:t>Category: Architecture</a:t>
            </a:r>
            <a:endParaRPr lang="en-US" dirty="0">
              <a:uFillTx/>
            </a:endParaRPr>
          </a:p>
          <a:p>
            <a:pPr lvl="2"/>
            <a:r>
              <a:rPr lang="en-US" dirty="0" err="1">
                <a:uFillTx/>
              </a:rPr>
              <a:t>Instructor.Architecture</a:t>
            </a:r>
            <a:r>
              <a:rPr lang="en-US" dirty="0">
                <a:uFillTx/>
              </a:rPr>
              <a:t>() = 0</a:t>
            </a:r>
          </a:p>
          <a:p>
            <a:pPr lvl="2"/>
            <a:r>
              <a:rPr lang="en-US" dirty="0">
                <a:uFillTx/>
              </a:rPr>
              <a:t>Score2 = 0 %</a:t>
            </a:r>
          </a:p>
          <a:p>
            <a:r>
              <a:rPr lang="en-US" b="1" dirty="0">
                <a:uFillTx/>
              </a:rPr>
              <a:t>Category: Html (C1.Html = 10 %, I 1.Html = 5%)</a:t>
            </a:r>
            <a:endParaRPr lang="en-US" dirty="0">
              <a:uFillTx/>
            </a:endParaRPr>
          </a:p>
          <a:p>
            <a:pPr lvl="2"/>
            <a:r>
              <a:rPr lang="en-US" dirty="0" err="1">
                <a:uFillTx/>
              </a:rPr>
              <a:t>Instructor.Html</a:t>
            </a:r>
            <a:r>
              <a:rPr lang="en-US" dirty="0">
                <a:uFillTx/>
              </a:rPr>
              <a:t>() &lt; </a:t>
            </a:r>
            <a:r>
              <a:rPr lang="en-US" dirty="0" err="1">
                <a:uFillTx/>
              </a:rPr>
              <a:t>Course.Html</a:t>
            </a:r>
            <a:r>
              <a:rPr lang="en-US" dirty="0">
                <a:uFillTx/>
              </a:rPr>
              <a:t>()</a:t>
            </a:r>
          </a:p>
          <a:p>
            <a:pPr lvl="2"/>
            <a:r>
              <a:rPr lang="en-US" dirty="0">
                <a:uFillTx/>
              </a:rPr>
              <a:t>Score3 = 20 – 20*(10-5)/10</a:t>
            </a:r>
          </a:p>
          <a:p>
            <a:pPr lvl="2"/>
            <a:r>
              <a:rPr lang="en-US" dirty="0">
                <a:uFillTx/>
              </a:rPr>
              <a:t>Score3 = 10%</a:t>
            </a:r>
          </a:p>
          <a:p>
            <a:r>
              <a:rPr lang="en-US" b="1" dirty="0">
                <a:uFillTx/>
              </a:rPr>
              <a:t>Category: Math</a:t>
            </a:r>
            <a:endParaRPr lang="en-US" dirty="0">
              <a:uFillTx/>
            </a:endParaRPr>
          </a:p>
          <a:p>
            <a:pPr lvl="2"/>
            <a:r>
              <a:rPr lang="en-US" dirty="0" err="1">
                <a:uFillTx/>
              </a:rPr>
              <a:t>Instructor.Math</a:t>
            </a:r>
            <a:r>
              <a:rPr lang="en-US" dirty="0">
                <a:uFillTx/>
              </a:rPr>
              <a:t>() &gt; </a:t>
            </a:r>
            <a:r>
              <a:rPr lang="en-US" dirty="0" err="1">
                <a:uFillTx/>
              </a:rPr>
              <a:t>Course.Math</a:t>
            </a:r>
            <a:r>
              <a:rPr lang="en-US" dirty="0">
                <a:uFillTx/>
              </a:rPr>
              <a:t>()</a:t>
            </a:r>
          </a:p>
          <a:p>
            <a:pPr lvl="2"/>
            <a:r>
              <a:rPr lang="en-US" dirty="0">
                <a:uFillTx/>
              </a:rPr>
              <a:t>Score4 = 20%</a:t>
            </a:r>
          </a:p>
          <a:p>
            <a:r>
              <a:rPr lang="en-US" b="1" dirty="0">
                <a:uFillTx/>
              </a:rPr>
              <a:t>Category: Programming</a:t>
            </a:r>
            <a:endParaRPr lang="en-US" dirty="0">
              <a:uFillTx/>
            </a:endParaRPr>
          </a:p>
          <a:p>
            <a:pPr lvl="2"/>
            <a:r>
              <a:rPr lang="en-US" dirty="0" err="1">
                <a:uFillTx/>
              </a:rPr>
              <a:t>Instructor.Programming</a:t>
            </a:r>
            <a:r>
              <a:rPr lang="en-US" dirty="0">
                <a:uFillTx/>
              </a:rPr>
              <a:t>()  = </a:t>
            </a:r>
            <a:r>
              <a:rPr lang="en-US" dirty="0" err="1">
                <a:uFillTx/>
              </a:rPr>
              <a:t>Course.Programming</a:t>
            </a:r>
            <a:r>
              <a:rPr lang="en-US" dirty="0">
                <a:uFillTx/>
              </a:rPr>
              <a:t>()</a:t>
            </a:r>
          </a:p>
          <a:p>
            <a:pPr lvl="2"/>
            <a:r>
              <a:rPr lang="en-US" dirty="0">
                <a:uFillTx/>
              </a:rPr>
              <a:t>Score5 = 20%</a:t>
            </a:r>
          </a:p>
          <a:p>
            <a:r>
              <a:rPr lang="en-US" dirty="0">
                <a:uFillTx/>
              </a:rPr>
              <a:t>Match score = score1 + score2 + score3 + score4 + score5</a:t>
            </a:r>
          </a:p>
          <a:p>
            <a:pPr marL="0" indent="0">
              <a:buNone/>
            </a:pPr>
            <a:r>
              <a:rPr lang="en-US" dirty="0">
                <a:uFillTx/>
              </a:rPr>
              <a:t>	          = 20 + 0 + 10 + 20 + 20</a:t>
            </a:r>
          </a:p>
          <a:p>
            <a:pPr marL="0" indent="0">
              <a:buNone/>
            </a:pPr>
            <a:r>
              <a:rPr lang="en-US" dirty="0">
                <a:uFillTx/>
              </a:rPr>
              <a:t>		Match score = 70%</a:t>
            </a:r>
          </a:p>
          <a:p>
            <a:endParaRPr lang="en-US" dirty="0">
              <a:uFillTx/>
            </a:endParaRPr>
          </a:p>
          <a:p>
            <a:pPr marL="0" indent="0">
              <a:buNone/>
            </a:pPr>
            <a:endParaRPr lang="en-US" dirty="0">
              <a:uFillTx/>
            </a:endParaRPr>
          </a:p>
          <a:p>
            <a:pPr marL="0" indent="0">
              <a:buNone/>
            </a:pPr>
            <a:endParaRPr lang="en-US" dirty="0">
              <a:uFillTx/>
            </a:endParaRPr>
          </a:p>
          <a:p>
            <a:pPr marL="0" indent="0">
              <a:buNone/>
            </a:pPr>
            <a:endParaRPr lang="en-US" dirty="0">
              <a:uFillTx/>
            </a:endParaRPr>
          </a:p>
          <a:p>
            <a:endParaRPr lang="en-US" dirty="0">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Algorithm</a:t>
            </a:r>
          </a:p>
        </p:txBody>
      </p:sp>
      <p:sp>
        <p:nvSpPr>
          <p:cNvPr id="3" name="Content Placeholder 2"/>
          <p:cNvSpPr>
            <a:spLocks noGrp="1"/>
          </p:cNvSpPr>
          <p:nvPr>
            <p:ph idx="1"/>
          </p:nvPr>
        </p:nvSpPr>
        <p:spPr/>
        <p:txBody>
          <a:bodyPr/>
          <a:lstStyle/>
          <a:p>
            <a:r>
              <a:rPr lang="en-US" dirty="0">
                <a:uFillTx/>
              </a:rPr>
              <a:t>Total match score = Match score1 + Match score2 + Match Score 3</a:t>
            </a:r>
          </a:p>
          <a:p>
            <a:r>
              <a:rPr lang="en-US" dirty="0">
                <a:uFillTx/>
              </a:rPr>
              <a:t>Randomly reshuffle the course vector and repeat the above steps many times</a:t>
            </a:r>
          </a:p>
          <a:p>
            <a:endParaRPr lang="en-US" dirty="0">
              <a:uFillTx/>
            </a:endParaRPr>
          </a:p>
          <a:p>
            <a:endParaRPr lang="en-US" dirty="0">
              <a:uFillTx/>
            </a:endParaRPr>
          </a:p>
          <a:p>
            <a:r>
              <a:rPr lang="en-US" dirty="0">
                <a:uFillTx/>
              </a:rPr>
              <a:t>Pick the assignment which has the </a:t>
            </a:r>
            <a:r>
              <a:rPr lang="en-US">
                <a:uFillTx/>
              </a:rPr>
              <a:t>maximum “Total match score”.</a:t>
            </a:r>
            <a:endParaRPr lang="en-US" dirty="0">
              <a:uFillTx/>
            </a:endParaRPr>
          </a:p>
        </p:txBody>
      </p:sp>
      <p:graphicFrame>
        <p:nvGraphicFramePr>
          <p:cNvPr id="4" name="Table 3"/>
          <p:cNvGraphicFramePr>
            <a:graphicFrameLocks noGrp="1"/>
          </p:cNvGraphicFramePr>
          <p:nvPr/>
        </p:nvGraphicFramePr>
        <p:xfrm>
          <a:off x="995052" y="3429000"/>
          <a:ext cx="3030192" cy="370840"/>
        </p:xfrm>
        <a:graphic>
          <a:graphicData uri="http://schemas.openxmlformats.org/drawingml/2006/table">
            <a:tbl>
              <a:tblPr firstRow="1" bandRow="1">
                <a:tableStyleId>{5C22544A-7EE6-4342-B048-85BDC9FD1C3A}</a:tableStyleId>
              </a:tblPr>
              <a:tblGrid>
                <a:gridCol w="1010064"/>
                <a:gridCol w="1010064"/>
                <a:gridCol w="1010064"/>
              </a:tblGrid>
              <a:tr h="370840">
                <a:tc>
                  <a:txBody>
                    <a:bodyPr/>
                    <a:lstStyle/>
                    <a:p>
                      <a:r>
                        <a:rPr lang="en-US" dirty="0">
                          <a:uFillTx/>
                        </a:rPr>
                        <a:t>C3</a:t>
                      </a:r>
                    </a:p>
                  </a:txBody>
                  <a:tcPr/>
                </a:tc>
                <a:tc>
                  <a:txBody>
                    <a:bodyPr/>
                    <a:lstStyle/>
                    <a:p>
                      <a:r>
                        <a:rPr lang="en-US" dirty="0">
                          <a:uFillTx/>
                        </a:rPr>
                        <a:t>C1</a:t>
                      </a:r>
                    </a:p>
                  </a:txBody>
                  <a:tcPr/>
                </a:tc>
                <a:tc>
                  <a:txBody>
                    <a:bodyPr/>
                    <a:lstStyle/>
                    <a:p>
                      <a:r>
                        <a:rPr lang="en-US" dirty="0">
                          <a:uFillTx/>
                        </a:rPr>
                        <a:t>C2</a:t>
                      </a:r>
                    </a:p>
                  </a:txBody>
                  <a:tcPr/>
                </a:tc>
              </a:tr>
            </a:tbl>
          </a:graphicData>
        </a:graphic>
      </p:graphicFrame>
      <p:graphicFrame>
        <p:nvGraphicFramePr>
          <p:cNvPr id="5" name="Table 4"/>
          <p:cNvGraphicFramePr>
            <a:graphicFrameLocks noGrp="1"/>
          </p:cNvGraphicFramePr>
          <p:nvPr/>
        </p:nvGraphicFramePr>
        <p:xfrm>
          <a:off x="4182098" y="3429000"/>
          <a:ext cx="3312213" cy="370840"/>
        </p:xfrm>
        <a:graphic>
          <a:graphicData uri="http://schemas.openxmlformats.org/drawingml/2006/table">
            <a:tbl>
              <a:tblPr firstRow="1" bandRow="1">
                <a:tableStyleId>{5C22544A-7EE6-4342-B048-85BDC9FD1C3A}</a:tableStyleId>
              </a:tblPr>
              <a:tblGrid>
                <a:gridCol w="1104071"/>
                <a:gridCol w="1104071"/>
                <a:gridCol w="1104071"/>
              </a:tblGrid>
              <a:tr h="370840">
                <a:tc>
                  <a:txBody>
                    <a:bodyPr/>
                    <a:lstStyle/>
                    <a:p>
                      <a:r>
                        <a:rPr lang="en-US" dirty="0">
                          <a:uFillTx/>
                        </a:rPr>
                        <a:t>I 1</a:t>
                      </a:r>
                    </a:p>
                  </a:txBody>
                  <a:tcPr/>
                </a:tc>
                <a:tc>
                  <a:txBody>
                    <a:bodyPr/>
                    <a:lstStyle/>
                    <a:p>
                      <a:r>
                        <a:rPr lang="en-US" dirty="0">
                          <a:uFillTx/>
                        </a:rPr>
                        <a:t>I 2</a:t>
                      </a:r>
                    </a:p>
                  </a:txBody>
                  <a:tcPr/>
                </a:tc>
                <a:tc>
                  <a:txBody>
                    <a:bodyPr/>
                    <a:lstStyle/>
                    <a:p>
                      <a:r>
                        <a:rPr lang="en-US" dirty="0">
                          <a:uFillTx/>
                        </a:rPr>
                        <a:t>I 3</a:t>
                      </a: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we made</a:t>
            </a:r>
            <a:endParaRPr lang="en-US" dirty="0"/>
          </a:p>
        </p:txBody>
      </p:sp>
      <p:sp>
        <p:nvSpPr>
          <p:cNvPr id="3" name="Content Placeholder 2"/>
          <p:cNvSpPr>
            <a:spLocks noGrp="1"/>
          </p:cNvSpPr>
          <p:nvPr>
            <p:ph idx="1"/>
          </p:nvPr>
        </p:nvSpPr>
        <p:spPr/>
        <p:txBody>
          <a:bodyPr/>
          <a:lstStyle/>
          <a:p>
            <a:r>
              <a:rPr lang="en-US" dirty="0" smtClean="0"/>
              <a:t>At the first ,</a:t>
            </a:r>
            <a:r>
              <a:rPr lang="en-US" dirty="0"/>
              <a:t> The complexity of the algorithm depends on the “assign” function. This function is called n times by the main function. The function has a nested while and for loop. This makes the complexity of the algorithm to be </a:t>
            </a:r>
            <a:r>
              <a:rPr lang="en-US" dirty="0" smtClean="0"/>
              <a:t>n</a:t>
            </a:r>
            <a:r>
              <a:rPr lang="en-US" baseline="30000" dirty="0"/>
              <a:t>3</a:t>
            </a:r>
            <a:r>
              <a:rPr lang="en-US" dirty="0" smtClean="0"/>
              <a:t>.</a:t>
            </a:r>
          </a:p>
          <a:p>
            <a:r>
              <a:rPr lang="en-US" dirty="0" smtClean="0"/>
              <a:t>However, we are the able to modify this function and then only use one loop so our complexity for this program becomes O(n</a:t>
            </a:r>
            <a:r>
              <a:rPr lang="en-US" baseline="30000" dirty="0" smtClean="0"/>
              <a:t>2</a:t>
            </a:r>
            <a:r>
              <a:rPr lang="en-US" dirty="0" smtClean="0"/>
              <a:t>).</a:t>
            </a:r>
            <a:endParaRPr lang="en-US" dirty="0"/>
          </a:p>
        </p:txBody>
      </p:sp>
    </p:spTree>
    <p:extLst>
      <p:ext uri="{BB962C8B-B14F-4D97-AF65-F5344CB8AC3E}">
        <p14:creationId xmlns:p14="http://schemas.microsoft.com/office/powerpoint/2010/main" val="1911707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513</Words>
  <Application>Microsoft Macintosh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Wingdings 3</vt:lpstr>
      <vt:lpstr>Arial</vt:lpstr>
      <vt:lpstr>Century Gothic</vt:lpstr>
      <vt:lpstr>Ion</vt:lpstr>
      <vt:lpstr>Course Matching system</vt:lpstr>
      <vt:lpstr>Introduction</vt:lpstr>
      <vt:lpstr>Classes</vt:lpstr>
      <vt:lpstr>Introduction</vt:lpstr>
      <vt:lpstr>Algorithm </vt:lpstr>
      <vt:lpstr>Algorithm</vt:lpstr>
      <vt:lpstr>Algorithms</vt:lpstr>
      <vt:lpstr>Algorithm</vt:lpstr>
      <vt:lpstr>Improvements we made</vt:lpstr>
      <vt:lpstr>Tools we have used</vt:lpstr>
      <vt:lpstr>What we learned </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melkam</dc:creator>
  <cp:lastModifiedBy>Zheng, Mao (UMKC-Student)</cp:lastModifiedBy>
  <cp:revision>12</cp:revision>
  <dcterms:created xsi:type="dcterms:W3CDTF">2019-05-07T04:32:38Z</dcterms:created>
  <dcterms:modified xsi:type="dcterms:W3CDTF">2019-05-07T20:24:28Z</dcterms:modified>
</cp:coreProperties>
</file>