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5A1D-8270-4822-ADF5-CD9B76FFA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4F79D63-5BEA-40CB-B8E7-9C28B95D5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26F2966-2632-4B7E-9AE6-A51DFF399D1B}"/>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5" name="Footer Placeholder 4">
            <a:extLst>
              <a:ext uri="{FF2B5EF4-FFF2-40B4-BE49-F238E27FC236}">
                <a16:creationId xmlns:a16="http://schemas.microsoft.com/office/drawing/2014/main" id="{6CC1534E-701B-4976-940B-9603574C9C1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D035D01-AB48-43C7-97E1-0A6DD217DEED}"/>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91198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7827-1DF2-4E83-8542-3998611E1A2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AE0008-5C52-4B58-8651-65D590D2BF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EAC67D-5691-4588-B1C5-1A6859A468EB}"/>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5" name="Footer Placeholder 4">
            <a:extLst>
              <a:ext uri="{FF2B5EF4-FFF2-40B4-BE49-F238E27FC236}">
                <a16:creationId xmlns:a16="http://schemas.microsoft.com/office/drawing/2014/main" id="{D0EF2726-9A0A-4B7C-BDCE-2C3D7830C33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E7F5390-229D-4E79-B21C-AD7985446252}"/>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13500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F9452-AF28-4021-87E0-967EDF50F4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1C9A53-D20F-4201-8FA9-4F52B06B1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8F313B-DF85-4C39-814F-F2A99A566FC1}"/>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5" name="Footer Placeholder 4">
            <a:extLst>
              <a:ext uri="{FF2B5EF4-FFF2-40B4-BE49-F238E27FC236}">
                <a16:creationId xmlns:a16="http://schemas.microsoft.com/office/drawing/2014/main" id="{4EA25AB9-EF59-4493-8952-91B4651E76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E63A6DC-B833-412A-9AF2-B24D7BAB5966}"/>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3063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7B4D-41C3-44F9-833D-94CB9CD2B6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83AEDE-26D4-4D5B-ABA8-2508F137A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05B8BA-A476-4C1F-99E4-D7DC0672A67F}"/>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5" name="Footer Placeholder 4">
            <a:extLst>
              <a:ext uri="{FF2B5EF4-FFF2-40B4-BE49-F238E27FC236}">
                <a16:creationId xmlns:a16="http://schemas.microsoft.com/office/drawing/2014/main" id="{AE43141F-E99A-4A29-9C8D-D2FFDE23DE7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98A297F-65A6-451A-9A72-FE3C091DAED7}"/>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24263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CAEE-EF8C-4321-AF95-C5B9FE4DD7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B75C6BC-8DA6-4E20-BEE5-BADF0ADA3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54DB8-135B-4EB9-A306-BE8FE26DA078}"/>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5" name="Footer Placeholder 4">
            <a:extLst>
              <a:ext uri="{FF2B5EF4-FFF2-40B4-BE49-F238E27FC236}">
                <a16:creationId xmlns:a16="http://schemas.microsoft.com/office/drawing/2014/main" id="{876E7E89-D9EB-418B-95B8-820C77508F0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EF60C7-77E3-4B56-8BA4-0A4295542223}"/>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273778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2683-1A89-4CC4-9AEA-13A19A59BB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578A75-6575-4D13-B49B-B1D342603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B7FCA0-08E5-4DA2-943B-652AB6EFA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A7AFCA-A849-4ECD-B21E-B13348468696}"/>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6" name="Footer Placeholder 5">
            <a:extLst>
              <a:ext uri="{FF2B5EF4-FFF2-40B4-BE49-F238E27FC236}">
                <a16:creationId xmlns:a16="http://schemas.microsoft.com/office/drawing/2014/main" id="{0F133247-4D11-4702-B288-7B62A5EBF05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581F6BA-D1BF-4C9C-9FDE-42AECB00A418}"/>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314316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916-49FD-4A84-A20B-F80CAF443A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51F60E-AD01-4883-8668-8D33561D9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579A96-EF89-4D19-ABEF-D00701D5D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84AC50-C764-4A16-8935-2025B4363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137F2-C6DA-4ACA-8746-160C60E1D8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B9D1EA-063E-4BFA-B17D-CEF68397BA3E}"/>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8" name="Footer Placeholder 7">
            <a:extLst>
              <a:ext uri="{FF2B5EF4-FFF2-40B4-BE49-F238E27FC236}">
                <a16:creationId xmlns:a16="http://schemas.microsoft.com/office/drawing/2014/main" id="{6E176495-7F30-4536-AB76-C82D57EB047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72839C11-CC42-4F9E-B456-F4C41AAF0120}"/>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242503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3AC9-1FBD-43E3-B763-ADCE4E65D17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E17A62-5559-4E71-95AE-F207617778F0}"/>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4" name="Footer Placeholder 3">
            <a:extLst>
              <a:ext uri="{FF2B5EF4-FFF2-40B4-BE49-F238E27FC236}">
                <a16:creationId xmlns:a16="http://schemas.microsoft.com/office/drawing/2014/main" id="{D9A4D0BC-47ED-4BA5-873D-323F4F264D8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EA1D4D00-38BB-48D3-9404-E82D3A84D141}"/>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169226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76F14-8FCA-406B-9C83-B45901F10759}"/>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3" name="Footer Placeholder 2">
            <a:extLst>
              <a:ext uri="{FF2B5EF4-FFF2-40B4-BE49-F238E27FC236}">
                <a16:creationId xmlns:a16="http://schemas.microsoft.com/office/drawing/2014/main" id="{AF61B0FD-0930-406E-89DA-A9BED9B15BA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E9A01F6-75E3-46C5-AD82-437E90A0081F}"/>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156493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DBCE-E54E-40D4-AC00-B61EC6DB9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76AFA55-BF31-4D69-8820-413CC573B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ABFD25-BD7B-49F6-BF2E-FE1813FD6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51C34-73EE-4135-ABFA-BEE55D00AE81}"/>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6" name="Footer Placeholder 5">
            <a:extLst>
              <a:ext uri="{FF2B5EF4-FFF2-40B4-BE49-F238E27FC236}">
                <a16:creationId xmlns:a16="http://schemas.microsoft.com/office/drawing/2014/main" id="{B2ACB951-6CC2-4E81-B875-2FE049DD084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D6C537B-13C6-4071-BC3C-77EA3B54D9A1}"/>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104408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BE88-3619-4708-A8E0-7852BB155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72591A-A537-4F4D-BC80-B922D1082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94FD874-83A9-4DC4-A1B0-D8925A282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B0571-D374-470C-A943-D77A039F71EB}"/>
              </a:ext>
            </a:extLst>
          </p:cNvPr>
          <p:cNvSpPr>
            <a:spLocks noGrp="1"/>
          </p:cNvSpPr>
          <p:nvPr>
            <p:ph type="dt" sz="half" idx="10"/>
          </p:nvPr>
        </p:nvSpPr>
        <p:spPr/>
        <p:txBody>
          <a:bodyPr/>
          <a:lstStyle/>
          <a:p>
            <a:fld id="{FDEA9F89-F2FE-4AB1-8E18-3FEA78481DF8}" type="datetimeFigureOut">
              <a:rPr lang="en-GB" smtClean="0"/>
              <a:t>19/09/2021</a:t>
            </a:fld>
            <a:endParaRPr lang="en-GB" dirty="0"/>
          </a:p>
        </p:txBody>
      </p:sp>
      <p:sp>
        <p:nvSpPr>
          <p:cNvPr id="6" name="Footer Placeholder 5">
            <a:extLst>
              <a:ext uri="{FF2B5EF4-FFF2-40B4-BE49-F238E27FC236}">
                <a16:creationId xmlns:a16="http://schemas.microsoft.com/office/drawing/2014/main" id="{989ED393-0286-4B55-920D-24C309D729E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699D888-CEAC-499B-BC8F-46E1B305E9BD}"/>
              </a:ext>
            </a:extLst>
          </p:cNvPr>
          <p:cNvSpPr>
            <a:spLocks noGrp="1"/>
          </p:cNvSpPr>
          <p:nvPr>
            <p:ph type="sldNum" sz="quarter" idx="12"/>
          </p:nvPr>
        </p:nvSpPr>
        <p:spPr/>
        <p:txBody>
          <a:bodyPr/>
          <a:lstStyle/>
          <a:p>
            <a:fld id="{0348276F-8629-4314-8EB4-904D3BE81216}" type="slidenum">
              <a:rPr lang="en-GB" smtClean="0"/>
              <a:t>‹#›</a:t>
            </a:fld>
            <a:endParaRPr lang="en-GB" dirty="0"/>
          </a:p>
        </p:txBody>
      </p:sp>
    </p:spTree>
    <p:extLst>
      <p:ext uri="{BB962C8B-B14F-4D97-AF65-F5344CB8AC3E}">
        <p14:creationId xmlns:p14="http://schemas.microsoft.com/office/powerpoint/2010/main" val="4513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F765B-107F-4C14-8B4F-9D114C72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99A800-E6FD-497B-9365-8090A65D5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1333CE-8D89-48D0-925D-6F69BA6C2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A9F89-F2FE-4AB1-8E18-3FEA78481DF8}" type="datetimeFigureOut">
              <a:rPr lang="en-GB" smtClean="0"/>
              <a:t>19/09/2021</a:t>
            </a:fld>
            <a:endParaRPr lang="en-GB" dirty="0"/>
          </a:p>
        </p:txBody>
      </p:sp>
      <p:sp>
        <p:nvSpPr>
          <p:cNvPr id="5" name="Footer Placeholder 4">
            <a:extLst>
              <a:ext uri="{FF2B5EF4-FFF2-40B4-BE49-F238E27FC236}">
                <a16:creationId xmlns:a16="http://schemas.microsoft.com/office/drawing/2014/main" id="{7604D4D9-89F5-4871-8B81-BB1743A6C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C0AA64A3-682C-43EB-85C0-5B07BFC65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8276F-8629-4314-8EB4-904D3BE81216}" type="slidenum">
              <a:rPr lang="en-GB" smtClean="0"/>
              <a:t>‹#›</a:t>
            </a:fld>
            <a:endParaRPr lang="en-GB" dirty="0"/>
          </a:p>
        </p:txBody>
      </p:sp>
    </p:spTree>
    <p:extLst>
      <p:ext uri="{BB962C8B-B14F-4D97-AF65-F5344CB8AC3E}">
        <p14:creationId xmlns:p14="http://schemas.microsoft.com/office/powerpoint/2010/main" val="141647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FC1-F294-4AE6-94F4-8691A2CB2494}"/>
              </a:ext>
            </a:extLst>
          </p:cNvPr>
          <p:cNvSpPr>
            <a:spLocks noGrp="1"/>
          </p:cNvSpPr>
          <p:nvPr>
            <p:ph type="ctrTitle"/>
          </p:nvPr>
        </p:nvSpPr>
        <p:spPr/>
        <p:txBody>
          <a:bodyPr/>
          <a:lstStyle/>
          <a:p>
            <a:r>
              <a:rPr lang="en-GB" dirty="0"/>
              <a:t>Different Types of CSS</a:t>
            </a:r>
          </a:p>
        </p:txBody>
      </p:sp>
      <p:sp>
        <p:nvSpPr>
          <p:cNvPr id="3" name="Subtitle 2">
            <a:extLst>
              <a:ext uri="{FF2B5EF4-FFF2-40B4-BE49-F238E27FC236}">
                <a16:creationId xmlns:a16="http://schemas.microsoft.com/office/drawing/2014/main" id="{92127A2F-919E-44E0-BA7A-6049FCCC1068}"/>
              </a:ext>
            </a:extLst>
          </p:cNvPr>
          <p:cNvSpPr>
            <a:spLocks noGrp="1"/>
          </p:cNvSpPr>
          <p:nvPr>
            <p:ph type="subTitle" idx="1"/>
          </p:nvPr>
        </p:nvSpPr>
        <p:spPr/>
        <p:txBody>
          <a:bodyPr/>
          <a:lstStyle/>
          <a:p>
            <a:r>
              <a:rPr lang="en-GB" dirty="0"/>
              <a:t>Computer Science</a:t>
            </a:r>
          </a:p>
        </p:txBody>
      </p:sp>
    </p:spTree>
    <p:extLst>
      <p:ext uri="{BB962C8B-B14F-4D97-AF65-F5344CB8AC3E}">
        <p14:creationId xmlns:p14="http://schemas.microsoft.com/office/powerpoint/2010/main" val="416466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232A7-B3ED-421F-B670-4705F7937445}"/>
              </a:ext>
            </a:extLst>
          </p:cNvPr>
          <p:cNvSpPr txBox="1"/>
          <p:nvPr/>
        </p:nvSpPr>
        <p:spPr>
          <a:xfrm>
            <a:off x="838199" y="291090"/>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u="sng" kern="1200">
                <a:solidFill>
                  <a:schemeClr val="tx1"/>
                </a:solidFill>
                <a:latin typeface="+mj-lt"/>
                <a:ea typeface="+mj-ea"/>
                <a:cs typeface="+mj-cs"/>
              </a:rPr>
              <a:t>External CSS</a:t>
            </a:r>
          </a:p>
        </p:txBody>
      </p:sp>
      <p:pic>
        <p:nvPicPr>
          <p:cNvPr id="4" name="Picture 3" descr="Text&#10;&#10;Description automatically generated">
            <a:extLst>
              <a:ext uri="{FF2B5EF4-FFF2-40B4-BE49-F238E27FC236}">
                <a16:creationId xmlns:a16="http://schemas.microsoft.com/office/drawing/2014/main" id="{5D8264E1-0019-4658-AE1C-56A3C0B13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06" y="1863801"/>
            <a:ext cx="6506587" cy="4440746"/>
          </a:xfrm>
          <a:prstGeom prst="rect">
            <a:avLst/>
          </a:prstGeom>
        </p:spPr>
      </p:pic>
    </p:spTree>
    <p:extLst>
      <p:ext uri="{BB962C8B-B14F-4D97-AF65-F5344CB8AC3E}">
        <p14:creationId xmlns:p14="http://schemas.microsoft.com/office/powerpoint/2010/main" val="163750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CA1EDF-617E-4117-8773-8027232718A9}"/>
              </a:ext>
            </a:extLst>
          </p:cNvPr>
          <p:cNvSpPr txBox="1"/>
          <p:nvPr/>
        </p:nvSpPr>
        <p:spPr>
          <a:xfrm>
            <a:off x="411061" y="167780"/>
            <a:ext cx="4194495" cy="646331"/>
          </a:xfrm>
          <a:prstGeom prst="rect">
            <a:avLst/>
          </a:prstGeom>
          <a:noFill/>
        </p:spPr>
        <p:txBody>
          <a:bodyPr wrap="square" rtlCol="0">
            <a:spAutoFit/>
          </a:bodyPr>
          <a:lstStyle/>
          <a:p>
            <a:r>
              <a:rPr lang="en-GB" sz="3600" u="sng" dirty="0"/>
              <a:t>External CSS</a:t>
            </a:r>
          </a:p>
        </p:txBody>
      </p:sp>
      <p:sp>
        <p:nvSpPr>
          <p:cNvPr id="4" name="TextBox 3">
            <a:extLst>
              <a:ext uri="{FF2B5EF4-FFF2-40B4-BE49-F238E27FC236}">
                <a16:creationId xmlns:a16="http://schemas.microsoft.com/office/drawing/2014/main" id="{C8CA074B-E200-46BF-8EE5-8A0A85E2D8EC}"/>
              </a:ext>
            </a:extLst>
          </p:cNvPr>
          <p:cNvSpPr txBox="1"/>
          <p:nvPr/>
        </p:nvSpPr>
        <p:spPr>
          <a:xfrm>
            <a:off x="411061" y="1082180"/>
            <a:ext cx="6954473" cy="1754326"/>
          </a:xfrm>
          <a:prstGeom prst="rect">
            <a:avLst/>
          </a:prstGeom>
          <a:noFill/>
        </p:spPr>
        <p:txBody>
          <a:bodyPr wrap="square" rtlCol="0">
            <a:spAutoFit/>
          </a:bodyPr>
          <a:lstStyle/>
          <a:p>
            <a:pPr marL="285750" indent="-285750">
              <a:buFont typeface="Arial" panose="020B0604020202020204" pitchFamily="34" charset="0"/>
              <a:buChar char="•"/>
            </a:pPr>
            <a:r>
              <a:rPr lang="en-GB" dirty="0"/>
              <a:t>We use external CSS when we want to style/effect multiple pages.</a:t>
            </a:r>
          </a:p>
          <a:p>
            <a:pPr marL="285750" indent="-285750">
              <a:buFont typeface="Arial" panose="020B0604020202020204" pitchFamily="34" charset="0"/>
              <a:buChar char="•"/>
            </a:pPr>
            <a:r>
              <a:rPr lang="en-GB" dirty="0"/>
              <a:t>It is more efficient that using internal or inline CSS for repeating elements</a:t>
            </a:r>
          </a:p>
          <a:p>
            <a:pPr marL="285750" indent="-285750">
              <a:buFont typeface="Arial" panose="020B0604020202020204" pitchFamily="34" charset="0"/>
              <a:buChar char="•"/>
            </a:pPr>
            <a:r>
              <a:rPr lang="en-GB" dirty="0"/>
              <a:t>To use external CSS we use the link tag with the info of its relationship with the html file using rel=“stylesheet” and its location href=“style.css”</a:t>
            </a:r>
          </a:p>
        </p:txBody>
      </p:sp>
      <p:pic>
        <p:nvPicPr>
          <p:cNvPr id="6" name="Picture 5" descr="Text&#10;&#10;Description automatically generated">
            <a:extLst>
              <a:ext uri="{FF2B5EF4-FFF2-40B4-BE49-F238E27FC236}">
                <a16:creationId xmlns:a16="http://schemas.microsoft.com/office/drawing/2014/main" id="{E2E2D25E-C45C-40FB-97A0-66557B8A63AF}"/>
              </a:ext>
            </a:extLst>
          </p:cNvPr>
          <p:cNvPicPr>
            <a:picLocks noChangeAspect="1"/>
          </p:cNvPicPr>
          <p:nvPr/>
        </p:nvPicPr>
        <p:blipFill rotWithShape="1">
          <a:blip r:embed="rId2">
            <a:extLst>
              <a:ext uri="{28A0092B-C50C-407E-A947-70E740481C1C}">
                <a14:useLocalDpi xmlns:a14="http://schemas.microsoft.com/office/drawing/2010/main" val="0"/>
              </a:ext>
            </a:extLst>
          </a:blip>
          <a:srcRect t="27838"/>
          <a:stretch/>
        </p:blipFill>
        <p:spPr>
          <a:xfrm>
            <a:off x="1073797" y="3573623"/>
            <a:ext cx="7543800" cy="2563780"/>
          </a:xfrm>
          <a:prstGeom prst="rect">
            <a:avLst/>
          </a:prstGeom>
        </p:spPr>
      </p:pic>
    </p:spTree>
    <p:extLst>
      <p:ext uri="{BB962C8B-B14F-4D97-AF65-F5344CB8AC3E}">
        <p14:creationId xmlns:p14="http://schemas.microsoft.com/office/powerpoint/2010/main" val="225333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1FA8-9889-46DA-9A9D-D4D0771991C2}"/>
              </a:ext>
            </a:extLst>
          </p:cNvPr>
          <p:cNvSpPr txBox="1"/>
          <p:nvPr/>
        </p:nvSpPr>
        <p:spPr>
          <a:xfrm>
            <a:off x="391886" y="65314"/>
            <a:ext cx="3862873" cy="646331"/>
          </a:xfrm>
          <a:prstGeom prst="rect">
            <a:avLst/>
          </a:prstGeom>
          <a:noFill/>
        </p:spPr>
        <p:txBody>
          <a:bodyPr wrap="square" rtlCol="0">
            <a:spAutoFit/>
          </a:bodyPr>
          <a:lstStyle/>
          <a:p>
            <a:r>
              <a:rPr lang="en-GB" sz="3600" u="sng" dirty="0"/>
              <a:t>External CSS Quiz</a:t>
            </a:r>
          </a:p>
        </p:txBody>
      </p:sp>
      <p:sp>
        <p:nvSpPr>
          <p:cNvPr id="3" name="TextBox 2">
            <a:extLst>
              <a:ext uri="{FF2B5EF4-FFF2-40B4-BE49-F238E27FC236}">
                <a16:creationId xmlns:a16="http://schemas.microsoft.com/office/drawing/2014/main" id="{BF85E57E-FE6E-410B-8B63-1433D9A60050}"/>
              </a:ext>
            </a:extLst>
          </p:cNvPr>
          <p:cNvSpPr txBox="1"/>
          <p:nvPr/>
        </p:nvSpPr>
        <p:spPr>
          <a:xfrm>
            <a:off x="783771" y="1184988"/>
            <a:ext cx="4049486"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What is the tag we use to link to  the external CSS</a:t>
            </a:r>
          </a:p>
          <a:p>
            <a:pPr marL="285750" indent="-285750">
              <a:buFont typeface="Arial" panose="020B0604020202020204" pitchFamily="34" charset="0"/>
              <a:buChar char="•"/>
            </a:pPr>
            <a:r>
              <a:rPr lang="en-GB" sz="2400" dirty="0"/>
              <a:t>Do we need to add the file extension for CSS</a:t>
            </a:r>
          </a:p>
          <a:p>
            <a:pPr marL="285750" indent="-285750">
              <a:buFont typeface="Arial" panose="020B0604020202020204" pitchFamily="34" charset="0"/>
              <a:buChar char="•"/>
            </a:pPr>
            <a:r>
              <a:rPr lang="en-GB" sz="2400" dirty="0"/>
              <a:t>Do we need to link from CSS to html </a:t>
            </a:r>
          </a:p>
        </p:txBody>
      </p:sp>
      <p:pic>
        <p:nvPicPr>
          <p:cNvPr id="11" name="Picture 10" descr="Text&#10;&#10;Description automatically generated">
            <a:extLst>
              <a:ext uri="{FF2B5EF4-FFF2-40B4-BE49-F238E27FC236}">
                <a16:creationId xmlns:a16="http://schemas.microsoft.com/office/drawing/2014/main" id="{67C8239C-BA47-4751-87A2-5A1F69CB9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3751" y="1418252"/>
            <a:ext cx="5411521" cy="4466447"/>
          </a:xfrm>
          <a:prstGeom prst="rect">
            <a:avLst/>
          </a:prstGeom>
        </p:spPr>
      </p:pic>
    </p:spTree>
    <p:extLst>
      <p:ext uri="{BB962C8B-B14F-4D97-AF65-F5344CB8AC3E}">
        <p14:creationId xmlns:p14="http://schemas.microsoft.com/office/powerpoint/2010/main" val="5855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C8971-3198-452C-8214-F41895EC3DBE}"/>
              </a:ext>
            </a:extLst>
          </p:cNvPr>
          <p:cNvSpPr txBox="1"/>
          <p:nvPr/>
        </p:nvSpPr>
        <p:spPr>
          <a:xfrm>
            <a:off x="363894" y="307910"/>
            <a:ext cx="4805265" cy="584775"/>
          </a:xfrm>
          <a:prstGeom prst="rect">
            <a:avLst/>
          </a:prstGeom>
          <a:noFill/>
        </p:spPr>
        <p:txBody>
          <a:bodyPr wrap="square" rtlCol="0">
            <a:spAutoFit/>
          </a:bodyPr>
          <a:lstStyle/>
          <a:p>
            <a:r>
              <a:rPr lang="en-GB" sz="3200" u="sng" dirty="0"/>
              <a:t>CSS Hierarchy/Priority</a:t>
            </a:r>
          </a:p>
        </p:txBody>
      </p:sp>
      <p:pic>
        <p:nvPicPr>
          <p:cNvPr id="4" name="Picture 3" descr="A picture containing diagram&#10;&#10;Description automatically generated">
            <a:extLst>
              <a:ext uri="{FF2B5EF4-FFF2-40B4-BE49-F238E27FC236}">
                <a16:creationId xmlns:a16="http://schemas.microsoft.com/office/drawing/2014/main" id="{58C5CD75-031C-4953-955E-3E19C8E73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551" y="1734619"/>
            <a:ext cx="4568543" cy="3658475"/>
          </a:xfrm>
          <a:prstGeom prst="rect">
            <a:avLst/>
          </a:prstGeom>
        </p:spPr>
      </p:pic>
      <p:sp>
        <p:nvSpPr>
          <p:cNvPr id="5" name="TextBox 4">
            <a:extLst>
              <a:ext uri="{FF2B5EF4-FFF2-40B4-BE49-F238E27FC236}">
                <a16:creationId xmlns:a16="http://schemas.microsoft.com/office/drawing/2014/main" id="{230EEE33-3DF6-418A-908E-1094B4DEB11B}"/>
              </a:ext>
            </a:extLst>
          </p:cNvPr>
          <p:cNvSpPr txBox="1"/>
          <p:nvPr/>
        </p:nvSpPr>
        <p:spPr>
          <a:xfrm>
            <a:off x="494522" y="1640242"/>
            <a:ext cx="5999583" cy="2246769"/>
          </a:xfrm>
          <a:prstGeom prst="rect">
            <a:avLst/>
          </a:prstGeom>
          <a:noFill/>
        </p:spPr>
        <p:txBody>
          <a:bodyPr wrap="square" rtlCol="0">
            <a:spAutoFit/>
          </a:bodyPr>
          <a:lstStyle/>
          <a:p>
            <a:pPr marL="285750" indent="-285750">
              <a:buFont typeface="Arial" panose="020B0604020202020204" pitchFamily="34" charset="0"/>
              <a:buChar char="•"/>
            </a:pPr>
            <a:r>
              <a:rPr lang="en-GB" sz="2000" dirty="0"/>
              <a:t>In html/CSS we have something calls CSS hierarchy which allows certain things to be overridden</a:t>
            </a:r>
          </a:p>
          <a:p>
            <a:pPr marL="285750" indent="-285750">
              <a:buFont typeface="Arial" panose="020B0604020202020204" pitchFamily="34" charset="0"/>
              <a:buChar char="•"/>
            </a:pPr>
            <a:r>
              <a:rPr lang="en-GB" sz="2000" dirty="0"/>
              <a:t>Say our external CSS says all text should be red but we want the word plug to be green we would use inline CSS to override that Or the !important tag(well talk about that next slide)</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203707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301D2-A20A-4EE6-983E-5071377BADF9}"/>
              </a:ext>
            </a:extLst>
          </p:cNvPr>
          <p:cNvSpPr txBox="1"/>
          <p:nvPr/>
        </p:nvSpPr>
        <p:spPr>
          <a:xfrm>
            <a:off x="327171" y="310393"/>
            <a:ext cx="2667699" cy="523220"/>
          </a:xfrm>
          <a:prstGeom prst="rect">
            <a:avLst/>
          </a:prstGeom>
          <a:noFill/>
        </p:spPr>
        <p:txBody>
          <a:bodyPr wrap="square" rtlCol="0">
            <a:spAutoFit/>
          </a:bodyPr>
          <a:lstStyle/>
          <a:p>
            <a:r>
              <a:rPr lang="en-GB" sz="2800" u="sng" dirty="0"/>
              <a:t>Priority Quiz </a:t>
            </a:r>
          </a:p>
        </p:txBody>
      </p:sp>
      <p:sp>
        <p:nvSpPr>
          <p:cNvPr id="3" name="TextBox 2">
            <a:extLst>
              <a:ext uri="{FF2B5EF4-FFF2-40B4-BE49-F238E27FC236}">
                <a16:creationId xmlns:a16="http://schemas.microsoft.com/office/drawing/2014/main" id="{CD8B3409-538D-4FD1-A864-8D75FEB85246}"/>
              </a:ext>
            </a:extLst>
          </p:cNvPr>
          <p:cNvSpPr txBox="1"/>
          <p:nvPr/>
        </p:nvSpPr>
        <p:spPr>
          <a:xfrm>
            <a:off x="645952" y="1526796"/>
            <a:ext cx="5357769"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If this is our CSS file is this</a:t>
            </a:r>
          </a:p>
        </p:txBody>
      </p:sp>
      <p:pic>
        <p:nvPicPr>
          <p:cNvPr id="5" name="Picture 4" descr="Graphical user interface&#10;&#10;Description automatically generated">
            <a:extLst>
              <a:ext uri="{FF2B5EF4-FFF2-40B4-BE49-F238E27FC236}">
                <a16:creationId xmlns:a16="http://schemas.microsoft.com/office/drawing/2014/main" id="{3F9DE26A-66DB-40A2-9E0F-42D4D610E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569" y="2373647"/>
            <a:ext cx="1771650" cy="1238250"/>
          </a:xfrm>
          <a:prstGeom prst="rect">
            <a:avLst/>
          </a:prstGeom>
        </p:spPr>
      </p:pic>
      <p:sp>
        <p:nvSpPr>
          <p:cNvPr id="6" name="TextBox 5">
            <a:extLst>
              <a:ext uri="{FF2B5EF4-FFF2-40B4-BE49-F238E27FC236}">
                <a16:creationId xmlns:a16="http://schemas.microsoft.com/office/drawing/2014/main" id="{E092D849-5788-41C5-A165-889AC45DAB7E}"/>
              </a:ext>
            </a:extLst>
          </p:cNvPr>
          <p:cNvSpPr txBox="1"/>
          <p:nvPr/>
        </p:nvSpPr>
        <p:spPr>
          <a:xfrm>
            <a:off x="645952" y="3892492"/>
            <a:ext cx="3028426" cy="646331"/>
          </a:xfrm>
          <a:prstGeom prst="rect">
            <a:avLst/>
          </a:prstGeom>
          <a:noFill/>
        </p:spPr>
        <p:txBody>
          <a:bodyPr wrap="square" rtlCol="0">
            <a:spAutoFit/>
          </a:bodyPr>
          <a:lstStyle/>
          <a:p>
            <a:pPr marL="285750" indent="-285750">
              <a:buFont typeface="Arial" panose="020B0604020202020204" pitchFamily="34" charset="0"/>
              <a:buChar char="•"/>
            </a:pPr>
            <a:r>
              <a:rPr lang="en-GB" dirty="0"/>
              <a:t>And our html file looks like this</a:t>
            </a:r>
          </a:p>
        </p:txBody>
      </p:sp>
      <p:pic>
        <p:nvPicPr>
          <p:cNvPr id="8" name="Picture 7" descr="Graphical user interface, text&#10;&#10;Description automatically generated">
            <a:extLst>
              <a:ext uri="{FF2B5EF4-FFF2-40B4-BE49-F238E27FC236}">
                <a16:creationId xmlns:a16="http://schemas.microsoft.com/office/drawing/2014/main" id="{334C3A97-2FAB-420B-B363-FF27117A6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52" y="4639235"/>
            <a:ext cx="3943350" cy="1400175"/>
          </a:xfrm>
          <a:prstGeom prst="rect">
            <a:avLst/>
          </a:prstGeom>
        </p:spPr>
      </p:pic>
      <p:sp>
        <p:nvSpPr>
          <p:cNvPr id="9" name="TextBox 8">
            <a:extLst>
              <a:ext uri="{FF2B5EF4-FFF2-40B4-BE49-F238E27FC236}">
                <a16:creationId xmlns:a16="http://schemas.microsoft.com/office/drawing/2014/main" id="{DD00F876-86A1-4C10-B096-0CABA9952562}"/>
              </a:ext>
            </a:extLst>
          </p:cNvPr>
          <p:cNvSpPr txBox="1"/>
          <p:nvPr/>
        </p:nvSpPr>
        <p:spPr>
          <a:xfrm>
            <a:off x="6736359" y="1265186"/>
            <a:ext cx="3498209" cy="1446550"/>
          </a:xfrm>
          <a:prstGeom prst="rect">
            <a:avLst/>
          </a:prstGeom>
          <a:noFill/>
        </p:spPr>
        <p:txBody>
          <a:bodyPr wrap="square" rtlCol="0">
            <a:spAutoFit/>
          </a:bodyPr>
          <a:lstStyle/>
          <a:p>
            <a:r>
              <a:rPr lang="en-GB" sz="3200" dirty="0"/>
              <a:t>What colour will </a:t>
            </a:r>
          </a:p>
          <a:p>
            <a:pPr marL="342900" indent="-342900">
              <a:buFont typeface="Arial" panose="020B0604020202020204" pitchFamily="34" charset="0"/>
              <a:buChar char="•"/>
            </a:pPr>
            <a:r>
              <a:rPr lang="en-GB" sz="2800" dirty="0"/>
              <a:t>Hello World </a:t>
            </a:r>
          </a:p>
          <a:p>
            <a:pPr marL="342900" indent="-342900">
              <a:buFont typeface="Arial" panose="020B0604020202020204" pitchFamily="34" charset="0"/>
              <a:buChar char="•"/>
            </a:pPr>
            <a:r>
              <a:rPr lang="en-GB" sz="2800" dirty="0"/>
              <a:t>Bye World!</a:t>
            </a:r>
          </a:p>
        </p:txBody>
      </p:sp>
      <p:pic>
        <p:nvPicPr>
          <p:cNvPr id="11" name="Picture 10" descr="A picture containing text&#10;&#10;Description automatically generated">
            <a:extLst>
              <a:ext uri="{FF2B5EF4-FFF2-40B4-BE49-F238E27FC236}">
                <a16:creationId xmlns:a16="http://schemas.microsoft.com/office/drawing/2014/main" id="{55D4B42D-0306-4AB2-8FA4-024350711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487" y="3243423"/>
            <a:ext cx="4438650" cy="2590800"/>
          </a:xfrm>
          <a:prstGeom prst="rect">
            <a:avLst/>
          </a:prstGeom>
        </p:spPr>
      </p:pic>
    </p:spTree>
    <p:extLst>
      <p:ext uri="{BB962C8B-B14F-4D97-AF65-F5344CB8AC3E}">
        <p14:creationId xmlns:p14="http://schemas.microsoft.com/office/powerpoint/2010/main" val="21417771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nextCondLst>
                <p:cond evt="onClick" delay="0">
                  <p:tgtEl>
                    <p:spTgt spid="9"/>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4FF26-DF7B-4F60-958E-0575D488B681}"/>
              </a:ext>
            </a:extLst>
          </p:cNvPr>
          <p:cNvSpPr txBox="1"/>
          <p:nvPr/>
        </p:nvSpPr>
        <p:spPr>
          <a:xfrm>
            <a:off x="726225" y="343949"/>
            <a:ext cx="4353886" cy="707886"/>
          </a:xfrm>
          <a:prstGeom prst="rect">
            <a:avLst/>
          </a:prstGeom>
          <a:noFill/>
        </p:spPr>
        <p:txBody>
          <a:bodyPr wrap="square" rtlCol="0">
            <a:spAutoFit/>
          </a:bodyPr>
          <a:lstStyle/>
          <a:p>
            <a:r>
              <a:rPr lang="en-GB" sz="4000" b="1" u="sng" dirty="0"/>
              <a:t>!important</a:t>
            </a:r>
          </a:p>
        </p:txBody>
      </p:sp>
      <p:sp>
        <p:nvSpPr>
          <p:cNvPr id="3" name="TextBox 2">
            <a:extLst>
              <a:ext uri="{FF2B5EF4-FFF2-40B4-BE49-F238E27FC236}">
                <a16:creationId xmlns:a16="http://schemas.microsoft.com/office/drawing/2014/main" id="{4DDEF37C-30A7-4E88-B0FC-B450AB455E1E}"/>
              </a:ext>
            </a:extLst>
          </p:cNvPr>
          <p:cNvSpPr txBox="1"/>
          <p:nvPr/>
        </p:nvSpPr>
        <p:spPr>
          <a:xfrm>
            <a:off x="914400" y="1828800"/>
            <a:ext cx="4353886" cy="10156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2000" dirty="0"/>
              <a:t>Another way to override a CSS rule is by using the “</a:t>
            </a:r>
            <a:r>
              <a:rPr lang="en-GB" sz="2000" b="1" dirty="0"/>
              <a:t>!important</a:t>
            </a:r>
            <a:r>
              <a:rPr lang="en-GB" sz="2000" dirty="0"/>
              <a:t>” at the end of a CSS line</a:t>
            </a:r>
          </a:p>
        </p:txBody>
      </p:sp>
      <p:pic>
        <p:nvPicPr>
          <p:cNvPr id="5" name="Picture 4" descr="Graphical user interface, text&#10;&#10;Description automatically generated">
            <a:extLst>
              <a:ext uri="{FF2B5EF4-FFF2-40B4-BE49-F238E27FC236}">
                <a16:creationId xmlns:a16="http://schemas.microsoft.com/office/drawing/2014/main" id="{9A84EC05-F9D5-45B2-9158-36D99BDBD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68" y="2982417"/>
            <a:ext cx="3776201" cy="1790919"/>
          </a:xfrm>
          <a:prstGeom prst="rect">
            <a:avLst/>
          </a:prstGeom>
        </p:spPr>
      </p:pic>
    </p:spTree>
    <p:extLst>
      <p:ext uri="{BB962C8B-B14F-4D97-AF65-F5344CB8AC3E}">
        <p14:creationId xmlns:p14="http://schemas.microsoft.com/office/powerpoint/2010/main" val="423431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0D8200-AEDA-4711-B97E-A8EEE2CF701F}"/>
              </a:ext>
            </a:extLst>
          </p:cNvPr>
          <p:cNvSpPr txBox="1"/>
          <p:nvPr/>
        </p:nvSpPr>
        <p:spPr>
          <a:xfrm>
            <a:off x="1031846" y="310393"/>
            <a:ext cx="4412609" cy="584775"/>
          </a:xfrm>
          <a:prstGeom prst="rect">
            <a:avLst/>
          </a:prstGeom>
          <a:noFill/>
        </p:spPr>
        <p:txBody>
          <a:bodyPr wrap="square" rtlCol="0">
            <a:spAutoFit/>
          </a:bodyPr>
          <a:lstStyle/>
          <a:p>
            <a:r>
              <a:rPr lang="en-GB" sz="3200" u="sng" dirty="0"/>
              <a:t>Task</a:t>
            </a:r>
          </a:p>
        </p:txBody>
      </p:sp>
      <p:sp>
        <p:nvSpPr>
          <p:cNvPr id="3" name="TextBox 2">
            <a:extLst>
              <a:ext uri="{FF2B5EF4-FFF2-40B4-BE49-F238E27FC236}">
                <a16:creationId xmlns:a16="http://schemas.microsoft.com/office/drawing/2014/main" id="{F4047152-7C4A-4C22-9CCB-D02C3DFB9220}"/>
              </a:ext>
            </a:extLst>
          </p:cNvPr>
          <p:cNvSpPr txBox="1"/>
          <p:nvPr/>
        </p:nvSpPr>
        <p:spPr>
          <a:xfrm>
            <a:off x="838899" y="1560352"/>
            <a:ext cx="4295163" cy="1938992"/>
          </a:xfrm>
          <a:prstGeom prst="rect">
            <a:avLst/>
          </a:prstGeom>
          <a:noFill/>
        </p:spPr>
        <p:txBody>
          <a:bodyPr wrap="square" rtlCol="0">
            <a:spAutoFit/>
          </a:bodyPr>
          <a:lstStyle/>
          <a:p>
            <a:r>
              <a:rPr lang="en-GB" sz="2400" dirty="0"/>
              <a:t>Make a basic website using at least 2 of the CSS methods </a:t>
            </a:r>
          </a:p>
          <a:p>
            <a:pPr marL="342900" indent="-342900">
              <a:buFont typeface="Arial" panose="020B0604020202020204" pitchFamily="34" charset="0"/>
              <a:buChar char="•"/>
            </a:pPr>
            <a:r>
              <a:rPr lang="en-GB" sz="2400" dirty="0"/>
              <a:t>Internal</a:t>
            </a:r>
          </a:p>
          <a:p>
            <a:pPr marL="342900" indent="-342900">
              <a:buFont typeface="Arial" panose="020B0604020202020204" pitchFamily="34" charset="0"/>
              <a:buChar char="•"/>
            </a:pPr>
            <a:r>
              <a:rPr lang="en-GB" sz="2400" dirty="0"/>
              <a:t>External</a:t>
            </a:r>
          </a:p>
          <a:p>
            <a:pPr marL="342900" indent="-342900">
              <a:buFont typeface="Arial" panose="020B0604020202020204" pitchFamily="34" charset="0"/>
              <a:buChar char="•"/>
            </a:pPr>
            <a:r>
              <a:rPr lang="en-GB" sz="2400" dirty="0"/>
              <a:t>Inline</a:t>
            </a:r>
            <a:endParaRPr lang="en-GB" sz="2000" dirty="0"/>
          </a:p>
        </p:txBody>
      </p:sp>
      <p:pic>
        <p:nvPicPr>
          <p:cNvPr id="5" name="Picture 4" descr="A picture containing text, sky, several&#10;&#10;Description automatically generated">
            <a:extLst>
              <a:ext uri="{FF2B5EF4-FFF2-40B4-BE49-F238E27FC236}">
                <a16:creationId xmlns:a16="http://schemas.microsoft.com/office/drawing/2014/main" id="{08446DCB-4E0E-4A8A-ADAF-F7DA1FA29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117" y="1936677"/>
            <a:ext cx="4127559" cy="2736751"/>
          </a:xfrm>
          <a:prstGeom prst="rect">
            <a:avLst/>
          </a:prstGeom>
        </p:spPr>
      </p:pic>
    </p:spTree>
    <p:extLst>
      <p:ext uri="{BB962C8B-B14F-4D97-AF65-F5344CB8AC3E}">
        <p14:creationId xmlns:p14="http://schemas.microsoft.com/office/powerpoint/2010/main" val="177523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FAED0-79DE-44C1-80F0-613205FFA075}"/>
              </a:ext>
            </a:extLst>
          </p:cNvPr>
          <p:cNvSpPr txBox="1"/>
          <p:nvPr/>
        </p:nvSpPr>
        <p:spPr>
          <a:xfrm>
            <a:off x="218242" y="491868"/>
            <a:ext cx="5007970" cy="646331"/>
          </a:xfrm>
          <a:prstGeom prst="rect">
            <a:avLst/>
          </a:prstGeom>
          <a:noFill/>
        </p:spPr>
        <p:txBody>
          <a:bodyPr wrap="square" rtlCol="0">
            <a:spAutoFit/>
          </a:bodyPr>
          <a:lstStyle/>
          <a:p>
            <a:r>
              <a:rPr lang="en-GB" sz="3600" u="sng" dirty="0"/>
              <a:t>Learning Intention:</a:t>
            </a:r>
          </a:p>
        </p:txBody>
      </p:sp>
      <p:sp>
        <p:nvSpPr>
          <p:cNvPr id="5" name="TextBox 4">
            <a:extLst>
              <a:ext uri="{FF2B5EF4-FFF2-40B4-BE49-F238E27FC236}">
                <a16:creationId xmlns:a16="http://schemas.microsoft.com/office/drawing/2014/main" id="{500CBF5E-1FCA-4A61-A027-636AA77E748A}"/>
              </a:ext>
            </a:extLst>
          </p:cNvPr>
          <p:cNvSpPr txBox="1"/>
          <p:nvPr/>
        </p:nvSpPr>
        <p:spPr>
          <a:xfrm>
            <a:off x="142613" y="1426128"/>
            <a:ext cx="4337109" cy="461665"/>
          </a:xfrm>
          <a:prstGeom prst="rect">
            <a:avLst/>
          </a:prstGeom>
          <a:noFill/>
        </p:spPr>
        <p:txBody>
          <a:bodyPr wrap="square" rtlCol="0">
            <a:spAutoFit/>
          </a:bodyPr>
          <a:lstStyle/>
          <a:p>
            <a:r>
              <a:rPr lang="en-GB" sz="2400" dirty="0"/>
              <a:t>In this PowerPoint you will learn:</a:t>
            </a:r>
          </a:p>
        </p:txBody>
      </p:sp>
      <p:sp>
        <p:nvSpPr>
          <p:cNvPr id="7" name="TextBox 6">
            <a:extLst>
              <a:ext uri="{FF2B5EF4-FFF2-40B4-BE49-F238E27FC236}">
                <a16:creationId xmlns:a16="http://schemas.microsoft.com/office/drawing/2014/main" id="{53BD0AD8-A1B1-43B1-8F0B-9ED766CE81D8}"/>
              </a:ext>
            </a:extLst>
          </p:cNvPr>
          <p:cNvSpPr txBox="1"/>
          <p:nvPr/>
        </p:nvSpPr>
        <p:spPr>
          <a:xfrm>
            <a:off x="218242" y="2312831"/>
            <a:ext cx="5268286" cy="1938992"/>
          </a:xfrm>
          <a:prstGeom prst="rect">
            <a:avLst/>
          </a:prstGeom>
          <a:noFill/>
        </p:spPr>
        <p:txBody>
          <a:bodyPr wrap="square" rtlCol="0">
            <a:spAutoFit/>
          </a:bodyPr>
          <a:lstStyle/>
          <a:p>
            <a:pPr marL="285750" indent="-285750">
              <a:buFont typeface="Arial" panose="020B0604020202020204" pitchFamily="34" charset="0"/>
              <a:buChar char="•"/>
            </a:pPr>
            <a:r>
              <a:rPr lang="en-GB" sz="2400" dirty="0"/>
              <a:t>External CSS</a:t>
            </a:r>
          </a:p>
          <a:p>
            <a:pPr marL="285750" indent="-285750">
              <a:buFont typeface="Arial" panose="020B0604020202020204" pitchFamily="34" charset="0"/>
              <a:buChar char="•"/>
            </a:pPr>
            <a:r>
              <a:rPr lang="en-GB" sz="2400" dirty="0"/>
              <a:t>Internal CSS</a:t>
            </a:r>
          </a:p>
          <a:p>
            <a:pPr marL="285750" indent="-285750">
              <a:buFont typeface="Arial" panose="020B0604020202020204" pitchFamily="34" charset="0"/>
              <a:buChar char="•"/>
            </a:pPr>
            <a:r>
              <a:rPr lang="en-GB" sz="2400" dirty="0"/>
              <a:t>Inline CSS</a:t>
            </a:r>
          </a:p>
          <a:p>
            <a:pPr marL="285750" indent="-285750">
              <a:buFont typeface="Arial" panose="020B0604020202020204" pitchFamily="34" charset="0"/>
              <a:buChar char="•"/>
            </a:pPr>
            <a:r>
              <a:rPr lang="en-GB" sz="2400" dirty="0"/>
              <a:t>When to use then</a:t>
            </a:r>
          </a:p>
          <a:p>
            <a:pPr marL="285750" indent="-285750">
              <a:buFont typeface="Arial" panose="020B0604020202020204" pitchFamily="34" charset="0"/>
              <a:buChar char="•"/>
            </a:pPr>
            <a:r>
              <a:rPr lang="en-GB" sz="2400" dirty="0"/>
              <a:t>CSS hierarchy/priority</a:t>
            </a:r>
          </a:p>
        </p:txBody>
      </p:sp>
      <p:pic>
        <p:nvPicPr>
          <p:cNvPr id="9" name="Picture 8" descr="Graphical user interface&#10;&#10;Description automatically generated">
            <a:extLst>
              <a:ext uri="{FF2B5EF4-FFF2-40B4-BE49-F238E27FC236}">
                <a16:creationId xmlns:a16="http://schemas.microsoft.com/office/drawing/2014/main" id="{90F6E5D1-6536-4CC3-882E-A9205B6D7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528" y="1426128"/>
            <a:ext cx="6394034" cy="3119041"/>
          </a:xfrm>
          <a:prstGeom prst="rect">
            <a:avLst/>
          </a:prstGeom>
        </p:spPr>
      </p:pic>
    </p:spTree>
    <p:extLst>
      <p:ext uri="{BB962C8B-B14F-4D97-AF65-F5344CB8AC3E}">
        <p14:creationId xmlns:p14="http://schemas.microsoft.com/office/powerpoint/2010/main" val="369848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6D3F57-7B7B-4844-9DD9-F6F5B87048FF}"/>
              </a:ext>
            </a:extLst>
          </p:cNvPr>
          <p:cNvSpPr>
            <a:spLocks noGrp="1"/>
          </p:cNvSpPr>
          <p:nvPr>
            <p:ph type="title"/>
          </p:nvPr>
        </p:nvSpPr>
        <p:spPr>
          <a:xfrm>
            <a:off x="1028700" y="1967266"/>
            <a:ext cx="2628900" cy="2547257"/>
          </a:xfrm>
          <a:noFill/>
        </p:spPr>
        <p:txBody>
          <a:bodyPr anchor="ctr">
            <a:normAutofit/>
          </a:bodyPr>
          <a:lstStyle/>
          <a:p>
            <a:pPr algn="ctr"/>
            <a:r>
              <a:rPr lang="en-GB" sz="3600" dirty="0">
                <a:solidFill>
                  <a:srgbClr val="FFFFFF"/>
                </a:solidFill>
              </a:rPr>
              <a:t>Inline CSS</a:t>
            </a:r>
          </a:p>
        </p:txBody>
      </p:sp>
      <p:pic>
        <p:nvPicPr>
          <p:cNvPr id="4" name="Picture 3" descr="Text&#10;&#10;Description automatically generated">
            <a:extLst>
              <a:ext uri="{FF2B5EF4-FFF2-40B4-BE49-F238E27FC236}">
                <a16:creationId xmlns:a16="http://schemas.microsoft.com/office/drawing/2014/main" id="{7B54F704-5D6D-46E5-8A04-61C110CEE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825895"/>
            <a:ext cx="6780700" cy="3203880"/>
          </a:xfrm>
          <a:prstGeom prst="rect">
            <a:avLst/>
          </a:prstGeom>
        </p:spPr>
      </p:pic>
    </p:spTree>
    <p:extLst>
      <p:ext uri="{BB962C8B-B14F-4D97-AF65-F5344CB8AC3E}">
        <p14:creationId xmlns:p14="http://schemas.microsoft.com/office/powerpoint/2010/main" val="188844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8E05BF-3814-44B7-B926-48767420096D}"/>
              </a:ext>
            </a:extLst>
          </p:cNvPr>
          <p:cNvSpPr txBox="1"/>
          <p:nvPr/>
        </p:nvSpPr>
        <p:spPr>
          <a:xfrm>
            <a:off x="569168" y="354564"/>
            <a:ext cx="4161453" cy="646331"/>
          </a:xfrm>
          <a:prstGeom prst="rect">
            <a:avLst/>
          </a:prstGeom>
          <a:noFill/>
        </p:spPr>
        <p:txBody>
          <a:bodyPr wrap="square" rtlCol="0">
            <a:spAutoFit/>
          </a:bodyPr>
          <a:lstStyle/>
          <a:p>
            <a:r>
              <a:rPr lang="en-GB" sz="3600" u="sng" dirty="0"/>
              <a:t>Inline CSS</a:t>
            </a:r>
          </a:p>
        </p:txBody>
      </p:sp>
      <p:sp>
        <p:nvSpPr>
          <p:cNvPr id="3" name="TextBox 2">
            <a:extLst>
              <a:ext uri="{FF2B5EF4-FFF2-40B4-BE49-F238E27FC236}">
                <a16:creationId xmlns:a16="http://schemas.microsoft.com/office/drawing/2014/main" id="{4FE6A91E-62D7-420E-A9C8-0220CA320AC4}"/>
              </a:ext>
            </a:extLst>
          </p:cNvPr>
          <p:cNvSpPr txBox="1"/>
          <p:nvPr/>
        </p:nvSpPr>
        <p:spPr>
          <a:xfrm>
            <a:off x="737118" y="1576873"/>
            <a:ext cx="6260841" cy="3693319"/>
          </a:xfrm>
          <a:prstGeom prst="rect">
            <a:avLst/>
          </a:prstGeom>
          <a:noFill/>
        </p:spPr>
        <p:txBody>
          <a:bodyPr wrap="square" rtlCol="0">
            <a:spAutoFit/>
          </a:bodyPr>
          <a:lstStyle/>
          <a:p>
            <a:r>
              <a:rPr lang="en-GB" dirty="0"/>
              <a:t>Inline CSS is useful when  u want to style a specific element well come onto why another slide. </a:t>
            </a:r>
          </a:p>
          <a:p>
            <a:endParaRPr lang="en-GB" dirty="0"/>
          </a:p>
          <a:p>
            <a:r>
              <a:rPr lang="en-GB" dirty="0"/>
              <a:t>To use inline CSS we go to the opening tag.</a:t>
            </a:r>
          </a:p>
          <a:p>
            <a:endParaRPr lang="en-GB" dirty="0"/>
          </a:p>
          <a:p>
            <a:endParaRPr lang="en-GB" dirty="0"/>
          </a:p>
          <a:p>
            <a:endParaRPr lang="en-GB" dirty="0"/>
          </a:p>
          <a:p>
            <a:r>
              <a:rPr lang="en-GB" dirty="0"/>
              <a:t>Then we add “style=“””</a:t>
            </a:r>
          </a:p>
          <a:p>
            <a:endParaRPr lang="en-GB" dirty="0"/>
          </a:p>
          <a:p>
            <a:endParaRPr lang="en-GB" dirty="0"/>
          </a:p>
          <a:p>
            <a:endParaRPr lang="en-GB" dirty="0"/>
          </a:p>
          <a:p>
            <a:r>
              <a:rPr lang="en-GB" dirty="0"/>
              <a:t>Then we can add whatever CSS we want inside of the quotation marks</a:t>
            </a:r>
          </a:p>
        </p:txBody>
      </p:sp>
      <p:sp>
        <p:nvSpPr>
          <p:cNvPr id="8" name="Rectangle 7">
            <a:extLst>
              <a:ext uri="{FF2B5EF4-FFF2-40B4-BE49-F238E27FC236}">
                <a16:creationId xmlns:a16="http://schemas.microsoft.com/office/drawing/2014/main" id="{4BFA9452-072C-413C-B082-FD1C11193EE6}"/>
              </a:ext>
            </a:extLst>
          </p:cNvPr>
          <p:cNvSpPr/>
          <p:nvPr/>
        </p:nvSpPr>
        <p:spPr>
          <a:xfrm>
            <a:off x="553931" y="2581441"/>
            <a:ext cx="302386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&lt;p&gt;&lt;/p&gt;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CF27EAB-BC17-477E-A973-B530277055F4}"/>
              </a:ext>
            </a:extLst>
          </p:cNvPr>
          <p:cNvSpPr/>
          <p:nvPr/>
        </p:nvSpPr>
        <p:spPr>
          <a:xfrm>
            <a:off x="737117" y="3705566"/>
            <a:ext cx="5655294"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&lt;p style=“” &gt;&lt;/p&gt;</a:t>
            </a:r>
            <a:endParaRPr lang="en-GB"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02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523AA-1C7C-4089-AD7A-A1D3ABC37F5F}"/>
              </a:ext>
            </a:extLst>
          </p:cNvPr>
          <p:cNvSpPr txBox="1"/>
          <p:nvPr/>
        </p:nvSpPr>
        <p:spPr>
          <a:xfrm>
            <a:off x="109056" y="293615"/>
            <a:ext cx="7524925" cy="584775"/>
          </a:xfrm>
          <a:prstGeom prst="rect">
            <a:avLst/>
          </a:prstGeom>
          <a:noFill/>
        </p:spPr>
        <p:txBody>
          <a:bodyPr wrap="square" rtlCol="0">
            <a:spAutoFit/>
          </a:bodyPr>
          <a:lstStyle/>
          <a:p>
            <a:r>
              <a:rPr lang="en-GB" sz="3200" u="sng" dirty="0"/>
              <a:t>Real life examples on when to use Inline CSS</a:t>
            </a:r>
          </a:p>
        </p:txBody>
      </p:sp>
      <p:pic>
        <p:nvPicPr>
          <p:cNvPr id="4" name="Picture 3" descr="Background pattern&#10;&#10;Description automatically generated with low confidence">
            <a:extLst>
              <a:ext uri="{FF2B5EF4-FFF2-40B4-BE49-F238E27FC236}">
                <a16:creationId xmlns:a16="http://schemas.microsoft.com/office/drawing/2014/main" id="{B1FF31DC-4466-4996-A9EA-B40903402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036147"/>
            <a:ext cx="11125200" cy="1695450"/>
          </a:xfrm>
          <a:prstGeom prst="rect">
            <a:avLst/>
          </a:prstGeom>
        </p:spPr>
      </p:pic>
      <p:sp>
        <p:nvSpPr>
          <p:cNvPr id="5" name="TextBox 4">
            <a:extLst>
              <a:ext uri="{FF2B5EF4-FFF2-40B4-BE49-F238E27FC236}">
                <a16:creationId xmlns:a16="http://schemas.microsoft.com/office/drawing/2014/main" id="{B4F412CD-D412-4DC7-AC29-36E6287AC781}"/>
              </a:ext>
            </a:extLst>
          </p:cNvPr>
          <p:cNvSpPr txBox="1"/>
          <p:nvPr/>
        </p:nvSpPr>
        <p:spPr>
          <a:xfrm>
            <a:off x="533400" y="1427584"/>
            <a:ext cx="3627539" cy="707886"/>
          </a:xfrm>
          <a:prstGeom prst="rect">
            <a:avLst/>
          </a:prstGeom>
          <a:noFill/>
        </p:spPr>
        <p:txBody>
          <a:bodyPr wrap="square" rtlCol="0">
            <a:spAutoFit/>
          </a:bodyPr>
          <a:lstStyle/>
          <a:p>
            <a:r>
              <a:rPr lang="en-GB" sz="2000" dirty="0"/>
              <a:t>For example we would use inline CSS for making this asterisk red</a:t>
            </a:r>
          </a:p>
        </p:txBody>
      </p:sp>
    </p:spTree>
    <p:extLst>
      <p:ext uri="{BB962C8B-B14F-4D97-AF65-F5344CB8AC3E}">
        <p14:creationId xmlns:p14="http://schemas.microsoft.com/office/powerpoint/2010/main" val="389660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4101E-C94A-49F1-967E-561B2575D0D4}"/>
              </a:ext>
            </a:extLst>
          </p:cNvPr>
          <p:cNvSpPr txBox="1"/>
          <p:nvPr/>
        </p:nvSpPr>
        <p:spPr>
          <a:xfrm>
            <a:off x="83976" y="133197"/>
            <a:ext cx="8630816" cy="707886"/>
          </a:xfrm>
          <a:prstGeom prst="rect">
            <a:avLst/>
          </a:prstGeom>
          <a:noFill/>
        </p:spPr>
        <p:txBody>
          <a:bodyPr wrap="square" rtlCol="0">
            <a:spAutoFit/>
          </a:bodyPr>
          <a:lstStyle/>
          <a:p>
            <a:r>
              <a:rPr lang="en-GB" sz="4000" u="sng" dirty="0"/>
              <a:t>The code for this would look like</a:t>
            </a:r>
          </a:p>
        </p:txBody>
      </p:sp>
      <p:pic>
        <p:nvPicPr>
          <p:cNvPr id="4" name="Picture 3" descr="Text&#10;&#10;Description automatically generated">
            <a:extLst>
              <a:ext uri="{FF2B5EF4-FFF2-40B4-BE49-F238E27FC236}">
                <a16:creationId xmlns:a16="http://schemas.microsoft.com/office/drawing/2014/main" id="{4FB03559-CAB4-4D5E-84F1-76F1BCD0D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818" y="1743075"/>
            <a:ext cx="8756363" cy="1765235"/>
          </a:xfrm>
          <a:prstGeom prst="rect">
            <a:avLst/>
          </a:prstGeom>
        </p:spPr>
      </p:pic>
      <p:sp>
        <p:nvSpPr>
          <p:cNvPr id="5" name="TextBox 4">
            <a:extLst>
              <a:ext uri="{FF2B5EF4-FFF2-40B4-BE49-F238E27FC236}">
                <a16:creationId xmlns:a16="http://schemas.microsoft.com/office/drawing/2014/main" id="{55BCF9CB-1FFB-4D19-9A9A-7792D7A6FB1D}"/>
              </a:ext>
            </a:extLst>
          </p:cNvPr>
          <p:cNvSpPr txBox="1"/>
          <p:nvPr/>
        </p:nvSpPr>
        <p:spPr>
          <a:xfrm>
            <a:off x="184644" y="4041187"/>
            <a:ext cx="7507683"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a:t>Where is inline CSS used in this example.</a:t>
            </a:r>
          </a:p>
          <a:p>
            <a:pPr marL="285750" indent="-285750">
              <a:buFont typeface="Arial" panose="020B0604020202020204" pitchFamily="34" charset="0"/>
              <a:buChar char="•"/>
            </a:pPr>
            <a:r>
              <a:rPr lang="en-GB" sz="2800" dirty="0"/>
              <a:t>What character does this style</a:t>
            </a:r>
          </a:p>
        </p:txBody>
      </p:sp>
    </p:spTree>
    <p:extLst>
      <p:ext uri="{BB962C8B-B14F-4D97-AF65-F5344CB8AC3E}">
        <p14:creationId xmlns:p14="http://schemas.microsoft.com/office/powerpoint/2010/main" val="381679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B83459-AF9B-4619-922E-6DC56C97C1E0}"/>
              </a:ext>
            </a:extLst>
          </p:cNvPr>
          <p:cNvSpPr txBox="1"/>
          <p:nvPr/>
        </p:nvSpPr>
        <p:spPr>
          <a:xfrm>
            <a:off x="838199" y="291090"/>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u="sng" kern="1200" dirty="0">
                <a:solidFill>
                  <a:schemeClr val="tx1"/>
                </a:solidFill>
                <a:latin typeface="+mj-lt"/>
                <a:ea typeface="+mj-ea"/>
                <a:cs typeface="+mj-cs"/>
              </a:rPr>
              <a:t>Internal CSS</a:t>
            </a:r>
          </a:p>
        </p:txBody>
      </p:sp>
      <p:pic>
        <p:nvPicPr>
          <p:cNvPr id="6" name="Picture 5" descr="Text&#10;&#10;Description automatically generated">
            <a:extLst>
              <a:ext uri="{FF2B5EF4-FFF2-40B4-BE49-F238E27FC236}">
                <a16:creationId xmlns:a16="http://schemas.microsoft.com/office/drawing/2014/main" id="{5547ACA7-6B1E-47DA-8C5D-D4F518CC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876" y="1400440"/>
            <a:ext cx="8761014" cy="5081389"/>
          </a:xfrm>
          <a:prstGeom prst="rect">
            <a:avLst/>
          </a:prstGeom>
        </p:spPr>
      </p:pic>
    </p:spTree>
    <p:extLst>
      <p:ext uri="{BB962C8B-B14F-4D97-AF65-F5344CB8AC3E}">
        <p14:creationId xmlns:p14="http://schemas.microsoft.com/office/powerpoint/2010/main" val="325922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BE9D3-7E18-41F9-A409-40617A32BC0C}"/>
              </a:ext>
            </a:extLst>
          </p:cNvPr>
          <p:cNvSpPr txBox="1"/>
          <p:nvPr/>
        </p:nvSpPr>
        <p:spPr>
          <a:xfrm>
            <a:off x="480526" y="387220"/>
            <a:ext cx="2411964" cy="584775"/>
          </a:xfrm>
          <a:prstGeom prst="rect">
            <a:avLst/>
          </a:prstGeom>
          <a:noFill/>
        </p:spPr>
        <p:txBody>
          <a:bodyPr wrap="square" rtlCol="0">
            <a:spAutoFit/>
          </a:bodyPr>
          <a:lstStyle/>
          <a:p>
            <a:r>
              <a:rPr lang="en-GB" sz="3200" u="sng" dirty="0"/>
              <a:t>Internal CSS</a:t>
            </a:r>
          </a:p>
        </p:txBody>
      </p:sp>
      <p:sp>
        <p:nvSpPr>
          <p:cNvPr id="4" name="TextBox 3">
            <a:extLst>
              <a:ext uri="{FF2B5EF4-FFF2-40B4-BE49-F238E27FC236}">
                <a16:creationId xmlns:a16="http://schemas.microsoft.com/office/drawing/2014/main" id="{F6CDEEE1-3AE0-4073-A25C-493F21559CA7}"/>
              </a:ext>
            </a:extLst>
          </p:cNvPr>
          <p:cNvSpPr txBox="1"/>
          <p:nvPr/>
        </p:nvSpPr>
        <p:spPr>
          <a:xfrm>
            <a:off x="164841" y="1199112"/>
            <a:ext cx="624744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We would use internal CSS when we want a page to have a unique style to it  </a:t>
            </a:r>
          </a:p>
          <a:p>
            <a:pPr marL="285750" indent="-285750">
              <a:buFont typeface="Arial" panose="020B0604020202020204" pitchFamily="34" charset="0"/>
              <a:buChar char="•"/>
            </a:pPr>
            <a:r>
              <a:rPr lang="en-GB" dirty="0"/>
              <a:t>To use internal CSS we  use the style tag in between the head tags</a:t>
            </a:r>
          </a:p>
          <a:p>
            <a:pPr marL="285750" indent="-285750">
              <a:buFont typeface="Arial" panose="020B0604020202020204" pitchFamily="34" charset="0"/>
              <a:buChar char="•"/>
            </a:pPr>
            <a:r>
              <a:rPr lang="en-GB" dirty="0"/>
              <a:t>For example say we want to style all text in this page to be red we would have code that looks like this</a:t>
            </a:r>
          </a:p>
          <a:p>
            <a:pPr marL="285750" indent="-285750">
              <a:buFont typeface="Arial" panose="020B0604020202020204" pitchFamily="34" charset="0"/>
              <a:buChar char="•"/>
            </a:pPr>
            <a:r>
              <a:rPr lang="en-GB" dirty="0"/>
              <a:t>This is the output</a:t>
            </a:r>
          </a:p>
        </p:txBody>
      </p:sp>
      <p:pic>
        <p:nvPicPr>
          <p:cNvPr id="6" name="Picture 5" descr="Text&#10;&#10;Description automatically generated">
            <a:extLst>
              <a:ext uri="{FF2B5EF4-FFF2-40B4-BE49-F238E27FC236}">
                <a16:creationId xmlns:a16="http://schemas.microsoft.com/office/drawing/2014/main" id="{13B4CCF8-FEFE-468D-8C01-286EE3CAB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286" y="320783"/>
            <a:ext cx="5614873" cy="4904359"/>
          </a:xfrm>
          <a:prstGeom prst="rect">
            <a:avLst/>
          </a:prstGeom>
        </p:spPr>
      </p:pic>
      <p:pic>
        <p:nvPicPr>
          <p:cNvPr id="8" name="Picture 7" descr="Logo, company name&#10;&#10;Description automatically generated">
            <a:extLst>
              <a:ext uri="{FF2B5EF4-FFF2-40B4-BE49-F238E27FC236}">
                <a16:creationId xmlns:a16="http://schemas.microsoft.com/office/drawing/2014/main" id="{0DF775DD-F271-4116-AE4A-729A24895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77" y="3831837"/>
            <a:ext cx="4314825" cy="2200275"/>
          </a:xfrm>
          <a:prstGeom prst="rect">
            <a:avLst/>
          </a:prstGeom>
        </p:spPr>
      </p:pic>
      <p:sp>
        <p:nvSpPr>
          <p:cNvPr id="11" name="Arrow: Down 10">
            <a:extLst>
              <a:ext uri="{FF2B5EF4-FFF2-40B4-BE49-F238E27FC236}">
                <a16:creationId xmlns:a16="http://schemas.microsoft.com/office/drawing/2014/main" id="{CE7E5532-A6E9-426B-BE2C-241A8956C0E4}"/>
              </a:ext>
            </a:extLst>
          </p:cNvPr>
          <p:cNvSpPr/>
          <p:nvPr/>
        </p:nvSpPr>
        <p:spPr>
          <a:xfrm rot="760836">
            <a:off x="2103288" y="3069634"/>
            <a:ext cx="746620" cy="9814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2695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CB989-2F37-462C-B5F2-F15C2B7344F0}"/>
              </a:ext>
            </a:extLst>
          </p:cNvPr>
          <p:cNvSpPr txBox="1"/>
          <p:nvPr/>
        </p:nvSpPr>
        <p:spPr>
          <a:xfrm>
            <a:off x="662730" y="436228"/>
            <a:ext cx="4295164" cy="707886"/>
          </a:xfrm>
          <a:prstGeom prst="rect">
            <a:avLst/>
          </a:prstGeom>
          <a:noFill/>
        </p:spPr>
        <p:txBody>
          <a:bodyPr wrap="square" rtlCol="0">
            <a:spAutoFit/>
          </a:bodyPr>
          <a:lstStyle/>
          <a:p>
            <a:r>
              <a:rPr lang="en-GB" sz="4000" u="sng" dirty="0"/>
              <a:t>Internal CSS Quiz</a:t>
            </a:r>
          </a:p>
        </p:txBody>
      </p:sp>
      <p:sp>
        <p:nvSpPr>
          <p:cNvPr id="4" name="TextBox 3">
            <a:extLst>
              <a:ext uri="{FF2B5EF4-FFF2-40B4-BE49-F238E27FC236}">
                <a16:creationId xmlns:a16="http://schemas.microsoft.com/office/drawing/2014/main" id="{26218EDD-1098-4908-AAA4-DEE5B5879314}"/>
              </a:ext>
            </a:extLst>
          </p:cNvPr>
          <p:cNvSpPr txBox="1"/>
          <p:nvPr/>
        </p:nvSpPr>
        <p:spPr>
          <a:xfrm>
            <a:off x="260059" y="2148579"/>
            <a:ext cx="6283355"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Why do we use internal CSS</a:t>
            </a:r>
          </a:p>
          <a:p>
            <a:pPr marL="285750" indent="-285750">
              <a:buFont typeface="Arial" panose="020B0604020202020204" pitchFamily="34" charset="0"/>
              <a:buChar char="•"/>
            </a:pPr>
            <a:r>
              <a:rPr lang="en-GB" sz="2400" dirty="0"/>
              <a:t>What is the tag we use for internal CSS</a:t>
            </a:r>
          </a:p>
          <a:p>
            <a:pPr marL="285750" indent="-285750">
              <a:buFont typeface="Arial" panose="020B0604020202020204" pitchFamily="34" charset="0"/>
              <a:buChar char="•"/>
            </a:pPr>
            <a:r>
              <a:rPr lang="en-GB" sz="2400" dirty="0"/>
              <a:t>Where do we put that tag</a:t>
            </a:r>
          </a:p>
          <a:p>
            <a:pPr marL="285750" indent="-285750">
              <a:buFont typeface="Arial" panose="020B0604020202020204" pitchFamily="34" charset="0"/>
              <a:buChar char="•"/>
            </a:pPr>
            <a:r>
              <a:rPr lang="en-GB" sz="2400" dirty="0"/>
              <a:t>How would we make 1 blue using internal CSS</a:t>
            </a:r>
          </a:p>
        </p:txBody>
      </p:sp>
      <p:sp>
        <p:nvSpPr>
          <p:cNvPr id="5" name="Rectangle 4">
            <a:extLst>
              <a:ext uri="{FF2B5EF4-FFF2-40B4-BE49-F238E27FC236}">
                <a16:creationId xmlns:a16="http://schemas.microsoft.com/office/drawing/2014/main" id="{CEFE9F90-C1DB-405D-A078-EE1331199D05}"/>
              </a:ext>
            </a:extLst>
          </p:cNvPr>
          <p:cNvSpPr/>
          <p:nvPr/>
        </p:nvSpPr>
        <p:spPr>
          <a:xfrm>
            <a:off x="1331436" y="4722704"/>
            <a:ext cx="4915192" cy="1015663"/>
          </a:xfrm>
          <a:prstGeom prst="rect">
            <a:avLst/>
          </a:prstGeom>
          <a:noFill/>
        </p:spPr>
        <p:txBody>
          <a:bodyPr wrap="non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&lt;style&gt;&lt;/style&gt;</a:t>
            </a:r>
          </a:p>
        </p:txBody>
      </p:sp>
      <p:pic>
        <p:nvPicPr>
          <p:cNvPr id="1026" name="Picture 2" descr="CSS | Internal CSS - Learn in 30 seconds from Microsoft MVP Awarded |  wikitechy">
            <a:extLst>
              <a:ext uri="{FF2B5EF4-FFF2-40B4-BE49-F238E27FC236}">
                <a16:creationId xmlns:a16="http://schemas.microsoft.com/office/drawing/2014/main" id="{9FF6E3D0-540D-4B7B-9E97-445AE8DF3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247" y="689077"/>
            <a:ext cx="5379789"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0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460</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Different Types of CSS</vt:lpstr>
      <vt:lpstr>PowerPoint Presentation</vt:lpstr>
      <vt:lpstr>Inline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CSS</dc:title>
  <dc:creator>Ciaran Gaffney</dc:creator>
  <cp:lastModifiedBy>Ciaran Gaffney</cp:lastModifiedBy>
  <cp:revision>15</cp:revision>
  <dcterms:created xsi:type="dcterms:W3CDTF">2021-09-13T16:07:51Z</dcterms:created>
  <dcterms:modified xsi:type="dcterms:W3CDTF">2021-09-20T02:14:22Z</dcterms:modified>
</cp:coreProperties>
</file>