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1BCBD-3C22-44A9-8AF2-648FF54CB65E}" type="doc">
      <dgm:prSet loTypeId="urn:microsoft.com/office/officeart/2005/8/layout/default" loCatId="Inbox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ED3FB7E-DA44-4013-B890-A4D85419A774}">
      <dgm:prSet/>
      <dgm:spPr/>
      <dgm:t>
        <a:bodyPr/>
        <a:lstStyle/>
        <a:p>
          <a:r>
            <a:rPr lang="en-IE" dirty="0"/>
            <a:t>Enclosure will be connected to Raspberry Pi</a:t>
          </a:r>
          <a:endParaRPr lang="en-US" dirty="0"/>
        </a:p>
      </dgm:t>
    </dgm:pt>
    <dgm:pt modelId="{315F1415-3F54-475A-ACE7-8FCEFC15D5AF}" type="parTrans" cxnId="{DAA9FE1F-EDD0-4AF2-A320-65DB8BCD7225}">
      <dgm:prSet/>
      <dgm:spPr/>
      <dgm:t>
        <a:bodyPr/>
        <a:lstStyle/>
        <a:p>
          <a:endParaRPr lang="en-US"/>
        </a:p>
      </dgm:t>
    </dgm:pt>
    <dgm:pt modelId="{E697660F-8FD1-44BA-90D5-0D7378A409AF}" type="sibTrans" cxnId="{DAA9FE1F-EDD0-4AF2-A320-65DB8BCD7225}">
      <dgm:prSet/>
      <dgm:spPr/>
      <dgm:t>
        <a:bodyPr/>
        <a:lstStyle/>
        <a:p>
          <a:endParaRPr lang="en-US"/>
        </a:p>
      </dgm:t>
    </dgm:pt>
    <dgm:pt modelId="{1670FDEA-FD6D-4154-8161-31AFD1690CFC}">
      <dgm:prSet/>
      <dgm:spPr/>
      <dgm:t>
        <a:bodyPr/>
        <a:lstStyle/>
        <a:p>
          <a:r>
            <a:rPr lang="en-IE" dirty="0"/>
            <a:t>Fitted with multiple cameras to get a full representation of the arm</a:t>
          </a:r>
          <a:endParaRPr lang="en-US" dirty="0"/>
        </a:p>
      </dgm:t>
    </dgm:pt>
    <dgm:pt modelId="{0E01369B-74B9-445C-9F0C-8527E3CA0A12}" type="parTrans" cxnId="{C9A1F6F0-B8B6-45E7-9FB9-6DE7450C208D}">
      <dgm:prSet/>
      <dgm:spPr/>
      <dgm:t>
        <a:bodyPr/>
        <a:lstStyle/>
        <a:p>
          <a:endParaRPr lang="en-US"/>
        </a:p>
      </dgm:t>
    </dgm:pt>
    <dgm:pt modelId="{D89EBFB5-8702-4F0C-8631-12828DD956E7}" type="sibTrans" cxnId="{C9A1F6F0-B8B6-45E7-9FB9-6DE7450C208D}">
      <dgm:prSet/>
      <dgm:spPr/>
      <dgm:t>
        <a:bodyPr/>
        <a:lstStyle/>
        <a:p>
          <a:endParaRPr lang="en-US"/>
        </a:p>
      </dgm:t>
    </dgm:pt>
    <dgm:pt modelId="{C6A0AA67-E19B-4A65-ABB7-645CFA92313F}">
      <dgm:prSet/>
      <dgm:spPr/>
      <dgm:t>
        <a:bodyPr/>
        <a:lstStyle/>
        <a:p>
          <a:r>
            <a:rPr lang="en-IE" dirty="0"/>
            <a:t>Aim: To make the lighting of the image controllable </a:t>
          </a:r>
          <a:endParaRPr lang="en-US" dirty="0"/>
        </a:p>
      </dgm:t>
    </dgm:pt>
    <dgm:pt modelId="{51787BDE-F1E5-4181-ACDC-F22135AFD8C3}" type="parTrans" cxnId="{CA1415EC-605A-4010-A125-6BC06F7DF5F4}">
      <dgm:prSet/>
      <dgm:spPr/>
      <dgm:t>
        <a:bodyPr/>
        <a:lstStyle/>
        <a:p>
          <a:endParaRPr lang="en-US"/>
        </a:p>
      </dgm:t>
    </dgm:pt>
    <dgm:pt modelId="{40C450A8-F401-4B68-8FC7-1BA92CD11E11}" type="sibTrans" cxnId="{CA1415EC-605A-4010-A125-6BC06F7DF5F4}">
      <dgm:prSet/>
      <dgm:spPr/>
      <dgm:t>
        <a:bodyPr/>
        <a:lstStyle/>
        <a:p>
          <a:endParaRPr lang="en-US"/>
        </a:p>
      </dgm:t>
    </dgm:pt>
    <dgm:pt modelId="{8F6448D4-B6F6-4535-B618-400E7DCA2998}" type="pres">
      <dgm:prSet presAssocID="{2AC1BCBD-3C22-44A9-8AF2-648FF54CB65E}" presName="diagram" presStyleCnt="0">
        <dgm:presLayoutVars>
          <dgm:dir/>
          <dgm:resizeHandles val="exact"/>
        </dgm:presLayoutVars>
      </dgm:prSet>
      <dgm:spPr/>
    </dgm:pt>
    <dgm:pt modelId="{3C0C2A2A-3D71-4CEB-8B22-D8C792FCC3D8}" type="pres">
      <dgm:prSet presAssocID="{DED3FB7E-DA44-4013-B890-A4D85419A774}" presName="node" presStyleLbl="node1" presStyleIdx="0" presStyleCnt="3">
        <dgm:presLayoutVars>
          <dgm:bulletEnabled val="1"/>
        </dgm:presLayoutVars>
      </dgm:prSet>
      <dgm:spPr/>
    </dgm:pt>
    <dgm:pt modelId="{82275180-7823-414F-BE57-B35B717BF576}" type="pres">
      <dgm:prSet presAssocID="{E697660F-8FD1-44BA-90D5-0D7378A409AF}" presName="sibTrans" presStyleCnt="0"/>
      <dgm:spPr/>
    </dgm:pt>
    <dgm:pt modelId="{B78C015B-AFFC-4844-9393-D90114B82AA8}" type="pres">
      <dgm:prSet presAssocID="{1670FDEA-FD6D-4154-8161-31AFD1690CFC}" presName="node" presStyleLbl="node1" presStyleIdx="1" presStyleCnt="3">
        <dgm:presLayoutVars>
          <dgm:bulletEnabled val="1"/>
        </dgm:presLayoutVars>
      </dgm:prSet>
      <dgm:spPr/>
    </dgm:pt>
    <dgm:pt modelId="{B6704E47-CF17-4AFF-8E73-794DD79A3091}" type="pres">
      <dgm:prSet presAssocID="{D89EBFB5-8702-4F0C-8631-12828DD956E7}" presName="sibTrans" presStyleCnt="0"/>
      <dgm:spPr/>
    </dgm:pt>
    <dgm:pt modelId="{9D840FA8-851A-4D67-A149-546080190528}" type="pres">
      <dgm:prSet presAssocID="{C6A0AA67-E19B-4A65-ABB7-645CFA92313F}" presName="node" presStyleLbl="node1" presStyleIdx="2" presStyleCnt="3">
        <dgm:presLayoutVars>
          <dgm:bulletEnabled val="1"/>
        </dgm:presLayoutVars>
      </dgm:prSet>
      <dgm:spPr/>
    </dgm:pt>
  </dgm:ptLst>
  <dgm:cxnLst>
    <dgm:cxn modelId="{AF5C3500-80CC-4114-8370-B241AAA4F54A}" type="presOf" srcId="{1670FDEA-FD6D-4154-8161-31AFD1690CFC}" destId="{B78C015B-AFFC-4844-9393-D90114B82AA8}" srcOrd="0" destOrd="0" presId="urn:microsoft.com/office/officeart/2005/8/layout/default"/>
    <dgm:cxn modelId="{DAA9FE1F-EDD0-4AF2-A320-65DB8BCD7225}" srcId="{2AC1BCBD-3C22-44A9-8AF2-648FF54CB65E}" destId="{DED3FB7E-DA44-4013-B890-A4D85419A774}" srcOrd="0" destOrd="0" parTransId="{315F1415-3F54-475A-ACE7-8FCEFC15D5AF}" sibTransId="{E697660F-8FD1-44BA-90D5-0D7378A409AF}"/>
    <dgm:cxn modelId="{5382A57B-382A-4447-9B16-34BA2AB642B2}" type="presOf" srcId="{C6A0AA67-E19B-4A65-ABB7-645CFA92313F}" destId="{9D840FA8-851A-4D67-A149-546080190528}" srcOrd="0" destOrd="0" presId="urn:microsoft.com/office/officeart/2005/8/layout/default"/>
    <dgm:cxn modelId="{C2E5E796-F2A1-4591-86CD-57F8180C71E2}" type="presOf" srcId="{2AC1BCBD-3C22-44A9-8AF2-648FF54CB65E}" destId="{8F6448D4-B6F6-4535-B618-400E7DCA2998}" srcOrd="0" destOrd="0" presId="urn:microsoft.com/office/officeart/2005/8/layout/default"/>
    <dgm:cxn modelId="{B75BF8EA-523D-429B-BAC9-05FA6CD070A7}" type="presOf" srcId="{DED3FB7E-DA44-4013-B890-A4D85419A774}" destId="{3C0C2A2A-3D71-4CEB-8B22-D8C792FCC3D8}" srcOrd="0" destOrd="0" presId="urn:microsoft.com/office/officeart/2005/8/layout/default"/>
    <dgm:cxn modelId="{CA1415EC-605A-4010-A125-6BC06F7DF5F4}" srcId="{2AC1BCBD-3C22-44A9-8AF2-648FF54CB65E}" destId="{C6A0AA67-E19B-4A65-ABB7-645CFA92313F}" srcOrd="2" destOrd="0" parTransId="{51787BDE-F1E5-4181-ACDC-F22135AFD8C3}" sibTransId="{40C450A8-F401-4B68-8FC7-1BA92CD11E11}"/>
    <dgm:cxn modelId="{C9A1F6F0-B8B6-45E7-9FB9-6DE7450C208D}" srcId="{2AC1BCBD-3C22-44A9-8AF2-648FF54CB65E}" destId="{1670FDEA-FD6D-4154-8161-31AFD1690CFC}" srcOrd="1" destOrd="0" parTransId="{0E01369B-74B9-445C-9F0C-8527E3CA0A12}" sibTransId="{D89EBFB5-8702-4F0C-8631-12828DD956E7}"/>
    <dgm:cxn modelId="{0C1076F4-98DC-4AA2-885C-880079809936}" type="presParOf" srcId="{8F6448D4-B6F6-4535-B618-400E7DCA2998}" destId="{3C0C2A2A-3D71-4CEB-8B22-D8C792FCC3D8}" srcOrd="0" destOrd="0" presId="urn:microsoft.com/office/officeart/2005/8/layout/default"/>
    <dgm:cxn modelId="{C35BD3CE-C3B3-4325-83AF-1628649A1712}" type="presParOf" srcId="{8F6448D4-B6F6-4535-B618-400E7DCA2998}" destId="{82275180-7823-414F-BE57-B35B717BF576}" srcOrd="1" destOrd="0" presId="urn:microsoft.com/office/officeart/2005/8/layout/default"/>
    <dgm:cxn modelId="{C44537C7-6B55-4D37-A2C4-C02136F8CDEB}" type="presParOf" srcId="{8F6448D4-B6F6-4535-B618-400E7DCA2998}" destId="{B78C015B-AFFC-4844-9393-D90114B82AA8}" srcOrd="2" destOrd="0" presId="urn:microsoft.com/office/officeart/2005/8/layout/default"/>
    <dgm:cxn modelId="{DB514E3E-5ADD-435F-A843-52DBAC190BC5}" type="presParOf" srcId="{8F6448D4-B6F6-4535-B618-400E7DCA2998}" destId="{B6704E47-CF17-4AFF-8E73-794DD79A3091}" srcOrd="3" destOrd="0" presId="urn:microsoft.com/office/officeart/2005/8/layout/default"/>
    <dgm:cxn modelId="{E9FD5196-8139-48C8-9E43-12EDD134926E}" type="presParOf" srcId="{8F6448D4-B6F6-4535-B618-400E7DCA2998}" destId="{9D840FA8-851A-4D67-A149-54608019052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C2A2A-3D71-4CEB-8B22-D8C792FCC3D8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Enclosure will be connected to Raspberry Pi</a:t>
          </a:r>
          <a:endParaRPr lang="en-US" sz="2500" kern="1200" dirty="0"/>
        </a:p>
      </dsp:txBody>
      <dsp:txXfrm>
        <a:off x="1505181" y="1478"/>
        <a:ext cx="3146557" cy="1887934"/>
      </dsp:txXfrm>
    </dsp:sp>
    <dsp:sp modelId="{B78C015B-AFFC-4844-9393-D90114B82AA8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-716701"/>
            <a:satOff val="590"/>
            <a:lumOff val="-4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Fitted with multiple cameras to get a full representation of the arm</a:t>
          </a:r>
          <a:endParaRPr lang="en-US" sz="2500" kern="1200" dirty="0"/>
        </a:p>
      </dsp:txBody>
      <dsp:txXfrm>
        <a:off x="4966394" y="1478"/>
        <a:ext cx="3146557" cy="1887934"/>
      </dsp:txXfrm>
    </dsp:sp>
    <dsp:sp modelId="{9D840FA8-851A-4D67-A149-546080190528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Aim: To make the lighting of the image controllable </a:t>
          </a:r>
          <a:endParaRPr lang="en-US" sz="2500" kern="1200" dirty="0"/>
        </a:p>
      </dsp:txBody>
      <dsp:txXfrm>
        <a:off x="3235787" y="2204068"/>
        <a:ext cx="3146557" cy="188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65D6-E0D1-4965-B203-A50A1360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IE" dirty="0"/>
              <a:t>Melanoma Long-Term Monitoring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636E4-9F22-48B4-BEB8-06939204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r>
              <a:rPr lang="en-IE"/>
              <a:t>By Ciaran Carroll</a:t>
            </a:r>
          </a:p>
          <a:p>
            <a:r>
              <a:rPr lang="en-IE"/>
              <a:t>Supervisor’s: Sean McGrath and Colin Flanagan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459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70EC025-B002-492C-8E40-79901FB4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14" y="1578133"/>
            <a:ext cx="1847181" cy="3972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50DD7-D841-4802-A141-A968D926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578133"/>
            <a:ext cx="4335468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5351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EF01-B70E-4708-B4DE-31E5B142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4022-7C81-44DB-8D0E-1DFC5087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/>
          <a:lstStyle/>
          <a:p>
            <a:r>
              <a:rPr lang="en-IE" dirty="0"/>
              <a:t>Melanoma is a group of skin cancers that start in pigment cells (melanocytes) in the skin</a:t>
            </a:r>
          </a:p>
          <a:p>
            <a:r>
              <a:rPr lang="en-IE" dirty="0"/>
              <a:t>It is the deadliest form of skin cancer as it can spread to other parts of the body</a:t>
            </a:r>
          </a:p>
          <a:p>
            <a:r>
              <a:rPr lang="en-IE" dirty="0"/>
              <a:t>Although it accounts for only 3-4% of all skin cancers, it is responsible for 75% of all the skin cancer deaths</a:t>
            </a:r>
          </a:p>
          <a:p>
            <a:r>
              <a:rPr lang="en-IE" dirty="0"/>
              <a:t>Skin cancer is well suited for image processing techniques as the abnormal moles are visible on the skin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D1578-EB57-4B32-A866-A59166E106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t="6689" r="2737" b="33572"/>
          <a:stretch/>
        </p:blipFill>
        <p:spPr bwMode="auto">
          <a:xfrm>
            <a:off x="1101446" y="4541454"/>
            <a:ext cx="3140710" cy="1212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B26C6-766C-4293-A67B-7C05C9F56397}"/>
              </a:ext>
            </a:extLst>
          </p:cNvPr>
          <p:cNvSpPr txBox="1"/>
          <p:nvPr/>
        </p:nvSpPr>
        <p:spPr>
          <a:xfrm>
            <a:off x="4666268" y="5090475"/>
            <a:ext cx="337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Benign vs Malignant mole</a:t>
            </a:r>
          </a:p>
        </p:txBody>
      </p:sp>
    </p:spTree>
    <p:extLst>
      <p:ext uri="{BB962C8B-B14F-4D97-AF65-F5344CB8AC3E}">
        <p14:creationId xmlns:p14="http://schemas.microsoft.com/office/powerpoint/2010/main" val="145669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E0AD-8B4F-4C93-AC99-760EAA54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cont.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E2C7A-FE8C-4084-9A32-C3B85D3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343"/>
            <a:ext cx="8596668" cy="4432019"/>
          </a:xfrm>
        </p:spPr>
        <p:txBody>
          <a:bodyPr/>
          <a:lstStyle/>
          <a:p>
            <a:r>
              <a:rPr lang="en-IE" dirty="0"/>
              <a:t>In this project, I will develop a system that will be able to monitor the progress of Melanoma (Skin cancer) on a patient’s arm over a couple of months</a:t>
            </a:r>
          </a:p>
          <a:p>
            <a:r>
              <a:rPr lang="en-IE" dirty="0"/>
              <a:t>Required steps for this project:</a:t>
            </a:r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B6590-3A99-4867-A0C1-B4DED410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34" y="3057090"/>
            <a:ext cx="1944199" cy="339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AD361-84B4-473A-AE91-EE1EDB13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IE" dirty="0"/>
              <a:t>Build enclosure and take images of arm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1516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7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2EE-319F-46CA-8465-B5251C63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Pre-processing/Enhancement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F7C6-7419-4460-AA7D-B60927FB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0"/>
            <a:ext cx="8596668" cy="4349723"/>
          </a:xfrm>
        </p:spPr>
        <p:txBody>
          <a:bodyPr/>
          <a:lstStyle/>
          <a:p>
            <a:r>
              <a:rPr lang="en-IE" dirty="0"/>
              <a:t>Preparing the image for analysis by improving the quality of the image</a:t>
            </a:r>
          </a:p>
          <a:p>
            <a:r>
              <a:rPr lang="en-IE" dirty="0"/>
              <a:t>Many Image pre-processing and enhancement techniques will be tested for desired results</a:t>
            </a:r>
          </a:p>
          <a:p>
            <a:r>
              <a:rPr lang="en-IE" dirty="0"/>
              <a:t>Image pre-processing may include noise removal and colour transformation</a:t>
            </a:r>
          </a:p>
          <a:p>
            <a:r>
              <a:rPr lang="en-IE" dirty="0"/>
              <a:t>Image enhancement may include applying a median filter and image smoothing</a:t>
            </a:r>
          </a:p>
          <a:p>
            <a:r>
              <a:rPr lang="en-IE" dirty="0"/>
              <a:t>Aim: Remove hairs, skin lines, shadow and other artefacts that affect the quality of the image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31E1F-FB43-44DF-991B-DBFE5DCD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24" y="4841274"/>
            <a:ext cx="3543662" cy="969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6951F-AB8E-408B-9958-D71C81A424C5}"/>
              </a:ext>
            </a:extLst>
          </p:cNvPr>
          <p:cNvSpPr txBox="1"/>
          <p:nvPr/>
        </p:nvSpPr>
        <p:spPr>
          <a:xfrm>
            <a:off x="4727591" y="5118755"/>
            <a:ext cx="433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Images processed of mole by applying a median filter and shadow reduction</a:t>
            </a:r>
          </a:p>
        </p:txBody>
      </p:sp>
    </p:spTree>
    <p:extLst>
      <p:ext uri="{BB962C8B-B14F-4D97-AF65-F5344CB8AC3E}">
        <p14:creationId xmlns:p14="http://schemas.microsoft.com/office/powerpoint/2010/main" val="189950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453-1705-4EF0-9854-3BD5D2D2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0DA0-E6D5-4A5B-910B-3F27AFC7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784"/>
            <a:ext cx="8596668" cy="4359149"/>
          </a:xfrm>
        </p:spPr>
        <p:txBody>
          <a:bodyPr/>
          <a:lstStyle/>
          <a:p>
            <a:r>
              <a:rPr lang="en-IE" dirty="0"/>
              <a:t>Partitioning the image into meaningful regions or objects</a:t>
            </a:r>
          </a:p>
          <a:p>
            <a:r>
              <a:rPr lang="en-IE" dirty="0"/>
              <a:t>Done by separating the objects in the image and removing the unwanted regions</a:t>
            </a:r>
          </a:p>
          <a:p>
            <a:r>
              <a:rPr lang="en-IE" dirty="0"/>
              <a:t>Various image segmentation methods will be tested</a:t>
            </a:r>
          </a:p>
          <a:p>
            <a:r>
              <a:rPr lang="en-IE" dirty="0"/>
              <a:t>Aim: Remove the skin and background from image</a:t>
            </a:r>
          </a:p>
          <a:p>
            <a:r>
              <a:rPr lang="en-IE" dirty="0"/>
              <a:t>The main method tested: Otsu’s thresholding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A70CF-CB6D-4F05-A7BB-71A67F04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8" y="4311843"/>
            <a:ext cx="1678623" cy="1278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1352C-1BBF-4C35-BA99-81FAF9445C06}"/>
              </a:ext>
            </a:extLst>
          </p:cNvPr>
          <p:cNvSpPr txBox="1"/>
          <p:nvPr/>
        </p:nvSpPr>
        <p:spPr>
          <a:xfrm>
            <a:off x="3497345" y="4864231"/>
            <a:ext cx="40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Border detection of Malignant mole</a:t>
            </a:r>
          </a:p>
        </p:txBody>
      </p:sp>
    </p:spTree>
    <p:extLst>
      <p:ext uri="{BB962C8B-B14F-4D97-AF65-F5344CB8AC3E}">
        <p14:creationId xmlns:p14="http://schemas.microsoft.com/office/powerpoint/2010/main" val="3331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9F01-1C89-495F-A34E-306C7DFB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E7FD-C8AE-4999-99A4-F6C76E17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76"/>
            <a:ext cx="8596668" cy="4404586"/>
          </a:xfrm>
        </p:spPr>
        <p:txBody>
          <a:bodyPr/>
          <a:lstStyle/>
          <a:p>
            <a:r>
              <a:rPr lang="en-IE" dirty="0"/>
              <a:t>Transforms the image into features of distinct properties</a:t>
            </a:r>
          </a:p>
          <a:p>
            <a:r>
              <a:rPr lang="en-IE" dirty="0"/>
              <a:t>Based on ABCD criteria: A-Asymmetry, B-Border irregularity, C–Colour variation and	D-Diameter</a:t>
            </a:r>
          </a:p>
          <a:p>
            <a:r>
              <a:rPr lang="en-IE" dirty="0"/>
              <a:t>Aim: Obtain valuable information from the images</a:t>
            </a:r>
          </a:p>
          <a:p>
            <a:r>
              <a:rPr lang="en-IE" dirty="0"/>
              <a:t>Two main feature methods will be tested</a:t>
            </a:r>
          </a:p>
          <a:p>
            <a:r>
              <a:rPr lang="en-IE" dirty="0"/>
              <a:t>Extract information from moles using Image manipulation program using Python library OpenCV </a:t>
            </a:r>
          </a:p>
          <a:p>
            <a:r>
              <a:rPr lang="en-IE" dirty="0"/>
              <a:t>Extract information from moles using formulas to measure features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4635C-4388-4F1E-9F5F-23B303B4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4720474"/>
            <a:ext cx="3512185" cy="1292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133EB-0373-4405-A44D-16547A93A7C9}"/>
              </a:ext>
            </a:extLst>
          </p:cNvPr>
          <p:cNvSpPr txBox="1"/>
          <p:nvPr/>
        </p:nvSpPr>
        <p:spPr>
          <a:xfrm>
            <a:off x="4978400" y="5393266"/>
            <a:ext cx="268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Features of Melanoma</a:t>
            </a:r>
          </a:p>
        </p:txBody>
      </p:sp>
    </p:spTree>
    <p:extLst>
      <p:ext uri="{BB962C8B-B14F-4D97-AF65-F5344CB8AC3E}">
        <p14:creationId xmlns:p14="http://schemas.microsoft.com/office/powerpoint/2010/main" val="40093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1DD5-A29A-4006-B42B-EB0D532E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second image and compare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7891F-F4A5-4755-91AD-C1ECAF3F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488"/>
            <a:ext cx="8596668" cy="4422875"/>
          </a:xfrm>
        </p:spPr>
        <p:txBody>
          <a:bodyPr/>
          <a:lstStyle/>
          <a:p>
            <a:r>
              <a:rPr lang="en-IE" dirty="0"/>
              <a:t>Take the second set of images of the arm in the same positions</a:t>
            </a:r>
          </a:p>
          <a:p>
            <a:r>
              <a:rPr lang="en-IE" dirty="0"/>
              <a:t>Compare information from the feature extraction steps and the number of moles on the arm in both images</a:t>
            </a:r>
          </a:p>
          <a:p>
            <a:r>
              <a:rPr lang="en-IE" dirty="0"/>
              <a:t>It will allow me to measure the progress of the melanoma on the arm</a:t>
            </a:r>
          </a:p>
          <a:p>
            <a:r>
              <a:rPr lang="en-IE" dirty="0"/>
              <a:t>If changes are noticed new treatments may be necessary</a:t>
            </a:r>
          </a:p>
          <a:p>
            <a:r>
              <a:rPr lang="en-IE" dirty="0"/>
              <a:t>Aim: To determine if a mole has evolved, changed in colour or if any new mole has appeared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4021AE3-4C9A-42D6-B8C2-12AB6978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42" y="4615023"/>
            <a:ext cx="4058126" cy="1203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C0825-8429-4E8B-ACB5-24B6648D7EA4}"/>
              </a:ext>
            </a:extLst>
          </p:cNvPr>
          <p:cNvSpPr txBox="1"/>
          <p:nvPr/>
        </p:nvSpPr>
        <p:spPr>
          <a:xfrm>
            <a:off x="5215876" y="5248656"/>
            <a:ext cx="30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 Image of an Evolving mole</a:t>
            </a:r>
          </a:p>
        </p:txBody>
      </p:sp>
    </p:spTree>
    <p:extLst>
      <p:ext uri="{BB962C8B-B14F-4D97-AF65-F5344CB8AC3E}">
        <p14:creationId xmlns:p14="http://schemas.microsoft.com/office/powerpoint/2010/main" val="32480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DA83-102C-4D19-B638-2750F2D1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7BCD-7E6B-489A-AB58-6FA1BED1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207"/>
            <a:ext cx="8596668" cy="4377155"/>
          </a:xfrm>
        </p:spPr>
        <p:txBody>
          <a:bodyPr/>
          <a:lstStyle/>
          <a:p>
            <a:r>
              <a:rPr lang="en-IE" dirty="0"/>
              <a:t>Building an enclosure to image the arm and writing a program to </a:t>
            </a:r>
            <a:r>
              <a:rPr lang="en-IE" dirty="0" err="1"/>
              <a:t>analyze</a:t>
            </a:r>
            <a:r>
              <a:rPr lang="en-IE" dirty="0"/>
              <a:t> the image</a:t>
            </a:r>
          </a:p>
          <a:p>
            <a:r>
              <a:rPr lang="en-IE" dirty="0"/>
              <a:t>Analysing images of an arm using Image Pre-processing/Enhancement, Image Segmentation, and Feature Extraction</a:t>
            </a:r>
          </a:p>
          <a:p>
            <a:r>
              <a:rPr lang="en-IE" dirty="0"/>
              <a:t>Comparing images of the arm to measure the progress of the Melanoma</a:t>
            </a:r>
          </a:p>
          <a:p>
            <a:r>
              <a:rPr lang="en-IE" dirty="0"/>
              <a:t>Could potentially become an important tool for GPs and dermatologists in monitoring melanoma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6355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1199</TotalTime>
  <Words>475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Melanoma Long-Term Monitoring </vt:lpstr>
      <vt:lpstr>Introduction</vt:lpstr>
      <vt:lpstr>Introduction cont.  </vt:lpstr>
      <vt:lpstr>Build enclosure and take images of arm</vt:lpstr>
      <vt:lpstr>Image Pre-processing/Enhancement</vt:lpstr>
      <vt:lpstr>Image Segmentation</vt:lpstr>
      <vt:lpstr>Feature Extraction</vt:lpstr>
      <vt:lpstr>Take second image and compare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Melanoma Long-Term Monitoring</dc:title>
  <dc:creator>ULStudent:CIARAN.CARROLL</dc:creator>
  <cp:lastModifiedBy>ULStudent:CIARAN.CARROLL</cp:lastModifiedBy>
  <cp:revision>31</cp:revision>
  <dcterms:created xsi:type="dcterms:W3CDTF">2017-10-23T18:28:22Z</dcterms:created>
  <dcterms:modified xsi:type="dcterms:W3CDTF">2017-10-25T00:05:49Z</dcterms:modified>
</cp:coreProperties>
</file>