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8" r:id="rId5"/>
  </p:sldIdLst>
  <p:sldSz cx="30279975" cy="42808525"/>
  <p:notesSz cx="6797675" cy="9928225"/>
  <p:defaultTextStyle>
    <a:defPPr>
      <a:defRPr lang="en-GB"/>
    </a:defPPr>
    <a:lvl1pPr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1pPr>
    <a:lvl2pPr marL="447919"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2pPr>
    <a:lvl3pPr marL="895838"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3pPr>
    <a:lvl4pPr marL="1343757"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4pPr>
    <a:lvl5pPr marL="1791675"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5pPr>
    <a:lvl6pPr marL="2239594" algn="l" defTabSz="895838" rtl="0" eaLnBrk="1" latinLnBrk="0" hangingPunct="1">
      <a:defRPr sz="2400" kern="1200">
        <a:solidFill>
          <a:schemeClr val="bg1"/>
        </a:solidFill>
        <a:latin typeface="Times New Roman" pitchFamily="16" charset="0"/>
        <a:ea typeface="AR PL ShanHeiSun Uni" charset="0"/>
        <a:cs typeface="AR PL ShanHeiSun Uni" charset="0"/>
      </a:defRPr>
    </a:lvl6pPr>
    <a:lvl7pPr marL="2687513" algn="l" defTabSz="895838" rtl="0" eaLnBrk="1" latinLnBrk="0" hangingPunct="1">
      <a:defRPr sz="2400" kern="1200">
        <a:solidFill>
          <a:schemeClr val="bg1"/>
        </a:solidFill>
        <a:latin typeface="Times New Roman" pitchFamily="16" charset="0"/>
        <a:ea typeface="AR PL ShanHeiSun Uni" charset="0"/>
        <a:cs typeface="AR PL ShanHeiSun Uni" charset="0"/>
      </a:defRPr>
    </a:lvl7pPr>
    <a:lvl8pPr marL="3135432" algn="l" defTabSz="895838" rtl="0" eaLnBrk="1" latinLnBrk="0" hangingPunct="1">
      <a:defRPr sz="2400" kern="1200">
        <a:solidFill>
          <a:schemeClr val="bg1"/>
        </a:solidFill>
        <a:latin typeface="Times New Roman" pitchFamily="16" charset="0"/>
        <a:ea typeface="AR PL ShanHeiSun Uni" charset="0"/>
        <a:cs typeface="AR PL ShanHeiSun Uni" charset="0"/>
      </a:defRPr>
    </a:lvl8pPr>
    <a:lvl9pPr marL="3583351" algn="l" defTabSz="895838" rtl="0" eaLnBrk="1" latinLnBrk="0" hangingPunct="1">
      <a:defRPr sz="2400" kern="1200">
        <a:solidFill>
          <a:schemeClr val="bg1"/>
        </a:solidFill>
        <a:latin typeface="Times New Roman" pitchFamily="16" charset="0"/>
        <a:ea typeface="AR PL ShanHeiSun Uni" charset="0"/>
        <a:cs typeface="AR PL ShanHeiSun Uni" charset="0"/>
      </a:defRPr>
    </a:lvl9pPr>
  </p:defaultTextStyle>
  <p:extLst>
    <p:ext uri="{EFAFB233-063F-42B5-8137-9DF3F51BA10A}">
      <p15:sldGuideLst xmlns:p15="http://schemas.microsoft.com/office/powerpoint/2012/main">
        <p15:guide id="1" orient="horz" pos="2110">
          <p15:clr>
            <a:srgbClr val="A4A3A4"/>
          </p15:clr>
        </p15:guide>
        <p15:guide id="2" pos="2833">
          <p15:clr>
            <a:srgbClr val="A4A3A4"/>
          </p15:clr>
        </p15:guide>
      </p15:sldGuideLst>
    </p:ext>
    <p:ext uri="{2D200454-40CA-4A62-9FC3-DE9A4176ACB9}">
      <p15:notesGuideLst xmlns:p15="http://schemas.microsoft.com/office/powerpoint/2012/main">
        <p15:guide id="1" orient="horz" pos="2854">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autoAdjust="0"/>
    <p:restoredTop sz="94660"/>
  </p:normalViewPr>
  <p:slideViewPr>
    <p:cSldViewPr>
      <p:cViewPr>
        <p:scale>
          <a:sx n="40" d="100"/>
          <a:sy n="40" d="100"/>
        </p:scale>
        <p:origin x="1026" y="-5580"/>
      </p:cViewPr>
      <p:guideLst>
        <p:guide orient="horz" pos="2110"/>
        <p:guide pos="2833"/>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54"/>
        <p:guide pos="2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1" y="2"/>
            <a:ext cx="6797675" cy="9928225"/>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450" tIns="45225" rIns="90450" bIns="45225" anchor="ctr"/>
          <a:lstStyle/>
          <a:p>
            <a:endParaRPr lang="en-US"/>
          </a:p>
        </p:txBody>
      </p:sp>
      <p:sp>
        <p:nvSpPr>
          <p:cNvPr id="2050" name="Rectangle 2"/>
          <p:cNvSpPr>
            <a:spLocks noGrp="1" noChangeArrowheads="1"/>
          </p:cNvSpPr>
          <p:nvPr>
            <p:ph type="hdr"/>
          </p:nvPr>
        </p:nvSpPr>
        <p:spPr bwMode="auto">
          <a:xfrm>
            <a:off x="1" y="2"/>
            <a:ext cx="2935004"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1" name="Rectangle 3"/>
          <p:cNvSpPr>
            <a:spLocks noGrp="1" noChangeArrowheads="1"/>
          </p:cNvSpPr>
          <p:nvPr>
            <p:ph type="dt"/>
          </p:nvPr>
        </p:nvSpPr>
        <p:spPr bwMode="auto">
          <a:xfrm>
            <a:off x="3817229" y="2"/>
            <a:ext cx="3007086"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3077" name="Rectangle 4"/>
          <p:cNvSpPr>
            <a:spLocks noGrp="1" noRot="1" noChangeAspect="1" noChangeArrowheads="1"/>
          </p:cNvSpPr>
          <p:nvPr>
            <p:ph type="sldImg"/>
          </p:nvPr>
        </p:nvSpPr>
        <p:spPr bwMode="auto">
          <a:xfrm>
            <a:off x="-9271000" y="-15282863"/>
            <a:ext cx="25296813" cy="35764788"/>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880659" y="4754097"/>
            <a:ext cx="4989349" cy="4455194"/>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p>
            <a:pPr lvl="0"/>
            <a:endParaRPr lang="en-US" noProof="0"/>
          </a:p>
        </p:txBody>
      </p:sp>
      <p:sp>
        <p:nvSpPr>
          <p:cNvPr id="2054" name="Rectangle 6"/>
          <p:cNvSpPr>
            <a:spLocks noGrp="1" noChangeArrowheads="1"/>
          </p:cNvSpPr>
          <p:nvPr>
            <p:ph type="ftr"/>
          </p:nvPr>
        </p:nvSpPr>
        <p:spPr bwMode="auto">
          <a:xfrm>
            <a:off x="1" y="9434253"/>
            <a:ext cx="2935004"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5" name="Rectangle 7"/>
          <p:cNvSpPr>
            <a:spLocks noGrp="1" noChangeArrowheads="1"/>
          </p:cNvSpPr>
          <p:nvPr>
            <p:ph type="sldNum"/>
          </p:nvPr>
        </p:nvSpPr>
        <p:spPr bwMode="auto">
          <a:xfrm>
            <a:off x="3817229" y="9434253"/>
            <a:ext cx="3007086"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fld id="{732EB6D8-2102-4292-B520-2A8A8863B7B4}" type="slidenum">
              <a:rPr lang="en-GB"/>
              <a:pPr>
                <a:defRPr/>
              </a:pPr>
              <a:t>‹#›</a:t>
            </a:fld>
            <a:endParaRPr lang="en-GB"/>
          </a:p>
        </p:txBody>
      </p:sp>
    </p:spTree>
    <p:extLst>
      <p:ext uri="{BB962C8B-B14F-4D97-AF65-F5344CB8AC3E}">
        <p14:creationId xmlns:p14="http://schemas.microsoft.com/office/powerpoint/2010/main" val="679516707"/>
      </p:ext>
    </p:extLst>
  </p:cSld>
  <p:clrMap bg1="lt1" tx1="dk1" bg2="lt2" tx2="dk2" accent1="accent1" accent2="accent2" accent3="accent3" accent4="accent4" accent5="accent5" accent6="accent6" hlink="hlink" folHlink="folHlink"/>
  <p:notesStyle>
    <a:lvl1pPr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27868" indent="-27994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19797"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67716"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15635"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39594" algn="l" defTabSz="895838" rtl="0" eaLnBrk="1" latinLnBrk="0" hangingPunct="1">
      <a:defRPr sz="1200" kern="1200">
        <a:solidFill>
          <a:schemeClr val="tx1"/>
        </a:solidFill>
        <a:latin typeface="+mn-lt"/>
        <a:ea typeface="+mn-ea"/>
        <a:cs typeface="+mn-cs"/>
      </a:defRPr>
    </a:lvl6pPr>
    <a:lvl7pPr marL="2687513" algn="l" defTabSz="895838" rtl="0" eaLnBrk="1" latinLnBrk="0" hangingPunct="1">
      <a:defRPr sz="1200" kern="1200">
        <a:solidFill>
          <a:schemeClr val="tx1"/>
        </a:solidFill>
        <a:latin typeface="+mn-lt"/>
        <a:ea typeface="+mn-ea"/>
        <a:cs typeface="+mn-cs"/>
      </a:defRPr>
    </a:lvl7pPr>
    <a:lvl8pPr marL="3135432" algn="l" defTabSz="895838" rtl="0" eaLnBrk="1" latinLnBrk="0" hangingPunct="1">
      <a:defRPr sz="1200" kern="1200">
        <a:solidFill>
          <a:schemeClr val="tx1"/>
        </a:solidFill>
        <a:latin typeface="+mn-lt"/>
        <a:ea typeface="+mn-ea"/>
        <a:cs typeface="+mn-cs"/>
      </a:defRPr>
    </a:lvl8pPr>
    <a:lvl9pPr marL="3583351" algn="l" defTabSz="89583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1pPr>
            <a:lvl2pPr marL="734897" indent="-282652">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2pPr>
            <a:lvl3pPr marL="1130611"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3pPr>
            <a:lvl4pPr marL="1582855"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4pPr>
            <a:lvl5pPr marL="2035100"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5pPr>
            <a:lvl6pPr marL="2487343"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6pPr>
            <a:lvl7pPr marL="2939587"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7pPr>
            <a:lvl8pPr marL="3391832"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8pPr>
            <a:lvl9pPr marL="3844077"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9pPr>
          </a:lstStyle>
          <a:p>
            <a:fld id="{BF331BD2-30D5-4FB8-BAEF-ECC689CA9D3F}" type="slidenum">
              <a:rPr lang="en-GB" sz="1200">
                <a:solidFill>
                  <a:srgbClr val="000000"/>
                </a:solidFill>
                <a:ea typeface="DejaVuSans" charset="0"/>
                <a:cs typeface="DejaVuSans" charset="0"/>
              </a:rPr>
              <a:pPr/>
              <a:t>1</a:t>
            </a:fld>
            <a:endParaRPr lang="en-GB" sz="1200">
              <a:solidFill>
                <a:srgbClr val="000000"/>
              </a:solidFill>
              <a:ea typeface="DejaVuSans" charset="0"/>
              <a:cs typeface="DejaVuSans" charset="0"/>
            </a:endParaRPr>
          </a:p>
        </p:txBody>
      </p:sp>
      <p:sp>
        <p:nvSpPr>
          <p:cNvPr id="4099" name="Rectangle 1"/>
          <p:cNvSpPr>
            <a:spLocks noGrp="1" noRot="1" noChangeAspect="1" noChangeArrowheads="1" noTextEdit="1"/>
          </p:cNvSpPr>
          <p:nvPr>
            <p:ph type="sldImg"/>
          </p:nvPr>
        </p:nvSpPr>
        <p:spPr>
          <a:xfrm>
            <a:off x="-9271000" y="-15282863"/>
            <a:ext cx="25298400" cy="35766376"/>
          </a:xfrm>
          <a:ln/>
        </p:spPr>
      </p:sp>
      <p:sp>
        <p:nvSpPr>
          <p:cNvPr id="4100" name="Rectangle 2"/>
          <p:cNvSpPr>
            <a:spLocks noGrp="1" noChangeArrowheads="1"/>
          </p:cNvSpPr>
          <p:nvPr>
            <p:ph type="body" idx="1"/>
          </p:nvPr>
        </p:nvSpPr>
        <p:spPr>
          <a:xfrm>
            <a:off x="880659" y="4754097"/>
            <a:ext cx="4990917" cy="44583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491" y="13298561"/>
            <a:ext cx="25738994" cy="9175914"/>
          </a:xfrm>
        </p:spPr>
        <p:txBody>
          <a:bodyPr/>
          <a:lstStyle/>
          <a:p>
            <a:r>
              <a:rPr lang="en-US"/>
              <a:t>Click to edit Master title style</a:t>
            </a:r>
          </a:p>
        </p:txBody>
      </p:sp>
      <p:sp>
        <p:nvSpPr>
          <p:cNvPr id="3" name="Subtitle 2"/>
          <p:cNvSpPr>
            <a:spLocks noGrp="1"/>
          </p:cNvSpPr>
          <p:nvPr>
            <p:ph type="subTitle" idx="1"/>
          </p:nvPr>
        </p:nvSpPr>
        <p:spPr>
          <a:xfrm>
            <a:off x="4542543" y="24258164"/>
            <a:ext cx="21194889" cy="10939440"/>
          </a:xfrm>
        </p:spPr>
        <p:txBody>
          <a:bodyPr/>
          <a:lstStyle>
            <a:lvl1pPr marL="0" indent="0" algn="ctr">
              <a:buNone/>
              <a:defRPr/>
            </a:lvl1pPr>
            <a:lvl2pPr marL="447919" indent="0" algn="ctr">
              <a:buNone/>
              <a:defRPr/>
            </a:lvl2pPr>
            <a:lvl3pPr marL="895838" indent="0" algn="ctr">
              <a:buNone/>
              <a:defRPr/>
            </a:lvl3pPr>
            <a:lvl4pPr marL="1343757" indent="0" algn="ctr">
              <a:buNone/>
              <a:defRPr/>
            </a:lvl4pPr>
            <a:lvl5pPr marL="1791675" indent="0" algn="ctr">
              <a:buNone/>
              <a:defRPr/>
            </a:lvl5pPr>
            <a:lvl6pPr marL="2239594" indent="0" algn="ctr">
              <a:buNone/>
              <a:defRPr/>
            </a:lvl6pPr>
            <a:lvl7pPr marL="2687513" indent="0" algn="ctr">
              <a:buNone/>
              <a:defRPr/>
            </a:lvl7pPr>
            <a:lvl8pPr marL="3135432" indent="0" algn="ctr">
              <a:buNone/>
              <a:defRPr/>
            </a:lvl8pPr>
            <a:lvl9pPr marL="3583351"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6EDFFEDE-A43F-4325-B659-51083CCE60F9}" type="slidenum">
              <a:rPr lang="en-GB"/>
              <a:pPr>
                <a:defRPr/>
              </a:pPr>
              <a:t>‹#›</a:t>
            </a:fld>
            <a:endParaRPr lang="en-GB"/>
          </a:p>
        </p:txBody>
      </p:sp>
    </p:spTree>
    <p:extLst>
      <p:ext uri="{BB962C8B-B14F-4D97-AF65-F5344CB8AC3E}">
        <p14:creationId xmlns:p14="http://schemas.microsoft.com/office/powerpoint/2010/main" val="5731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BFEF550-F4BE-40AA-ABC8-A82A52294EA3}" type="slidenum">
              <a:rPr lang="en-GB"/>
              <a:pPr>
                <a:defRPr/>
              </a:pPr>
              <a:t>‹#›</a:t>
            </a:fld>
            <a:endParaRPr lang="en-GB"/>
          </a:p>
        </p:txBody>
      </p:sp>
    </p:spTree>
    <p:extLst>
      <p:ext uri="{BB962C8B-B14F-4D97-AF65-F5344CB8AC3E}">
        <p14:creationId xmlns:p14="http://schemas.microsoft.com/office/powerpoint/2010/main" val="30956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5907" y="3806237"/>
            <a:ext cx="6433577" cy="342437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0491" y="3806237"/>
            <a:ext cx="19155508" cy="342437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11575932-17ED-41FB-83DC-A19D3A5A9837}" type="slidenum">
              <a:rPr lang="en-GB"/>
              <a:pPr>
                <a:defRPr/>
              </a:pPr>
              <a:t>‹#›</a:t>
            </a:fld>
            <a:endParaRPr lang="en-GB"/>
          </a:p>
        </p:txBody>
      </p:sp>
    </p:spTree>
    <p:extLst>
      <p:ext uri="{BB962C8B-B14F-4D97-AF65-F5344CB8AC3E}">
        <p14:creationId xmlns:p14="http://schemas.microsoft.com/office/powerpoint/2010/main" val="81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7D6D44BC-352D-445D-8134-B9E620808BA7}" type="slidenum">
              <a:rPr lang="en-GB"/>
              <a:pPr>
                <a:defRPr/>
              </a:pPr>
              <a:t>‹#›</a:t>
            </a:fld>
            <a:endParaRPr lang="en-GB"/>
          </a:p>
        </p:txBody>
      </p:sp>
    </p:spTree>
    <p:extLst>
      <p:ext uri="{BB962C8B-B14F-4D97-AF65-F5344CB8AC3E}">
        <p14:creationId xmlns:p14="http://schemas.microsoft.com/office/powerpoint/2010/main" val="400972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292" y="27509131"/>
            <a:ext cx="25737432" cy="8501215"/>
          </a:xfrm>
        </p:spPr>
        <p:txBody>
          <a:bodyPr anchor="t"/>
          <a:lstStyle>
            <a:lvl1pPr algn="l">
              <a:defRPr sz="3900" b="1" cap="all"/>
            </a:lvl1pPr>
          </a:lstStyle>
          <a:p>
            <a:r>
              <a:rPr lang="en-US"/>
              <a:t>Click to edit Master title style</a:t>
            </a:r>
          </a:p>
        </p:txBody>
      </p:sp>
      <p:sp>
        <p:nvSpPr>
          <p:cNvPr id="3" name="Text Placeholder 2"/>
          <p:cNvSpPr>
            <a:spLocks noGrp="1"/>
          </p:cNvSpPr>
          <p:nvPr>
            <p:ph type="body" idx="1"/>
          </p:nvPr>
        </p:nvSpPr>
        <p:spPr>
          <a:xfrm>
            <a:off x="2392292" y="18143991"/>
            <a:ext cx="25737432" cy="9365140"/>
          </a:xfrm>
        </p:spPr>
        <p:txBody>
          <a:bodyPr anchor="b"/>
          <a:lstStyle>
            <a:lvl1pPr marL="0" indent="0">
              <a:buNone/>
              <a:defRPr sz="2000"/>
            </a:lvl1pPr>
            <a:lvl2pPr marL="447919" indent="0">
              <a:buNone/>
              <a:defRPr sz="1800"/>
            </a:lvl2pPr>
            <a:lvl3pPr marL="895838" indent="0">
              <a:buNone/>
              <a:defRPr sz="1600"/>
            </a:lvl3pPr>
            <a:lvl4pPr marL="1343757" indent="0">
              <a:buNone/>
              <a:defRPr sz="1400"/>
            </a:lvl4pPr>
            <a:lvl5pPr marL="1791675" indent="0">
              <a:buNone/>
              <a:defRPr sz="1400"/>
            </a:lvl5pPr>
            <a:lvl6pPr marL="2239594" indent="0">
              <a:buNone/>
              <a:defRPr sz="1400"/>
            </a:lvl6pPr>
            <a:lvl7pPr marL="2687513" indent="0">
              <a:buNone/>
              <a:defRPr sz="1400"/>
            </a:lvl7pPr>
            <a:lvl8pPr marL="3135432" indent="0">
              <a:buNone/>
              <a:defRPr sz="1400"/>
            </a:lvl8pPr>
            <a:lvl9pPr marL="3583351"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0E5CA27-6FF7-4C02-AD2F-B06E6EABEF34}" type="slidenum">
              <a:rPr lang="en-GB"/>
              <a:pPr>
                <a:defRPr/>
              </a:pPr>
              <a:t>‹#›</a:t>
            </a:fld>
            <a:endParaRPr lang="en-GB"/>
          </a:p>
        </p:txBody>
      </p:sp>
    </p:spTree>
    <p:extLst>
      <p:ext uri="{BB962C8B-B14F-4D97-AF65-F5344CB8AC3E}">
        <p14:creationId xmlns:p14="http://schemas.microsoft.com/office/powerpoint/2010/main" val="265185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0491" y="12366391"/>
            <a:ext cx="12793762"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14162" y="12366391"/>
            <a:ext cx="12795323"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379EBF8D-90E3-4B64-9B28-003508FA8E64}" type="slidenum">
              <a:rPr lang="en-GB"/>
              <a:pPr>
                <a:defRPr/>
              </a:pPr>
              <a:t>‹#›</a:t>
            </a:fld>
            <a:endParaRPr lang="en-GB"/>
          </a:p>
        </p:txBody>
      </p:sp>
    </p:spTree>
    <p:extLst>
      <p:ext uri="{BB962C8B-B14F-4D97-AF65-F5344CB8AC3E}">
        <p14:creationId xmlns:p14="http://schemas.microsoft.com/office/powerpoint/2010/main" val="1026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13893"/>
            <a:ext cx="27250572" cy="713475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702" y="9582285"/>
            <a:ext cx="13377781"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702" y="13576197"/>
            <a:ext cx="13377781"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1247" y="9582285"/>
            <a:ext cx="13384027"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1247" y="13576197"/>
            <a:ext cx="13384027"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59D40C84-9A48-48F0-B076-9E5019B762CC}" type="slidenum">
              <a:rPr lang="en-GB"/>
              <a:pPr>
                <a:defRPr/>
              </a:pPr>
              <a:t>‹#›</a:t>
            </a:fld>
            <a:endParaRPr lang="en-GB"/>
          </a:p>
        </p:txBody>
      </p:sp>
    </p:spTree>
    <p:extLst>
      <p:ext uri="{BB962C8B-B14F-4D97-AF65-F5344CB8AC3E}">
        <p14:creationId xmlns:p14="http://schemas.microsoft.com/office/powerpoint/2010/main" val="313373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EC794606-81E2-4112-A41F-76B5670497E1}" type="slidenum">
              <a:rPr lang="en-GB"/>
              <a:pPr>
                <a:defRPr/>
              </a:pPr>
              <a:t>‹#›</a:t>
            </a:fld>
            <a:endParaRPr lang="en-GB"/>
          </a:p>
        </p:txBody>
      </p:sp>
    </p:spTree>
    <p:extLst>
      <p:ext uri="{BB962C8B-B14F-4D97-AF65-F5344CB8AC3E}">
        <p14:creationId xmlns:p14="http://schemas.microsoft.com/office/powerpoint/2010/main" val="9845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BF6DE26E-A21A-42A5-AA68-D7CB390E3060}" type="slidenum">
              <a:rPr lang="en-GB"/>
              <a:pPr>
                <a:defRPr/>
              </a:pPr>
              <a:t>‹#›</a:t>
            </a:fld>
            <a:endParaRPr lang="en-GB"/>
          </a:p>
        </p:txBody>
      </p:sp>
    </p:spTree>
    <p:extLst>
      <p:ext uri="{BB962C8B-B14F-4D97-AF65-F5344CB8AC3E}">
        <p14:creationId xmlns:p14="http://schemas.microsoft.com/office/powerpoint/2010/main" val="2465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04587"/>
            <a:ext cx="9961114" cy="725418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838095" y="1704587"/>
            <a:ext cx="16927179" cy="36536145"/>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702" y="8958770"/>
            <a:ext cx="9961114" cy="29281962"/>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2FFB663-A5B1-4BD2-A953-549326FB0EAD}" type="slidenum">
              <a:rPr lang="en-GB"/>
              <a:pPr>
                <a:defRPr/>
              </a:pPr>
              <a:t>‹#›</a:t>
            </a:fld>
            <a:endParaRPr lang="en-GB"/>
          </a:p>
        </p:txBody>
      </p:sp>
    </p:spTree>
    <p:extLst>
      <p:ext uri="{BB962C8B-B14F-4D97-AF65-F5344CB8AC3E}">
        <p14:creationId xmlns:p14="http://schemas.microsoft.com/office/powerpoint/2010/main" val="363687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444" y="29965967"/>
            <a:ext cx="18167048" cy="35379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35444" y="3824849"/>
            <a:ext cx="18167048" cy="25685115"/>
          </a:xfrm>
        </p:spPr>
        <p:txBody>
          <a:bodyPr/>
          <a:lstStyle>
            <a:lvl1pPr marL="0" indent="0">
              <a:buNone/>
              <a:defRPr sz="3100"/>
            </a:lvl1pPr>
            <a:lvl2pPr marL="447919" indent="0">
              <a:buNone/>
              <a:defRPr sz="2700"/>
            </a:lvl2pPr>
            <a:lvl3pPr marL="895838" indent="0">
              <a:buNone/>
              <a:defRPr sz="2400"/>
            </a:lvl3pPr>
            <a:lvl4pPr marL="1343757" indent="0">
              <a:buNone/>
              <a:defRPr sz="2000"/>
            </a:lvl4pPr>
            <a:lvl5pPr marL="1791675" indent="0">
              <a:buNone/>
              <a:defRPr sz="2000"/>
            </a:lvl5pPr>
            <a:lvl6pPr marL="2239594" indent="0">
              <a:buNone/>
              <a:defRPr sz="2000"/>
            </a:lvl6pPr>
            <a:lvl7pPr marL="2687513" indent="0">
              <a:buNone/>
              <a:defRPr sz="2000"/>
            </a:lvl7pPr>
            <a:lvl8pPr marL="3135432" indent="0">
              <a:buNone/>
              <a:defRPr sz="2000"/>
            </a:lvl8pPr>
            <a:lvl9pPr marL="3583351" indent="0">
              <a:buNone/>
              <a:defRPr sz="2000"/>
            </a:lvl9pPr>
          </a:lstStyle>
          <a:p>
            <a:pPr lvl="0"/>
            <a:endParaRPr lang="en-US" noProof="0"/>
          </a:p>
        </p:txBody>
      </p:sp>
      <p:sp>
        <p:nvSpPr>
          <p:cNvPr id="4" name="Text Placeholder 3"/>
          <p:cNvSpPr>
            <a:spLocks noGrp="1"/>
          </p:cNvSpPr>
          <p:nvPr>
            <p:ph type="body" sz="half" idx="2"/>
          </p:nvPr>
        </p:nvSpPr>
        <p:spPr>
          <a:xfrm>
            <a:off x="5935444" y="33503875"/>
            <a:ext cx="18167048" cy="5023797"/>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28CFCB48-E3B5-4048-8354-FB0E7B64F088}" type="slidenum">
              <a:rPr lang="en-GB"/>
              <a:pPr>
                <a:defRPr/>
              </a:pPr>
              <a:t>‹#›</a:t>
            </a:fld>
            <a:endParaRPr lang="en-GB"/>
          </a:p>
        </p:txBody>
      </p:sp>
    </p:spTree>
    <p:extLst>
      <p:ext uri="{BB962C8B-B14F-4D97-AF65-F5344CB8AC3E}">
        <p14:creationId xmlns:p14="http://schemas.microsoft.com/office/powerpoint/2010/main" val="206146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1000" r="-21000"/>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270491" y="3806237"/>
            <a:ext cx="25738994" cy="713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2270491" y="12366391"/>
            <a:ext cx="25738994" cy="2568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2270491"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8" name="Rectangle 4"/>
          <p:cNvSpPr>
            <a:spLocks noGrp="1" noChangeArrowheads="1"/>
          </p:cNvSpPr>
          <p:nvPr>
            <p:ph type="ftr"/>
          </p:nvPr>
        </p:nvSpPr>
        <p:spPr bwMode="auto">
          <a:xfrm>
            <a:off x="10346816" y="39002289"/>
            <a:ext cx="9586343"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ct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9" name="Rectangle 5"/>
          <p:cNvSpPr>
            <a:spLocks noGrp="1" noChangeArrowheads="1"/>
          </p:cNvSpPr>
          <p:nvPr>
            <p:ph type="sldNum"/>
          </p:nvPr>
        </p:nvSpPr>
        <p:spPr bwMode="auto">
          <a:xfrm>
            <a:off x="21702393"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fld id="{369E8D0A-0AC5-4321-BDDB-18FC6B51D02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mj-lt"/>
          <a:ea typeface="+mj-ea"/>
          <a:cs typeface="+mj-cs"/>
        </a:defRPr>
      </a:lvl1pPr>
      <a:lvl2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2pPr>
      <a:lvl3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3pPr>
      <a:lvl4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4pPr>
      <a:lvl5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5pPr>
      <a:lvl6pPr marL="447919"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6pPr>
      <a:lvl7pPr marL="895838"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7pPr>
      <a:lvl8pPr marL="1343757"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8pPr>
      <a:lvl9pPr marL="1791675"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9pPr>
    </p:titleStyle>
    <p:bodyStyle>
      <a:lvl1pPr marL="1563051" indent="-1563051" algn="l" defTabSz="440143" rtl="0" eaLnBrk="0" fontAlgn="base" hangingPunct="0">
        <a:spcBef>
          <a:spcPts val="3649"/>
        </a:spcBef>
        <a:spcAft>
          <a:spcPct val="0"/>
        </a:spcAft>
        <a:buClr>
          <a:srgbClr val="000000"/>
        </a:buClr>
        <a:buSzPct val="100000"/>
        <a:buFont typeface="Times New Roman" pitchFamily="16" charset="0"/>
        <a:buChar char="•"/>
        <a:defRPr sz="14600">
          <a:solidFill>
            <a:srgbClr val="000000"/>
          </a:solidFill>
          <a:latin typeface="+mn-lt"/>
          <a:ea typeface="+mn-ea"/>
          <a:cs typeface="+mn-cs"/>
        </a:defRPr>
      </a:lvl1pPr>
      <a:lvl2pPr marL="3387386" indent="-1301765" algn="l" defTabSz="440143" rtl="0" eaLnBrk="0" fontAlgn="base" hangingPunct="0">
        <a:spcBef>
          <a:spcPts val="3209"/>
        </a:spcBef>
        <a:spcAft>
          <a:spcPct val="0"/>
        </a:spcAft>
        <a:buClr>
          <a:srgbClr val="000000"/>
        </a:buClr>
        <a:buSzPct val="100000"/>
        <a:buFont typeface="Times New Roman" pitchFamily="16" charset="0"/>
        <a:buChar char="–"/>
        <a:defRPr sz="12800">
          <a:solidFill>
            <a:srgbClr val="000000"/>
          </a:solidFill>
          <a:latin typeface="+mn-lt"/>
          <a:ea typeface="+mn-ea"/>
          <a:cs typeface="+mn-cs"/>
        </a:defRPr>
      </a:lvl2pPr>
      <a:lvl3pPr marL="5213278" indent="-1043589" algn="l" defTabSz="440143" rtl="0" eaLnBrk="0" fontAlgn="base" hangingPunct="0">
        <a:spcBef>
          <a:spcPts val="2743"/>
        </a:spcBef>
        <a:spcAft>
          <a:spcPct val="0"/>
        </a:spcAft>
        <a:buClr>
          <a:srgbClr val="000000"/>
        </a:buClr>
        <a:buSzPct val="100000"/>
        <a:buFont typeface="Times New Roman" pitchFamily="16" charset="0"/>
        <a:buChar char="•"/>
        <a:defRPr sz="11000">
          <a:solidFill>
            <a:srgbClr val="000000"/>
          </a:solidFill>
          <a:latin typeface="+mn-lt"/>
          <a:ea typeface="+mn-ea"/>
          <a:cs typeface="+mn-cs"/>
        </a:defRPr>
      </a:lvl3pPr>
      <a:lvl4pPr marL="7298900" indent="-1042033"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4pPr>
      <a:lvl5pPr marL="9384522"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5pPr>
      <a:lvl6pPr marL="9832441"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6pPr>
      <a:lvl7pPr marL="10280359"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7pPr>
      <a:lvl8pPr marL="10728278"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8pPr>
      <a:lvl9pPr marL="11176197"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9pPr>
    </p:bodyStyle>
    <p:otherStyle>
      <a:defPPr>
        <a:defRPr lang="en-US"/>
      </a:defPPr>
      <a:lvl1pPr marL="0" algn="l" defTabSz="895838" rtl="0" eaLnBrk="1" latinLnBrk="0" hangingPunct="1">
        <a:defRPr sz="1800" kern="1200">
          <a:solidFill>
            <a:schemeClr val="tx1"/>
          </a:solidFill>
          <a:latin typeface="+mn-lt"/>
          <a:ea typeface="+mn-ea"/>
          <a:cs typeface="+mn-cs"/>
        </a:defRPr>
      </a:lvl1pPr>
      <a:lvl2pPr marL="447919" algn="l" defTabSz="895838" rtl="0" eaLnBrk="1" latinLnBrk="0" hangingPunct="1">
        <a:defRPr sz="1800" kern="1200">
          <a:solidFill>
            <a:schemeClr val="tx1"/>
          </a:solidFill>
          <a:latin typeface="+mn-lt"/>
          <a:ea typeface="+mn-ea"/>
          <a:cs typeface="+mn-cs"/>
        </a:defRPr>
      </a:lvl2pPr>
      <a:lvl3pPr marL="895838" algn="l" defTabSz="895838" rtl="0" eaLnBrk="1" latinLnBrk="0" hangingPunct="1">
        <a:defRPr sz="1800" kern="1200">
          <a:solidFill>
            <a:schemeClr val="tx1"/>
          </a:solidFill>
          <a:latin typeface="+mn-lt"/>
          <a:ea typeface="+mn-ea"/>
          <a:cs typeface="+mn-cs"/>
        </a:defRPr>
      </a:lvl3pPr>
      <a:lvl4pPr marL="1343757" algn="l" defTabSz="895838" rtl="0" eaLnBrk="1" latinLnBrk="0" hangingPunct="1">
        <a:defRPr sz="1800" kern="1200">
          <a:solidFill>
            <a:schemeClr val="tx1"/>
          </a:solidFill>
          <a:latin typeface="+mn-lt"/>
          <a:ea typeface="+mn-ea"/>
          <a:cs typeface="+mn-cs"/>
        </a:defRPr>
      </a:lvl4pPr>
      <a:lvl5pPr marL="1791675" algn="l" defTabSz="895838" rtl="0" eaLnBrk="1" latinLnBrk="0" hangingPunct="1">
        <a:defRPr sz="1800" kern="1200">
          <a:solidFill>
            <a:schemeClr val="tx1"/>
          </a:solidFill>
          <a:latin typeface="+mn-lt"/>
          <a:ea typeface="+mn-ea"/>
          <a:cs typeface="+mn-cs"/>
        </a:defRPr>
      </a:lvl5pPr>
      <a:lvl6pPr marL="2239594" algn="l" defTabSz="895838" rtl="0" eaLnBrk="1" latinLnBrk="0" hangingPunct="1">
        <a:defRPr sz="1800" kern="1200">
          <a:solidFill>
            <a:schemeClr val="tx1"/>
          </a:solidFill>
          <a:latin typeface="+mn-lt"/>
          <a:ea typeface="+mn-ea"/>
          <a:cs typeface="+mn-cs"/>
        </a:defRPr>
      </a:lvl6pPr>
      <a:lvl7pPr marL="2687513" algn="l" defTabSz="895838" rtl="0" eaLnBrk="1" latinLnBrk="0" hangingPunct="1">
        <a:defRPr sz="1800" kern="1200">
          <a:solidFill>
            <a:schemeClr val="tx1"/>
          </a:solidFill>
          <a:latin typeface="+mn-lt"/>
          <a:ea typeface="+mn-ea"/>
          <a:cs typeface="+mn-cs"/>
        </a:defRPr>
      </a:lvl7pPr>
      <a:lvl8pPr marL="3135432" algn="l" defTabSz="895838" rtl="0" eaLnBrk="1" latinLnBrk="0" hangingPunct="1">
        <a:defRPr sz="1800" kern="1200">
          <a:solidFill>
            <a:schemeClr val="tx1"/>
          </a:solidFill>
          <a:latin typeface="+mn-lt"/>
          <a:ea typeface="+mn-ea"/>
          <a:cs typeface="+mn-cs"/>
        </a:defRPr>
      </a:lvl8pPr>
      <a:lvl9pPr marL="3583351" algn="l" defTabSz="89583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810" y="16676"/>
            <a:ext cx="30284660" cy="4829151"/>
          </a:xfrm>
          <a:prstGeom prst="rect">
            <a:avLst/>
          </a:prstGeom>
          <a:solidFill>
            <a:schemeClr val="bg1"/>
          </a:solidFill>
          <a:ln w="9525" cap="flat" cmpd="sng" algn="ctr">
            <a:noFill/>
            <a:prstDash val="solid"/>
            <a:round/>
            <a:headEnd type="none" w="med" len="med"/>
            <a:tailEnd type="none" w="med" len="med"/>
          </a:ln>
          <a:effectLst/>
        </p:spPr>
        <p:txBody>
          <a:bodyPr vert="horz" wrap="square" lIns="89584" tIns="44792" rIns="89584" bIns="44792" numCol="1" rtlCol="0" anchor="t" anchorCtr="0" compatLnSpc="1">
            <a:prstTxWarp prst="textNoShape">
              <a:avLst/>
            </a:prstTxWarp>
          </a:bodyPr>
          <a:lstStyle/>
          <a:p>
            <a:endParaRPr lang="en-IE"/>
          </a:p>
        </p:txBody>
      </p:sp>
      <p:sp>
        <p:nvSpPr>
          <p:cNvPr id="5" name="Rectangle 4"/>
          <p:cNvSpPr/>
          <p:nvPr/>
        </p:nvSpPr>
        <p:spPr bwMode="auto">
          <a:xfrm>
            <a:off x="22456591" y="438800"/>
            <a:ext cx="7416208" cy="3899886"/>
          </a:xfrm>
          <a:prstGeom prst="rect">
            <a:avLst/>
          </a:prstGeom>
          <a:noFill/>
          <a:ln w="9525" cap="flat" cmpd="sng" algn="ctr">
            <a:solidFill>
              <a:schemeClr val="tx1"/>
            </a:solidFill>
            <a:prstDash val="solid"/>
            <a:round/>
            <a:headEnd type="none" w="med" len="med"/>
            <a:tailEnd type="none" w="med" len="med"/>
          </a:ln>
          <a:effectLst/>
        </p:spPr>
        <p:txBody>
          <a:bodyPr vert="horz" wrap="square" lIns="89584" tIns="44792" rIns="89584" bIns="44792" numCol="1" rtlCol="0" anchor="t" anchorCtr="0" compatLnSpc="1">
            <a:prstTxWarp prst="textNoShape">
              <a:avLst/>
            </a:prstTxWarp>
          </a:bodyPr>
          <a:lstStyle/>
          <a:p>
            <a:endParaRPr lang="en-IE"/>
          </a:p>
        </p:txBody>
      </p:sp>
      <p:sp>
        <p:nvSpPr>
          <p:cNvPr id="2050" name="Text Box 1"/>
          <p:cNvSpPr txBox="1">
            <a:spLocks noChangeArrowheads="1"/>
          </p:cNvSpPr>
          <p:nvPr/>
        </p:nvSpPr>
        <p:spPr bwMode="auto">
          <a:xfrm>
            <a:off x="336344" y="346906"/>
            <a:ext cx="21532571" cy="3253622"/>
          </a:xfrm>
          <a:prstGeom prst="rect">
            <a:avLst/>
          </a:prstGeom>
          <a:solidFill>
            <a:schemeClr val="bg1"/>
          </a:solidFill>
          <a:ln w="9360">
            <a:noFill/>
            <a:miter lim="800000"/>
            <a:headEnd/>
            <a:tailEnd/>
          </a:ln>
        </p:spPr>
        <p:txBody>
          <a:bodyPr wrap="square" lIns="529038" tIns="529038" rIns="529038" bIns="52903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endParaRPr lang="en-GB" sz="7100" b="1" dirty="0">
              <a:solidFill>
                <a:srgbClr val="000000"/>
              </a:solidFill>
              <a:latin typeface="Arial" charset="0"/>
            </a:endParaRPr>
          </a:p>
          <a:p>
            <a:r>
              <a:rPr lang="en-GB" sz="7100" b="1" dirty="0">
                <a:solidFill>
                  <a:srgbClr val="000000"/>
                </a:solidFill>
                <a:latin typeface="Arial" charset="0"/>
              </a:rPr>
              <a:t>Melanoma (Skin Cancer) Long-Term Monitoring</a:t>
            </a:r>
          </a:p>
        </p:txBody>
      </p:sp>
      <p:sp>
        <p:nvSpPr>
          <p:cNvPr id="2052" name="Text Box 3"/>
          <p:cNvSpPr txBox="1">
            <a:spLocks noChangeArrowheads="1"/>
          </p:cNvSpPr>
          <p:nvPr/>
        </p:nvSpPr>
        <p:spPr bwMode="auto">
          <a:xfrm>
            <a:off x="846731" y="8227022"/>
            <a:ext cx="8850853" cy="94551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Introduction</a:t>
            </a:r>
          </a:p>
          <a:p>
            <a:pPr algn="just">
              <a:spcBef>
                <a:spcPts val="1714"/>
              </a:spcBef>
            </a:pPr>
            <a:r>
              <a:rPr lang="en-GB" sz="2700" dirty="0">
                <a:solidFill>
                  <a:srgbClr val="000000"/>
                </a:solidFill>
                <a:latin typeface="Arial" charset="0"/>
              </a:rPr>
              <a:t>The specification of this project is to demonstrate the capabilities that Image processing techniques has in a medical context. </a:t>
            </a:r>
          </a:p>
          <a:p>
            <a:pPr algn="just">
              <a:spcBef>
                <a:spcPts val="1714"/>
              </a:spcBef>
            </a:pPr>
            <a:r>
              <a:rPr lang="en-GB" sz="2700" dirty="0">
                <a:solidFill>
                  <a:srgbClr val="000000"/>
                </a:solidFill>
                <a:latin typeface="Arial" charset="0"/>
              </a:rPr>
              <a:t>Specifically, we will be designing a system to facilitate the monitoring process of Melanoma or other types of skin cancer. The usefulness of such a product could have huge benefits &amp; implications for the medical sector at large, particularly for patients in monitoring any changes in their malignant moles. </a:t>
            </a:r>
          </a:p>
          <a:p>
            <a:pPr algn="just">
              <a:spcBef>
                <a:spcPts val="1714"/>
              </a:spcBef>
            </a:pPr>
            <a:r>
              <a:rPr lang="en-GB" sz="2700" dirty="0">
                <a:solidFill>
                  <a:srgbClr val="000000"/>
                </a:solidFill>
                <a:latin typeface="Arial" charset="0"/>
              </a:rPr>
              <a:t>Due to the unpredictable nature of Melanoma, and the importance of monitoring its progress, the aiding of the monitoring process will lead to a reduction in the cost, skill level and knowledge required to monitor melanoma. As well as this, it would provide dramatic improvements in the treatment and outcome of diagnosed patients. </a:t>
            </a:r>
          </a:p>
          <a:p>
            <a:pPr algn="just">
              <a:spcBef>
                <a:spcPts val="1714"/>
              </a:spcBef>
            </a:pPr>
            <a:r>
              <a:rPr lang="en-GB" sz="2700" dirty="0">
                <a:solidFill>
                  <a:srgbClr val="000000"/>
                </a:solidFill>
                <a:latin typeface="Arial" charset="0"/>
              </a:rPr>
              <a:t>This is made possible as the malignant moles associated with the disease are visible on the skin. </a:t>
            </a:r>
          </a:p>
          <a:p>
            <a:pPr>
              <a:spcBef>
                <a:spcPts val="1714"/>
              </a:spcBef>
            </a:pPr>
            <a:endParaRPr lang="en-GB" sz="2700" dirty="0">
              <a:solidFill>
                <a:srgbClr val="000000"/>
              </a:solidFill>
              <a:latin typeface="Arial" charset="0"/>
            </a:endParaRPr>
          </a:p>
        </p:txBody>
      </p:sp>
      <p:sp>
        <p:nvSpPr>
          <p:cNvPr id="2053" name="Text Box 4"/>
          <p:cNvSpPr txBox="1">
            <a:spLocks noChangeArrowheads="1"/>
          </p:cNvSpPr>
          <p:nvPr/>
        </p:nvSpPr>
        <p:spPr bwMode="auto">
          <a:xfrm>
            <a:off x="10620032" y="23150396"/>
            <a:ext cx="8850853" cy="1853795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Results</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Python script created on the Raspberry Pi will take an image of a mole with the camera module, undergo various Image Processing techniques on the image taken, and save the image at specific stages of the program on the system. The script is designed so that no overwriting occurs (new photo with a new name is created each time the script is executed).</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Gaussian filter applied to the image, gives unsatisfactory results (hairs are still visible and defined in the image).</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Specific type of Morphological operation called closing was applied instead of a filter, giving us our desired result (hairs are not defined in the image).</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Marker-based Image segmentation using the Watershed Algorithm achieved our goal of partitioning and labelling the image into meaningful regions. One of these regions contained the mole that will be analysed. </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A new image will be created with all the other labelled regions modified to appear black creating the segmented image containing only the mole. </a:t>
            </a:r>
          </a:p>
          <a:p>
            <a:pPr marL="457200" indent="-457200" algn="just">
              <a:spcBef>
                <a:spcPts val="1176"/>
              </a:spcBef>
              <a:buFont typeface="Arial" panose="020B0604020202020204" pitchFamily="34" charset="0"/>
              <a:buChar char="•"/>
            </a:pPr>
            <a:endParaRPr lang="en-GB" sz="2700" dirty="0">
              <a:solidFill>
                <a:srgbClr val="000000"/>
              </a:solidFill>
              <a:latin typeface="Arial" charset="0"/>
            </a:endParaRPr>
          </a:p>
        </p:txBody>
      </p:sp>
      <p:sp>
        <p:nvSpPr>
          <p:cNvPr id="2054" name="Text Box 5"/>
          <p:cNvSpPr txBox="1">
            <a:spLocks noChangeArrowheads="1"/>
          </p:cNvSpPr>
          <p:nvPr/>
        </p:nvSpPr>
        <p:spPr bwMode="auto">
          <a:xfrm>
            <a:off x="20398017" y="8227022"/>
            <a:ext cx="8850853" cy="18247787"/>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marL="457200" indent="-457200" algn="just">
              <a:spcBef>
                <a:spcPts val="1714"/>
              </a:spcBef>
              <a:buFont typeface="Arial" panose="020B0604020202020204" pitchFamily="34" charset="0"/>
              <a:buChar char="•"/>
            </a:pPr>
            <a:r>
              <a:rPr lang="en-GB" sz="2700" dirty="0">
                <a:solidFill>
                  <a:srgbClr val="000000"/>
                </a:solidFill>
                <a:latin typeface="Arial" charset="0"/>
              </a:rPr>
              <a:t>Images above show stages of the image segmentation while using the watershed algorithm.</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Segmenting the image will allow us to further analyse the mole using multiple Feature Extraction stages.   </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The Feature Extraction methods we will use in this project will be based on the ABCD method which is commonly used by GPs and Dermatologists to determine whether a mole is benign or malignant. The ABCD in this context stands for Asymmetry, Border irregularity, Diameter and Colour Variation.</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Various Image Processing techniques will be required to prepare the image for feature extraction such as Shape descriptors, Otsu Thresholding and changing the colour space.</a:t>
            </a:r>
          </a:p>
          <a:p>
            <a:pPr algn="just">
              <a:spcBef>
                <a:spcPts val="1714"/>
              </a:spcBef>
            </a:pPr>
            <a:r>
              <a:rPr lang="en-GB" sz="2700" dirty="0">
                <a:solidFill>
                  <a:srgbClr val="000000"/>
                </a:solidFill>
                <a:latin typeface="Arial" charset="0"/>
              </a:rPr>
              <a:t>Description of feature extraction steps:</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Counting the pixels in the region containing the moles allows us to calculate the moles pixel area.</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Calculating a histogram of the region allows us to graphically see the number of pixels for each pixel value which shows the Colour Variation in the region. </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Calculating the average distance the centre of the mole is to each of the edges allowed us to calculate the moles diameter. </a:t>
            </a:r>
          </a:p>
          <a:p>
            <a:pPr marL="457200" indent="-457200" algn="just">
              <a:spcBef>
                <a:spcPts val="1714"/>
              </a:spcBef>
              <a:buFont typeface="Arial" panose="020B0604020202020204" pitchFamily="34" charset="0"/>
              <a:buChar char="•"/>
            </a:pPr>
            <a:r>
              <a:rPr lang="en-GB" sz="2700" dirty="0">
                <a:solidFill>
                  <a:srgbClr val="000000"/>
                </a:solidFill>
                <a:latin typeface="Arial" charset="0"/>
              </a:rPr>
              <a:t>Using the angle at which the centre point meets each of the edges allows us to determine whether the moles border was irregular in shape which would indicate that the mole is asymmetrical.</a:t>
            </a:r>
          </a:p>
          <a:p>
            <a:pPr algn="just">
              <a:spcBef>
                <a:spcPts val="1714"/>
              </a:spcBef>
            </a:pPr>
            <a:r>
              <a:rPr lang="en-GB" sz="2700" dirty="0">
                <a:solidFill>
                  <a:srgbClr val="000000"/>
                </a:solidFill>
                <a:latin typeface="Arial" charset="0"/>
              </a:rPr>
              <a:t>Comparing these features in images of a mole at various stages of the cancers development has proved to be a useful method for monitoring the progress of melanoma. The pixel areas, histograms, diameters and eccentricity of the moles will be used to determine if the mole has grown over time. </a:t>
            </a:r>
          </a:p>
        </p:txBody>
      </p:sp>
      <p:sp>
        <p:nvSpPr>
          <p:cNvPr id="2055" name="Text Box 6"/>
          <p:cNvSpPr txBox="1">
            <a:spLocks noChangeArrowheads="1"/>
          </p:cNvSpPr>
          <p:nvPr/>
        </p:nvSpPr>
        <p:spPr bwMode="auto">
          <a:xfrm>
            <a:off x="825655" y="18348176"/>
            <a:ext cx="8850853" cy="73472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Aim</a:t>
            </a:r>
          </a:p>
          <a:p>
            <a:pPr algn="just">
              <a:spcBef>
                <a:spcPts val="1176"/>
              </a:spcBef>
            </a:pPr>
            <a:r>
              <a:rPr lang="en-GB" sz="2700" dirty="0">
                <a:solidFill>
                  <a:srgbClr val="000000"/>
                </a:solidFill>
                <a:latin typeface="Arial" charset="0"/>
              </a:rPr>
              <a:t>The overall aim of the system can be split into three separate sections:</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Design a suitable environment for the monitoring system, powered by combining a camera module with a Raspberry Pi, to apply the Machine Vision. </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Using the Raspberry Pi camera, take an image of the malignant mole. Furthermore, incorporate various Image processing techniques to separate the mole from its background to further extract information from the mole.</a:t>
            </a:r>
          </a:p>
          <a:p>
            <a:pPr marL="457200" indent="-457200" algn="just">
              <a:spcBef>
                <a:spcPts val="1176"/>
              </a:spcBef>
              <a:buFont typeface="Arial" panose="020B0604020202020204" pitchFamily="34" charset="0"/>
              <a:buChar char="•"/>
            </a:pPr>
            <a:r>
              <a:rPr lang="en-GB" sz="2700" dirty="0">
                <a:solidFill>
                  <a:srgbClr val="000000"/>
                </a:solidFill>
                <a:latin typeface="Arial" charset="0"/>
              </a:rPr>
              <a:t>Create a method which monitors the progress of a malignant mole, by comparing and analysing images of the mole at various stages of its development.</a:t>
            </a:r>
          </a:p>
        </p:txBody>
      </p:sp>
      <p:sp>
        <p:nvSpPr>
          <p:cNvPr id="2056" name="Text Box 7"/>
          <p:cNvSpPr txBox="1">
            <a:spLocks noChangeArrowheads="1"/>
          </p:cNvSpPr>
          <p:nvPr/>
        </p:nvSpPr>
        <p:spPr bwMode="auto">
          <a:xfrm>
            <a:off x="846731" y="26474809"/>
            <a:ext cx="8850853" cy="153366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marL="284163" indent="-284163">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1pPr>
            <a:lvl2pPr marL="742950" indent="-28575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2pPr>
            <a:lvl3pPr marL="11430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3pPr>
            <a:lvl4pPr marL="16002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4pPr>
            <a:lvl5pPr marL="20574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Method</a:t>
            </a:r>
            <a:endParaRPr lang="en-GB" sz="2700" dirty="0">
              <a:solidFill>
                <a:srgbClr val="000000"/>
              </a:solidFill>
              <a:latin typeface="Arial" charset="0"/>
            </a:endParaRPr>
          </a:p>
          <a:p>
            <a:pPr algn="just">
              <a:spcBef>
                <a:spcPts val="1176"/>
              </a:spcBef>
              <a:buFont typeface="Wingdings" charset="2"/>
              <a:buChar char=""/>
            </a:pPr>
            <a:r>
              <a:rPr lang="en-GB" sz="2700" dirty="0">
                <a:solidFill>
                  <a:srgbClr val="000000"/>
                </a:solidFill>
                <a:latin typeface="Arial" charset="0"/>
              </a:rPr>
              <a:t>A Raspberry Pi and camera module was acquired, which will allow the system to take an image of a suspicious mole, process it and save it on the Raspberry Pi.</a:t>
            </a:r>
          </a:p>
          <a:p>
            <a:pPr algn="just">
              <a:spcBef>
                <a:spcPts val="1176"/>
              </a:spcBef>
              <a:buFont typeface="Wingdings" charset="2"/>
              <a:buChar char=""/>
            </a:pPr>
            <a:r>
              <a:rPr lang="en-GB" sz="2700" dirty="0">
                <a:solidFill>
                  <a:srgbClr val="000000"/>
                </a:solidFill>
                <a:latin typeface="Arial" charset="0"/>
              </a:rPr>
              <a:t>The combination of the camera module connected to a Raspberry Pi, condescend light sources and white backdrop create a suitable environment for the monitoring system. </a:t>
            </a:r>
          </a:p>
          <a:p>
            <a:pPr algn="just">
              <a:spcBef>
                <a:spcPts val="1176"/>
              </a:spcBef>
              <a:buFont typeface="Wingdings" charset="2"/>
              <a:buChar char=""/>
            </a:pPr>
            <a:r>
              <a:rPr lang="en-GB" sz="2700" dirty="0">
                <a:solidFill>
                  <a:srgbClr val="000000"/>
                </a:solidFill>
                <a:latin typeface="Arial" charset="0"/>
              </a:rPr>
              <a:t>An ultrasonic sensor was integrated with the system to measure the distance of the mole from the camera.  </a:t>
            </a:r>
          </a:p>
          <a:p>
            <a:pPr algn="just">
              <a:spcBef>
                <a:spcPts val="1176"/>
              </a:spcBef>
              <a:buFont typeface="Wingdings" charset="2"/>
              <a:buChar char=""/>
            </a:pPr>
            <a:r>
              <a:rPr lang="en-GB" sz="2700" dirty="0">
                <a:solidFill>
                  <a:srgbClr val="000000"/>
                </a:solidFill>
                <a:latin typeface="Arial" charset="0"/>
              </a:rPr>
              <a:t>Voltage was applied to the ultrasonic sensor using the built-in Raspberry Pi GPIO (3.3V for Vin).</a:t>
            </a:r>
          </a:p>
          <a:p>
            <a:pPr algn="just">
              <a:spcBef>
                <a:spcPts val="1176"/>
              </a:spcBef>
              <a:buFont typeface="Wingdings" charset="2"/>
              <a:buChar char=""/>
            </a:pPr>
            <a:r>
              <a:rPr lang="en-GB" sz="2700" dirty="0">
                <a:solidFill>
                  <a:srgbClr val="000000"/>
                </a:solidFill>
                <a:latin typeface="Arial" charset="0"/>
              </a:rPr>
              <a:t>The Machine Vision aspect of the project required combining various steps for Image Processing such as </a:t>
            </a:r>
            <a:r>
              <a:rPr lang="en-GB" sz="2700" dirty="0" err="1">
                <a:solidFill>
                  <a:srgbClr val="000000"/>
                </a:solidFill>
                <a:latin typeface="Arial" charset="0"/>
              </a:rPr>
              <a:t>Preprocessing</a:t>
            </a:r>
            <a:r>
              <a:rPr lang="en-GB" sz="2700" dirty="0">
                <a:solidFill>
                  <a:srgbClr val="000000"/>
                </a:solidFill>
                <a:latin typeface="Arial" charset="0"/>
              </a:rPr>
              <a:t>, Segmentation and Feature Extraction. </a:t>
            </a:r>
          </a:p>
          <a:p>
            <a:pPr algn="just">
              <a:spcBef>
                <a:spcPts val="1176"/>
              </a:spcBef>
              <a:buFont typeface="Wingdings" charset="2"/>
              <a:buChar char=""/>
            </a:pPr>
            <a:r>
              <a:rPr lang="en-GB" sz="2700" dirty="0" err="1">
                <a:solidFill>
                  <a:srgbClr val="000000"/>
                </a:solidFill>
                <a:latin typeface="Arial" charset="0"/>
              </a:rPr>
              <a:t>Preprocessing</a:t>
            </a:r>
            <a:r>
              <a:rPr lang="en-GB" sz="2700" dirty="0">
                <a:solidFill>
                  <a:srgbClr val="000000"/>
                </a:solidFill>
                <a:latin typeface="Arial" charset="0"/>
              </a:rPr>
              <a:t> the image of the mole involved using Morphological operations to remove the effect of hairs and noise from the image. </a:t>
            </a:r>
          </a:p>
          <a:p>
            <a:pPr marL="0" indent="0" algn="just">
              <a:spcBef>
                <a:spcPts val="1176"/>
              </a:spcBef>
            </a:pPr>
            <a:r>
              <a:rPr lang="en-GB" sz="2700" dirty="0">
                <a:solidFill>
                  <a:srgbClr val="000000"/>
                </a:solidFill>
                <a:latin typeface="Arial" charset="0"/>
              </a:rPr>
              <a:t> </a:t>
            </a: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algn="just">
              <a:spcBef>
                <a:spcPts val="1176"/>
              </a:spcBef>
              <a:buFont typeface="Wingdings" charset="2"/>
              <a:buChar char=""/>
            </a:pPr>
            <a:endParaRPr lang="en-GB" sz="2700" dirty="0">
              <a:solidFill>
                <a:srgbClr val="000000"/>
              </a:solidFill>
              <a:latin typeface="Arial" charset="0"/>
            </a:endParaRPr>
          </a:p>
          <a:p>
            <a:pPr marL="0" indent="0" algn="just">
              <a:spcBef>
                <a:spcPts val="1176"/>
              </a:spcBef>
            </a:pPr>
            <a:endParaRPr lang="en-GB" sz="2700" dirty="0">
              <a:solidFill>
                <a:srgbClr val="000000"/>
              </a:solidFill>
              <a:latin typeface="Arial" charset="0"/>
            </a:endParaRPr>
          </a:p>
        </p:txBody>
      </p:sp>
      <p:sp>
        <p:nvSpPr>
          <p:cNvPr id="2057" name="Text Box 8"/>
          <p:cNvSpPr txBox="1">
            <a:spLocks noChangeArrowheads="1"/>
          </p:cNvSpPr>
          <p:nvPr/>
        </p:nvSpPr>
        <p:spPr bwMode="auto">
          <a:xfrm>
            <a:off x="20402702" y="27140533"/>
            <a:ext cx="8850853" cy="949943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spcBef>
                <a:spcPts val="882"/>
              </a:spcBef>
              <a:buClr>
                <a:srgbClr val="9900FF"/>
              </a:buClr>
            </a:pPr>
            <a:r>
              <a:rPr lang="en-GB" sz="3500" b="1" dirty="0">
                <a:solidFill>
                  <a:schemeClr val="accent6"/>
                </a:solidFill>
                <a:latin typeface="Arial" charset="0"/>
              </a:rPr>
              <a:t>Conclusion and personal reflection</a:t>
            </a:r>
          </a:p>
          <a:p>
            <a:pPr algn="just">
              <a:spcBef>
                <a:spcPts val="1714"/>
              </a:spcBef>
            </a:pPr>
            <a:r>
              <a:rPr lang="en-GB" sz="2700" dirty="0">
                <a:solidFill>
                  <a:srgbClr val="000000"/>
                </a:solidFill>
                <a:latin typeface="Arial" charset="0"/>
              </a:rPr>
              <a:t>I believe the design &amp; implementation of this above system have been achieved effectively. While there is further room for improvement required for making this a complete product, the overall functionality provides a solid foundation from which to refine and perfect.</a:t>
            </a:r>
          </a:p>
          <a:p>
            <a:pPr algn="just">
              <a:spcBef>
                <a:spcPts val="1714"/>
              </a:spcBef>
            </a:pPr>
            <a:r>
              <a:rPr lang="en-GB" sz="2700" dirty="0">
                <a:solidFill>
                  <a:srgbClr val="000000"/>
                </a:solidFill>
                <a:latin typeface="Arial" charset="0"/>
              </a:rPr>
              <a:t>Certain aspects of the project, such as the way the product interacts with its users and the portability of the entire system could have been improved. This could have been achieved by integrating a LED circuit to provide the light source and developing an Android application to allow users to easily interact with the product.</a:t>
            </a:r>
          </a:p>
          <a:p>
            <a:pPr algn="just">
              <a:spcBef>
                <a:spcPts val="1714"/>
              </a:spcBef>
            </a:pPr>
            <a:r>
              <a:rPr lang="en-GB" sz="2700" dirty="0">
                <a:solidFill>
                  <a:srgbClr val="000000"/>
                </a:solidFill>
                <a:latin typeface="Arial" charset="0"/>
              </a:rPr>
              <a:t>Overall, I think this project as a whole was perfect for giving me a platform to go on to learn many skills (such as Python programming and Machine Vision). At the same time, it allowed me to apply these skills to a real-world application whose impact could potentially improve the treatment and outcome of patients diagnosed with melanoma. </a:t>
            </a:r>
          </a:p>
        </p:txBody>
      </p:sp>
      <p:sp>
        <p:nvSpPr>
          <p:cNvPr id="2058" name="Text Box 9"/>
          <p:cNvSpPr txBox="1">
            <a:spLocks noChangeArrowheads="1"/>
          </p:cNvSpPr>
          <p:nvPr/>
        </p:nvSpPr>
        <p:spPr bwMode="auto">
          <a:xfrm>
            <a:off x="20402702" y="37142476"/>
            <a:ext cx="8850853" cy="285088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200"/>
              </a:spcBef>
              <a:buClr>
                <a:srgbClr val="9900FF"/>
              </a:buClr>
            </a:pPr>
            <a:r>
              <a:rPr lang="en-GB" sz="3500" b="1" dirty="0">
                <a:solidFill>
                  <a:schemeClr val="accent6"/>
                </a:solidFill>
                <a:latin typeface="Arial" charset="0"/>
              </a:rPr>
              <a:t>Acknowledgements</a:t>
            </a:r>
          </a:p>
          <a:p>
            <a:pPr algn="just">
              <a:spcBef>
                <a:spcPts val="1200"/>
              </a:spcBef>
            </a:pPr>
            <a:r>
              <a:rPr lang="en-GB" sz="2700" dirty="0">
                <a:solidFill>
                  <a:srgbClr val="000000"/>
                </a:solidFill>
                <a:latin typeface="Arial" charset="0"/>
              </a:rPr>
              <a:t>I would like to thank both of my supervisors, Dr Sean McGrath &amp; Dr Colin Flanagan. Their help &amp; assistance proved vital within both the design &amp; implementation process of the project.  </a:t>
            </a:r>
          </a:p>
        </p:txBody>
      </p:sp>
      <p:sp>
        <p:nvSpPr>
          <p:cNvPr id="2059" name="Text Box 10"/>
          <p:cNvSpPr txBox="1">
            <a:spLocks noChangeArrowheads="1"/>
          </p:cNvSpPr>
          <p:nvPr/>
        </p:nvSpPr>
        <p:spPr bwMode="auto">
          <a:xfrm>
            <a:off x="10661929" y="8357777"/>
            <a:ext cx="8850853" cy="1421987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89584" tIns="44792" rIns="89584" bIns="44792" anchor="ctr"/>
          <a:lstStyle>
            <a:lvl1pPr>
              <a:defRPr sz="2400">
                <a:solidFill>
                  <a:schemeClr val="bg1"/>
                </a:solidFill>
                <a:latin typeface="Times New Roman" pitchFamily="16" charset="0"/>
                <a:ea typeface="AR PL ShanHeiSun Uni" charset="0"/>
                <a:cs typeface="AR PL ShanHeiSun Uni" charset="0"/>
              </a:defRPr>
            </a:lvl1pPr>
            <a:lvl2pPr marL="742950" indent="-285750">
              <a:defRPr sz="2400">
                <a:solidFill>
                  <a:schemeClr val="bg1"/>
                </a:solidFill>
                <a:latin typeface="Times New Roman" pitchFamily="16" charset="0"/>
                <a:ea typeface="AR PL ShanHeiSun Uni" charset="0"/>
                <a:cs typeface="AR PL ShanHeiSun Uni" charset="0"/>
              </a:defRPr>
            </a:lvl2pPr>
            <a:lvl3pPr marL="1143000" indent="-228600">
              <a:defRPr sz="2400">
                <a:solidFill>
                  <a:schemeClr val="bg1"/>
                </a:solidFill>
                <a:latin typeface="Times New Roman" pitchFamily="16" charset="0"/>
                <a:ea typeface="AR PL ShanHeiSun Uni" charset="0"/>
                <a:cs typeface="AR PL ShanHeiSun Uni" charset="0"/>
              </a:defRPr>
            </a:lvl3pPr>
            <a:lvl4pPr marL="1600200" indent="-228600">
              <a:defRPr sz="2400">
                <a:solidFill>
                  <a:schemeClr val="bg1"/>
                </a:solidFill>
                <a:latin typeface="Times New Roman" pitchFamily="16" charset="0"/>
                <a:ea typeface="AR PL ShanHeiSun Uni" charset="0"/>
                <a:cs typeface="AR PL ShanHeiSun Uni" charset="0"/>
              </a:defRPr>
            </a:lvl4pPr>
            <a:lvl5pPr marL="2057400" indent="-228600">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defRPr sz="2400">
                <a:solidFill>
                  <a:schemeClr val="bg1"/>
                </a:solidFill>
                <a:latin typeface="Times New Roman" pitchFamily="16" charset="0"/>
                <a:ea typeface="AR PL ShanHeiSun Uni" charset="0"/>
                <a:cs typeface="AR PL ShanHeiSun Uni" charset="0"/>
              </a:defRPr>
            </a:lvl9pPr>
          </a:lstStyle>
          <a:p>
            <a:pPr algn="ctr"/>
            <a:endParaRPr lang="en-US" dirty="0"/>
          </a:p>
        </p:txBody>
      </p:sp>
      <p:sp>
        <p:nvSpPr>
          <p:cNvPr id="2062" name="Rectangle 13"/>
          <p:cNvSpPr>
            <a:spLocks noChangeArrowheads="1"/>
          </p:cNvSpPr>
          <p:nvPr/>
        </p:nvSpPr>
        <p:spPr bwMode="auto">
          <a:xfrm>
            <a:off x="1386459" y="37142477"/>
            <a:ext cx="7704856" cy="3658402"/>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63" name="Text Box 14"/>
          <p:cNvSpPr txBox="1">
            <a:spLocks noChangeArrowheads="1"/>
          </p:cNvSpPr>
          <p:nvPr/>
        </p:nvSpPr>
        <p:spPr bwMode="auto">
          <a:xfrm>
            <a:off x="846731" y="40634089"/>
            <a:ext cx="8844607" cy="132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352692" tIns="352692" rIns="352692" bIns="35269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ctr">
              <a:spcBef>
                <a:spcPts val="1225"/>
              </a:spcBef>
            </a:pPr>
            <a:r>
              <a:rPr lang="en-GB" sz="2000" b="1" dirty="0">
                <a:solidFill>
                  <a:srgbClr val="000000"/>
                </a:solidFill>
                <a:latin typeface="Arial" pitchFamily="34" charset="0"/>
                <a:cs typeface="Arial" pitchFamily="34" charset="0"/>
              </a:rPr>
              <a:t>Basic Diagram showing how the hardware and sensor of the system interact with one another </a:t>
            </a:r>
          </a:p>
        </p:txBody>
      </p:sp>
      <p:sp>
        <p:nvSpPr>
          <p:cNvPr id="2065" name="Text Box 16"/>
          <p:cNvSpPr txBox="1">
            <a:spLocks noChangeArrowheads="1"/>
          </p:cNvSpPr>
          <p:nvPr/>
        </p:nvSpPr>
        <p:spPr bwMode="auto">
          <a:xfrm>
            <a:off x="11035531" y="8681276"/>
            <a:ext cx="8050129" cy="845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marL="457200" indent="-457200" algn="just">
              <a:spcBef>
                <a:spcPts val="1225"/>
              </a:spcBef>
              <a:buFont typeface="Wingdings" panose="05000000000000000000" pitchFamily="2" charset="2"/>
              <a:buChar char="§"/>
            </a:pPr>
            <a:r>
              <a:rPr lang="en-GB" sz="2700" dirty="0">
                <a:solidFill>
                  <a:srgbClr val="000000"/>
                </a:solidFill>
                <a:latin typeface="Arial" pitchFamily="34" charset="0"/>
                <a:cs typeface="Arial" pitchFamily="34" charset="0"/>
              </a:rPr>
              <a:t>A marker-based Image segmentation method was then used to partition the </a:t>
            </a:r>
            <a:r>
              <a:rPr lang="en-GB" sz="2700" dirty="0" err="1">
                <a:solidFill>
                  <a:srgbClr val="000000"/>
                </a:solidFill>
                <a:latin typeface="Arial" pitchFamily="34" charset="0"/>
                <a:cs typeface="Arial" pitchFamily="34" charset="0"/>
              </a:rPr>
              <a:t>preprocessed</a:t>
            </a:r>
            <a:r>
              <a:rPr lang="en-GB" sz="2700" dirty="0">
                <a:solidFill>
                  <a:srgbClr val="000000"/>
                </a:solidFill>
                <a:latin typeface="Arial" pitchFamily="34" charset="0"/>
                <a:cs typeface="Arial" pitchFamily="34" charset="0"/>
              </a:rPr>
              <a:t> image into meaningful labelled regions which was then used to separate the mole in the image from the skin and background. The Watershed algorithm proved useful for this application. </a:t>
            </a:r>
          </a:p>
          <a:p>
            <a:pPr marL="457200" indent="-457200" algn="just">
              <a:spcBef>
                <a:spcPts val="1225"/>
              </a:spcBef>
              <a:buFont typeface="Wingdings" panose="05000000000000000000" pitchFamily="2" charset="2"/>
              <a:buChar char="§"/>
            </a:pPr>
            <a:r>
              <a:rPr lang="en-GB" sz="2700" dirty="0">
                <a:solidFill>
                  <a:srgbClr val="000000"/>
                </a:solidFill>
                <a:latin typeface="Arial" pitchFamily="34" charset="0"/>
                <a:cs typeface="Arial" pitchFamily="34" charset="0"/>
              </a:rPr>
              <a:t>Various Image processing techniques were applied to the new image of the mole to extract information about its features. </a:t>
            </a:r>
          </a:p>
          <a:p>
            <a:pPr marL="457200" indent="-457200" algn="just">
              <a:spcBef>
                <a:spcPts val="1225"/>
              </a:spcBef>
              <a:buFont typeface="Wingdings" panose="05000000000000000000" pitchFamily="2" charset="2"/>
              <a:buChar char="§"/>
            </a:pPr>
            <a:r>
              <a:rPr lang="en-GB" sz="2700" dirty="0">
                <a:solidFill>
                  <a:srgbClr val="000000"/>
                </a:solidFill>
                <a:latin typeface="Arial" pitchFamily="34" charset="0"/>
                <a:cs typeface="Arial" pitchFamily="34" charset="0"/>
              </a:rPr>
              <a:t>A second image is taken of the mole in the same environment and processed with the same Image Processing steps.</a:t>
            </a:r>
          </a:p>
          <a:p>
            <a:pPr marL="457200" indent="-457200" algn="just">
              <a:spcBef>
                <a:spcPts val="1225"/>
              </a:spcBef>
              <a:buFont typeface="Wingdings" panose="05000000000000000000" pitchFamily="2" charset="2"/>
              <a:buChar char="§"/>
            </a:pPr>
            <a:r>
              <a:rPr lang="en-GB" sz="2700" dirty="0">
                <a:solidFill>
                  <a:srgbClr val="000000"/>
                </a:solidFill>
                <a:latin typeface="Arial" pitchFamily="34" charset="0"/>
                <a:cs typeface="Arial" pitchFamily="34" charset="0"/>
              </a:rPr>
              <a:t>The features of both images are compared forming the basis for the melanoma monitoring method. Any changes in the mole’s appearance will be measured. </a:t>
            </a:r>
          </a:p>
          <a:p>
            <a:pPr marL="457200" indent="-457200" algn="just">
              <a:spcBef>
                <a:spcPts val="1225"/>
              </a:spcBef>
              <a:buFont typeface="Wingdings" panose="05000000000000000000" pitchFamily="2" charset="2"/>
              <a:buChar char="§"/>
            </a:pPr>
            <a:endParaRPr lang="en-GB" sz="2700" dirty="0">
              <a:solidFill>
                <a:srgbClr val="000000"/>
              </a:solidFill>
              <a:latin typeface="Arial" pitchFamily="34" charset="0"/>
              <a:cs typeface="Arial" pitchFamily="34" charset="0"/>
            </a:endParaRPr>
          </a:p>
        </p:txBody>
      </p:sp>
      <p:sp>
        <p:nvSpPr>
          <p:cNvPr id="2068" name="Rectangle 19"/>
          <p:cNvSpPr>
            <a:spLocks noChangeArrowheads="1"/>
          </p:cNvSpPr>
          <p:nvPr/>
        </p:nvSpPr>
        <p:spPr bwMode="auto">
          <a:xfrm>
            <a:off x="11621251" y="37858965"/>
            <a:ext cx="3363085" cy="2649600"/>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sp>
        <p:nvSpPr>
          <p:cNvPr id="2070" name="Text Box 21"/>
          <p:cNvSpPr txBox="1">
            <a:spLocks noChangeArrowheads="1"/>
          </p:cNvSpPr>
          <p:nvPr/>
        </p:nvSpPr>
        <p:spPr bwMode="auto">
          <a:xfrm rot="10800000" flipV="1">
            <a:off x="11611595" y="21053580"/>
            <a:ext cx="5976664"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Caption text to use Arial font, 20 point size, bold.</a:t>
            </a:r>
          </a:p>
        </p:txBody>
      </p:sp>
      <p:sp>
        <p:nvSpPr>
          <p:cNvPr id="2071" name="Rectangle 22"/>
          <p:cNvSpPr>
            <a:spLocks noChangeArrowheads="1"/>
          </p:cNvSpPr>
          <p:nvPr/>
        </p:nvSpPr>
        <p:spPr bwMode="auto">
          <a:xfrm>
            <a:off x="11494722" y="16498145"/>
            <a:ext cx="7290529" cy="4269063"/>
          </a:xfrm>
          <a:prstGeom prst="rect">
            <a:avLst/>
          </a:prstGeom>
          <a:solidFill>
            <a:srgbClr val="EEEEEE"/>
          </a:solidFill>
          <a:ln w="9360">
            <a:solidFill>
              <a:srgbClr val="000000"/>
            </a:solidFill>
            <a:miter lim="800000"/>
            <a:headEnd/>
            <a:tailEnd/>
          </a:ln>
        </p:spPr>
        <p:txBody>
          <a:bodyPr wrap="none" lIns="89584" tIns="44792" rIns="89584" bIns="44792" anchor="ctr"/>
          <a:lstStyle/>
          <a:p>
            <a:endParaRPr lang="en-US"/>
          </a:p>
        </p:txBody>
      </p:sp>
      <p:pic>
        <p:nvPicPr>
          <p:cNvPr id="2076" name="Picture 28" descr="https://sharepoint.ul.ie/SiteDirectory/CorporateAffairsResources/SiteAssets/UL_Logo_Standard_Identifi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8055" y="588391"/>
            <a:ext cx="7020793" cy="3596931"/>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9" y="4367194"/>
            <a:ext cx="30284659" cy="3164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0" y="5357642"/>
            <a:ext cx="30279975" cy="2427391"/>
          </a:xfrm>
          <a:prstGeom prst="rect">
            <a:avLst/>
          </a:prstGeom>
          <a:solidFill>
            <a:schemeClr val="bg1"/>
          </a:solidFill>
          <a:ln w="9525" cap="flat" cmpd="sng" algn="ctr">
            <a:noFill/>
            <a:prstDash val="solid"/>
            <a:round/>
            <a:headEnd type="none" w="med" len="med"/>
            <a:tailEnd type="none" w="med" len="med"/>
          </a:ln>
          <a:effectLst/>
        </p:spPr>
        <p:txBody>
          <a:bodyPr vert="horz" wrap="square" lIns="89584" tIns="44792" rIns="89584" bIns="44792" numCol="1" rtlCol="0" anchor="t" anchorCtr="0" compatLnSpc="1">
            <a:prstTxWarp prst="textNoShape">
              <a:avLst/>
            </a:prstTxWarp>
          </a:bodyPr>
          <a:lstStyle/>
          <a:p>
            <a:endParaRPr lang="en-IE"/>
          </a:p>
        </p:txBody>
      </p:sp>
      <p:sp>
        <p:nvSpPr>
          <p:cNvPr id="2051" name="Text Box 2"/>
          <p:cNvSpPr txBox="1">
            <a:spLocks noChangeArrowheads="1"/>
          </p:cNvSpPr>
          <p:nvPr/>
        </p:nvSpPr>
        <p:spPr bwMode="auto">
          <a:xfrm>
            <a:off x="-28313" y="4846864"/>
            <a:ext cx="30308288" cy="2432021"/>
          </a:xfrm>
          <a:prstGeom prst="rect">
            <a:avLst/>
          </a:prstGeom>
          <a:solidFill>
            <a:schemeClr val="bg1"/>
          </a:solidFill>
          <a:ln>
            <a:noFill/>
          </a:ln>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spcBef>
                <a:spcPts val="1372"/>
              </a:spcBef>
              <a:buClr>
                <a:srgbClr val="FFFFFF"/>
              </a:buClr>
            </a:pPr>
            <a:r>
              <a:rPr lang="en-GB" sz="4700" b="1" dirty="0">
                <a:solidFill>
                  <a:schemeClr val="tx1"/>
                </a:solidFill>
                <a:latin typeface="Arial" charset="0"/>
              </a:rPr>
              <a:t>Student name: Ciaran Carroll</a:t>
            </a:r>
          </a:p>
          <a:p>
            <a:pPr>
              <a:spcBef>
                <a:spcPts val="1372"/>
              </a:spcBef>
              <a:buClr>
                <a:srgbClr val="FFFFFF"/>
              </a:buClr>
            </a:pPr>
            <a:r>
              <a:rPr lang="en-GB" sz="4700" b="1" dirty="0">
                <a:solidFill>
                  <a:schemeClr val="tx1"/>
                </a:solidFill>
                <a:latin typeface="Arial" charset="0"/>
              </a:rPr>
              <a:t>ID Number: 13113259</a:t>
            </a:r>
          </a:p>
          <a:p>
            <a:pPr>
              <a:spcBef>
                <a:spcPts val="1372"/>
              </a:spcBef>
              <a:buClr>
                <a:srgbClr val="FFFFFF"/>
              </a:buClr>
            </a:pPr>
            <a:r>
              <a:rPr lang="en-GB" sz="4700" b="1" dirty="0">
                <a:solidFill>
                  <a:schemeClr val="tx1"/>
                </a:solidFill>
                <a:latin typeface="Arial" charset="0"/>
              </a:rPr>
              <a:t>Programme of study: Electronic &amp; Computer Engineering (LM118)</a:t>
            </a:r>
            <a:endParaRPr lang="en-GB" sz="4700" dirty="0">
              <a:solidFill>
                <a:schemeClr val="tx1"/>
              </a:solidFill>
              <a:latin typeface="Arial" charset="0"/>
            </a:endParaRPr>
          </a:p>
        </p:txBody>
      </p:sp>
      <p:pic>
        <p:nvPicPr>
          <p:cNvPr id="2073"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6641" y="40486382"/>
            <a:ext cx="6808300" cy="131508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21"/>
          <p:cNvSpPr txBox="1">
            <a:spLocks noChangeArrowheads="1"/>
          </p:cNvSpPr>
          <p:nvPr/>
        </p:nvSpPr>
        <p:spPr bwMode="auto">
          <a:xfrm>
            <a:off x="11621251" y="37011136"/>
            <a:ext cx="3518736"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Original image</a:t>
            </a:r>
          </a:p>
        </p:txBody>
      </p:sp>
      <p:pic>
        <p:nvPicPr>
          <p:cNvPr id="8" name="Picture 7">
            <a:extLst>
              <a:ext uri="{FF2B5EF4-FFF2-40B4-BE49-F238E27FC236}">
                <a16:creationId xmlns:a16="http://schemas.microsoft.com/office/drawing/2014/main" id="{7898208E-4A0E-4677-833C-CEA8A220644A}"/>
              </a:ext>
            </a:extLst>
          </p:cNvPr>
          <p:cNvPicPr>
            <a:picLocks noChangeAspect="1"/>
          </p:cNvPicPr>
          <p:nvPr/>
        </p:nvPicPr>
        <p:blipFill rotWithShape="1">
          <a:blip r:embed="rId6">
            <a:extLst>
              <a:ext uri="{28A0092B-C50C-407E-A947-70E740481C1C}">
                <a14:useLocalDpi xmlns:a14="http://schemas.microsoft.com/office/drawing/2010/main" val="0"/>
              </a:ext>
            </a:extLst>
          </a:blip>
          <a:srcRect l="2224" t="2934" r="8682" b="3622"/>
          <a:stretch/>
        </p:blipFill>
        <p:spPr>
          <a:xfrm>
            <a:off x="11702377" y="38012845"/>
            <a:ext cx="3168354" cy="2331761"/>
          </a:xfrm>
          <a:prstGeom prst="rect">
            <a:avLst/>
          </a:prstGeom>
        </p:spPr>
      </p:pic>
      <p:pic>
        <p:nvPicPr>
          <p:cNvPr id="10" name="Picture 9">
            <a:extLst>
              <a:ext uri="{FF2B5EF4-FFF2-40B4-BE49-F238E27FC236}">
                <a16:creationId xmlns:a16="http://schemas.microsoft.com/office/drawing/2014/main" id="{1A94AA7E-6132-4114-870F-D6893CAAC9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2373" y="34672567"/>
            <a:ext cx="3363085" cy="2283635"/>
          </a:xfrm>
          <a:prstGeom prst="rect">
            <a:avLst/>
          </a:prstGeom>
        </p:spPr>
      </p:pic>
      <p:pic>
        <p:nvPicPr>
          <p:cNvPr id="12" name="Picture 11">
            <a:extLst>
              <a:ext uri="{FF2B5EF4-FFF2-40B4-BE49-F238E27FC236}">
                <a16:creationId xmlns:a16="http://schemas.microsoft.com/office/drawing/2014/main" id="{195B21C1-F028-474C-B40E-2BFCF71046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22851" y="34672444"/>
            <a:ext cx="3362400" cy="2283758"/>
          </a:xfrm>
          <a:prstGeom prst="rect">
            <a:avLst/>
          </a:prstGeom>
        </p:spPr>
      </p:pic>
      <p:pic>
        <p:nvPicPr>
          <p:cNvPr id="14" name="Picture 13">
            <a:extLst>
              <a:ext uri="{FF2B5EF4-FFF2-40B4-BE49-F238E27FC236}">
                <a16:creationId xmlns:a16="http://schemas.microsoft.com/office/drawing/2014/main" id="{1EC8E25F-F13A-47EC-845A-30B2AF385B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23328" y="37897914"/>
            <a:ext cx="3361923" cy="2498400"/>
          </a:xfrm>
          <a:prstGeom prst="rect">
            <a:avLst/>
          </a:prstGeom>
        </p:spPr>
      </p:pic>
      <p:pic>
        <p:nvPicPr>
          <p:cNvPr id="16" name="Picture 15">
            <a:extLst>
              <a:ext uri="{FF2B5EF4-FFF2-40B4-BE49-F238E27FC236}">
                <a16:creationId xmlns:a16="http://schemas.microsoft.com/office/drawing/2014/main" id="{B5717751-0358-46FE-A7F7-F67D36DD0BE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9922" y="37343093"/>
            <a:ext cx="6922317" cy="3259920"/>
          </a:xfrm>
          <a:prstGeom prst="rect">
            <a:avLst/>
          </a:prstGeom>
        </p:spPr>
      </p:pic>
      <p:sp>
        <p:nvSpPr>
          <p:cNvPr id="33" name="Text Box 21">
            <a:extLst>
              <a:ext uri="{FF2B5EF4-FFF2-40B4-BE49-F238E27FC236}">
                <a16:creationId xmlns:a16="http://schemas.microsoft.com/office/drawing/2014/main" id="{AC19DD44-2D01-4B3D-9ED9-8E1D0F10C4ED}"/>
              </a:ext>
            </a:extLst>
          </p:cNvPr>
          <p:cNvSpPr txBox="1">
            <a:spLocks noChangeArrowheads="1"/>
          </p:cNvSpPr>
          <p:nvPr/>
        </p:nvSpPr>
        <p:spPr bwMode="auto">
          <a:xfrm>
            <a:off x="15632683" y="40496499"/>
            <a:ext cx="3365616"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Segmented image</a:t>
            </a:r>
          </a:p>
        </p:txBody>
      </p:sp>
      <p:sp>
        <p:nvSpPr>
          <p:cNvPr id="36" name="Text Box 21">
            <a:extLst>
              <a:ext uri="{FF2B5EF4-FFF2-40B4-BE49-F238E27FC236}">
                <a16:creationId xmlns:a16="http://schemas.microsoft.com/office/drawing/2014/main" id="{0050CF92-E179-4460-8E05-80BD1ADE7E26}"/>
              </a:ext>
            </a:extLst>
          </p:cNvPr>
          <p:cNvSpPr txBox="1">
            <a:spLocks noChangeArrowheads="1"/>
          </p:cNvSpPr>
          <p:nvPr/>
        </p:nvSpPr>
        <p:spPr bwMode="auto">
          <a:xfrm>
            <a:off x="15409799" y="37011135"/>
            <a:ext cx="3658049"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Image w/ labelling applied</a:t>
            </a:r>
          </a:p>
        </p:txBody>
      </p:sp>
      <p:sp>
        <p:nvSpPr>
          <p:cNvPr id="37" name="Text Box 21">
            <a:extLst>
              <a:ext uri="{FF2B5EF4-FFF2-40B4-BE49-F238E27FC236}">
                <a16:creationId xmlns:a16="http://schemas.microsoft.com/office/drawing/2014/main" id="{958722D8-93FE-4DB1-906A-06FFD781D8BB}"/>
              </a:ext>
            </a:extLst>
          </p:cNvPr>
          <p:cNvSpPr txBox="1">
            <a:spLocks noChangeArrowheads="1"/>
          </p:cNvSpPr>
          <p:nvPr/>
        </p:nvSpPr>
        <p:spPr bwMode="auto">
          <a:xfrm>
            <a:off x="11442825" y="40524043"/>
            <a:ext cx="3717273" cy="6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Watershed marker labelling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AR PL ShanHeiSun Uni"/>
        <a:cs typeface="AR PL ShanHeiSun Uni"/>
      </a:majorFont>
      <a:minorFont>
        <a:latin typeface="Times New Roman"/>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1A24006B05784585CD90E27B942024" ma:contentTypeVersion="1" ma:contentTypeDescription="Create a new document." ma:contentTypeScope="" ma:versionID="8d46a78c2bb5be7419f95140091ce783">
  <xsd:schema xmlns:xsd="http://www.w3.org/2001/XMLSchema" xmlns:xs="http://www.w3.org/2001/XMLSchema" xmlns:p="http://schemas.microsoft.com/office/2006/metadata/properties" targetNamespace="http://schemas.microsoft.com/office/2006/metadata/properties" ma:root="true" ma:fieldsID="ef130e100a8a18cece3a8f167e0cfcd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698FE-47E6-41E4-9BFF-DF6A21BAA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4A7296-EECC-4983-A77D-EB849A9FFD1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165DD35-228D-4988-94B4-6A34AFC949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5128</TotalTime>
  <Words>1230</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 PL ShanHeiSun Uni</vt:lpstr>
      <vt:lpstr>Arial</vt:lpstr>
      <vt:lpstr>DejaVuSans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ULStudent:CIARAN.CARROLL</cp:lastModifiedBy>
  <cp:revision>151</cp:revision>
  <cp:lastPrinted>2015-01-13T12:50:16Z</cp:lastPrinted>
  <dcterms:modified xsi:type="dcterms:W3CDTF">2018-03-12T10:59:38Z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0x010100511A24006B05784585CD90E27B942024</vt:lpwstr>
  </property>
</Properties>
</file>