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65" r:id="rId7"/>
    <p:sldId id="267" r:id="rId8"/>
    <p:sldId id="268" r:id="rId9"/>
    <p:sldId id="260" r:id="rId10"/>
    <p:sldId id="261" r:id="rId11"/>
    <p:sldId id="271" r:id="rId12"/>
    <p:sldId id="272" r:id="rId13"/>
    <p:sldId id="262" r:id="rId14"/>
    <p:sldId id="263"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E60"/>
    <a:srgbClr val="602E60"/>
    <a:srgbClr val="642E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p:scale>
          <a:sx n="110" d="100"/>
          <a:sy n="110" d="100"/>
        </p:scale>
        <p:origin x="-636"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D5A8A1-9E65-4C59-AEA3-5923DFA198A2}" type="doc">
      <dgm:prSet loTypeId="urn:microsoft.com/office/officeart/2005/8/layout/hList6" loCatId="list" qsTypeId="urn:microsoft.com/office/officeart/2005/8/quickstyle/simple4" qsCatId="simple" csTypeId="urn:microsoft.com/office/officeart/2005/8/colors/accent0_3" csCatId="mainScheme" phldr="1"/>
      <dgm:spPr/>
      <dgm:t>
        <a:bodyPr/>
        <a:lstStyle/>
        <a:p>
          <a:endParaRPr lang="en-US"/>
        </a:p>
      </dgm:t>
    </dgm:pt>
    <dgm:pt modelId="{466C8B07-314F-49E4-8719-31AF1B6C4D78}">
      <dgm:prSet phldrT="[Text]"/>
      <dgm:spPr>
        <a:solidFill>
          <a:srgbClr val="642E61"/>
        </a:solidFill>
      </dgm:spPr>
      <dgm:t>
        <a:bodyPr/>
        <a:lstStyle/>
        <a:p>
          <a:r>
            <a:rPr lang="en-US" dirty="0"/>
            <a:t>Ayo (Mark)</a:t>
          </a:r>
        </a:p>
      </dgm:t>
    </dgm:pt>
    <dgm:pt modelId="{4FD94FB2-FD69-43BA-8276-CF1E365FD613}" type="parTrans" cxnId="{A52431A5-BB3B-4F6B-9147-143F8F30DF12}">
      <dgm:prSet/>
      <dgm:spPr/>
      <dgm:t>
        <a:bodyPr/>
        <a:lstStyle/>
        <a:p>
          <a:endParaRPr lang="en-US"/>
        </a:p>
      </dgm:t>
    </dgm:pt>
    <dgm:pt modelId="{BB053C82-7CC0-4214-ADCB-30A1F2B312B3}" type="sibTrans" cxnId="{A52431A5-BB3B-4F6B-9147-143F8F30DF12}">
      <dgm:prSet/>
      <dgm:spPr/>
      <dgm:t>
        <a:bodyPr/>
        <a:lstStyle/>
        <a:p>
          <a:endParaRPr lang="en-US"/>
        </a:p>
      </dgm:t>
    </dgm:pt>
    <dgm:pt modelId="{E717A9B6-85E5-49D2-A1E3-2D0C56F4B14C}">
      <dgm:prSet phldrT="[Text]"/>
      <dgm:spPr>
        <a:solidFill>
          <a:srgbClr val="642E61"/>
        </a:solidFill>
      </dgm:spPr>
      <dgm:t>
        <a:bodyPr/>
        <a:lstStyle/>
        <a:p>
          <a:r>
            <a:rPr lang="en-US" dirty="0"/>
            <a:t>Group leader</a:t>
          </a:r>
        </a:p>
      </dgm:t>
    </dgm:pt>
    <dgm:pt modelId="{B29166EF-58BE-4872-8873-204F26487F5C}" type="parTrans" cxnId="{1F78095B-4DBD-40BA-8246-8730D07AC6FC}">
      <dgm:prSet/>
      <dgm:spPr/>
      <dgm:t>
        <a:bodyPr/>
        <a:lstStyle/>
        <a:p>
          <a:endParaRPr lang="en-US"/>
        </a:p>
      </dgm:t>
    </dgm:pt>
    <dgm:pt modelId="{DEC15B5C-BB2A-4F5B-8107-7751CD989DDF}" type="sibTrans" cxnId="{1F78095B-4DBD-40BA-8246-8730D07AC6FC}">
      <dgm:prSet/>
      <dgm:spPr/>
      <dgm:t>
        <a:bodyPr/>
        <a:lstStyle/>
        <a:p>
          <a:endParaRPr lang="en-US"/>
        </a:p>
      </dgm:t>
    </dgm:pt>
    <dgm:pt modelId="{297557A2-8810-499B-AC60-F9B66C8CDD64}">
      <dgm:prSet phldrT="[Text]"/>
      <dgm:spPr>
        <a:solidFill>
          <a:srgbClr val="642E61"/>
        </a:solidFill>
      </dgm:spPr>
      <dgm:t>
        <a:bodyPr/>
        <a:lstStyle/>
        <a:p>
          <a:r>
            <a:rPr lang="en-US" dirty="0" err="1"/>
            <a:t>Wordpress</a:t>
          </a:r>
          <a:r>
            <a:rPr lang="en-US" dirty="0"/>
            <a:t> site</a:t>
          </a:r>
        </a:p>
      </dgm:t>
    </dgm:pt>
    <dgm:pt modelId="{7DA219DF-DD46-4519-A65B-FBAF7512175F}" type="parTrans" cxnId="{04E82DD2-1BA4-47A2-8593-6940134F947C}">
      <dgm:prSet/>
      <dgm:spPr/>
      <dgm:t>
        <a:bodyPr/>
        <a:lstStyle/>
        <a:p>
          <a:endParaRPr lang="en-US"/>
        </a:p>
      </dgm:t>
    </dgm:pt>
    <dgm:pt modelId="{7C7D0DAA-E70E-466C-B17F-C9ADB69560AD}" type="sibTrans" cxnId="{04E82DD2-1BA4-47A2-8593-6940134F947C}">
      <dgm:prSet/>
      <dgm:spPr/>
      <dgm:t>
        <a:bodyPr/>
        <a:lstStyle/>
        <a:p>
          <a:endParaRPr lang="en-US"/>
        </a:p>
      </dgm:t>
    </dgm:pt>
    <dgm:pt modelId="{A67E8612-3859-43AB-8AE2-4F9964D72CB8}">
      <dgm:prSet phldrT="[Text]"/>
      <dgm:spPr>
        <a:solidFill>
          <a:srgbClr val="622E60"/>
        </a:solidFill>
      </dgm:spPr>
      <dgm:t>
        <a:bodyPr/>
        <a:lstStyle/>
        <a:p>
          <a:r>
            <a:rPr lang="en-US" dirty="0"/>
            <a:t>Richard (Liam)</a:t>
          </a:r>
        </a:p>
      </dgm:t>
    </dgm:pt>
    <dgm:pt modelId="{2A099EC2-23A0-4C78-A74E-D051D4A5C531}" type="parTrans" cxnId="{071A5C58-E9EC-4CF6-B03D-32191776582F}">
      <dgm:prSet/>
      <dgm:spPr/>
      <dgm:t>
        <a:bodyPr/>
        <a:lstStyle/>
        <a:p>
          <a:endParaRPr lang="en-US"/>
        </a:p>
      </dgm:t>
    </dgm:pt>
    <dgm:pt modelId="{D6B9B97F-338F-4D4D-A8DD-B99CBB28481A}" type="sibTrans" cxnId="{071A5C58-E9EC-4CF6-B03D-32191776582F}">
      <dgm:prSet/>
      <dgm:spPr/>
      <dgm:t>
        <a:bodyPr/>
        <a:lstStyle/>
        <a:p>
          <a:endParaRPr lang="en-US"/>
        </a:p>
      </dgm:t>
    </dgm:pt>
    <dgm:pt modelId="{3B20E56E-4258-4055-811B-06731D1C9AC0}">
      <dgm:prSet phldrT="[Text]"/>
      <dgm:spPr>
        <a:solidFill>
          <a:srgbClr val="622E60"/>
        </a:solidFill>
      </dgm:spPr>
      <dgm:t>
        <a:bodyPr/>
        <a:lstStyle/>
        <a:p>
          <a:r>
            <a:rPr lang="en-US" dirty="0"/>
            <a:t>Presentation</a:t>
          </a:r>
        </a:p>
      </dgm:t>
    </dgm:pt>
    <dgm:pt modelId="{E33CACEF-AFD6-4C36-9904-9CC1D6D469A9}" type="parTrans" cxnId="{774415DA-D44E-4B34-BA60-FD562D029497}">
      <dgm:prSet/>
      <dgm:spPr/>
      <dgm:t>
        <a:bodyPr/>
        <a:lstStyle/>
        <a:p>
          <a:endParaRPr lang="en-US"/>
        </a:p>
      </dgm:t>
    </dgm:pt>
    <dgm:pt modelId="{F910ED1D-2934-4720-9884-DC9F4D71D224}" type="sibTrans" cxnId="{774415DA-D44E-4B34-BA60-FD562D029497}">
      <dgm:prSet/>
      <dgm:spPr/>
      <dgm:t>
        <a:bodyPr/>
        <a:lstStyle/>
        <a:p>
          <a:endParaRPr lang="en-US"/>
        </a:p>
      </dgm:t>
    </dgm:pt>
    <dgm:pt modelId="{224DC431-38A6-456E-A484-059B7250F4EE}">
      <dgm:prSet phldrT="[Text]"/>
      <dgm:spPr>
        <a:solidFill>
          <a:srgbClr val="622E60"/>
        </a:solidFill>
      </dgm:spPr>
      <dgm:t>
        <a:bodyPr/>
        <a:lstStyle/>
        <a:p>
          <a:r>
            <a:rPr lang="en-US" dirty="0"/>
            <a:t>Gantt Chart</a:t>
          </a:r>
        </a:p>
      </dgm:t>
    </dgm:pt>
    <dgm:pt modelId="{75E32FF0-3A96-4704-B001-23E78462343D}" type="parTrans" cxnId="{D637DE4E-0D5E-4609-915E-D91F8A5FC3AA}">
      <dgm:prSet/>
      <dgm:spPr/>
      <dgm:t>
        <a:bodyPr/>
        <a:lstStyle/>
        <a:p>
          <a:endParaRPr lang="en-US"/>
        </a:p>
      </dgm:t>
    </dgm:pt>
    <dgm:pt modelId="{352C21E1-566A-4E48-B3EE-CD9E90C9124F}" type="sibTrans" cxnId="{D637DE4E-0D5E-4609-915E-D91F8A5FC3AA}">
      <dgm:prSet/>
      <dgm:spPr/>
      <dgm:t>
        <a:bodyPr/>
        <a:lstStyle/>
        <a:p>
          <a:endParaRPr lang="en-US"/>
        </a:p>
      </dgm:t>
    </dgm:pt>
    <dgm:pt modelId="{5747A99D-4C5D-466B-9EDD-CED36D8C84F2}">
      <dgm:prSet phldrT="[Text]"/>
      <dgm:spPr>
        <a:solidFill>
          <a:srgbClr val="602E60"/>
        </a:solidFill>
      </dgm:spPr>
      <dgm:t>
        <a:bodyPr/>
        <a:lstStyle/>
        <a:p>
          <a:r>
            <a:rPr lang="en-US" dirty="0"/>
            <a:t>Ciaran (Derek)</a:t>
          </a:r>
        </a:p>
      </dgm:t>
    </dgm:pt>
    <dgm:pt modelId="{AF662679-47EC-45F8-BDDB-51E3B9C5C711}" type="parTrans" cxnId="{61E475D2-24C4-4C3B-AE9B-ED43950E7E3C}">
      <dgm:prSet/>
      <dgm:spPr/>
      <dgm:t>
        <a:bodyPr/>
        <a:lstStyle/>
        <a:p>
          <a:endParaRPr lang="en-US"/>
        </a:p>
      </dgm:t>
    </dgm:pt>
    <dgm:pt modelId="{FC43C811-BA55-4D45-B4BD-146F34C34C5D}" type="sibTrans" cxnId="{61E475D2-24C4-4C3B-AE9B-ED43950E7E3C}">
      <dgm:prSet/>
      <dgm:spPr/>
      <dgm:t>
        <a:bodyPr/>
        <a:lstStyle/>
        <a:p>
          <a:endParaRPr lang="en-US"/>
        </a:p>
      </dgm:t>
    </dgm:pt>
    <dgm:pt modelId="{B85C30AC-08D6-4DA6-A7BD-06AF3BC21E6F}">
      <dgm:prSet/>
      <dgm:spPr>
        <a:solidFill>
          <a:srgbClr val="602E60"/>
        </a:solidFill>
      </dgm:spPr>
      <dgm:t>
        <a:bodyPr/>
        <a:lstStyle/>
        <a:p>
          <a:r>
            <a:rPr lang="en-US" dirty="0"/>
            <a:t>Microsoft Database</a:t>
          </a:r>
        </a:p>
      </dgm:t>
    </dgm:pt>
    <dgm:pt modelId="{A671A5A3-E550-4F38-A68C-DADC7BDB501C}" type="parTrans" cxnId="{E659E439-F30F-40F8-B7CC-A5A18350A32E}">
      <dgm:prSet/>
      <dgm:spPr/>
      <dgm:t>
        <a:bodyPr/>
        <a:lstStyle/>
        <a:p>
          <a:endParaRPr lang="en-US"/>
        </a:p>
      </dgm:t>
    </dgm:pt>
    <dgm:pt modelId="{297B4E2B-67D4-4561-84FE-7B211F50451D}" type="sibTrans" cxnId="{E659E439-F30F-40F8-B7CC-A5A18350A32E}">
      <dgm:prSet/>
      <dgm:spPr/>
      <dgm:t>
        <a:bodyPr/>
        <a:lstStyle/>
        <a:p>
          <a:endParaRPr lang="en-US"/>
        </a:p>
      </dgm:t>
    </dgm:pt>
    <dgm:pt modelId="{4E05C8CB-46A4-4574-A2EF-D96E82F60F79}">
      <dgm:prSet phldrT="[Text]"/>
      <dgm:spPr>
        <a:solidFill>
          <a:srgbClr val="642E61"/>
        </a:solidFill>
      </dgm:spPr>
      <dgm:t>
        <a:bodyPr/>
        <a:lstStyle/>
        <a:p>
          <a:r>
            <a:rPr lang="en-US" dirty="0" err="1"/>
            <a:t>Uml</a:t>
          </a:r>
          <a:r>
            <a:rPr lang="en-US" dirty="0"/>
            <a:t> chart</a:t>
          </a:r>
        </a:p>
      </dgm:t>
    </dgm:pt>
    <dgm:pt modelId="{EB3043A6-658B-42E8-AD93-E768153AACC6}" type="parTrans" cxnId="{A304DFBF-FB60-44C4-9F2D-DFA1D23DD770}">
      <dgm:prSet/>
      <dgm:spPr/>
      <dgm:t>
        <a:bodyPr/>
        <a:lstStyle/>
        <a:p>
          <a:endParaRPr lang="en-US"/>
        </a:p>
      </dgm:t>
    </dgm:pt>
    <dgm:pt modelId="{88851616-9FE5-4010-8732-676AF2D5E6A3}" type="sibTrans" cxnId="{A304DFBF-FB60-44C4-9F2D-DFA1D23DD770}">
      <dgm:prSet/>
      <dgm:spPr/>
      <dgm:t>
        <a:bodyPr/>
        <a:lstStyle/>
        <a:p>
          <a:endParaRPr lang="en-US"/>
        </a:p>
      </dgm:t>
    </dgm:pt>
    <dgm:pt modelId="{2E2D7814-CDF0-458E-8BB0-0DAEA132E800}">
      <dgm:prSet/>
      <dgm:spPr>
        <a:solidFill>
          <a:srgbClr val="602E60"/>
        </a:solidFill>
      </dgm:spPr>
      <dgm:t>
        <a:bodyPr/>
        <a:lstStyle/>
        <a:p>
          <a:r>
            <a:rPr lang="en-US" dirty="0" err="1"/>
            <a:t>Github</a:t>
          </a:r>
          <a:endParaRPr lang="en-US" dirty="0"/>
        </a:p>
      </dgm:t>
    </dgm:pt>
    <dgm:pt modelId="{D0114873-BBB3-49FD-A936-BF92C4FAA321}" type="parTrans" cxnId="{C780EFC3-26BB-493F-AD82-7D754A646D15}">
      <dgm:prSet/>
      <dgm:spPr/>
      <dgm:t>
        <a:bodyPr/>
        <a:lstStyle/>
        <a:p>
          <a:endParaRPr lang="en-US"/>
        </a:p>
      </dgm:t>
    </dgm:pt>
    <dgm:pt modelId="{21F592DA-2344-4FBC-B52E-93022E7DD4AE}" type="sibTrans" cxnId="{C780EFC3-26BB-493F-AD82-7D754A646D15}">
      <dgm:prSet/>
      <dgm:spPr/>
      <dgm:t>
        <a:bodyPr/>
        <a:lstStyle/>
        <a:p>
          <a:endParaRPr lang="en-US"/>
        </a:p>
      </dgm:t>
    </dgm:pt>
    <dgm:pt modelId="{E4A931FF-D707-4036-8147-56EEF5E2687D}">
      <dgm:prSet/>
      <dgm:spPr>
        <a:solidFill>
          <a:srgbClr val="602E60"/>
        </a:solidFill>
      </dgm:spPr>
      <dgm:t>
        <a:bodyPr/>
        <a:lstStyle/>
        <a:p>
          <a:r>
            <a:rPr lang="en-US" dirty="0"/>
            <a:t>Trello</a:t>
          </a:r>
        </a:p>
      </dgm:t>
    </dgm:pt>
    <dgm:pt modelId="{15A00039-9DDB-42EC-8B64-D4F46C5419FA}" type="parTrans" cxnId="{FB1A1360-7D90-4C99-8D58-33ADCB6CBBD8}">
      <dgm:prSet/>
      <dgm:spPr/>
      <dgm:t>
        <a:bodyPr/>
        <a:lstStyle/>
        <a:p>
          <a:endParaRPr lang="en-US"/>
        </a:p>
      </dgm:t>
    </dgm:pt>
    <dgm:pt modelId="{955C8004-C798-40ED-9CE3-DAAB0AB45B92}" type="sibTrans" cxnId="{FB1A1360-7D90-4C99-8D58-33ADCB6CBBD8}">
      <dgm:prSet/>
      <dgm:spPr/>
      <dgm:t>
        <a:bodyPr/>
        <a:lstStyle/>
        <a:p>
          <a:endParaRPr lang="en-US"/>
        </a:p>
      </dgm:t>
    </dgm:pt>
    <dgm:pt modelId="{14702B97-4383-4695-895E-9B5EE1F59B34}">
      <dgm:prSet/>
      <dgm:spPr>
        <a:solidFill>
          <a:srgbClr val="642E61"/>
        </a:solidFill>
      </dgm:spPr>
      <dgm:t>
        <a:bodyPr/>
        <a:lstStyle/>
        <a:p>
          <a:r>
            <a:rPr lang="en-US"/>
            <a:t>Microsoft Database</a:t>
          </a:r>
          <a:endParaRPr lang="en-US" dirty="0"/>
        </a:p>
      </dgm:t>
    </dgm:pt>
    <dgm:pt modelId="{0D040BF9-6BE7-4AF8-A275-7808BCA80EA3}" type="parTrans" cxnId="{EE57052A-DCF1-4714-BFC2-C85492986075}">
      <dgm:prSet/>
      <dgm:spPr/>
      <dgm:t>
        <a:bodyPr/>
        <a:lstStyle/>
        <a:p>
          <a:endParaRPr lang="en-US"/>
        </a:p>
      </dgm:t>
    </dgm:pt>
    <dgm:pt modelId="{1E18BA12-A7EC-493C-AF11-08354BC2540C}" type="sibTrans" cxnId="{EE57052A-DCF1-4714-BFC2-C85492986075}">
      <dgm:prSet/>
      <dgm:spPr/>
      <dgm:t>
        <a:bodyPr/>
        <a:lstStyle/>
        <a:p>
          <a:endParaRPr lang="en-US"/>
        </a:p>
      </dgm:t>
    </dgm:pt>
    <dgm:pt modelId="{5B4700EE-7E92-4D5C-9ABC-50DEE209958A}">
      <dgm:prSet/>
      <dgm:spPr>
        <a:solidFill>
          <a:srgbClr val="642E61"/>
        </a:solidFill>
      </dgm:spPr>
      <dgm:t>
        <a:bodyPr/>
        <a:lstStyle/>
        <a:p>
          <a:r>
            <a:rPr lang="en-US" dirty="0" err="1"/>
            <a:t>Github</a:t>
          </a:r>
          <a:endParaRPr lang="en-US" dirty="0"/>
        </a:p>
      </dgm:t>
    </dgm:pt>
    <dgm:pt modelId="{8C5BD626-AE6B-4FE1-B1AA-75515590B396}" type="parTrans" cxnId="{1C8E3BF1-BFCA-4F04-A4AA-CE286837E98E}">
      <dgm:prSet/>
      <dgm:spPr/>
      <dgm:t>
        <a:bodyPr/>
        <a:lstStyle/>
        <a:p>
          <a:endParaRPr lang="en-US"/>
        </a:p>
      </dgm:t>
    </dgm:pt>
    <dgm:pt modelId="{33234884-0BEB-4DC2-9285-91632F04478E}" type="sibTrans" cxnId="{1C8E3BF1-BFCA-4F04-A4AA-CE286837E98E}">
      <dgm:prSet/>
      <dgm:spPr/>
      <dgm:t>
        <a:bodyPr/>
        <a:lstStyle/>
        <a:p>
          <a:endParaRPr lang="en-US"/>
        </a:p>
      </dgm:t>
    </dgm:pt>
    <dgm:pt modelId="{BBF204C7-23F2-42DA-ABEE-06ACF6453236}">
      <dgm:prSet/>
      <dgm:spPr>
        <a:solidFill>
          <a:srgbClr val="642E61"/>
        </a:solidFill>
      </dgm:spPr>
      <dgm:t>
        <a:bodyPr/>
        <a:lstStyle/>
        <a:p>
          <a:r>
            <a:rPr lang="en-US" dirty="0"/>
            <a:t>Trello</a:t>
          </a:r>
        </a:p>
      </dgm:t>
    </dgm:pt>
    <dgm:pt modelId="{6A331EF3-73EE-48FC-ACF6-6ACF4B0CBA56}" type="parTrans" cxnId="{C699DF31-A5B6-442B-8663-7DFB67AF7FEC}">
      <dgm:prSet/>
      <dgm:spPr/>
      <dgm:t>
        <a:bodyPr/>
        <a:lstStyle/>
        <a:p>
          <a:endParaRPr lang="en-US"/>
        </a:p>
      </dgm:t>
    </dgm:pt>
    <dgm:pt modelId="{12C87F04-28A8-4A6B-B835-D71E008B482C}" type="sibTrans" cxnId="{C699DF31-A5B6-442B-8663-7DFB67AF7FEC}">
      <dgm:prSet/>
      <dgm:spPr/>
      <dgm:t>
        <a:bodyPr/>
        <a:lstStyle/>
        <a:p>
          <a:endParaRPr lang="en-US"/>
        </a:p>
      </dgm:t>
    </dgm:pt>
    <dgm:pt modelId="{E8404CC8-35B2-4330-8A0F-CCB1FC69C294}" type="pres">
      <dgm:prSet presAssocID="{24D5A8A1-9E65-4C59-AEA3-5923DFA198A2}" presName="Name0" presStyleCnt="0">
        <dgm:presLayoutVars>
          <dgm:dir/>
          <dgm:resizeHandles val="exact"/>
        </dgm:presLayoutVars>
      </dgm:prSet>
      <dgm:spPr/>
    </dgm:pt>
    <dgm:pt modelId="{5C7E3786-ABC7-413C-8A46-5DC1537985D6}" type="pres">
      <dgm:prSet presAssocID="{466C8B07-314F-49E4-8719-31AF1B6C4D78}" presName="node" presStyleLbl="node1" presStyleIdx="0" presStyleCnt="3">
        <dgm:presLayoutVars>
          <dgm:bulletEnabled val="1"/>
        </dgm:presLayoutVars>
      </dgm:prSet>
      <dgm:spPr/>
    </dgm:pt>
    <dgm:pt modelId="{268CD2F8-F493-4713-BC6B-121A87595F3F}" type="pres">
      <dgm:prSet presAssocID="{BB053C82-7CC0-4214-ADCB-30A1F2B312B3}" presName="sibTrans" presStyleCnt="0"/>
      <dgm:spPr/>
    </dgm:pt>
    <dgm:pt modelId="{771D0D90-053A-44DF-A9C6-7AD9092928FC}" type="pres">
      <dgm:prSet presAssocID="{5747A99D-4C5D-466B-9EDD-CED36D8C84F2}" presName="node" presStyleLbl="node1" presStyleIdx="1" presStyleCnt="3">
        <dgm:presLayoutVars>
          <dgm:bulletEnabled val="1"/>
        </dgm:presLayoutVars>
      </dgm:prSet>
      <dgm:spPr/>
    </dgm:pt>
    <dgm:pt modelId="{D26ADB9C-4032-43E5-8AE9-CAA2850F62CA}" type="pres">
      <dgm:prSet presAssocID="{FC43C811-BA55-4D45-B4BD-146F34C34C5D}" presName="sibTrans" presStyleCnt="0"/>
      <dgm:spPr/>
    </dgm:pt>
    <dgm:pt modelId="{A9C16B5F-2641-45C1-B7CB-C9F726E6D6B6}" type="pres">
      <dgm:prSet presAssocID="{A67E8612-3859-43AB-8AE2-4F9964D72CB8}" presName="node" presStyleLbl="node1" presStyleIdx="2" presStyleCnt="3" custLinFactNeighborX="-8183">
        <dgm:presLayoutVars>
          <dgm:bulletEnabled val="1"/>
        </dgm:presLayoutVars>
      </dgm:prSet>
      <dgm:spPr/>
    </dgm:pt>
  </dgm:ptLst>
  <dgm:cxnLst>
    <dgm:cxn modelId="{B20EB71E-2FFE-4898-B90C-4A009034D3FE}" type="presOf" srcId="{A67E8612-3859-43AB-8AE2-4F9964D72CB8}" destId="{A9C16B5F-2641-45C1-B7CB-C9F726E6D6B6}" srcOrd="0" destOrd="0" presId="urn:microsoft.com/office/officeart/2005/8/layout/hList6"/>
    <dgm:cxn modelId="{EE57052A-DCF1-4714-BFC2-C85492986075}" srcId="{466C8B07-314F-49E4-8719-31AF1B6C4D78}" destId="{14702B97-4383-4695-895E-9B5EE1F59B34}" srcOrd="3" destOrd="0" parTransId="{0D040BF9-6BE7-4AF8-A275-7808BCA80EA3}" sibTransId="{1E18BA12-A7EC-493C-AF11-08354BC2540C}"/>
    <dgm:cxn modelId="{B2772031-5205-4540-8210-CC6FB5BB8683}" type="presOf" srcId="{14702B97-4383-4695-895E-9B5EE1F59B34}" destId="{5C7E3786-ABC7-413C-8A46-5DC1537985D6}" srcOrd="0" destOrd="4" presId="urn:microsoft.com/office/officeart/2005/8/layout/hList6"/>
    <dgm:cxn modelId="{C699DF31-A5B6-442B-8663-7DFB67AF7FEC}" srcId="{466C8B07-314F-49E4-8719-31AF1B6C4D78}" destId="{BBF204C7-23F2-42DA-ABEE-06ACF6453236}" srcOrd="5" destOrd="0" parTransId="{6A331EF3-73EE-48FC-ACF6-6ACF4B0CBA56}" sibTransId="{12C87F04-28A8-4A6B-B835-D71E008B482C}"/>
    <dgm:cxn modelId="{E659E439-F30F-40F8-B7CC-A5A18350A32E}" srcId="{5747A99D-4C5D-466B-9EDD-CED36D8C84F2}" destId="{B85C30AC-08D6-4DA6-A7BD-06AF3BC21E6F}" srcOrd="0" destOrd="0" parTransId="{A671A5A3-E550-4F38-A68C-DADC7BDB501C}" sibTransId="{297B4E2B-67D4-4561-84FE-7B211F50451D}"/>
    <dgm:cxn modelId="{8A0FA93E-7592-4383-8D9F-63D28A2B0912}" type="presOf" srcId="{B85C30AC-08D6-4DA6-A7BD-06AF3BC21E6F}" destId="{771D0D90-053A-44DF-A9C6-7AD9092928FC}" srcOrd="0" destOrd="1" presId="urn:microsoft.com/office/officeart/2005/8/layout/hList6"/>
    <dgm:cxn modelId="{1F78095B-4DBD-40BA-8246-8730D07AC6FC}" srcId="{466C8B07-314F-49E4-8719-31AF1B6C4D78}" destId="{E717A9B6-85E5-49D2-A1E3-2D0C56F4B14C}" srcOrd="0" destOrd="0" parTransId="{B29166EF-58BE-4872-8873-204F26487F5C}" sibTransId="{DEC15B5C-BB2A-4F5B-8107-7751CD989DDF}"/>
    <dgm:cxn modelId="{A66A815D-49A6-45AF-A9A1-2B27173AC1CB}" type="presOf" srcId="{E4A931FF-D707-4036-8147-56EEF5E2687D}" destId="{771D0D90-053A-44DF-A9C6-7AD9092928FC}" srcOrd="0" destOrd="3" presId="urn:microsoft.com/office/officeart/2005/8/layout/hList6"/>
    <dgm:cxn modelId="{FB1A1360-7D90-4C99-8D58-33ADCB6CBBD8}" srcId="{5747A99D-4C5D-466B-9EDD-CED36D8C84F2}" destId="{E4A931FF-D707-4036-8147-56EEF5E2687D}" srcOrd="2" destOrd="0" parTransId="{15A00039-9DDB-42EC-8B64-D4F46C5419FA}" sibTransId="{955C8004-C798-40ED-9CE3-DAAB0AB45B92}"/>
    <dgm:cxn modelId="{5C6BDA61-A21F-4436-9C47-E60B1EC701D9}" type="presOf" srcId="{466C8B07-314F-49E4-8719-31AF1B6C4D78}" destId="{5C7E3786-ABC7-413C-8A46-5DC1537985D6}" srcOrd="0" destOrd="0" presId="urn:microsoft.com/office/officeart/2005/8/layout/hList6"/>
    <dgm:cxn modelId="{35E43E47-28CC-4DDA-9734-CE0132806619}" type="presOf" srcId="{297557A2-8810-499B-AC60-F9B66C8CDD64}" destId="{5C7E3786-ABC7-413C-8A46-5DC1537985D6}" srcOrd="0" destOrd="2" presId="urn:microsoft.com/office/officeart/2005/8/layout/hList6"/>
    <dgm:cxn modelId="{D637DE4E-0D5E-4609-915E-D91F8A5FC3AA}" srcId="{A67E8612-3859-43AB-8AE2-4F9964D72CB8}" destId="{224DC431-38A6-456E-A484-059B7250F4EE}" srcOrd="1" destOrd="0" parTransId="{75E32FF0-3A96-4704-B001-23E78462343D}" sibTransId="{352C21E1-566A-4E48-B3EE-CD9E90C9124F}"/>
    <dgm:cxn modelId="{071A5C58-E9EC-4CF6-B03D-32191776582F}" srcId="{24D5A8A1-9E65-4C59-AEA3-5923DFA198A2}" destId="{A67E8612-3859-43AB-8AE2-4F9964D72CB8}" srcOrd="2" destOrd="0" parTransId="{2A099EC2-23A0-4C78-A74E-D051D4A5C531}" sibTransId="{D6B9B97F-338F-4D4D-A8DD-B99CBB28481A}"/>
    <dgm:cxn modelId="{206CD078-E2DC-4055-85BA-8BE7E46B34E7}" type="presOf" srcId="{BBF204C7-23F2-42DA-ABEE-06ACF6453236}" destId="{5C7E3786-ABC7-413C-8A46-5DC1537985D6}" srcOrd="0" destOrd="6" presId="urn:microsoft.com/office/officeart/2005/8/layout/hList6"/>
    <dgm:cxn modelId="{14DB1D5A-4E96-4E43-8154-6EF962D5075F}" type="presOf" srcId="{3B20E56E-4258-4055-811B-06731D1C9AC0}" destId="{A9C16B5F-2641-45C1-B7CB-C9F726E6D6B6}" srcOrd="0" destOrd="1" presId="urn:microsoft.com/office/officeart/2005/8/layout/hList6"/>
    <dgm:cxn modelId="{2B5D317D-73EC-4CC7-B18A-7A5CA29FCE17}" type="presOf" srcId="{5B4700EE-7E92-4D5C-9ABC-50DEE209958A}" destId="{5C7E3786-ABC7-413C-8A46-5DC1537985D6}" srcOrd="0" destOrd="5" presId="urn:microsoft.com/office/officeart/2005/8/layout/hList6"/>
    <dgm:cxn modelId="{AAB7069A-8746-405F-A756-E0602C89F9A6}" type="presOf" srcId="{4E05C8CB-46A4-4574-A2EF-D96E82F60F79}" destId="{5C7E3786-ABC7-413C-8A46-5DC1537985D6}" srcOrd="0" destOrd="3" presId="urn:microsoft.com/office/officeart/2005/8/layout/hList6"/>
    <dgm:cxn modelId="{8EE5539C-1F64-4781-898C-17657C2C20AE}" type="presOf" srcId="{24D5A8A1-9E65-4C59-AEA3-5923DFA198A2}" destId="{E8404CC8-35B2-4330-8A0F-CCB1FC69C294}" srcOrd="0" destOrd="0" presId="urn:microsoft.com/office/officeart/2005/8/layout/hList6"/>
    <dgm:cxn modelId="{A52431A5-BB3B-4F6B-9147-143F8F30DF12}" srcId="{24D5A8A1-9E65-4C59-AEA3-5923DFA198A2}" destId="{466C8B07-314F-49E4-8719-31AF1B6C4D78}" srcOrd="0" destOrd="0" parTransId="{4FD94FB2-FD69-43BA-8276-CF1E365FD613}" sibTransId="{BB053C82-7CC0-4214-ADCB-30A1F2B312B3}"/>
    <dgm:cxn modelId="{388BF5AE-5D93-4665-82F5-8AF41F8F917F}" type="presOf" srcId="{5747A99D-4C5D-466B-9EDD-CED36D8C84F2}" destId="{771D0D90-053A-44DF-A9C6-7AD9092928FC}" srcOrd="0" destOrd="0" presId="urn:microsoft.com/office/officeart/2005/8/layout/hList6"/>
    <dgm:cxn modelId="{C5BBBBB5-5C33-4310-8AAC-941FC134F418}" type="presOf" srcId="{224DC431-38A6-456E-A484-059B7250F4EE}" destId="{A9C16B5F-2641-45C1-B7CB-C9F726E6D6B6}" srcOrd="0" destOrd="2" presId="urn:microsoft.com/office/officeart/2005/8/layout/hList6"/>
    <dgm:cxn modelId="{A304DFBF-FB60-44C4-9F2D-DFA1D23DD770}" srcId="{466C8B07-314F-49E4-8719-31AF1B6C4D78}" destId="{4E05C8CB-46A4-4574-A2EF-D96E82F60F79}" srcOrd="2" destOrd="0" parTransId="{EB3043A6-658B-42E8-AD93-E768153AACC6}" sibTransId="{88851616-9FE5-4010-8732-676AF2D5E6A3}"/>
    <dgm:cxn modelId="{C780EFC3-26BB-493F-AD82-7D754A646D15}" srcId="{5747A99D-4C5D-466B-9EDD-CED36D8C84F2}" destId="{2E2D7814-CDF0-458E-8BB0-0DAEA132E800}" srcOrd="1" destOrd="0" parTransId="{D0114873-BBB3-49FD-A936-BF92C4FAA321}" sibTransId="{21F592DA-2344-4FBC-B52E-93022E7DD4AE}"/>
    <dgm:cxn modelId="{04E82DD2-1BA4-47A2-8593-6940134F947C}" srcId="{466C8B07-314F-49E4-8719-31AF1B6C4D78}" destId="{297557A2-8810-499B-AC60-F9B66C8CDD64}" srcOrd="1" destOrd="0" parTransId="{7DA219DF-DD46-4519-A65B-FBAF7512175F}" sibTransId="{7C7D0DAA-E70E-466C-B17F-C9ADB69560AD}"/>
    <dgm:cxn modelId="{61E475D2-24C4-4C3B-AE9B-ED43950E7E3C}" srcId="{24D5A8A1-9E65-4C59-AEA3-5923DFA198A2}" destId="{5747A99D-4C5D-466B-9EDD-CED36D8C84F2}" srcOrd="1" destOrd="0" parTransId="{AF662679-47EC-45F8-BDDB-51E3B9C5C711}" sibTransId="{FC43C811-BA55-4D45-B4BD-146F34C34C5D}"/>
    <dgm:cxn modelId="{428611D6-B80B-427A-AD52-140E7571E729}" type="presOf" srcId="{E717A9B6-85E5-49D2-A1E3-2D0C56F4B14C}" destId="{5C7E3786-ABC7-413C-8A46-5DC1537985D6}" srcOrd="0" destOrd="1" presId="urn:microsoft.com/office/officeart/2005/8/layout/hList6"/>
    <dgm:cxn modelId="{774415DA-D44E-4B34-BA60-FD562D029497}" srcId="{A67E8612-3859-43AB-8AE2-4F9964D72CB8}" destId="{3B20E56E-4258-4055-811B-06731D1C9AC0}" srcOrd="0" destOrd="0" parTransId="{E33CACEF-AFD6-4C36-9904-9CC1D6D469A9}" sibTransId="{F910ED1D-2934-4720-9884-DC9F4D71D224}"/>
    <dgm:cxn modelId="{953B1AE0-8A2E-409B-83FD-E994F549D73E}" type="presOf" srcId="{2E2D7814-CDF0-458E-8BB0-0DAEA132E800}" destId="{771D0D90-053A-44DF-A9C6-7AD9092928FC}" srcOrd="0" destOrd="2" presId="urn:microsoft.com/office/officeart/2005/8/layout/hList6"/>
    <dgm:cxn modelId="{1C8E3BF1-BFCA-4F04-A4AA-CE286837E98E}" srcId="{466C8B07-314F-49E4-8719-31AF1B6C4D78}" destId="{5B4700EE-7E92-4D5C-9ABC-50DEE209958A}" srcOrd="4" destOrd="0" parTransId="{8C5BD626-AE6B-4FE1-B1AA-75515590B396}" sibTransId="{33234884-0BEB-4DC2-9285-91632F04478E}"/>
    <dgm:cxn modelId="{CC942D3B-230B-4763-86C7-BE30A4A27518}" type="presParOf" srcId="{E8404CC8-35B2-4330-8A0F-CCB1FC69C294}" destId="{5C7E3786-ABC7-413C-8A46-5DC1537985D6}" srcOrd="0" destOrd="0" presId="urn:microsoft.com/office/officeart/2005/8/layout/hList6"/>
    <dgm:cxn modelId="{5B4C82E8-EE3A-47AE-88D8-710B166E8979}" type="presParOf" srcId="{E8404CC8-35B2-4330-8A0F-CCB1FC69C294}" destId="{268CD2F8-F493-4713-BC6B-121A87595F3F}" srcOrd="1" destOrd="0" presId="urn:microsoft.com/office/officeart/2005/8/layout/hList6"/>
    <dgm:cxn modelId="{DC8CC850-FFA5-4719-B723-0CC19F43B41C}" type="presParOf" srcId="{E8404CC8-35B2-4330-8A0F-CCB1FC69C294}" destId="{771D0D90-053A-44DF-A9C6-7AD9092928FC}" srcOrd="2" destOrd="0" presId="urn:microsoft.com/office/officeart/2005/8/layout/hList6"/>
    <dgm:cxn modelId="{6CA514DD-4A63-45CE-B8CE-36DE49A1364A}" type="presParOf" srcId="{E8404CC8-35B2-4330-8A0F-CCB1FC69C294}" destId="{D26ADB9C-4032-43E5-8AE9-CAA2850F62CA}" srcOrd="3" destOrd="0" presId="urn:microsoft.com/office/officeart/2005/8/layout/hList6"/>
    <dgm:cxn modelId="{5DD3C217-A33C-4922-BFF5-AE152192235D}" type="presParOf" srcId="{E8404CC8-35B2-4330-8A0F-CCB1FC69C294}" destId="{A9C16B5F-2641-45C1-B7CB-C9F726E6D6B6}"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E3786-ABC7-413C-8A46-5DC1537985D6}">
      <dsp:nvSpPr>
        <dsp:cNvPr id="0" name=""/>
        <dsp:cNvSpPr/>
      </dsp:nvSpPr>
      <dsp:spPr>
        <a:xfrm rot="16200000">
          <a:off x="-657152" y="658360"/>
          <a:ext cx="4457701" cy="3140980"/>
        </a:xfrm>
        <a:prstGeom prst="flowChartManualOperation">
          <a:avLst/>
        </a:prstGeom>
        <a:solidFill>
          <a:srgbClr val="642E61"/>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276" bIns="0" numCol="1" spcCol="1270" anchor="t" anchorCtr="0">
          <a:noAutofit/>
        </a:bodyPr>
        <a:lstStyle/>
        <a:p>
          <a:pPr marL="0" lvl="0" indent="0" algn="l" defTabSz="1200150">
            <a:lnSpc>
              <a:spcPct val="90000"/>
            </a:lnSpc>
            <a:spcBef>
              <a:spcPct val="0"/>
            </a:spcBef>
            <a:spcAft>
              <a:spcPct val="35000"/>
            </a:spcAft>
            <a:buNone/>
          </a:pPr>
          <a:r>
            <a:rPr lang="en-US" sz="2700" kern="1200" dirty="0"/>
            <a:t>Ayo (Mark)</a:t>
          </a:r>
        </a:p>
        <a:p>
          <a:pPr marL="228600" lvl="1" indent="-228600" algn="l" defTabSz="933450">
            <a:lnSpc>
              <a:spcPct val="90000"/>
            </a:lnSpc>
            <a:spcBef>
              <a:spcPct val="0"/>
            </a:spcBef>
            <a:spcAft>
              <a:spcPct val="15000"/>
            </a:spcAft>
            <a:buChar char="•"/>
          </a:pPr>
          <a:r>
            <a:rPr lang="en-US" sz="2100" kern="1200" dirty="0"/>
            <a:t>Group leader</a:t>
          </a:r>
        </a:p>
        <a:p>
          <a:pPr marL="228600" lvl="1" indent="-228600" algn="l" defTabSz="933450">
            <a:lnSpc>
              <a:spcPct val="90000"/>
            </a:lnSpc>
            <a:spcBef>
              <a:spcPct val="0"/>
            </a:spcBef>
            <a:spcAft>
              <a:spcPct val="15000"/>
            </a:spcAft>
            <a:buChar char="•"/>
          </a:pPr>
          <a:r>
            <a:rPr lang="en-US" sz="2100" kern="1200" dirty="0" err="1"/>
            <a:t>Wordpress</a:t>
          </a:r>
          <a:r>
            <a:rPr lang="en-US" sz="2100" kern="1200" dirty="0"/>
            <a:t> site</a:t>
          </a:r>
        </a:p>
        <a:p>
          <a:pPr marL="228600" lvl="1" indent="-228600" algn="l" defTabSz="933450">
            <a:lnSpc>
              <a:spcPct val="90000"/>
            </a:lnSpc>
            <a:spcBef>
              <a:spcPct val="0"/>
            </a:spcBef>
            <a:spcAft>
              <a:spcPct val="15000"/>
            </a:spcAft>
            <a:buChar char="•"/>
          </a:pPr>
          <a:r>
            <a:rPr lang="en-US" sz="2100" kern="1200" dirty="0" err="1"/>
            <a:t>Uml</a:t>
          </a:r>
          <a:r>
            <a:rPr lang="en-US" sz="2100" kern="1200" dirty="0"/>
            <a:t> chart</a:t>
          </a:r>
        </a:p>
        <a:p>
          <a:pPr marL="228600" lvl="1" indent="-228600" algn="l" defTabSz="933450">
            <a:lnSpc>
              <a:spcPct val="90000"/>
            </a:lnSpc>
            <a:spcBef>
              <a:spcPct val="0"/>
            </a:spcBef>
            <a:spcAft>
              <a:spcPct val="15000"/>
            </a:spcAft>
            <a:buChar char="•"/>
          </a:pPr>
          <a:r>
            <a:rPr lang="en-US" sz="2100" kern="1200"/>
            <a:t>Microsoft Database</a:t>
          </a:r>
          <a:endParaRPr lang="en-US" sz="2100" kern="1200" dirty="0"/>
        </a:p>
        <a:p>
          <a:pPr marL="228600" lvl="1" indent="-228600" algn="l" defTabSz="933450">
            <a:lnSpc>
              <a:spcPct val="90000"/>
            </a:lnSpc>
            <a:spcBef>
              <a:spcPct val="0"/>
            </a:spcBef>
            <a:spcAft>
              <a:spcPct val="15000"/>
            </a:spcAft>
            <a:buChar char="•"/>
          </a:pPr>
          <a:r>
            <a:rPr lang="en-US" sz="2100" kern="1200" dirty="0" err="1"/>
            <a:t>Github</a:t>
          </a:r>
          <a:endParaRPr lang="en-US" sz="2100" kern="1200" dirty="0"/>
        </a:p>
        <a:p>
          <a:pPr marL="228600" lvl="1" indent="-228600" algn="l" defTabSz="933450">
            <a:lnSpc>
              <a:spcPct val="90000"/>
            </a:lnSpc>
            <a:spcBef>
              <a:spcPct val="0"/>
            </a:spcBef>
            <a:spcAft>
              <a:spcPct val="15000"/>
            </a:spcAft>
            <a:buChar char="•"/>
          </a:pPr>
          <a:r>
            <a:rPr lang="en-US" sz="2100" kern="1200" dirty="0"/>
            <a:t>Trello</a:t>
          </a:r>
        </a:p>
      </dsp:txBody>
      <dsp:txXfrm rot="5400000">
        <a:off x="1209" y="891539"/>
        <a:ext cx="3140980" cy="2674621"/>
      </dsp:txXfrm>
    </dsp:sp>
    <dsp:sp modelId="{771D0D90-053A-44DF-A9C6-7AD9092928FC}">
      <dsp:nvSpPr>
        <dsp:cNvPr id="0" name=""/>
        <dsp:cNvSpPr/>
      </dsp:nvSpPr>
      <dsp:spPr>
        <a:xfrm rot="16200000">
          <a:off x="2719401" y="658360"/>
          <a:ext cx="4457701" cy="3140980"/>
        </a:xfrm>
        <a:prstGeom prst="flowChartManualOperation">
          <a:avLst/>
        </a:prstGeom>
        <a:solidFill>
          <a:srgbClr val="602E60"/>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276" bIns="0" numCol="1" spcCol="1270" anchor="t" anchorCtr="0">
          <a:noAutofit/>
        </a:bodyPr>
        <a:lstStyle/>
        <a:p>
          <a:pPr marL="0" lvl="0" indent="0" algn="l" defTabSz="1200150">
            <a:lnSpc>
              <a:spcPct val="90000"/>
            </a:lnSpc>
            <a:spcBef>
              <a:spcPct val="0"/>
            </a:spcBef>
            <a:spcAft>
              <a:spcPct val="35000"/>
            </a:spcAft>
            <a:buNone/>
          </a:pPr>
          <a:r>
            <a:rPr lang="en-US" sz="2700" kern="1200" dirty="0"/>
            <a:t>Ciaran (Derek)</a:t>
          </a:r>
        </a:p>
        <a:p>
          <a:pPr marL="228600" lvl="1" indent="-228600" algn="l" defTabSz="933450">
            <a:lnSpc>
              <a:spcPct val="90000"/>
            </a:lnSpc>
            <a:spcBef>
              <a:spcPct val="0"/>
            </a:spcBef>
            <a:spcAft>
              <a:spcPct val="15000"/>
            </a:spcAft>
            <a:buChar char="•"/>
          </a:pPr>
          <a:r>
            <a:rPr lang="en-US" sz="2100" kern="1200" dirty="0"/>
            <a:t>Microsoft Database</a:t>
          </a:r>
        </a:p>
        <a:p>
          <a:pPr marL="228600" lvl="1" indent="-228600" algn="l" defTabSz="933450">
            <a:lnSpc>
              <a:spcPct val="90000"/>
            </a:lnSpc>
            <a:spcBef>
              <a:spcPct val="0"/>
            </a:spcBef>
            <a:spcAft>
              <a:spcPct val="15000"/>
            </a:spcAft>
            <a:buChar char="•"/>
          </a:pPr>
          <a:r>
            <a:rPr lang="en-US" sz="2100" kern="1200" dirty="0" err="1"/>
            <a:t>Github</a:t>
          </a:r>
          <a:endParaRPr lang="en-US" sz="2100" kern="1200" dirty="0"/>
        </a:p>
        <a:p>
          <a:pPr marL="228600" lvl="1" indent="-228600" algn="l" defTabSz="933450">
            <a:lnSpc>
              <a:spcPct val="90000"/>
            </a:lnSpc>
            <a:spcBef>
              <a:spcPct val="0"/>
            </a:spcBef>
            <a:spcAft>
              <a:spcPct val="15000"/>
            </a:spcAft>
            <a:buChar char="•"/>
          </a:pPr>
          <a:r>
            <a:rPr lang="en-US" sz="2100" kern="1200" dirty="0"/>
            <a:t>Trello</a:t>
          </a:r>
        </a:p>
      </dsp:txBody>
      <dsp:txXfrm rot="5400000">
        <a:off x="3377762" y="891539"/>
        <a:ext cx="3140980" cy="2674621"/>
      </dsp:txXfrm>
    </dsp:sp>
    <dsp:sp modelId="{A9C16B5F-2641-45C1-B7CB-C9F726E6D6B6}">
      <dsp:nvSpPr>
        <dsp:cNvPr id="0" name=""/>
        <dsp:cNvSpPr/>
      </dsp:nvSpPr>
      <dsp:spPr>
        <a:xfrm rot="16200000">
          <a:off x="6076678" y="658360"/>
          <a:ext cx="4457701" cy="3140980"/>
        </a:xfrm>
        <a:prstGeom prst="flowChartManualOperation">
          <a:avLst/>
        </a:prstGeom>
        <a:solidFill>
          <a:srgbClr val="622E60"/>
        </a:soli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1276" bIns="0" numCol="1" spcCol="1270" anchor="t" anchorCtr="0">
          <a:noAutofit/>
        </a:bodyPr>
        <a:lstStyle/>
        <a:p>
          <a:pPr marL="0" lvl="0" indent="0" algn="l" defTabSz="1200150">
            <a:lnSpc>
              <a:spcPct val="90000"/>
            </a:lnSpc>
            <a:spcBef>
              <a:spcPct val="0"/>
            </a:spcBef>
            <a:spcAft>
              <a:spcPct val="35000"/>
            </a:spcAft>
            <a:buNone/>
          </a:pPr>
          <a:r>
            <a:rPr lang="en-US" sz="2700" kern="1200" dirty="0"/>
            <a:t>Richard (Liam)</a:t>
          </a:r>
        </a:p>
        <a:p>
          <a:pPr marL="228600" lvl="1" indent="-228600" algn="l" defTabSz="933450">
            <a:lnSpc>
              <a:spcPct val="90000"/>
            </a:lnSpc>
            <a:spcBef>
              <a:spcPct val="0"/>
            </a:spcBef>
            <a:spcAft>
              <a:spcPct val="15000"/>
            </a:spcAft>
            <a:buChar char="•"/>
          </a:pPr>
          <a:r>
            <a:rPr lang="en-US" sz="2100" kern="1200" dirty="0"/>
            <a:t>Presentation</a:t>
          </a:r>
        </a:p>
        <a:p>
          <a:pPr marL="228600" lvl="1" indent="-228600" algn="l" defTabSz="933450">
            <a:lnSpc>
              <a:spcPct val="90000"/>
            </a:lnSpc>
            <a:spcBef>
              <a:spcPct val="0"/>
            </a:spcBef>
            <a:spcAft>
              <a:spcPct val="15000"/>
            </a:spcAft>
            <a:buChar char="•"/>
          </a:pPr>
          <a:r>
            <a:rPr lang="en-US" sz="2100" kern="1200" dirty="0"/>
            <a:t>Gantt Chart</a:t>
          </a:r>
        </a:p>
      </dsp:txBody>
      <dsp:txXfrm rot="5400000">
        <a:off x="6735039" y="891539"/>
        <a:ext cx="3140980" cy="267462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4/19/2017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3"/>
          <a:stretch>
            <a:fillRect/>
          </a:stretch>
        </p:blipFill>
        <p:spPr>
          <a:xfrm>
            <a:off x="858290" y="5041654"/>
            <a:ext cx="1383912" cy="1188823"/>
          </a:xfrm>
          <a:prstGeom prst="rect">
            <a:avLst/>
          </a:prstGeom>
        </p:spPr>
      </p:pic>
      <p:sp>
        <p:nvSpPr>
          <p:cNvPr id="9" name="TextBox 8"/>
          <p:cNvSpPr txBox="1"/>
          <p:nvPr userDrawn="1"/>
        </p:nvSpPr>
        <p:spPr>
          <a:xfrm>
            <a:off x="1068404" y="5315323"/>
            <a:ext cx="606392" cy="690841"/>
          </a:xfrm>
          <a:prstGeom prst="rect">
            <a:avLst/>
          </a:prstGeom>
          <a:noFill/>
        </p:spPr>
        <p:txBody>
          <a:bodyPr wrap="square" rtlCol="0">
            <a:spAutoFit/>
          </a:bodyPr>
          <a:lstStyle/>
          <a:p>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4/19/2017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1"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MCTV Presentation</a:t>
            </a:r>
          </a:p>
        </p:txBody>
      </p:sp>
      <p:sp>
        <p:nvSpPr>
          <p:cNvPr id="3" name="Subtitle 2"/>
          <p:cNvSpPr>
            <a:spLocks noGrp="1"/>
          </p:cNvSpPr>
          <p:nvPr>
            <p:ph type="subTitle" idx="1"/>
          </p:nvPr>
        </p:nvSpPr>
        <p:spPr/>
        <p:txBody>
          <a:bodyPr/>
          <a:lstStyle/>
          <a:p>
            <a:r>
              <a:rPr lang="en-IE" b="1" dirty="0">
                <a:solidFill>
                  <a:schemeClr val="accent3">
                    <a:lumMod val="40000"/>
                    <a:lumOff val="60000"/>
                  </a:schemeClr>
                </a:solidFill>
              </a:rPr>
              <a:t>Group</a:t>
            </a:r>
            <a:r>
              <a:rPr lang="en-IE" dirty="0">
                <a:solidFill>
                  <a:schemeClr val="accent3">
                    <a:lumMod val="40000"/>
                    <a:lumOff val="60000"/>
                  </a:schemeClr>
                </a:solidFill>
              </a:rPr>
              <a:t> Q: Fouad Animashaun (Leader), Ciaran brady and </a:t>
            </a:r>
            <a:r>
              <a:rPr lang="en-IE" dirty="0" err="1">
                <a:solidFill>
                  <a:schemeClr val="accent3">
                    <a:lumMod val="40000"/>
                    <a:lumOff val="60000"/>
                  </a:schemeClr>
                </a:solidFill>
              </a:rPr>
              <a:t>Yuzhang</a:t>
            </a:r>
            <a:r>
              <a:rPr lang="en-IE" dirty="0">
                <a:solidFill>
                  <a:schemeClr val="accent3">
                    <a:lumMod val="40000"/>
                    <a:lumOff val="60000"/>
                  </a:schemeClr>
                </a:solidFill>
              </a:rPr>
              <a:t> Chen</a:t>
            </a:r>
          </a:p>
        </p:txBody>
      </p:sp>
      <p:pic>
        <p:nvPicPr>
          <p:cNvPr id="4" name="Picture 3"/>
          <p:cNvPicPr>
            <a:picLocks noChangeAspect="1"/>
          </p:cNvPicPr>
          <p:nvPr/>
        </p:nvPicPr>
        <p:blipFill>
          <a:blip r:embed="rId2"/>
          <a:stretch>
            <a:fillRect/>
          </a:stretch>
        </p:blipFill>
        <p:spPr>
          <a:xfrm rot="16200000">
            <a:off x="4066796" y="320012"/>
            <a:ext cx="3001975" cy="4189923"/>
          </a:xfrm>
          <a:prstGeom prst="rect">
            <a:avLst/>
          </a:prstGeom>
        </p:spPr>
      </p:pic>
    </p:spTree>
    <p:extLst>
      <p:ext uri="{BB962C8B-B14F-4D97-AF65-F5344CB8AC3E}">
        <p14:creationId xmlns:p14="http://schemas.microsoft.com/office/powerpoint/2010/main" val="183645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9" name="Content Placeholder 5"/>
          <p:cNvPicPr>
            <a:picLocks noChangeAspect="1"/>
          </p:cNvPicPr>
          <p:nvPr/>
        </p:nvPicPr>
        <p:blipFill rotWithShape="1">
          <a:blip r:embed="rId3"/>
          <a:srcRect l="8117" t="10083" r="9144" b="12586"/>
          <a:stretch/>
        </p:blipFill>
        <p:spPr>
          <a:xfrm>
            <a:off x="5039642" y="1993900"/>
            <a:ext cx="6844457" cy="3598378"/>
          </a:xfrm>
          <a:prstGeom prst="rect">
            <a:avLst/>
          </a:prstGeom>
        </p:spPr>
      </p:pic>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r>
              <a:rPr lang="en-IE">
                <a:solidFill>
                  <a:srgbClr val="EBEBEB"/>
                </a:solidFill>
              </a:rPr>
              <a:t>User guides</a:t>
            </a:r>
          </a:p>
        </p:txBody>
      </p:sp>
      <p:sp>
        <p:nvSpPr>
          <p:cNvPr id="11" name="Content Placeholder 10"/>
          <p:cNvSpPr>
            <a:spLocks noGrp="1"/>
          </p:cNvSpPr>
          <p:nvPr>
            <p:ph idx="1"/>
          </p:nvPr>
        </p:nvSpPr>
        <p:spPr>
          <a:xfrm>
            <a:off x="1154955" y="2120900"/>
            <a:ext cx="3133726" cy="3898900"/>
          </a:xfrm>
        </p:spPr>
        <p:txBody>
          <a:bodyPr>
            <a:normAutofit/>
          </a:bodyPr>
          <a:lstStyle/>
          <a:p>
            <a:r>
              <a:rPr lang="en-US" dirty="0">
                <a:solidFill>
                  <a:srgbClr val="FFFFFF"/>
                </a:solidFill>
              </a:rPr>
              <a:t>As Liam of the company I decided to do my user guide on Slack.</a:t>
            </a:r>
          </a:p>
          <a:p>
            <a:r>
              <a:rPr lang="en-US" dirty="0">
                <a:solidFill>
                  <a:srgbClr val="FFFFFF"/>
                </a:solidFill>
              </a:rPr>
              <a:t>I showed how to do simple tasks in slack such as creating a new channel and how to add members to your team.  </a:t>
            </a:r>
          </a:p>
        </p:txBody>
      </p:sp>
    </p:spTree>
    <p:extLst>
      <p:ext uri="{BB962C8B-B14F-4D97-AF65-F5344CB8AC3E}">
        <p14:creationId xmlns:p14="http://schemas.microsoft.com/office/powerpoint/2010/main" val="279612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r>
              <a:rPr lang="en-IE">
                <a:solidFill>
                  <a:srgbClr val="EBEBEB"/>
                </a:solidFill>
              </a:rPr>
              <a:t>User guides</a:t>
            </a:r>
          </a:p>
        </p:txBody>
      </p:sp>
      <p:sp>
        <p:nvSpPr>
          <p:cNvPr id="11" name="Content Placeholder 10"/>
          <p:cNvSpPr>
            <a:spLocks noGrp="1"/>
          </p:cNvSpPr>
          <p:nvPr>
            <p:ph idx="1"/>
          </p:nvPr>
        </p:nvSpPr>
        <p:spPr>
          <a:xfrm>
            <a:off x="1154955" y="2120900"/>
            <a:ext cx="3133726" cy="3898900"/>
          </a:xfrm>
        </p:spPr>
        <p:txBody>
          <a:bodyPr>
            <a:normAutofit/>
          </a:bodyPr>
          <a:lstStyle/>
          <a:p>
            <a:r>
              <a:rPr lang="en-US" dirty="0">
                <a:solidFill>
                  <a:srgbClr val="FFFFFF"/>
                </a:solidFill>
              </a:rPr>
              <a:t>As Mark of the write my user guide on WordPress.</a:t>
            </a:r>
          </a:p>
          <a:p>
            <a:r>
              <a:rPr lang="en-US" dirty="0">
                <a:solidFill>
                  <a:srgbClr val="FFFFFF"/>
                </a:solidFill>
              </a:rPr>
              <a:t>I detailed many of WordPress’s features such as creating pages and changing themes. Within the User guide I explained a couple of notable internet Jargon such as plugins and links.  </a:t>
            </a:r>
          </a:p>
        </p:txBody>
      </p:sp>
      <p:pic>
        <p:nvPicPr>
          <p:cNvPr id="4" name="Picture 3"/>
          <p:cNvPicPr>
            <a:picLocks noChangeAspect="1"/>
          </p:cNvPicPr>
          <p:nvPr/>
        </p:nvPicPr>
        <p:blipFill>
          <a:blip r:embed="rId3"/>
          <a:stretch>
            <a:fillRect/>
          </a:stretch>
        </p:blipFill>
        <p:spPr>
          <a:xfrm>
            <a:off x="5156403" y="1410908"/>
            <a:ext cx="2861198" cy="3846892"/>
          </a:xfrm>
          <a:prstGeom prst="rect">
            <a:avLst/>
          </a:prstGeom>
        </p:spPr>
      </p:pic>
      <p:pic>
        <p:nvPicPr>
          <p:cNvPr id="6" name="Picture 5"/>
          <p:cNvPicPr>
            <a:picLocks noChangeAspect="1"/>
          </p:cNvPicPr>
          <p:nvPr/>
        </p:nvPicPr>
        <p:blipFill>
          <a:blip r:embed="rId4"/>
          <a:stretch>
            <a:fillRect/>
          </a:stretch>
        </p:blipFill>
        <p:spPr>
          <a:xfrm>
            <a:off x="8418952" y="1559984"/>
            <a:ext cx="2948361" cy="3628752"/>
          </a:xfrm>
          <a:prstGeom prst="rect">
            <a:avLst/>
          </a:prstGeom>
        </p:spPr>
      </p:pic>
    </p:spTree>
    <p:extLst>
      <p:ext uri="{BB962C8B-B14F-4D97-AF65-F5344CB8AC3E}">
        <p14:creationId xmlns:p14="http://schemas.microsoft.com/office/powerpoint/2010/main" val="3568249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r>
              <a:rPr lang="en-IE">
                <a:solidFill>
                  <a:srgbClr val="EBEBEB"/>
                </a:solidFill>
              </a:rPr>
              <a:t>User guides</a:t>
            </a:r>
          </a:p>
        </p:txBody>
      </p:sp>
      <p:sp>
        <p:nvSpPr>
          <p:cNvPr id="11" name="Content Placeholder 10"/>
          <p:cNvSpPr>
            <a:spLocks noGrp="1"/>
          </p:cNvSpPr>
          <p:nvPr>
            <p:ph idx="1"/>
          </p:nvPr>
        </p:nvSpPr>
        <p:spPr>
          <a:xfrm>
            <a:off x="1154955" y="2120900"/>
            <a:ext cx="3133726" cy="3898900"/>
          </a:xfrm>
        </p:spPr>
        <p:txBody>
          <a:bodyPr>
            <a:normAutofit/>
          </a:bodyPr>
          <a:lstStyle/>
          <a:p>
            <a:r>
              <a:rPr lang="en-US" dirty="0">
                <a:solidFill>
                  <a:srgbClr val="FFFFFF"/>
                </a:solidFill>
              </a:rPr>
              <a:t>As Derek of MCTV my user guide on Salesforce.</a:t>
            </a:r>
          </a:p>
          <a:p>
            <a:r>
              <a:rPr lang="en-US" dirty="0">
                <a:solidFill>
                  <a:srgbClr val="FFFFFF"/>
                </a:solidFill>
              </a:rPr>
              <a:t>I detailed the many features of salesforce and explained how the various features link together and are used to create a communication network.</a:t>
            </a:r>
          </a:p>
        </p:txBody>
      </p:sp>
      <p:pic>
        <p:nvPicPr>
          <p:cNvPr id="3" name="Picture 2"/>
          <p:cNvPicPr>
            <a:picLocks noChangeAspect="1"/>
          </p:cNvPicPr>
          <p:nvPr/>
        </p:nvPicPr>
        <p:blipFill>
          <a:blip r:embed="rId3"/>
          <a:stretch>
            <a:fillRect/>
          </a:stretch>
        </p:blipFill>
        <p:spPr>
          <a:xfrm>
            <a:off x="5047203" y="973668"/>
            <a:ext cx="3487380" cy="3404368"/>
          </a:xfrm>
          <a:prstGeom prst="rect">
            <a:avLst/>
          </a:prstGeom>
        </p:spPr>
      </p:pic>
      <p:pic>
        <p:nvPicPr>
          <p:cNvPr id="5" name="Picture 4"/>
          <p:cNvPicPr>
            <a:picLocks noChangeAspect="1"/>
          </p:cNvPicPr>
          <p:nvPr/>
        </p:nvPicPr>
        <p:blipFill>
          <a:blip r:embed="rId4"/>
          <a:stretch>
            <a:fillRect/>
          </a:stretch>
        </p:blipFill>
        <p:spPr>
          <a:xfrm>
            <a:off x="8501299" y="1626721"/>
            <a:ext cx="3479034" cy="4899958"/>
          </a:xfrm>
          <a:prstGeom prst="rect">
            <a:avLst/>
          </a:prstGeom>
        </p:spPr>
      </p:pic>
    </p:spTree>
    <p:extLst>
      <p:ext uri="{BB962C8B-B14F-4D97-AF65-F5344CB8AC3E}">
        <p14:creationId xmlns:p14="http://schemas.microsoft.com/office/powerpoint/2010/main" val="228232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Branding and Colour scheme</a:t>
            </a:r>
          </a:p>
        </p:txBody>
      </p:sp>
      <p:pic>
        <p:nvPicPr>
          <p:cNvPr id="5" name="Content Placeholder 4"/>
          <p:cNvPicPr>
            <a:picLocks noGrp="1" noChangeAspect="1"/>
          </p:cNvPicPr>
          <p:nvPr>
            <p:ph idx="1"/>
          </p:nvPr>
        </p:nvPicPr>
        <p:blipFill>
          <a:blip r:embed="rId2"/>
          <a:stretch>
            <a:fillRect/>
          </a:stretch>
        </p:blipFill>
        <p:spPr>
          <a:xfrm>
            <a:off x="3182472" y="2603500"/>
            <a:ext cx="4771368" cy="3416300"/>
          </a:xfrm>
        </p:spPr>
      </p:pic>
      <p:pic>
        <p:nvPicPr>
          <p:cNvPr id="4" name="Picture 3"/>
          <p:cNvPicPr>
            <a:picLocks noChangeAspect="1"/>
          </p:cNvPicPr>
          <p:nvPr/>
        </p:nvPicPr>
        <p:blipFill>
          <a:blip r:embed="rId3"/>
          <a:stretch>
            <a:fillRect/>
          </a:stretch>
        </p:blipFill>
        <p:spPr>
          <a:xfrm>
            <a:off x="8272383" y="477193"/>
            <a:ext cx="1279753" cy="1699913"/>
          </a:xfrm>
          <a:prstGeom prst="rect">
            <a:avLst/>
          </a:prstGeom>
        </p:spPr>
      </p:pic>
      <p:sp>
        <p:nvSpPr>
          <p:cNvPr id="6" name="TextBox 5"/>
          <p:cNvSpPr txBox="1"/>
          <p:nvPr/>
        </p:nvSpPr>
        <p:spPr>
          <a:xfrm>
            <a:off x="8425360" y="1157412"/>
            <a:ext cx="1308891" cy="523220"/>
          </a:xfrm>
          <a:prstGeom prst="rect">
            <a:avLst/>
          </a:prstGeom>
          <a:noFill/>
        </p:spPr>
        <p:txBody>
          <a:bodyPr wrap="square" rtlCol="0">
            <a:spAutoFit/>
          </a:bodyPr>
          <a:lstStyle/>
          <a:p>
            <a:r>
              <a:rPr lang="en-IE" sz="1400" dirty="0"/>
              <a:t>Done by Mark</a:t>
            </a:r>
          </a:p>
        </p:txBody>
      </p:sp>
    </p:spTree>
    <p:extLst>
      <p:ext uri="{BB962C8B-B14F-4D97-AF65-F5344CB8AC3E}">
        <p14:creationId xmlns:p14="http://schemas.microsoft.com/office/powerpoint/2010/main" val="131754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Conclusion</a:t>
            </a:r>
          </a:p>
        </p:txBody>
      </p:sp>
      <p:sp>
        <p:nvSpPr>
          <p:cNvPr id="3" name="Content Placeholder 2"/>
          <p:cNvSpPr>
            <a:spLocks noGrp="1"/>
          </p:cNvSpPr>
          <p:nvPr>
            <p:ph idx="1"/>
          </p:nvPr>
        </p:nvSpPr>
        <p:spPr/>
        <p:txBody>
          <a:bodyPr/>
          <a:lstStyle/>
          <a:p>
            <a:r>
              <a:rPr lang="en-IE" dirty="0"/>
              <a:t>After discussing it as a group, we would recommend that the company invest in WordPress software, this due to all major retailer moving towards the </a:t>
            </a:r>
            <a:r>
              <a:rPr lang="en-IE" dirty="0" err="1"/>
              <a:t>eCommerce</a:t>
            </a:r>
            <a:r>
              <a:rPr lang="en-IE" dirty="0"/>
              <a:t> direction. </a:t>
            </a:r>
          </a:p>
          <a:p>
            <a:r>
              <a:rPr lang="en-IE" dirty="0"/>
              <a:t>We see the company in the future moving into the online retailers business as the online shop will attract more customers and the company could attract customers through online advertisement such as google adware or Facebook sponsored posts.</a:t>
            </a:r>
          </a:p>
          <a:p>
            <a:r>
              <a:rPr lang="en-IE" dirty="0"/>
              <a:t>Overall we found the project interesting to do as it required a lot of group work and constant communication within the group.</a:t>
            </a:r>
          </a:p>
        </p:txBody>
      </p:sp>
    </p:spTree>
    <p:extLst>
      <p:ext uri="{BB962C8B-B14F-4D97-AF65-F5344CB8AC3E}">
        <p14:creationId xmlns:p14="http://schemas.microsoft.com/office/powerpoint/2010/main" val="2528718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Any Questions</a:t>
            </a:r>
          </a:p>
        </p:txBody>
      </p:sp>
      <p:pic>
        <p:nvPicPr>
          <p:cNvPr id="2050" name="Picture 2" descr="Image result for any questio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8616" y="2603500"/>
            <a:ext cx="5074508" cy="380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590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4" b="5883"/>
          <a:stretch/>
        </p:blipFill>
        <p:spPr>
          <a:xfrm>
            <a:off x="6798733"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2" name="Title 1"/>
          <p:cNvSpPr>
            <a:spLocks noGrp="1"/>
          </p:cNvSpPr>
          <p:nvPr>
            <p:ph type="title"/>
          </p:nvPr>
        </p:nvSpPr>
        <p:spPr>
          <a:xfrm>
            <a:off x="1154954" y="973668"/>
            <a:ext cx="8761413" cy="706964"/>
          </a:xfrm>
        </p:spPr>
        <p:txBody>
          <a:bodyPr>
            <a:normAutofit/>
          </a:bodyPr>
          <a:lstStyle/>
          <a:p>
            <a:r>
              <a:rPr lang="en-IE" dirty="0"/>
              <a:t>Introduction to MCTV</a:t>
            </a:r>
          </a:p>
        </p:txBody>
      </p:sp>
      <p:sp>
        <p:nvSpPr>
          <p:cNvPr id="3" name="Content Placeholder 2"/>
          <p:cNvSpPr>
            <a:spLocks noGrp="1"/>
          </p:cNvSpPr>
          <p:nvPr>
            <p:ph idx="1"/>
          </p:nvPr>
        </p:nvSpPr>
        <p:spPr>
          <a:xfrm>
            <a:off x="1154954" y="2603500"/>
            <a:ext cx="5211979" cy="3416300"/>
          </a:xfrm>
        </p:spPr>
        <p:txBody>
          <a:bodyPr anchor="ctr">
            <a:normAutofit/>
          </a:bodyPr>
          <a:lstStyle/>
          <a:p>
            <a:r>
              <a:rPr lang="en-IE" dirty="0"/>
              <a:t>MCTV is a small retail company wanting to expand their business to the cloud. </a:t>
            </a:r>
          </a:p>
          <a:p>
            <a:r>
              <a:rPr lang="en-IE" dirty="0"/>
              <a:t>There’s four areas for investment however only one can get the money, sales, marketing, purchasing, and stock management. </a:t>
            </a:r>
          </a:p>
          <a:p>
            <a:r>
              <a:rPr lang="en-IE" dirty="0"/>
              <a:t>Each group member will be tasked with writing an individual report on why their chosen software should get the investment.</a:t>
            </a:r>
          </a:p>
        </p:txBody>
      </p:sp>
    </p:spTree>
    <p:extLst>
      <p:ext uri="{BB962C8B-B14F-4D97-AF65-F5344CB8AC3E}">
        <p14:creationId xmlns:p14="http://schemas.microsoft.com/office/powerpoint/2010/main" val="216293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 outline of the tasks</a:t>
            </a:r>
          </a:p>
        </p:txBody>
      </p:sp>
      <p:graphicFrame>
        <p:nvGraphicFramePr>
          <p:cNvPr id="6" name="Diagram 5"/>
          <p:cNvGraphicFramePr/>
          <p:nvPr>
            <p:extLst>
              <p:ext uri="{D42A27DB-BD31-4B8C-83A1-F6EECF244321}">
                <p14:modId xmlns:p14="http://schemas.microsoft.com/office/powerpoint/2010/main" val="4054353525"/>
              </p:ext>
            </p:extLst>
          </p:nvPr>
        </p:nvGraphicFramePr>
        <p:xfrm>
          <a:off x="1154955" y="2269612"/>
          <a:ext cx="9896504" cy="445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72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 outline of the tasks via Gantt chart</a:t>
            </a:r>
          </a:p>
        </p:txBody>
      </p:sp>
      <p:pic>
        <p:nvPicPr>
          <p:cNvPr id="5" name="Content Placeholder 4"/>
          <p:cNvPicPr>
            <a:picLocks noGrp="1" noChangeAspect="1"/>
          </p:cNvPicPr>
          <p:nvPr>
            <p:ph idx="1"/>
          </p:nvPr>
        </p:nvPicPr>
        <p:blipFill>
          <a:blip r:embed="rId2"/>
          <a:stretch>
            <a:fillRect/>
          </a:stretch>
        </p:blipFill>
        <p:spPr>
          <a:xfrm>
            <a:off x="1155700" y="2388359"/>
            <a:ext cx="10103703" cy="3603008"/>
          </a:xfrm>
        </p:spPr>
      </p:pic>
    </p:spTree>
    <p:extLst>
      <p:ext uri="{BB962C8B-B14F-4D97-AF65-F5344CB8AC3E}">
        <p14:creationId xmlns:p14="http://schemas.microsoft.com/office/powerpoint/2010/main" val="136620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Rectangle 57"/>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0"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5" name="Picture 44"/>
          <p:cNvPicPr>
            <a:picLocks noChangeAspect="1"/>
          </p:cNvPicPr>
          <p:nvPr/>
        </p:nvPicPr>
        <p:blipFill rotWithShape="1">
          <a:blip r:embed="rId3"/>
          <a:srcRect l="-397" t="23686" r="15820"/>
          <a:stretch/>
        </p:blipFill>
        <p:spPr>
          <a:xfrm>
            <a:off x="4911627" y="1543577"/>
            <a:ext cx="7245910" cy="3683429"/>
          </a:xfrm>
          <a:prstGeom prst="rect">
            <a:avLst/>
          </a:prstGeom>
        </p:spPr>
      </p:pic>
      <p:sp>
        <p:nvSpPr>
          <p:cNvPr id="63" name="Rectangle 6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dirty="0"/>
              <a:t>Overview of Database</a:t>
            </a:r>
          </a:p>
        </p:txBody>
      </p:sp>
      <p:sp>
        <p:nvSpPr>
          <p:cNvPr id="50" name="Content Placeholder 49"/>
          <p:cNvSpPr>
            <a:spLocks noGrp="1"/>
          </p:cNvSpPr>
          <p:nvPr>
            <p:ph idx="1"/>
          </p:nvPr>
        </p:nvSpPr>
        <p:spPr>
          <a:xfrm>
            <a:off x="914819" y="2005138"/>
            <a:ext cx="3133726" cy="1870332"/>
          </a:xfrm>
        </p:spPr>
        <p:txBody>
          <a:bodyPr>
            <a:normAutofit/>
          </a:bodyPr>
          <a:lstStyle/>
          <a:p>
            <a:r>
              <a:rPr lang="en-US" dirty="0">
                <a:solidFill>
                  <a:schemeClr val="bg1"/>
                </a:solidFill>
              </a:rPr>
              <a:t>We decided to create tables, for each of the heading that was in the excel spreadsheet: customers, employees, inventory and suppliers.</a:t>
            </a:r>
          </a:p>
          <a:p>
            <a:endParaRPr lang="en-US" dirty="0">
              <a:solidFill>
                <a:schemeClr val="bg1"/>
              </a:solidFill>
            </a:endParaRPr>
          </a:p>
        </p:txBody>
      </p:sp>
      <p:sp>
        <p:nvSpPr>
          <p:cNvPr id="4" name="TextBox 3"/>
          <p:cNvSpPr txBox="1"/>
          <p:nvPr/>
        </p:nvSpPr>
        <p:spPr>
          <a:xfrm>
            <a:off x="1879145" y="5301734"/>
            <a:ext cx="248786" cy="369332"/>
          </a:xfrm>
          <a:prstGeom prst="rect">
            <a:avLst/>
          </a:prstGeom>
          <a:noFill/>
        </p:spPr>
        <p:txBody>
          <a:bodyPr wrap="none" rtlCol="0">
            <a:spAutoFit/>
          </a:bodyPr>
          <a:lstStyle/>
          <a:p>
            <a:r>
              <a:rPr lang="en-IE" dirty="0"/>
              <a:t> </a:t>
            </a:r>
          </a:p>
        </p:txBody>
      </p:sp>
      <p:pic>
        <p:nvPicPr>
          <p:cNvPr id="6" name="Picture 5"/>
          <p:cNvPicPr>
            <a:picLocks noChangeAspect="1"/>
          </p:cNvPicPr>
          <p:nvPr/>
        </p:nvPicPr>
        <p:blipFill>
          <a:blip r:embed="rId4"/>
          <a:stretch>
            <a:fillRect/>
          </a:stretch>
        </p:blipFill>
        <p:spPr>
          <a:xfrm>
            <a:off x="2557068" y="3464869"/>
            <a:ext cx="1948594" cy="2682391"/>
          </a:xfrm>
          <a:prstGeom prst="rect">
            <a:avLst/>
          </a:prstGeom>
        </p:spPr>
      </p:pic>
      <p:sp>
        <p:nvSpPr>
          <p:cNvPr id="7" name="TextBox 6"/>
          <p:cNvSpPr txBox="1"/>
          <p:nvPr/>
        </p:nvSpPr>
        <p:spPr>
          <a:xfrm>
            <a:off x="2899340" y="4286071"/>
            <a:ext cx="1308891" cy="1384995"/>
          </a:xfrm>
          <a:prstGeom prst="rect">
            <a:avLst/>
          </a:prstGeom>
          <a:noFill/>
        </p:spPr>
        <p:txBody>
          <a:bodyPr wrap="square" rtlCol="0">
            <a:spAutoFit/>
          </a:bodyPr>
          <a:lstStyle/>
          <a:p>
            <a:r>
              <a:rPr lang="en-IE" sz="1400" dirty="0"/>
              <a:t>You are looking at the Suppliers table. This was done by Mark</a:t>
            </a:r>
          </a:p>
        </p:txBody>
      </p:sp>
    </p:spTree>
    <p:extLst>
      <p:ext uri="{BB962C8B-B14F-4D97-AF65-F5344CB8AC3E}">
        <p14:creationId xmlns:p14="http://schemas.microsoft.com/office/powerpoint/2010/main" val="34010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p:cNvPicPr>
            <a:picLocks noChangeAspect="1"/>
          </p:cNvPicPr>
          <p:nvPr/>
        </p:nvPicPr>
        <p:blipFill rotWithShape="1">
          <a:blip r:embed="rId3"/>
          <a:srcRect t="24867" r="39980" b="1"/>
          <a:stretch/>
        </p:blipFill>
        <p:spPr>
          <a:xfrm>
            <a:off x="4992130" y="1691776"/>
            <a:ext cx="7055708" cy="4033746"/>
          </a:xfrm>
          <a:prstGeom prst="rect">
            <a:avLst/>
          </a:prstGeom>
        </p:spPr>
      </p:pic>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t>Overview of Database</a:t>
            </a:r>
          </a:p>
        </p:txBody>
      </p:sp>
      <p:sp>
        <p:nvSpPr>
          <p:cNvPr id="11" name="Content Placeholder 10"/>
          <p:cNvSpPr>
            <a:spLocks noGrp="1"/>
          </p:cNvSpPr>
          <p:nvPr>
            <p:ph idx="1"/>
          </p:nvPr>
        </p:nvSpPr>
        <p:spPr>
          <a:xfrm>
            <a:off x="865024" y="2130218"/>
            <a:ext cx="3133726" cy="2216323"/>
          </a:xfrm>
        </p:spPr>
        <p:txBody>
          <a:bodyPr>
            <a:normAutofit fontScale="92500" lnSpcReduction="20000"/>
          </a:bodyPr>
          <a:lstStyle/>
          <a:p>
            <a:r>
              <a:rPr lang="en-US" dirty="0">
                <a:solidFill>
                  <a:schemeClr val="bg1"/>
                </a:solidFill>
              </a:rPr>
              <a:t>Under the queries heading we created a table for each of the following headings, Employee email and phone number query, Employee Information query, and inventory product name, cost &amp; quantity in stock query.</a:t>
            </a:r>
          </a:p>
        </p:txBody>
      </p:sp>
      <p:pic>
        <p:nvPicPr>
          <p:cNvPr id="3" name="Picture 2"/>
          <p:cNvPicPr>
            <a:picLocks noChangeAspect="1"/>
          </p:cNvPicPr>
          <p:nvPr/>
        </p:nvPicPr>
        <p:blipFill>
          <a:blip r:embed="rId4"/>
          <a:stretch>
            <a:fillRect/>
          </a:stretch>
        </p:blipFill>
        <p:spPr>
          <a:xfrm>
            <a:off x="2354897" y="3675209"/>
            <a:ext cx="2027619" cy="2688864"/>
          </a:xfrm>
          <a:prstGeom prst="rect">
            <a:avLst/>
          </a:prstGeom>
        </p:spPr>
      </p:pic>
      <p:sp>
        <p:nvSpPr>
          <p:cNvPr id="4" name="TextBox 3"/>
          <p:cNvSpPr txBox="1"/>
          <p:nvPr/>
        </p:nvSpPr>
        <p:spPr>
          <a:xfrm>
            <a:off x="2584769" y="4497466"/>
            <a:ext cx="1900002" cy="1169551"/>
          </a:xfrm>
          <a:prstGeom prst="rect">
            <a:avLst/>
          </a:prstGeom>
          <a:noFill/>
        </p:spPr>
        <p:txBody>
          <a:bodyPr wrap="square" rtlCol="0">
            <a:spAutoFit/>
          </a:bodyPr>
          <a:lstStyle/>
          <a:p>
            <a:r>
              <a:rPr lang="en-IE" sz="1400" dirty="0"/>
              <a:t>You are looking at the Employee information Query. This was done by Liam</a:t>
            </a:r>
          </a:p>
        </p:txBody>
      </p:sp>
    </p:spTree>
    <p:extLst>
      <p:ext uri="{BB962C8B-B14F-4D97-AF65-F5344CB8AC3E}">
        <p14:creationId xmlns:p14="http://schemas.microsoft.com/office/powerpoint/2010/main" val="419034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p:cNvPicPr>
            <a:picLocks noChangeAspect="1"/>
          </p:cNvPicPr>
          <p:nvPr/>
        </p:nvPicPr>
        <p:blipFill rotWithShape="1">
          <a:blip r:embed="rId3"/>
          <a:srcRect t="24698" r="22737"/>
          <a:stretch/>
        </p:blipFill>
        <p:spPr>
          <a:xfrm>
            <a:off x="5142959" y="1785120"/>
            <a:ext cx="6855451" cy="3636122"/>
          </a:xfrm>
          <a:prstGeom prst="rect">
            <a:avLst/>
          </a:prstGeom>
        </p:spPr>
      </p:pic>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t>Overview of Database</a:t>
            </a:r>
          </a:p>
        </p:txBody>
      </p:sp>
      <p:sp>
        <p:nvSpPr>
          <p:cNvPr id="11" name="Content Placeholder 10"/>
          <p:cNvSpPr>
            <a:spLocks noGrp="1"/>
          </p:cNvSpPr>
          <p:nvPr>
            <p:ph idx="1"/>
          </p:nvPr>
        </p:nvSpPr>
        <p:spPr>
          <a:xfrm>
            <a:off x="1154955" y="2120900"/>
            <a:ext cx="3133726" cy="3898900"/>
          </a:xfrm>
        </p:spPr>
        <p:txBody>
          <a:bodyPr>
            <a:normAutofit/>
          </a:bodyPr>
          <a:lstStyle/>
          <a:p>
            <a:r>
              <a:rPr lang="en-US" dirty="0">
                <a:solidFill>
                  <a:schemeClr val="bg1"/>
                </a:solidFill>
              </a:rPr>
              <a:t>Here we created forms for easy access of customer, employee and inventory data.</a:t>
            </a:r>
          </a:p>
        </p:txBody>
      </p:sp>
      <p:pic>
        <p:nvPicPr>
          <p:cNvPr id="23" name="Picture 22"/>
          <p:cNvPicPr>
            <a:picLocks noChangeAspect="1"/>
          </p:cNvPicPr>
          <p:nvPr/>
        </p:nvPicPr>
        <p:blipFill>
          <a:blip r:embed="rId4"/>
          <a:stretch>
            <a:fillRect/>
          </a:stretch>
        </p:blipFill>
        <p:spPr>
          <a:xfrm>
            <a:off x="2382347" y="3446566"/>
            <a:ext cx="2027619" cy="2688864"/>
          </a:xfrm>
          <a:prstGeom prst="rect">
            <a:avLst/>
          </a:prstGeom>
        </p:spPr>
      </p:pic>
      <p:sp>
        <p:nvSpPr>
          <p:cNvPr id="25" name="TextBox 24"/>
          <p:cNvSpPr txBox="1"/>
          <p:nvPr/>
        </p:nvSpPr>
        <p:spPr>
          <a:xfrm>
            <a:off x="2553716" y="4323289"/>
            <a:ext cx="1900002" cy="1077218"/>
          </a:xfrm>
          <a:prstGeom prst="rect">
            <a:avLst/>
          </a:prstGeom>
          <a:noFill/>
        </p:spPr>
        <p:txBody>
          <a:bodyPr wrap="square" rtlCol="0">
            <a:spAutoFit/>
          </a:bodyPr>
          <a:lstStyle/>
          <a:p>
            <a:r>
              <a:rPr lang="en-IE" sz="1600" dirty="0"/>
              <a:t>You are looking at the Employee form. This was done by Derek</a:t>
            </a:r>
          </a:p>
        </p:txBody>
      </p:sp>
    </p:spTree>
    <p:extLst>
      <p:ext uri="{BB962C8B-B14F-4D97-AF65-F5344CB8AC3E}">
        <p14:creationId xmlns:p14="http://schemas.microsoft.com/office/powerpoint/2010/main" val="309094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7" name="Rectangle 16"/>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17"/>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Rectangle 19"/>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2"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Picture 6"/>
          <p:cNvPicPr>
            <a:picLocks noChangeAspect="1"/>
          </p:cNvPicPr>
          <p:nvPr/>
        </p:nvPicPr>
        <p:blipFill rotWithShape="1">
          <a:blip r:embed="rId3"/>
          <a:srcRect t="23193" r="10890"/>
          <a:stretch/>
        </p:blipFill>
        <p:spPr>
          <a:xfrm>
            <a:off x="5029200" y="1735448"/>
            <a:ext cx="6859113" cy="3280980"/>
          </a:xfrm>
          <a:prstGeom prst="rect">
            <a:avLst/>
          </a:prstGeom>
        </p:spPr>
      </p:pic>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973668"/>
            <a:ext cx="2942210" cy="1020232"/>
          </a:xfrm>
        </p:spPr>
        <p:txBody>
          <a:bodyPr>
            <a:normAutofit/>
          </a:bodyPr>
          <a:lstStyle/>
          <a:p>
            <a:pPr>
              <a:lnSpc>
                <a:spcPct val="90000"/>
              </a:lnSpc>
            </a:pPr>
            <a:r>
              <a:rPr lang="en-IE" sz="3300"/>
              <a:t>Overview of Database</a:t>
            </a:r>
          </a:p>
        </p:txBody>
      </p:sp>
      <p:sp>
        <p:nvSpPr>
          <p:cNvPr id="43" name="Content Placeholder 11"/>
          <p:cNvSpPr>
            <a:spLocks noGrp="1"/>
          </p:cNvSpPr>
          <p:nvPr>
            <p:ph idx="1"/>
          </p:nvPr>
        </p:nvSpPr>
        <p:spPr>
          <a:xfrm>
            <a:off x="1154955" y="2120900"/>
            <a:ext cx="3133726" cy="3898900"/>
          </a:xfrm>
        </p:spPr>
        <p:txBody>
          <a:bodyPr>
            <a:normAutofit/>
          </a:bodyPr>
          <a:lstStyle/>
          <a:p>
            <a:r>
              <a:rPr lang="en-US" dirty="0">
                <a:solidFill>
                  <a:schemeClr val="bg1"/>
                </a:solidFill>
              </a:rPr>
              <a:t>We have 4 automatically generated report, detailing our suppliers, employees, inventory and customers.</a:t>
            </a:r>
          </a:p>
        </p:txBody>
      </p:sp>
      <p:pic>
        <p:nvPicPr>
          <p:cNvPr id="3" name="Picture 2"/>
          <p:cNvPicPr>
            <a:picLocks noChangeAspect="1"/>
          </p:cNvPicPr>
          <p:nvPr/>
        </p:nvPicPr>
        <p:blipFill>
          <a:blip r:embed="rId4"/>
          <a:stretch>
            <a:fillRect/>
          </a:stretch>
        </p:blipFill>
        <p:spPr>
          <a:xfrm>
            <a:off x="2394424" y="3458231"/>
            <a:ext cx="2024047" cy="2688569"/>
          </a:xfrm>
          <a:prstGeom prst="rect">
            <a:avLst/>
          </a:prstGeom>
        </p:spPr>
      </p:pic>
      <p:sp>
        <p:nvSpPr>
          <p:cNvPr id="20" name="TextBox 19"/>
          <p:cNvSpPr txBox="1"/>
          <p:nvPr/>
        </p:nvSpPr>
        <p:spPr>
          <a:xfrm>
            <a:off x="2567154" y="4373326"/>
            <a:ext cx="1900002" cy="1077218"/>
          </a:xfrm>
          <a:prstGeom prst="rect">
            <a:avLst/>
          </a:prstGeom>
          <a:noFill/>
        </p:spPr>
        <p:txBody>
          <a:bodyPr wrap="square" rtlCol="0">
            <a:spAutoFit/>
          </a:bodyPr>
          <a:lstStyle/>
          <a:p>
            <a:r>
              <a:rPr lang="en-IE" sz="1600" dirty="0"/>
              <a:t>You are looking at the Inventory report. This was done by Derek.</a:t>
            </a:r>
          </a:p>
        </p:txBody>
      </p:sp>
    </p:spTree>
    <p:extLst>
      <p:ext uri="{BB962C8B-B14F-4D97-AF65-F5344CB8AC3E}">
        <p14:creationId xmlns:p14="http://schemas.microsoft.com/office/powerpoint/2010/main" val="210699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IE" dirty="0"/>
              <a:t>Overview of UML</a:t>
            </a:r>
          </a:p>
        </p:txBody>
      </p:sp>
      <p:pic>
        <p:nvPicPr>
          <p:cNvPr id="5" name="Content Placeholder 4"/>
          <p:cNvPicPr>
            <a:picLocks noGrp="1" noChangeAspect="1"/>
          </p:cNvPicPr>
          <p:nvPr>
            <p:ph idx="1"/>
          </p:nvPr>
        </p:nvPicPr>
        <p:blipFill>
          <a:blip r:embed="rId2"/>
          <a:stretch>
            <a:fillRect/>
          </a:stretch>
        </p:blipFill>
        <p:spPr>
          <a:xfrm>
            <a:off x="1322363" y="2603500"/>
            <a:ext cx="9523828" cy="3416300"/>
          </a:xfrm>
        </p:spPr>
      </p:pic>
      <p:pic>
        <p:nvPicPr>
          <p:cNvPr id="3" name="Picture 2"/>
          <p:cNvPicPr>
            <a:picLocks noChangeAspect="1"/>
          </p:cNvPicPr>
          <p:nvPr/>
        </p:nvPicPr>
        <p:blipFill>
          <a:blip r:embed="rId3"/>
          <a:stretch>
            <a:fillRect/>
          </a:stretch>
        </p:blipFill>
        <p:spPr>
          <a:xfrm>
            <a:off x="5677101" y="477193"/>
            <a:ext cx="1279753" cy="1699913"/>
          </a:xfrm>
          <a:prstGeom prst="rect">
            <a:avLst/>
          </a:prstGeom>
        </p:spPr>
      </p:pic>
      <p:sp>
        <p:nvSpPr>
          <p:cNvPr id="6" name="TextBox 5"/>
          <p:cNvSpPr txBox="1"/>
          <p:nvPr/>
        </p:nvSpPr>
        <p:spPr>
          <a:xfrm>
            <a:off x="5906992" y="1144039"/>
            <a:ext cx="1308891" cy="523220"/>
          </a:xfrm>
          <a:prstGeom prst="rect">
            <a:avLst/>
          </a:prstGeom>
          <a:noFill/>
        </p:spPr>
        <p:txBody>
          <a:bodyPr wrap="square" rtlCol="0">
            <a:spAutoFit/>
          </a:bodyPr>
          <a:lstStyle/>
          <a:p>
            <a:r>
              <a:rPr lang="en-IE" sz="1400" dirty="0"/>
              <a:t>Done by Mark</a:t>
            </a:r>
          </a:p>
        </p:txBody>
      </p:sp>
    </p:spTree>
    <p:extLst>
      <p:ext uri="{BB962C8B-B14F-4D97-AF65-F5344CB8AC3E}">
        <p14:creationId xmlns:p14="http://schemas.microsoft.com/office/powerpoint/2010/main" val="3078828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497</TotalTime>
  <Words>512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MCTV Presentation</vt:lpstr>
      <vt:lpstr>Introduction to MCTV</vt:lpstr>
      <vt:lpstr>An outline of the tasks</vt:lpstr>
      <vt:lpstr>An outline of the tasks via Gantt chart</vt:lpstr>
      <vt:lpstr>Overview of Database</vt:lpstr>
      <vt:lpstr>Overview of Database</vt:lpstr>
      <vt:lpstr>Overview of Database</vt:lpstr>
      <vt:lpstr>Overview of Database</vt:lpstr>
      <vt:lpstr>Overview of UML</vt:lpstr>
      <vt:lpstr>User guides</vt:lpstr>
      <vt:lpstr>User guides</vt:lpstr>
      <vt:lpstr>User guides</vt:lpstr>
      <vt:lpstr>Branding and Colour scheme</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MCTV Presention</dc:title>
  <dc:creator>Fouad Animashaun</dc:creator>
  <cp:lastModifiedBy>Fouad Animashaun</cp:lastModifiedBy>
  <cp:revision>29</cp:revision>
  <dcterms:created xsi:type="dcterms:W3CDTF">2017-04-14T08:13:50Z</dcterms:created>
  <dcterms:modified xsi:type="dcterms:W3CDTF">2017-04-19T22:00:59Z</dcterms:modified>
</cp:coreProperties>
</file>