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1" r:id="rId3"/>
    <p:sldId id="265" r:id="rId4"/>
    <p:sldId id="276" r:id="rId5"/>
    <p:sldId id="278" r:id="rId6"/>
    <p:sldId id="279" r:id="rId7"/>
    <p:sldId id="280" r:id="rId8"/>
    <p:sldId id="281" r:id="rId9"/>
    <p:sldId id="283" r:id="rId10"/>
    <p:sldId id="284" r:id="rId11"/>
    <p:sldId id="287" r:id="rId12"/>
    <p:sldId id="285" r:id="rId13"/>
    <p:sldId id="286" r:id="rId14"/>
    <p:sldId id="288" r:id="rId15"/>
    <p:sldId id="289" r:id="rId16"/>
    <p:sldId id="290" r:id="rId17"/>
    <p:sldId id="291" r:id="rId18"/>
    <p:sldId id="282" r:id="rId19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>
        <p:scale>
          <a:sx n="66" d="100"/>
          <a:sy n="66" d="100"/>
        </p:scale>
        <p:origin x="104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1731229"/>
          </a:xfrm>
        </p:spPr>
        <p:txBody>
          <a:bodyPr>
            <a:normAutofit/>
          </a:bodyPr>
          <a:lstStyle/>
          <a:p>
            <a:r>
              <a:rPr lang="en-US" dirty="0"/>
              <a:t>Some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8" y="4113144"/>
            <a:ext cx="10954580" cy="3965712"/>
          </a:xfrm>
        </p:spPr>
        <p:txBody>
          <a:bodyPr>
            <a:normAutofit fontScale="850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965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1: </a:t>
            </a:r>
            <a:r>
              <a:rPr lang="en-US" sz="4800" dirty="0" err="1"/>
              <a:t>Akt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1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If this is the mechanism then </a:t>
            </a:r>
            <a:r>
              <a:rPr lang="en-US" dirty="0" err="1"/>
              <a:t>Everolimus</a:t>
            </a:r>
            <a:r>
              <a:rPr lang="en-US" dirty="0"/>
              <a:t> increases TGF-mediated Smad2 </a:t>
            </a:r>
            <a:r>
              <a:rPr lang="en-US" dirty="0" err="1"/>
              <a:t>phos</a:t>
            </a:r>
            <a:r>
              <a:rPr lang="en-US" dirty="0"/>
              <a:t> by increasing </a:t>
            </a:r>
            <a:r>
              <a:rPr lang="en-US" dirty="0" err="1"/>
              <a:t>pAkt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, which inhibits </a:t>
            </a:r>
            <a:r>
              <a:rPr lang="en-US" dirty="0" err="1"/>
              <a:t>Erk</a:t>
            </a:r>
            <a:r>
              <a:rPr lang="en-US" dirty="0"/>
              <a:t> which causes </a:t>
            </a:r>
            <a:r>
              <a:rPr lang="en-US" dirty="0" err="1"/>
              <a:t>dephos</a:t>
            </a:r>
            <a:r>
              <a:rPr lang="en-US" dirty="0"/>
              <a:t> of PI3K which lowers </a:t>
            </a:r>
            <a:r>
              <a:rPr lang="en-US" dirty="0" err="1"/>
              <a:t>Akt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therefore Smad2 phosphorylation.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i.e. this hypothesis leads me to predict Smad2 would be dephosphorylated by AZD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This prediction is reflected in current simulations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Because of point 2), this hypothesis does not lend itself to synergy between AZD and </a:t>
            </a:r>
            <a:r>
              <a:rPr lang="en-US" dirty="0" err="1"/>
              <a:t>Everolimus</a:t>
            </a:r>
            <a:r>
              <a:rPr lang="en-US" dirty="0"/>
              <a:t> mechanism of enhanced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Side note</a:t>
            </a:r>
          </a:p>
          <a:p>
            <a:pPr marL="0" indent="0">
              <a:buNone/>
            </a:pPr>
            <a:r>
              <a:rPr lang="en-US" dirty="0"/>
              <a:t>It may be that the links between MAPK and PI3K are not accurately represented, in which case  this can still be the correct hypothesis. For instance, removing the </a:t>
            </a:r>
            <a:r>
              <a:rPr lang="en-US" dirty="0" err="1"/>
              <a:t>dephos</a:t>
            </a:r>
            <a:r>
              <a:rPr lang="en-US" dirty="0"/>
              <a:t> reaction by </a:t>
            </a:r>
            <a:r>
              <a:rPr lang="en-US" dirty="0" err="1"/>
              <a:t>ppErk</a:t>
            </a:r>
            <a:r>
              <a:rPr lang="en-US" dirty="0"/>
              <a:t>  may help with reproducing the Smad2 behavior. But at present, this reaction is responsible for being able to fit the </a:t>
            </a:r>
            <a:r>
              <a:rPr lang="en-US" dirty="0" err="1"/>
              <a:t>pErk</a:t>
            </a:r>
            <a:r>
              <a:rPr lang="en-US" dirty="0"/>
              <a:t> data for </a:t>
            </a:r>
            <a:r>
              <a:rPr lang="en-US" dirty="0" err="1"/>
              <a:t>Everolimus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2: </a:t>
            </a:r>
            <a:r>
              <a:rPr lang="en-US" sz="4800" dirty="0" err="1"/>
              <a:t>Erk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2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pPI3K </a:t>
            </a:r>
            <a:r>
              <a:rPr lang="en-US" dirty="0" err="1"/>
              <a:t>phos</a:t>
            </a:r>
            <a:r>
              <a:rPr lang="en-US" dirty="0"/>
              <a:t> which </a:t>
            </a:r>
            <a:r>
              <a:rPr lang="en-US" dirty="0" err="1"/>
              <a:t>phos</a:t>
            </a:r>
            <a:r>
              <a:rPr lang="en-US" dirty="0"/>
              <a:t> Raf then </a:t>
            </a:r>
            <a:r>
              <a:rPr lang="en-US" dirty="0" err="1"/>
              <a:t>Mek</a:t>
            </a:r>
            <a:r>
              <a:rPr lang="en-US" dirty="0"/>
              <a:t> and </a:t>
            </a:r>
            <a:r>
              <a:rPr lang="en-US" dirty="0" err="1"/>
              <a:t>Erk</a:t>
            </a:r>
            <a:r>
              <a:rPr lang="en-US" dirty="0"/>
              <a:t>. Increased </a:t>
            </a:r>
            <a:r>
              <a:rPr lang="en-US" dirty="0" err="1"/>
              <a:t>Erk</a:t>
            </a:r>
            <a:r>
              <a:rPr lang="en-US" dirty="0"/>
              <a:t> increases pSmad2.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Inhibition of </a:t>
            </a:r>
            <a:r>
              <a:rPr lang="en-US" dirty="0" err="1"/>
              <a:t>Mek</a:t>
            </a:r>
            <a:r>
              <a:rPr lang="en-US" dirty="0"/>
              <a:t> leads to reduced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subsequently would </a:t>
            </a:r>
            <a:r>
              <a:rPr lang="en-US" b="1" dirty="0"/>
              <a:t>reduce </a:t>
            </a:r>
            <a:r>
              <a:rPr lang="en-US" dirty="0"/>
              <a:t>Smad2 </a:t>
            </a:r>
            <a:r>
              <a:rPr lang="en-US" dirty="0" err="1"/>
              <a:t>phos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Similar to hypothesis 1, because of point 2) this hypothesis does not lend itself to the idea </a:t>
            </a:r>
            <a:r>
              <a:rPr lang="en-US" dirty="0" err="1"/>
              <a:t>ofsynergy</a:t>
            </a:r>
            <a:r>
              <a:rPr lang="en-US" dirty="0"/>
              <a:t> between AZD and </a:t>
            </a:r>
            <a:r>
              <a:rPr lang="en-US" dirty="0" err="1"/>
              <a:t>Everolimus</a:t>
            </a:r>
            <a:r>
              <a:rPr lang="en-US" dirty="0"/>
              <a:t> mechanisms.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3: Both </a:t>
            </a:r>
            <a:r>
              <a:rPr lang="en-US" sz="4800" dirty="0" err="1"/>
              <a:t>pAkt</a:t>
            </a:r>
            <a:r>
              <a:rPr lang="en-US" sz="4800" dirty="0"/>
              <a:t> and </a:t>
            </a:r>
            <a:r>
              <a:rPr lang="en-US" sz="4800" dirty="0" err="1"/>
              <a:t>pErk</a:t>
            </a:r>
            <a:r>
              <a:rPr lang="en-US" sz="4800" dirty="0"/>
              <a:t> are capable of independently phosphorylating Smad2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3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less</a:t>
            </a:r>
            <a:r>
              <a:rPr lang="en-US" dirty="0"/>
              <a:t> phosphorylation of Smad2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same as for hypothesis 2, point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Hypothesis 4: </a:t>
            </a:r>
            <a:r>
              <a:rPr lang="en-US" sz="4000" dirty="0" err="1"/>
              <a:t>pAkt</a:t>
            </a:r>
            <a:r>
              <a:rPr lang="en-US" sz="4000" dirty="0"/>
              <a:t> leads to pSmad2 phosphorylation while </a:t>
            </a:r>
            <a:r>
              <a:rPr lang="en-US" sz="4000" dirty="0" err="1"/>
              <a:t>pErk</a:t>
            </a:r>
            <a:r>
              <a:rPr lang="en-US" sz="4000" dirty="0"/>
              <a:t> leads to inhibition of pSmad2 </a:t>
            </a:r>
            <a:r>
              <a:rPr lang="en-US" sz="4000" dirty="0" err="1"/>
              <a:t>phos</a:t>
            </a:r>
            <a:r>
              <a:rPr lang="en-US" sz="40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4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more</a:t>
            </a:r>
            <a:r>
              <a:rPr lang="en-US" dirty="0"/>
              <a:t> phosphorylation of Smad2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Mechanistically could be increase of the rate of Smad2 </a:t>
            </a:r>
            <a:r>
              <a:rPr lang="en-US" dirty="0" err="1"/>
              <a:t>phos</a:t>
            </a:r>
            <a:r>
              <a:rPr lang="en-US" dirty="0"/>
              <a:t> or decrease of Smad2 </a:t>
            </a:r>
            <a:r>
              <a:rPr lang="en-US" dirty="0" err="1"/>
              <a:t>dephos</a:t>
            </a:r>
            <a:r>
              <a:rPr lang="en-US" dirty="0"/>
              <a:t>. I think we would not be able to distinguish.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It looks like mechanisms 1 and 2 would </a:t>
            </a:r>
            <a:r>
              <a:rPr lang="en-US" dirty="0" err="1"/>
              <a:t>synergise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my favorite hypothesis so far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F112-2E1E-43D3-8839-29E7B06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8" y="1362684"/>
            <a:ext cx="14957539" cy="1082931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1273885-697D-4865-9086-C5005D1D4EF8}"/>
              </a:ext>
            </a:extLst>
          </p:cNvPr>
          <p:cNvSpPr/>
          <p:nvPr/>
        </p:nvSpPr>
        <p:spPr>
          <a:xfrm>
            <a:off x="696686" y="5646057"/>
            <a:ext cx="3759200" cy="72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8AA3B-0FB9-4765-8F10-08B6CAC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78" y="344314"/>
            <a:ext cx="13900854" cy="721812"/>
          </a:xfrm>
        </p:spPr>
        <p:txBody>
          <a:bodyPr>
            <a:noAutofit/>
          </a:bodyPr>
          <a:lstStyle/>
          <a:p>
            <a:r>
              <a:rPr lang="en-US" sz="4800" dirty="0"/>
              <a:t>Topology 3. Adding </a:t>
            </a:r>
            <a:r>
              <a:rPr lang="en-US" sz="4800" dirty="0" err="1"/>
              <a:t>ppErk</a:t>
            </a:r>
            <a:r>
              <a:rPr lang="en-US" sz="4800" dirty="0"/>
              <a:t> inhibiting Smad2 </a:t>
            </a:r>
            <a:r>
              <a:rPr lang="en-US" sz="4800" dirty="0" err="1"/>
              <a:t>phos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2994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7292487"/>
            <a:ext cx="4438199" cy="4445400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66251" y="2027517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-45928" y="7196393"/>
            <a:ext cx="5754034" cy="4794263"/>
            <a:chOff x="11861473" y="4730736"/>
            <a:chExt cx="5754034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1861473" y="62313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2005126"/>
            <a:ext cx="4187130" cy="40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96992-4550-4A0A-86DB-D62A5B9BC2CF}"/>
              </a:ext>
            </a:extLst>
          </p:cNvPr>
          <p:cNvSpPr txBox="1"/>
          <p:nvPr/>
        </p:nvSpPr>
        <p:spPr>
          <a:xfrm flipH="1">
            <a:off x="11150623" y="1516720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C40AFF-2351-4615-94BE-9D6BE88D4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5" y="1992308"/>
            <a:ext cx="4236962" cy="421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FC17-510D-453F-8BAD-1892DBECD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7196393"/>
            <a:ext cx="4630919" cy="4537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3A3C90-226D-4265-B8E0-3B3084B7C7FA}"/>
              </a:ext>
            </a:extLst>
          </p:cNvPr>
          <p:cNvSpPr txBox="1"/>
          <p:nvPr/>
        </p:nvSpPr>
        <p:spPr>
          <a:xfrm flipH="1">
            <a:off x="6685744" y="1593464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EAC7-0ABE-4963-956E-B1DAD91F3A18}"/>
              </a:ext>
            </a:extLst>
          </p:cNvPr>
          <p:cNvSpPr txBox="1"/>
          <p:nvPr/>
        </p:nvSpPr>
        <p:spPr>
          <a:xfrm>
            <a:off x="15086705" y="3843150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to be able to increase pSmad2 under AZD conditions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C8269-76E9-4969-B729-744E06EC0463}"/>
              </a:ext>
            </a:extLst>
          </p:cNvPr>
          <p:cNvSpPr txBox="1"/>
          <p:nvPr/>
        </p:nvSpPr>
        <p:spPr>
          <a:xfrm>
            <a:off x="15168250" y="6871523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ended up producing the graduated pattern in the MK2206 data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249C-42AC-47E7-98B7-1FDE269E9AEF}"/>
              </a:ext>
            </a:extLst>
          </p:cNvPr>
          <p:cNvSpPr txBox="1"/>
          <p:nvPr/>
        </p:nvSpPr>
        <p:spPr>
          <a:xfrm>
            <a:off x="15110651" y="578050"/>
            <a:ext cx="19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– This is without adequate parameter fiddling, so still may be able to get better results.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5033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241-9042-4167-8C95-BC6FF23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5CC5-8FA3-4C17-AADB-805AEB0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68" y="2838044"/>
            <a:ext cx="16433922" cy="8223245"/>
          </a:xfrm>
        </p:spPr>
        <p:txBody>
          <a:bodyPr>
            <a:normAutofit/>
          </a:bodyPr>
          <a:lstStyle/>
          <a:p>
            <a:r>
              <a:rPr lang="en-GB" sz="3200" dirty="0"/>
              <a:t>Will hopefully allow us to map the experimental protocol directly onto model</a:t>
            </a:r>
          </a:p>
          <a:p>
            <a:r>
              <a:rPr lang="en-GB" sz="3200" dirty="0"/>
              <a:t>I don’t think the previous strategy of starting the simulation with the various initial conditions mapped the simulation variables correctly onto the experimental variables</a:t>
            </a:r>
          </a:p>
          <a:p>
            <a:r>
              <a:rPr lang="en-GB" sz="3200" dirty="0"/>
              <a:t>Previously (as I recall), the simulation started with </a:t>
            </a:r>
            <a:r>
              <a:rPr lang="en-GB" sz="3200" dirty="0" err="1"/>
              <a:t>TGFb</a:t>
            </a:r>
            <a:r>
              <a:rPr lang="en-GB" sz="3200" dirty="0"/>
              <a:t> in all conditions whereas in reality, </a:t>
            </a:r>
            <a:r>
              <a:rPr lang="en-GB" sz="3200" dirty="0" err="1"/>
              <a:t>TGFb</a:t>
            </a:r>
            <a:r>
              <a:rPr lang="en-GB" sz="3200" dirty="0"/>
              <a:t> is only used at 71.25h after the first </a:t>
            </a:r>
            <a:r>
              <a:rPr lang="en-GB" sz="3200" dirty="0" err="1"/>
              <a:t>pretreatment</a:t>
            </a:r>
            <a:r>
              <a:rPr lang="en-GB" sz="3200" dirty="0"/>
              <a:t>.</a:t>
            </a:r>
          </a:p>
          <a:p>
            <a:r>
              <a:rPr lang="en-GB" sz="3200" dirty="0"/>
              <a:t>Previously, we set the initial conditions and allowed the simulation to progress, using the 24, 48 and 72h as read out times. This neglects the stimulation part of the protocol (i.e. </a:t>
            </a:r>
            <a:r>
              <a:rPr lang="en-GB" sz="3200" dirty="0" err="1"/>
              <a:t>TGFb</a:t>
            </a:r>
            <a:r>
              <a:rPr lang="en-GB" sz="3200" dirty="0"/>
              <a:t> stimulation at t=71.25h = -45min)</a:t>
            </a:r>
          </a:p>
          <a:p>
            <a:r>
              <a:rPr lang="en-GB" sz="3200" dirty="0"/>
              <a:t>An alternative strategy is to use events to reproduce the experimental protocol exactly</a:t>
            </a:r>
          </a:p>
        </p:txBody>
      </p:sp>
    </p:spTree>
    <p:extLst>
      <p:ext uri="{BB962C8B-B14F-4D97-AF65-F5344CB8AC3E}">
        <p14:creationId xmlns:p14="http://schemas.microsoft.com/office/powerpoint/2010/main" val="7107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E26-8974-4746-9C8A-B71C6B4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310" y="96932"/>
            <a:ext cx="11269086" cy="1258018"/>
          </a:xfrm>
        </p:spPr>
        <p:txBody>
          <a:bodyPr>
            <a:normAutofit/>
          </a:bodyPr>
          <a:lstStyle/>
          <a:p>
            <a:r>
              <a:rPr lang="en-GB" sz="6600" dirty="0"/>
              <a:t>Modelling inputs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EFF8D43-1445-4A42-A1DD-66751F6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15" y="3562332"/>
            <a:ext cx="2880000" cy="21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5AACD3-E465-4416-B668-9AFAFE7F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4" y="3314620"/>
            <a:ext cx="2880000" cy="21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589C35-D6FF-406D-85CE-4ED5A9E27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90" y="3321707"/>
            <a:ext cx="2880000" cy="21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406B48-4874-4FAC-A937-B378735F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3234993"/>
            <a:ext cx="2880000" cy="21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55BA14-3191-4931-BB09-1521E7DAE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5" y="1173507"/>
            <a:ext cx="2880000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EF1FE7-3E3E-4C60-8678-34605EDF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3" y="1367359"/>
            <a:ext cx="2880000" cy="21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3ECD52-01C0-4C99-ABA2-2B38DE699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10042332"/>
            <a:ext cx="2880000" cy="21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165E7C1-7078-4A24-8469-52987B98C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02" y="9963100"/>
            <a:ext cx="2880000" cy="21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6E2004B-C258-4B31-A28F-563E8C07A7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9949303"/>
            <a:ext cx="2880000" cy="21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6A03251-65E7-4D15-86AD-972191FDC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3" y="9949303"/>
            <a:ext cx="2880000" cy="21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FADB065-1174-49EB-AD61-EA9E0E63D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7888953"/>
            <a:ext cx="2880000" cy="21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CEF04A-1E69-49FA-8E3C-1CF5B8367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63" y="7923446"/>
            <a:ext cx="2880000" cy="21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025007-D348-48A8-A271-A8C71E6872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5" y="7778493"/>
            <a:ext cx="2880000" cy="21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129406-0802-4A57-9C83-0B399B978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5" y="7642381"/>
            <a:ext cx="2880000" cy="21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242F29-041C-445B-9BAA-C685A9EF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54" y="5621732"/>
            <a:ext cx="2880000" cy="21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560B1B-A170-4EC1-94D3-A37E56CA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90" y="5727508"/>
            <a:ext cx="2880000" cy="21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446F35-6368-4CF7-A6C9-45EBB1949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97" y="5482588"/>
            <a:ext cx="2880000" cy="21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9FC46D0-4566-4A41-ADAD-90D7ECA0D8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5482381"/>
            <a:ext cx="2880000" cy="21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E7E43B-F455-4A92-9C73-974F8E4616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11186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9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8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8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37" y="7210868"/>
            <a:ext cx="4843134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0" y="1669041"/>
            <a:ext cx="4679288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29" y="6896712"/>
            <a:ext cx="507811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75" y="0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pSmad2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5101995" y="110525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1786325" y="350724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2145864" y="867302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445C7-FA1D-45CB-A51C-2A1BD9D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4" y="2070876"/>
            <a:ext cx="4727761" cy="490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021D-8FC8-4C20-A1A6-EE67A2806F57}"/>
              </a:ext>
            </a:extLst>
          </p:cNvPr>
          <p:cNvSpPr txBox="1"/>
          <p:nvPr/>
        </p:nvSpPr>
        <p:spPr>
          <a:xfrm flipH="1">
            <a:off x="11474337" y="988877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95DC7-762F-4333-8AAF-4B2A273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4" y="6934784"/>
            <a:ext cx="4206966" cy="479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3431A-0D03-4F5A-BBEB-F94C73A1E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48" y="1678091"/>
            <a:ext cx="4727762" cy="47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BB45-C2B7-4D47-A855-1CD167F6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55" y="6664513"/>
            <a:ext cx="5167355" cy="50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BB6-B0C6-4F84-B694-45185E9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4408854" cy="387206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Interpretation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6FDDB-AF2B-4372-B571-644703F2BE52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87A64D-5A62-4A4B-A430-0152835E3D13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D0D4C2-4BF6-4FBF-AEA6-A84EF9C7366F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8672BA-703B-4BDE-9258-6EB3D34B3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92CCAA-7B5D-40FB-A276-316879A35D0E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867FE9-36C0-4D18-BBB6-3EFA7CF33FEC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ABDE92-F708-4927-8D7F-35258EBE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E02E0-EEF4-4BEE-B799-56C3DC4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6" y="1487487"/>
            <a:ext cx="12459223" cy="1024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Everolimus</a:t>
            </a:r>
            <a:r>
              <a:rPr lang="en-US" dirty="0"/>
              <a:t> pretreatment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r>
              <a:rPr lang="en-US" dirty="0"/>
              <a:t>AZD pretreatment also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pPr lvl="1"/>
            <a:r>
              <a:rPr lang="en-US" dirty="0"/>
              <a:t>Thus this must be by a different mechanism</a:t>
            </a:r>
          </a:p>
          <a:p>
            <a:r>
              <a:rPr lang="en-US" dirty="0"/>
              <a:t>When </a:t>
            </a:r>
            <a:r>
              <a:rPr lang="en-US" dirty="0" err="1"/>
              <a:t>Everolimus</a:t>
            </a:r>
            <a:r>
              <a:rPr lang="en-US" dirty="0"/>
              <a:t> and AZD are added together there is a small synergistic effect, specifically in the second two bars (compare E_A_1.25 Vs A_1.25 and E_A_48 Vs A_48). </a:t>
            </a:r>
          </a:p>
          <a:p>
            <a:pPr lvl="1"/>
            <a:r>
              <a:rPr lang="en-US" dirty="0"/>
              <a:t>However, it appears there is a non-linearity as maximal level of </a:t>
            </a:r>
            <a:r>
              <a:rPr lang="en-US" dirty="0" err="1"/>
              <a:t>phos</a:t>
            </a:r>
            <a:r>
              <a:rPr lang="en-US" dirty="0"/>
              <a:t> may be saturating (looking at E_A_48, E_A_72, A_48 and A_72)</a:t>
            </a:r>
          </a:p>
          <a:p>
            <a:r>
              <a:rPr lang="en-US" dirty="0"/>
              <a:t>MK2206 pretreatment transiently increases TGF-mediated Smad2 </a:t>
            </a:r>
            <a:r>
              <a:rPr lang="en-US" dirty="0" err="1"/>
              <a:t>phos</a:t>
            </a:r>
            <a:endParaRPr lang="en-US" dirty="0"/>
          </a:p>
          <a:p>
            <a:pPr lvl="1"/>
            <a:r>
              <a:rPr lang="en-US" dirty="0"/>
              <a:t>But reasonably short lived &lt;24h</a:t>
            </a:r>
          </a:p>
          <a:p>
            <a:r>
              <a:rPr lang="en-US" dirty="0" err="1"/>
              <a:t>Everolimus</a:t>
            </a:r>
            <a:r>
              <a:rPr lang="en-US" dirty="0"/>
              <a:t> extends the transient phase of MK2206 mediated increase in Smad2 </a:t>
            </a:r>
            <a:r>
              <a:rPr lang="en-US" dirty="0" err="1"/>
              <a:t>phos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1160</Words>
  <Application>Microsoft Office PowerPoint</Application>
  <PresentationFormat>Custom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Experimental Design – and similarly for MK2206</vt:lpstr>
      <vt:lpstr>Event based modelling</vt:lpstr>
      <vt:lpstr>Modelling inputs</vt:lpstr>
      <vt:lpstr>Topology 2</vt:lpstr>
      <vt:lpstr>pAkt</vt:lpstr>
      <vt:lpstr>pErk / ppErk</vt:lpstr>
      <vt:lpstr>pS6K</vt:lpstr>
      <vt:lpstr>pSmad2</vt:lpstr>
      <vt:lpstr>Smad2 Interpretation</vt:lpstr>
      <vt:lpstr>Some questions</vt:lpstr>
      <vt:lpstr>Topology 2</vt:lpstr>
      <vt:lpstr>Hypothesis 1: Akt phosphorylates an intermediate which leads to increase in Smad2 phos</vt:lpstr>
      <vt:lpstr>Hypothesis 2: Erk phosphorylates an intermediate which leads to increase in Smad2 phos</vt:lpstr>
      <vt:lpstr>Hypothesis 3: Both pAkt and pErk are capable of independently phosphorylating Smad2</vt:lpstr>
      <vt:lpstr>Hypothesis 4: pAkt leads to pSmad2 phosphorylation while pErk leads to inhibition of pSmad2 phos. </vt:lpstr>
      <vt:lpstr>Topology 3. Adding ppErk inhibiting Smad2 phos</vt:lpstr>
      <vt:lpstr>Smad2 simulations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45</cp:revision>
  <dcterms:created xsi:type="dcterms:W3CDTF">2018-12-11T09:59:22Z</dcterms:created>
  <dcterms:modified xsi:type="dcterms:W3CDTF">2018-12-19T10:38:06Z</dcterms:modified>
</cp:coreProperties>
</file>