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1" r:id="rId3"/>
    <p:sldId id="265" r:id="rId4"/>
    <p:sldId id="276" r:id="rId5"/>
    <p:sldId id="278" r:id="rId6"/>
    <p:sldId id="279" r:id="rId7"/>
    <p:sldId id="280" r:id="rId8"/>
    <p:sldId id="281" r:id="rId9"/>
    <p:sldId id="287" r:id="rId10"/>
    <p:sldId id="283" r:id="rId11"/>
    <p:sldId id="284" r:id="rId12"/>
    <p:sldId id="285" r:id="rId13"/>
    <p:sldId id="286" r:id="rId14"/>
    <p:sldId id="288" r:id="rId15"/>
    <p:sldId id="289" r:id="rId16"/>
    <p:sldId id="290" r:id="rId17"/>
    <p:sldId id="291" r:id="rId18"/>
    <p:sldId id="292" r:id="rId19"/>
    <p:sldId id="282" r:id="rId20"/>
  </p:sldIdLst>
  <p:sldSz cx="1800066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>
        <p:scale>
          <a:sx n="66" d="100"/>
          <a:sy n="66" d="100"/>
        </p:scale>
        <p:origin x="106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1995312"/>
            <a:ext cx="15300564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403623"/>
            <a:ext cx="13500497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7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49111"/>
            <a:ext cx="3881393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49111"/>
            <a:ext cx="11419171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9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039537"/>
            <a:ext cx="15525572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159048"/>
            <a:ext cx="15525572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245556"/>
            <a:ext cx="7650282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245556"/>
            <a:ext cx="7650282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0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49114"/>
            <a:ext cx="15525572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2988734"/>
            <a:ext cx="761512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453467"/>
            <a:ext cx="761512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2988734"/>
            <a:ext cx="7652626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453467"/>
            <a:ext cx="7652626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9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7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12800"/>
            <a:ext cx="5805682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755425"/>
            <a:ext cx="9112836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657600"/>
            <a:ext cx="5805682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04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12800"/>
            <a:ext cx="5805682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755425"/>
            <a:ext cx="9112836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657600"/>
            <a:ext cx="5805682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6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245556"/>
            <a:ext cx="1552557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300181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257A-BAA8-4D64-B049-2BAED0F09ABC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300181"/>
            <a:ext cx="607522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300181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8670"/>
            <a:ext cx="18000662" cy="13094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79128-FE52-4CD5-BE39-1A3848B8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81" y="1143941"/>
            <a:ext cx="16552172" cy="13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5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Experimental Design – and similarly for MK2206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BF64B44-7A82-466B-BD17-A42F15C94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27804"/>
              </p:ext>
            </p:extLst>
          </p:nvPr>
        </p:nvGraphicFramePr>
        <p:xfrm>
          <a:off x="821681" y="2672931"/>
          <a:ext cx="16950125" cy="94690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30550">
                  <a:extLst>
                    <a:ext uri="{9D8B030D-6E8A-4147-A177-3AD203B41FA5}">
                      <a16:colId xmlns:a16="http://schemas.microsoft.com/office/drawing/2014/main" val="3336553054"/>
                    </a:ext>
                  </a:extLst>
                </a:gridCol>
                <a:gridCol w="4028476">
                  <a:extLst>
                    <a:ext uri="{9D8B030D-6E8A-4147-A177-3AD203B41FA5}">
                      <a16:colId xmlns:a16="http://schemas.microsoft.com/office/drawing/2014/main" val="1594295532"/>
                    </a:ext>
                  </a:extLst>
                </a:gridCol>
                <a:gridCol w="2641420">
                  <a:extLst>
                    <a:ext uri="{9D8B030D-6E8A-4147-A177-3AD203B41FA5}">
                      <a16:colId xmlns:a16="http://schemas.microsoft.com/office/drawing/2014/main" val="1649434489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3511332723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1151785883"/>
                    </a:ext>
                  </a:extLst>
                </a:gridCol>
                <a:gridCol w="1009432">
                  <a:extLst>
                    <a:ext uri="{9D8B030D-6E8A-4147-A177-3AD203B41FA5}">
                      <a16:colId xmlns:a16="http://schemas.microsoft.com/office/drawing/2014/main" val="2848252774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1120861601"/>
                    </a:ext>
                  </a:extLst>
                </a:gridCol>
                <a:gridCol w="2360290">
                  <a:extLst>
                    <a:ext uri="{9D8B030D-6E8A-4147-A177-3AD203B41FA5}">
                      <a16:colId xmlns:a16="http://schemas.microsoft.com/office/drawing/2014/main" val="2572572440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3329246059"/>
                    </a:ext>
                  </a:extLst>
                </a:gridCol>
              </a:tblGrid>
              <a:tr h="5356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GB" sz="2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GB" sz="2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Time (h)</a:t>
                      </a:r>
                      <a:endParaRPr lang="en-GB" sz="2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6441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Condition Code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Condition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70.75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86676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DMSO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05328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5458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TGFb</a:t>
                      </a:r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+ EV</a:t>
                      </a:r>
                      <a:endParaRPr lang="en-GB" sz="20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 and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10600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E_A_72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 3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Add EV and AZD</a:t>
                      </a:r>
                      <a:endParaRPr lang="en-GB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483187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E_A_48</a:t>
                      </a:r>
                      <a:endParaRPr lang="en-GB" sz="20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TGFB + </a:t>
                      </a:r>
                      <a:r>
                        <a:rPr lang="en-GB" sz="20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Everolimus</a:t>
                      </a:r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+ AZD</a:t>
                      </a:r>
                      <a:endParaRPr lang="en-GB" sz="20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29552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E_A_24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 1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0361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AZD30 mins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8519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3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 and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965697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19321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1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20845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A_1.25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30mins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3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0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BB6-B0C6-4F84-B694-45185E98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4408854" cy="387206"/>
          </a:xfrm>
        </p:spPr>
        <p:txBody>
          <a:bodyPr>
            <a:normAutofit fontScale="90000"/>
          </a:bodyPr>
          <a:lstStyle/>
          <a:p>
            <a:r>
              <a:rPr lang="en-US" dirty="0"/>
              <a:t>Smad2 Interpretation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66FDDB-AF2B-4372-B571-644703F2BE52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87A64D-5A62-4A4B-A430-0152835E3D13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D0D4C2-4BF6-4FBF-AEA6-A84EF9C7366F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8672BA-703B-4BDE-9258-6EB3D34B3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92CCAA-7B5D-40FB-A276-316879A35D0E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867FE9-36C0-4D18-BBB6-3EFA7CF33FEC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EABDE92-F708-4927-8D7F-35258EBEE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9DE02E0-EEF4-4BEE-B799-56C3DC4E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06" y="1487487"/>
            <a:ext cx="12459223" cy="1024005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Everolimus</a:t>
            </a:r>
            <a:r>
              <a:rPr lang="en-US" dirty="0"/>
              <a:t> pretreatment enhances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</a:t>
            </a:r>
          </a:p>
          <a:p>
            <a:r>
              <a:rPr lang="en-US" dirty="0"/>
              <a:t>AZD pretreatment also enhances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</a:t>
            </a:r>
          </a:p>
          <a:p>
            <a:pPr lvl="1"/>
            <a:r>
              <a:rPr lang="en-US" dirty="0"/>
              <a:t>Thus this must be by a different mechanism</a:t>
            </a:r>
          </a:p>
          <a:p>
            <a:r>
              <a:rPr lang="en-US" dirty="0"/>
              <a:t>When </a:t>
            </a:r>
            <a:r>
              <a:rPr lang="en-US" dirty="0" err="1"/>
              <a:t>Everolimus</a:t>
            </a:r>
            <a:r>
              <a:rPr lang="en-US" dirty="0"/>
              <a:t> and AZD are added together there is a small synergistic effect, specifically in the second two bars (compare E_A_1.25 Vs A_1.25 and E_A_48 Vs A_48). </a:t>
            </a:r>
          </a:p>
          <a:p>
            <a:pPr lvl="1"/>
            <a:r>
              <a:rPr lang="en-US" dirty="0"/>
              <a:t>However, it appears there is a non-linearity as maximal level of </a:t>
            </a:r>
            <a:r>
              <a:rPr lang="en-US" dirty="0" err="1"/>
              <a:t>phos</a:t>
            </a:r>
            <a:r>
              <a:rPr lang="en-US" dirty="0"/>
              <a:t> may be saturating (looking at E_A_48, E_A_72, A_48 and A_72)</a:t>
            </a:r>
          </a:p>
          <a:p>
            <a:r>
              <a:rPr lang="en-US" dirty="0"/>
              <a:t>MK2206 pretreatment transiently increases TGF-mediated Smad2 </a:t>
            </a:r>
            <a:r>
              <a:rPr lang="en-US" dirty="0" err="1"/>
              <a:t>phos</a:t>
            </a:r>
            <a:endParaRPr lang="en-US" dirty="0"/>
          </a:p>
          <a:p>
            <a:pPr lvl="1"/>
            <a:r>
              <a:rPr lang="en-US" dirty="0"/>
              <a:t>But reasonably short lived &lt;24h</a:t>
            </a:r>
          </a:p>
          <a:p>
            <a:r>
              <a:rPr lang="en-US" dirty="0" err="1"/>
              <a:t>Everolimus</a:t>
            </a:r>
            <a:r>
              <a:rPr lang="en-US" dirty="0"/>
              <a:t> extends the transient phase of MK2206 mediated increase in Smad2 </a:t>
            </a:r>
            <a:r>
              <a:rPr lang="en-US" dirty="0" err="1"/>
              <a:t>phos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1731229"/>
          </a:xfrm>
        </p:spPr>
        <p:txBody>
          <a:bodyPr>
            <a:normAutofit/>
          </a:bodyPr>
          <a:lstStyle/>
          <a:p>
            <a:r>
              <a:rPr lang="en-US" dirty="0"/>
              <a:t>Some 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348" y="4113144"/>
            <a:ext cx="10954580" cy="3965712"/>
          </a:xfrm>
        </p:spPr>
        <p:txBody>
          <a:bodyPr>
            <a:normAutofit fontScale="85000" lnSpcReduction="1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4965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1: </a:t>
            </a:r>
            <a:r>
              <a:rPr lang="en-US" sz="4800" dirty="0" err="1"/>
              <a:t>Akt</a:t>
            </a:r>
            <a:r>
              <a:rPr lang="en-US" sz="4800" dirty="0"/>
              <a:t> phosphorylates an intermediate which leads to increase in Smad2 </a:t>
            </a:r>
            <a:r>
              <a:rPr lang="en-US" sz="4800" dirty="0" err="1"/>
              <a:t>phos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1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If this is the mechanism then </a:t>
            </a:r>
            <a:r>
              <a:rPr lang="en-US" dirty="0" err="1"/>
              <a:t>Everolimus</a:t>
            </a:r>
            <a:r>
              <a:rPr lang="en-US" dirty="0"/>
              <a:t> increases TGF-mediated Smad2 </a:t>
            </a:r>
            <a:r>
              <a:rPr lang="en-US" dirty="0" err="1"/>
              <a:t>phos</a:t>
            </a:r>
            <a:r>
              <a:rPr lang="en-US" dirty="0"/>
              <a:t> by increasing </a:t>
            </a:r>
            <a:r>
              <a:rPr lang="en-US" dirty="0" err="1"/>
              <a:t>pAkt</a:t>
            </a:r>
            <a:endParaRPr lang="en-US" dirty="0"/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, which inhibits </a:t>
            </a:r>
            <a:r>
              <a:rPr lang="en-US" dirty="0" err="1"/>
              <a:t>Erk</a:t>
            </a:r>
            <a:r>
              <a:rPr lang="en-US" dirty="0"/>
              <a:t> which causes </a:t>
            </a:r>
            <a:r>
              <a:rPr lang="en-US" dirty="0" err="1"/>
              <a:t>dephos</a:t>
            </a:r>
            <a:r>
              <a:rPr lang="en-US" dirty="0"/>
              <a:t> of PI3K which lowers </a:t>
            </a:r>
            <a:r>
              <a:rPr lang="en-US" dirty="0" err="1"/>
              <a:t>Akt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and therefore Smad2 phosphorylation.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i.e. this hypothesis leads me to predict Smad2 would be dephosphorylated by AZD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This prediction is reflected in current simulations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Because of point 2), this hypothesis does not lend itself to synergy between AZD and </a:t>
            </a:r>
            <a:r>
              <a:rPr lang="en-US" dirty="0" err="1"/>
              <a:t>Everolimus</a:t>
            </a:r>
            <a:r>
              <a:rPr lang="en-US" dirty="0"/>
              <a:t> mechanism of enhanced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u="sng" dirty="0"/>
              <a:t>Side note</a:t>
            </a:r>
          </a:p>
          <a:p>
            <a:pPr marL="0" indent="0">
              <a:buNone/>
            </a:pPr>
            <a:r>
              <a:rPr lang="en-US" dirty="0"/>
              <a:t>It may be that the links between MAPK and PI3K are not accurately represented, in which case  this can still be the correct hypothesis. For instance, removing the </a:t>
            </a:r>
            <a:r>
              <a:rPr lang="en-US" dirty="0" err="1"/>
              <a:t>dephos</a:t>
            </a:r>
            <a:r>
              <a:rPr lang="en-US" dirty="0"/>
              <a:t> reaction by </a:t>
            </a:r>
            <a:r>
              <a:rPr lang="en-US" dirty="0" err="1"/>
              <a:t>ppErk</a:t>
            </a:r>
            <a:r>
              <a:rPr lang="en-US" dirty="0"/>
              <a:t>  may help with reproducing the Smad2 behavior. But at present, this reaction is responsible for being able to fit the </a:t>
            </a:r>
            <a:r>
              <a:rPr lang="en-US" dirty="0" err="1"/>
              <a:t>pErk</a:t>
            </a:r>
            <a:r>
              <a:rPr lang="en-US" dirty="0"/>
              <a:t> data for </a:t>
            </a:r>
            <a:r>
              <a:rPr lang="en-US" dirty="0" err="1"/>
              <a:t>Everolimus</a:t>
            </a:r>
            <a:endParaRPr lang="en-US" dirty="0"/>
          </a:p>
          <a:p>
            <a:pPr marL="914400" indent="-9144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2: </a:t>
            </a:r>
            <a:r>
              <a:rPr lang="en-US" sz="4800" dirty="0" err="1"/>
              <a:t>Erk</a:t>
            </a:r>
            <a:r>
              <a:rPr lang="en-US" sz="4800" dirty="0"/>
              <a:t> phosphorylates an intermediate which leads to increase in Smad2 </a:t>
            </a:r>
            <a:r>
              <a:rPr lang="en-US" sz="4800" dirty="0" err="1"/>
              <a:t>phos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2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pPI3K </a:t>
            </a:r>
            <a:r>
              <a:rPr lang="en-US" dirty="0" err="1"/>
              <a:t>phos</a:t>
            </a:r>
            <a:r>
              <a:rPr lang="en-US" dirty="0"/>
              <a:t> which </a:t>
            </a:r>
            <a:r>
              <a:rPr lang="en-US" dirty="0" err="1"/>
              <a:t>phos</a:t>
            </a:r>
            <a:r>
              <a:rPr lang="en-US" dirty="0"/>
              <a:t> Raf then </a:t>
            </a:r>
            <a:r>
              <a:rPr lang="en-US" dirty="0" err="1"/>
              <a:t>Mek</a:t>
            </a:r>
            <a:r>
              <a:rPr lang="en-US" dirty="0"/>
              <a:t> and </a:t>
            </a:r>
            <a:r>
              <a:rPr lang="en-US" dirty="0" err="1"/>
              <a:t>Erk</a:t>
            </a:r>
            <a:r>
              <a:rPr lang="en-US" dirty="0"/>
              <a:t>. Increased </a:t>
            </a:r>
            <a:r>
              <a:rPr lang="en-US" dirty="0" err="1"/>
              <a:t>Erk</a:t>
            </a:r>
            <a:r>
              <a:rPr lang="en-US" dirty="0"/>
              <a:t> increases pSmad2.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Inhibition of </a:t>
            </a:r>
            <a:r>
              <a:rPr lang="en-US" dirty="0" err="1"/>
              <a:t>Mek</a:t>
            </a:r>
            <a:r>
              <a:rPr lang="en-US" dirty="0"/>
              <a:t> leads to reduced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and subsequently would </a:t>
            </a:r>
            <a:r>
              <a:rPr lang="en-US" b="1" dirty="0"/>
              <a:t>reduce </a:t>
            </a:r>
            <a:r>
              <a:rPr lang="en-US" dirty="0"/>
              <a:t>Smad2 </a:t>
            </a:r>
            <a:r>
              <a:rPr lang="en-US" dirty="0" err="1"/>
              <a:t>phos</a:t>
            </a:r>
            <a:r>
              <a:rPr lang="en-US" dirty="0"/>
              <a:t>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Similar to hypothesis 1, because of point 2) this hypothesis does not lend itself to the idea </a:t>
            </a:r>
            <a:r>
              <a:rPr lang="en-US" dirty="0" err="1"/>
              <a:t>ofsynergy</a:t>
            </a:r>
            <a:r>
              <a:rPr lang="en-US" dirty="0"/>
              <a:t> between AZD and </a:t>
            </a:r>
            <a:r>
              <a:rPr lang="en-US" dirty="0" err="1"/>
              <a:t>Everolimus</a:t>
            </a:r>
            <a:r>
              <a:rPr lang="en-US" dirty="0"/>
              <a:t> mechanisms. 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3: Both </a:t>
            </a:r>
            <a:r>
              <a:rPr lang="en-US" sz="4800" dirty="0" err="1"/>
              <a:t>pAkt</a:t>
            </a:r>
            <a:r>
              <a:rPr lang="en-US" sz="4800" dirty="0"/>
              <a:t> and </a:t>
            </a:r>
            <a:r>
              <a:rPr lang="en-US" sz="4800" dirty="0" err="1"/>
              <a:t>pErk</a:t>
            </a:r>
            <a:r>
              <a:rPr lang="en-US" sz="4800" dirty="0"/>
              <a:t> are capable of independently phosphorylating Smad2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3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</a:t>
            </a:r>
            <a:r>
              <a:rPr lang="en-US" dirty="0" err="1"/>
              <a:t>Akt</a:t>
            </a:r>
            <a:r>
              <a:rPr lang="en-US" dirty="0"/>
              <a:t> phosphorylation. </a:t>
            </a:r>
            <a:r>
              <a:rPr lang="en-US" dirty="0" err="1"/>
              <a:t>Akt</a:t>
            </a:r>
            <a:r>
              <a:rPr lang="en-US" dirty="0"/>
              <a:t> phosphorylation increases Smad2 phosphorylation.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leading to less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, causing </a:t>
            </a:r>
            <a:r>
              <a:rPr lang="en-US" b="1" dirty="0"/>
              <a:t>less</a:t>
            </a:r>
            <a:r>
              <a:rPr lang="en-US" dirty="0"/>
              <a:t> phosphorylation of Smad2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same as for hypothesis 2, point 3.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5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Hypothesis 4: </a:t>
            </a:r>
            <a:r>
              <a:rPr lang="en-US" sz="4000" dirty="0" err="1"/>
              <a:t>pAkt</a:t>
            </a:r>
            <a:r>
              <a:rPr lang="en-US" sz="4000" dirty="0"/>
              <a:t> leads to pSmad2 phosphorylation while </a:t>
            </a:r>
            <a:r>
              <a:rPr lang="en-US" sz="4000" dirty="0" err="1"/>
              <a:t>pErk</a:t>
            </a:r>
            <a:r>
              <a:rPr lang="en-US" sz="4000" dirty="0"/>
              <a:t> leads to inhibition of pSmad2 </a:t>
            </a:r>
            <a:r>
              <a:rPr lang="en-US" sz="4000" dirty="0" err="1"/>
              <a:t>phos</a:t>
            </a:r>
            <a:r>
              <a:rPr lang="en-US" sz="4000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4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</a:t>
            </a:r>
            <a:r>
              <a:rPr lang="en-US" dirty="0" err="1"/>
              <a:t>Akt</a:t>
            </a:r>
            <a:r>
              <a:rPr lang="en-US" dirty="0"/>
              <a:t> phosphorylation. </a:t>
            </a:r>
            <a:r>
              <a:rPr lang="en-US" dirty="0" err="1"/>
              <a:t>Akt</a:t>
            </a:r>
            <a:r>
              <a:rPr lang="en-US" dirty="0"/>
              <a:t> phosphorylation increases Smad2 phosphorylation.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leading to less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, causing </a:t>
            </a:r>
            <a:r>
              <a:rPr lang="en-US" b="1" dirty="0"/>
              <a:t>more</a:t>
            </a:r>
            <a:r>
              <a:rPr lang="en-US" dirty="0"/>
              <a:t> phosphorylation of Smad2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Mechanistically could be increase of the rate of Smad2 </a:t>
            </a:r>
            <a:r>
              <a:rPr lang="en-US" dirty="0" err="1"/>
              <a:t>phos</a:t>
            </a:r>
            <a:r>
              <a:rPr lang="en-US" dirty="0"/>
              <a:t> or decrease of Smad2 </a:t>
            </a:r>
            <a:r>
              <a:rPr lang="en-US" dirty="0" err="1"/>
              <a:t>dephos</a:t>
            </a:r>
            <a:r>
              <a:rPr lang="en-US" dirty="0"/>
              <a:t>. I think we would not be able to distinguish.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It looks like mechanisms 1 and 2 would </a:t>
            </a:r>
            <a:r>
              <a:rPr lang="en-US" dirty="0" err="1"/>
              <a:t>synergise</a:t>
            </a:r>
            <a:r>
              <a:rPr lang="en-US" dirty="0"/>
              <a:t>. </a:t>
            </a:r>
          </a:p>
          <a:p>
            <a:pPr marL="914400" indent="-9144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my favorite hypothesis so far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CF112-2E1E-43D3-8839-29E7B067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78" y="1406929"/>
            <a:ext cx="14957539" cy="10829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A8AA3B-0FB9-4765-8F10-08B6CACE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78" y="344314"/>
            <a:ext cx="13900854" cy="721812"/>
          </a:xfrm>
        </p:spPr>
        <p:txBody>
          <a:bodyPr>
            <a:noAutofit/>
          </a:bodyPr>
          <a:lstStyle/>
          <a:p>
            <a:r>
              <a:rPr lang="en-US" sz="4800" dirty="0"/>
              <a:t>Topology 3. Adding </a:t>
            </a:r>
            <a:r>
              <a:rPr lang="en-US" sz="4800" dirty="0" err="1"/>
              <a:t>ppErk</a:t>
            </a:r>
            <a:r>
              <a:rPr lang="en-US" sz="4800" dirty="0"/>
              <a:t> inhibiting Smad2 </a:t>
            </a:r>
            <a:r>
              <a:rPr lang="en-US" sz="4800" dirty="0" err="1"/>
              <a:t>phos</a:t>
            </a:r>
            <a:endParaRPr lang="en-GB" sz="4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5BEFE3-CC69-4982-ABFA-5777F19D3858}"/>
              </a:ext>
            </a:extLst>
          </p:cNvPr>
          <p:cNvGrpSpPr/>
          <p:nvPr/>
        </p:nvGrpSpPr>
        <p:grpSpPr>
          <a:xfrm>
            <a:off x="-2725236" y="1194970"/>
            <a:ext cx="5450471" cy="4901030"/>
            <a:chOff x="12194536" y="6624830"/>
            <a:chExt cx="5450471" cy="49010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C58318-DBFE-485E-8312-810489D86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3144" y="6624830"/>
              <a:ext cx="4727761" cy="49010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B34C35-F835-4111-BAC2-6E3CBCF45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7246" y="6624830"/>
              <a:ext cx="4727761" cy="490103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D95B7-45D2-4940-986A-E87D2837DE78}"/>
                </a:ext>
              </a:extLst>
            </p:cNvPr>
            <p:cNvSpPr txBox="1"/>
            <p:nvPr/>
          </p:nvSpPr>
          <p:spPr>
            <a:xfrm flipH="1">
              <a:off x="12194536" y="822241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AZD</a:t>
              </a:r>
              <a:endParaRPr lang="en-GB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CC6211C-AB0C-4363-AF72-BC3165CAA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67" y="1406929"/>
            <a:ext cx="4187130" cy="407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4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E17-DAAB-40F8-B3E4-BF8A3D92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74" y="372883"/>
            <a:ext cx="15744168" cy="960458"/>
          </a:xfrm>
        </p:spPr>
        <p:txBody>
          <a:bodyPr>
            <a:normAutofit fontScale="90000"/>
          </a:bodyPr>
          <a:lstStyle/>
          <a:p>
            <a:r>
              <a:rPr lang="en-US" dirty="0"/>
              <a:t>Smad2 simulations</a:t>
            </a: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142B57-AA5D-4B6C-8F2A-F767E6D2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31" y="7292487"/>
            <a:ext cx="4438199" cy="4445400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210AFA-4BBB-472A-B22B-E08A008004FF}"/>
              </a:ext>
            </a:extLst>
          </p:cNvPr>
          <p:cNvGrpSpPr/>
          <p:nvPr/>
        </p:nvGrpSpPr>
        <p:grpSpPr>
          <a:xfrm>
            <a:off x="366251" y="2027517"/>
            <a:ext cx="5450471" cy="4901030"/>
            <a:chOff x="12194536" y="6624830"/>
            <a:chExt cx="5450471" cy="49010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F3420C-E077-44BA-9012-973372D81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3144" y="6624830"/>
              <a:ext cx="4727761" cy="49010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52477A-4463-453D-9423-AC209E0C3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7246" y="6624830"/>
              <a:ext cx="4727761" cy="49010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E51BF1-5FC5-483A-B4E9-08F2C8DFFC28}"/>
                </a:ext>
              </a:extLst>
            </p:cNvPr>
            <p:cNvSpPr txBox="1"/>
            <p:nvPr/>
          </p:nvSpPr>
          <p:spPr>
            <a:xfrm flipH="1">
              <a:off x="12194536" y="822241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AZD</a:t>
              </a:r>
              <a:endParaRPr lang="en-GB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F64A4F-39A1-4102-AD06-64BFCC2474DC}"/>
              </a:ext>
            </a:extLst>
          </p:cNvPr>
          <p:cNvGrpSpPr/>
          <p:nvPr/>
        </p:nvGrpSpPr>
        <p:grpSpPr>
          <a:xfrm>
            <a:off x="366251" y="7196393"/>
            <a:ext cx="5341855" cy="4794263"/>
            <a:chOff x="12273652" y="4730736"/>
            <a:chExt cx="5341855" cy="47942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060ED4-0248-4327-BE14-0248C313C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8541" y="4730736"/>
              <a:ext cx="4206966" cy="47942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AF068E-8888-4060-85A3-4055D201DECE}"/>
                </a:ext>
              </a:extLst>
            </p:cNvPr>
            <p:cNvSpPr txBox="1"/>
            <p:nvPr/>
          </p:nvSpPr>
          <p:spPr>
            <a:xfrm flipH="1">
              <a:off x="12273652" y="647642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MK2206</a:t>
              </a:r>
              <a:endParaRPr lang="en-GB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68CD97F-9223-40A9-A71D-F6696B2E1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31" y="2005126"/>
            <a:ext cx="4187130" cy="40763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496992-4550-4A0A-86DB-D62A5B9BC2CF}"/>
              </a:ext>
            </a:extLst>
          </p:cNvPr>
          <p:cNvSpPr txBox="1"/>
          <p:nvPr/>
        </p:nvSpPr>
        <p:spPr>
          <a:xfrm flipH="1">
            <a:off x="11150623" y="1516720"/>
            <a:ext cx="321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 with topology 3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C40AFF-2351-4615-94BE-9D6BE88D4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45" y="1992308"/>
            <a:ext cx="4236962" cy="42163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34FC17-510D-453F-8BAD-1892DBECD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12" y="7196393"/>
            <a:ext cx="4630919" cy="45378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3A3C90-226D-4265-B8E0-3B3084B7C7FA}"/>
              </a:ext>
            </a:extLst>
          </p:cNvPr>
          <p:cNvSpPr txBox="1"/>
          <p:nvPr/>
        </p:nvSpPr>
        <p:spPr>
          <a:xfrm flipH="1">
            <a:off x="6685744" y="1593464"/>
            <a:ext cx="321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 with topology 2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5EAC7-0ABE-4963-956E-B1DAD91F3A18}"/>
              </a:ext>
            </a:extLst>
          </p:cNvPr>
          <p:cNvSpPr txBox="1"/>
          <p:nvPr/>
        </p:nvSpPr>
        <p:spPr>
          <a:xfrm>
            <a:off x="15086705" y="3843150"/>
            <a:ext cx="1919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was expecting to be able to increase pSmad2 under AZD conditions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C8269-76E9-4969-B729-744E06EC0463}"/>
              </a:ext>
            </a:extLst>
          </p:cNvPr>
          <p:cNvSpPr txBox="1"/>
          <p:nvPr/>
        </p:nvSpPr>
        <p:spPr>
          <a:xfrm>
            <a:off x="15168250" y="6871523"/>
            <a:ext cx="1919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ended up producing the graduated pattern in the MK2206 data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2249C-42AC-47E7-98B7-1FDE269E9AEF}"/>
              </a:ext>
            </a:extLst>
          </p:cNvPr>
          <p:cNvSpPr txBox="1"/>
          <p:nvPr/>
        </p:nvSpPr>
        <p:spPr>
          <a:xfrm>
            <a:off x="15110651" y="578050"/>
            <a:ext cx="1919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</a:t>
            </a:r>
            <a:r>
              <a:rPr lang="en-US" dirty="0"/>
              <a:t>– This is without adequate parameter fiddling, so still may be able to get better results.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DB869-9209-4C8B-8137-56DCF432F7C2}"/>
              </a:ext>
            </a:extLst>
          </p:cNvPr>
          <p:cNvSpPr txBox="1"/>
          <p:nvPr/>
        </p:nvSpPr>
        <p:spPr>
          <a:xfrm>
            <a:off x="5080000" y="4495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05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4CB1-0CB3-47D8-AE8F-E35393ED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2002204" cy="303386"/>
          </a:xfrm>
        </p:spPr>
        <p:txBody>
          <a:bodyPr>
            <a:normAutofit fontScale="90000"/>
          </a:bodyPr>
          <a:lstStyle/>
          <a:p>
            <a:r>
              <a:rPr lang="en-GB" dirty="0"/>
              <a:t>Topology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8A1A1-456C-4000-872C-2DA349761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0515"/>
            <a:ext cx="11610041" cy="876158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62043CA-C2DA-4225-B8FE-71EE257D52A5}"/>
              </a:ext>
            </a:extLst>
          </p:cNvPr>
          <p:cNvGrpSpPr/>
          <p:nvPr/>
        </p:nvGrpSpPr>
        <p:grpSpPr>
          <a:xfrm>
            <a:off x="11830050" y="1465447"/>
            <a:ext cx="4581616" cy="3472280"/>
            <a:chOff x="12194536" y="6624830"/>
            <a:chExt cx="5450471" cy="49010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5CB95B-C6C6-423A-9E78-5D6186CB8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3144" y="6624830"/>
              <a:ext cx="4727761" cy="49010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83FDEA-0477-4067-B821-8321A684F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7246" y="6624830"/>
              <a:ext cx="4727761" cy="490103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A60465-34C9-4DAD-962C-20B299DFCF37}"/>
                </a:ext>
              </a:extLst>
            </p:cNvPr>
            <p:cNvSpPr txBox="1"/>
            <p:nvPr/>
          </p:nvSpPr>
          <p:spPr>
            <a:xfrm flipH="1">
              <a:off x="12194536" y="822241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AZD</a:t>
              </a:r>
              <a:endParaRPr lang="en-GB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783014-6574-4008-8E45-1F2343421DA7}"/>
              </a:ext>
            </a:extLst>
          </p:cNvPr>
          <p:cNvGrpSpPr/>
          <p:nvPr/>
        </p:nvGrpSpPr>
        <p:grpSpPr>
          <a:xfrm>
            <a:off x="11610042" y="6603198"/>
            <a:ext cx="4826359" cy="3396638"/>
            <a:chOff x="11873880" y="4730736"/>
            <a:chExt cx="5741627" cy="47942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802D2D-2D47-47C2-BDF3-3D75B0FC3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8541" y="4730736"/>
              <a:ext cx="4206966" cy="479426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EEEB86-384B-4CA9-A70A-E5FC698F77F4}"/>
                </a:ext>
              </a:extLst>
            </p:cNvPr>
            <p:cNvSpPr txBox="1"/>
            <p:nvPr/>
          </p:nvSpPr>
          <p:spPr>
            <a:xfrm flipH="1">
              <a:off x="11873880" y="6604647"/>
              <a:ext cx="22697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MK2206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20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5180-4C0D-406F-81DC-4E697AF0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561618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Control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D5D741-6796-43CA-87FC-D468F1BFF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25033"/>
              </p:ext>
            </p:extLst>
          </p:nvPr>
        </p:nvGraphicFramePr>
        <p:xfrm>
          <a:off x="361950" y="2209800"/>
          <a:ext cx="16923160" cy="660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615">
                  <a:extLst>
                    <a:ext uri="{9D8B030D-6E8A-4147-A177-3AD203B41FA5}">
                      <a16:colId xmlns:a16="http://schemas.microsoft.com/office/drawing/2014/main" val="1679681616"/>
                    </a:ext>
                  </a:extLst>
                </a:gridCol>
                <a:gridCol w="1443927">
                  <a:extLst>
                    <a:ext uri="{9D8B030D-6E8A-4147-A177-3AD203B41FA5}">
                      <a16:colId xmlns:a16="http://schemas.microsoft.com/office/drawing/2014/main" val="3016622042"/>
                    </a:ext>
                  </a:extLst>
                </a:gridCol>
                <a:gridCol w="8549794">
                  <a:extLst>
                    <a:ext uri="{9D8B030D-6E8A-4147-A177-3AD203B41FA5}">
                      <a16:colId xmlns:a16="http://schemas.microsoft.com/office/drawing/2014/main" val="2796656887"/>
                    </a:ext>
                  </a:extLst>
                </a:gridCol>
                <a:gridCol w="3786824">
                  <a:extLst>
                    <a:ext uri="{9D8B030D-6E8A-4147-A177-3AD203B41FA5}">
                      <a16:colId xmlns:a16="http://schemas.microsoft.com/office/drawing/2014/main" val="240516383"/>
                    </a:ext>
                  </a:extLst>
                </a:gridCol>
              </a:tblGrid>
              <a:tr h="1365150">
                <a:tc>
                  <a:txBody>
                    <a:bodyPr/>
                    <a:lstStyle/>
                    <a:p>
                      <a:r>
                        <a:rPr lang="en-US" dirty="0"/>
                        <a:t>Date Committed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ref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2694763"/>
                  </a:ext>
                </a:extLst>
              </a:tr>
              <a:tr h="1144534">
                <a:tc>
                  <a:txBody>
                    <a:bodyPr/>
                    <a:lstStyle/>
                    <a:p>
                      <a:r>
                        <a:rPr lang="en-US" dirty="0"/>
                        <a:t>18-12-2018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model version that simulated the graphs in slides 4 – 8. 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e08c385cd54d24f0c1944f6dc6f1ed78be6de0cd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2491249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0209985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8124262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721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0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5241-9042-4167-8C95-BC6FF239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based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5CC5-8FA3-4C17-AADB-805AEB08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168" y="2838044"/>
            <a:ext cx="16433922" cy="8223245"/>
          </a:xfrm>
        </p:spPr>
        <p:txBody>
          <a:bodyPr>
            <a:normAutofit/>
          </a:bodyPr>
          <a:lstStyle/>
          <a:p>
            <a:r>
              <a:rPr lang="en-GB" sz="3200" dirty="0"/>
              <a:t>Will hopefully allow us to map the experimental protocol directly onto model</a:t>
            </a:r>
          </a:p>
          <a:p>
            <a:r>
              <a:rPr lang="en-GB" sz="3200" dirty="0"/>
              <a:t>I don’t think the previous strategy of starting the simulation with the various initial conditions mapped the simulation variables correctly onto the experimental variables</a:t>
            </a:r>
          </a:p>
          <a:p>
            <a:r>
              <a:rPr lang="en-GB" sz="3200" dirty="0"/>
              <a:t>Previously (as I recall), the simulation started with </a:t>
            </a:r>
            <a:r>
              <a:rPr lang="en-GB" sz="3200" dirty="0" err="1"/>
              <a:t>TGFb</a:t>
            </a:r>
            <a:r>
              <a:rPr lang="en-GB" sz="3200" dirty="0"/>
              <a:t> in all conditions whereas in reality, </a:t>
            </a:r>
            <a:r>
              <a:rPr lang="en-GB" sz="3200" dirty="0" err="1"/>
              <a:t>TGFb</a:t>
            </a:r>
            <a:r>
              <a:rPr lang="en-GB" sz="3200" dirty="0"/>
              <a:t> is only used at 71.25h after the first </a:t>
            </a:r>
            <a:r>
              <a:rPr lang="en-GB" sz="3200" dirty="0" err="1"/>
              <a:t>pretreatment</a:t>
            </a:r>
            <a:r>
              <a:rPr lang="en-GB" sz="3200" dirty="0"/>
              <a:t>.</a:t>
            </a:r>
          </a:p>
          <a:p>
            <a:r>
              <a:rPr lang="en-GB" sz="3200" dirty="0"/>
              <a:t>Previously, we set the initial conditions and allowed the simulation to progress, using the 24, 48 and 72h as read out times. This neglects the stimulation part of the protocol (i.e. </a:t>
            </a:r>
            <a:r>
              <a:rPr lang="en-GB" sz="3200" dirty="0" err="1"/>
              <a:t>TGFb</a:t>
            </a:r>
            <a:r>
              <a:rPr lang="en-GB" sz="3200" dirty="0"/>
              <a:t> stimulation at t=71.25h = -45min)</a:t>
            </a:r>
          </a:p>
          <a:p>
            <a:r>
              <a:rPr lang="en-GB" sz="3200" dirty="0"/>
              <a:t>An alternative strategy is to use events to reproduce the experimental protocol exactly</a:t>
            </a:r>
          </a:p>
        </p:txBody>
      </p:sp>
    </p:spTree>
    <p:extLst>
      <p:ext uri="{BB962C8B-B14F-4D97-AF65-F5344CB8AC3E}">
        <p14:creationId xmlns:p14="http://schemas.microsoft.com/office/powerpoint/2010/main" val="71070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CE26-8974-4746-9C8A-B71C6B4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310" y="96932"/>
            <a:ext cx="11269086" cy="1258018"/>
          </a:xfrm>
        </p:spPr>
        <p:txBody>
          <a:bodyPr>
            <a:normAutofit/>
          </a:bodyPr>
          <a:lstStyle/>
          <a:p>
            <a:r>
              <a:rPr lang="en-GB" sz="6600" dirty="0"/>
              <a:t>Modelling inputs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EFF8D43-1445-4A42-A1DD-66751F67E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115" y="3562332"/>
            <a:ext cx="2880000" cy="21600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F5AACD3-E465-4416-B668-9AFAFE7FE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44" y="3314620"/>
            <a:ext cx="2880000" cy="21600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1589C35-D6FF-406D-85CE-4ED5A9E27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90" y="3321707"/>
            <a:ext cx="2880000" cy="21600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E406B48-4874-4FAC-A937-B378735F5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36" y="3234993"/>
            <a:ext cx="2880000" cy="21600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555BA14-3191-4931-BB09-1521E7DAE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45" y="1173507"/>
            <a:ext cx="2880000" cy="2160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FEF1FE7-3E3E-4C60-8678-34605EDF9B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53" y="1367359"/>
            <a:ext cx="2880000" cy="21600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23ECD52-01C0-4C99-ABA2-2B38DE6998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2" y="10042332"/>
            <a:ext cx="2880000" cy="21600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165E7C1-7078-4A24-8469-52987B98C3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02" y="9963100"/>
            <a:ext cx="2880000" cy="216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6E2004B-C258-4B31-A28F-563E8C07A7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1" y="9949303"/>
            <a:ext cx="2880000" cy="21600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6A03251-65E7-4D15-86AD-972191FDCF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03" y="9949303"/>
            <a:ext cx="2880000" cy="21600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FADB065-1174-49EB-AD61-EA9E0E63D8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2" y="7888953"/>
            <a:ext cx="2880000" cy="21600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0CEF04A-1E69-49FA-8E3C-1CF5B8367F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663" y="7923446"/>
            <a:ext cx="2880000" cy="21600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33025007-D348-48A8-A271-A8C71E6872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65" y="7778493"/>
            <a:ext cx="2880000" cy="21600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129406-0802-4A57-9C83-0B399B978E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85" y="7642381"/>
            <a:ext cx="2880000" cy="21600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B242F29-041C-445B-9BAA-C685A9EF14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554" y="5621732"/>
            <a:ext cx="2880000" cy="2160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36560B1B-A170-4EC1-94D3-A37E56CAAC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90" y="5727508"/>
            <a:ext cx="2880000" cy="21600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9446F35-6368-4CF7-A6C9-45EBB19490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97" y="5482588"/>
            <a:ext cx="2880000" cy="21600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9FC46D0-4566-4A41-ADAD-90D7ECA0D8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36" y="5482381"/>
            <a:ext cx="2880000" cy="21600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1E7E43B-F455-4A92-9C73-974F8E4616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31" y="1118682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2960-1E4C-4A88-8158-EA052AE4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88" y="221411"/>
            <a:ext cx="12139241" cy="753225"/>
          </a:xfrm>
        </p:spPr>
        <p:txBody>
          <a:bodyPr>
            <a:normAutofit fontScale="90000"/>
          </a:bodyPr>
          <a:lstStyle/>
          <a:p>
            <a:r>
              <a:rPr lang="en-US" dirty="0"/>
              <a:t>Topology 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FCCE2-F74D-4143-B45E-D66EF4AC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974636"/>
            <a:ext cx="15501989" cy="10995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C203F0-FB8E-4E5F-BC2C-6EB3CAB0B893}"/>
              </a:ext>
            </a:extLst>
          </p:cNvPr>
          <p:cNvSpPr txBox="1"/>
          <p:nvPr/>
        </p:nvSpPr>
        <p:spPr>
          <a:xfrm>
            <a:off x="12369800" y="1892300"/>
            <a:ext cx="462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Weak link between </a:t>
            </a:r>
            <a:r>
              <a:rPr lang="en-GB" dirty="0" err="1"/>
              <a:t>pAkt</a:t>
            </a:r>
            <a:r>
              <a:rPr lang="en-GB" dirty="0"/>
              <a:t> and mTOR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Put TSCs back in. </a:t>
            </a:r>
          </a:p>
          <a:p>
            <a:pPr marL="285750" indent="-285750">
              <a:buFontTx/>
              <a:buChar char="-"/>
            </a:pPr>
            <a:r>
              <a:rPr lang="en-GB" dirty="0"/>
              <a:t>- These cells have a TSC mutation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Renders TSC complex less active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28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64" y="241425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pAkt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9386C-2BD1-4B27-81D5-AA1A72DD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30" y="1734638"/>
            <a:ext cx="4144027" cy="5102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4230775" y="1305170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804679" y="338282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804679" y="8322008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ED834-4044-46F6-BC5E-4E3CD4D2EC40}"/>
              </a:ext>
            </a:extLst>
          </p:cNvPr>
          <p:cNvSpPr txBox="1"/>
          <p:nvPr/>
        </p:nvSpPr>
        <p:spPr>
          <a:xfrm flipH="1">
            <a:off x="10500633" y="1211418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081D6-EF6E-48C4-90CE-D9649168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80" y="6709671"/>
            <a:ext cx="4284077" cy="5328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B61F4B-7DD4-40D2-B0A1-E17DA03EC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31" y="2214640"/>
            <a:ext cx="4328559" cy="4307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6D844E-CA6B-4859-A73B-61E1C1D2C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786" y="7482197"/>
            <a:ext cx="4341418" cy="43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52" y="321086"/>
            <a:ext cx="13991370" cy="197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pErk</a:t>
            </a:r>
            <a:r>
              <a:rPr lang="en-US" dirty="0"/>
              <a:t> / </a:t>
            </a:r>
            <a:r>
              <a:rPr lang="en-US" dirty="0" err="1"/>
              <a:t>ppErk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3330440" y="121780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389285" y="4250364"/>
            <a:ext cx="297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469980" y="940633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9DAC4-2713-4F92-84C6-6270B895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34" y="2440559"/>
            <a:ext cx="4126642" cy="4914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D6419-107C-4661-95F5-CB88B441CA1B}"/>
              </a:ext>
            </a:extLst>
          </p:cNvPr>
          <p:cNvSpPr txBox="1"/>
          <p:nvPr/>
        </p:nvSpPr>
        <p:spPr>
          <a:xfrm flipH="1">
            <a:off x="11668926" y="105279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05AA1-B451-4FA9-8EFE-D90A4230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34" y="7551322"/>
            <a:ext cx="3888188" cy="4574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0EDDA-3B60-452A-8EDC-73C690DD7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880" y="2299972"/>
            <a:ext cx="4822723" cy="4910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B54364-457C-4EE6-A747-CA87E51F2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70" y="2491764"/>
            <a:ext cx="4422748" cy="44011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1B9548-FE09-49BF-B026-731D0B8DA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137" y="7210868"/>
            <a:ext cx="4843134" cy="4796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EB1E4C-20AE-4E3C-879C-A0B6E60A6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78" y="7585077"/>
            <a:ext cx="4530689" cy="45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295" y="101077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pS6K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4309659" y="957563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346339" y="3022364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69406" y="916963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FF955-7E90-4751-9EA1-189503293E34}"/>
              </a:ext>
            </a:extLst>
          </p:cNvPr>
          <p:cNvSpPr txBox="1"/>
          <p:nvPr/>
        </p:nvSpPr>
        <p:spPr>
          <a:xfrm flipH="1">
            <a:off x="12005924" y="946600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1F693-F364-447D-B63E-09DC9FD1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24" y="6896712"/>
            <a:ext cx="4167955" cy="5095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91F4C-75E0-428F-97D6-D843360B3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940" y="1669041"/>
            <a:ext cx="4679288" cy="4656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F50AE6-7EA1-4D5E-A2A5-414267153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529" y="6896712"/>
            <a:ext cx="5078110" cy="5086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7C240B-66D0-4315-9A1A-9F5975F1E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882" y="1801133"/>
            <a:ext cx="4616841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75" y="0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pSmad2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5101995" y="110525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1786325" y="350724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2145864" y="8673023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445C7-FA1D-45CB-A51C-2A1BD9D4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04" y="2070876"/>
            <a:ext cx="4727761" cy="4901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48021D-8FC8-4C20-A1A6-EE67A2806F57}"/>
              </a:ext>
            </a:extLst>
          </p:cNvPr>
          <p:cNvSpPr txBox="1"/>
          <p:nvPr/>
        </p:nvSpPr>
        <p:spPr>
          <a:xfrm flipH="1">
            <a:off x="11474337" y="988877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495DC7-762F-4333-8AAF-4B2A273C9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004" y="6934784"/>
            <a:ext cx="4206966" cy="479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63431A-0D03-4F5A-BBEB-F94C73A1E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48" y="1678091"/>
            <a:ext cx="4727762" cy="4704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E3BB45-C2B7-4D47-A855-1CD167F6B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555" y="6664513"/>
            <a:ext cx="5167355" cy="50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2960-1E4C-4A88-8158-EA052AE4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88" y="221411"/>
            <a:ext cx="12139241" cy="753225"/>
          </a:xfrm>
        </p:spPr>
        <p:txBody>
          <a:bodyPr>
            <a:normAutofit fontScale="90000"/>
          </a:bodyPr>
          <a:lstStyle/>
          <a:p>
            <a:r>
              <a:rPr lang="en-US" dirty="0"/>
              <a:t>Topology 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FCCE2-F74D-4143-B45E-D66EF4AC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974636"/>
            <a:ext cx="15501989" cy="109959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F7B93-73EE-496E-9917-32C1CB94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1196046"/>
            <a:ext cx="15501989" cy="109959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A3F02D-F204-4ACE-812C-D4D2F36F9145}"/>
              </a:ext>
            </a:extLst>
          </p:cNvPr>
          <p:cNvSpPr/>
          <p:nvPr/>
        </p:nvSpPr>
        <p:spPr>
          <a:xfrm>
            <a:off x="13590616" y="974636"/>
            <a:ext cx="4410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this is the same as previous, topology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79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1198</Words>
  <Application>Microsoft Office PowerPoint</Application>
  <PresentationFormat>Custom</PresentationFormat>
  <Paragraphs>241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Experimental Design – and similarly for MK2206</vt:lpstr>
      <vt:lpstr>Event based modelling</vt:lpstr>
      <vt:lpstr>Modelling inputs</vt:lpstr>
      <vt:lpstr>Topology 2</vt:lpstr>
      <vt:lpstr>pAkt</vt:lpstr>
      <vt:lpstr>pErk / ppErk</vt:lpstr>
      <vt:lpstr>pS6K</vt:lpstr>
      <vt:lpstr>pSmad2</vt:lpstr>
      <vt:lpstr>Topology 2</vt:lpstr>
      <vt:lpstr>Smad2 Interpretation</vt:lpstr>
      <vt:lpstr>Some questions</vt:lpstr>
      <vt:lpstr>Hypothesis 1: Akt phosphorylates an intermediate which leads to increase in Smad2 phos</vt:lpstr>
      <vt:lpstr>Hypothesis 2: Erk phosphorylates an intermediate which leads to increase in Smad2 phos</vt:lpstr>
      <vt:lpstr>Hypothesis 3: Both pAkt and pErk are capable of independently phosphorylating Smad2</vt:lpstr>
      <vt:lpstr>Hypothesis 4: pAkt leads to pSmad2 phosphorylation while pErk leads to inhibition of pSmad2 phos. </vt:lpstr>
      <vt:lpstr>Topology 3. Adding ppErk inhibiting Smad2 phos</vt:lpstr>
      <vt:lpstr>Smad2 simulations</vt:lpstr>
      <vt:lpstr>Topology 4</vt:lpstr>
      <vt:lpstr>Version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based modelling</dc:title>
  <dc:creator>Ciaran Welsh</dc:creator>
  <cp:lastModifiedBy>Ciaran Welsh</cp:lastModifiedBy>
  <cp:revision>61</cp:revision>
  <dcterms:created xsi:type="dcterms:W3CDTF">2018-12-11T09:59:22Z</dcterms:created>
  <dcterms:modified xsi:type="dcterms:W3CDTF">2019-01-11T11:55:33Z</dcterms:modified>
</cp:coreProperties>
</file>