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77" r:id="rId3"/>
    <p:sldId id="292" r:id="rId4"/>
    <p:sldId id="294" r:id="rId5"/>
    <p:sldId id="278" r:id="rId6"/>
    <p:sldId id="279" r:id="rId7"/>
    <p:sldId id="280" r:id="rId8"/>
    <p:sldId id="291" r:id="rId9"/>
    <p:sldId id="295" r:id="rId10"/>
    <p:sldId id="282" r:id="rId11"/>
  </p:sldIdLst>
  <p:sldSz cx="18000663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65" d="100"/>
          <a:sy n="65" d="100"/>
        </p:scale>
        <p:origin x="3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1995312"/>
            <a:ext cx="15300564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6403623"/>
            <a:ext cx="13500497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97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1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649111"/>
            <a:ext cx="3881393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649111"/>
            <a:ext cx="11419171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90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98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039537"/>
            <a:ext cx="15525572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8159048"/>
            <a:ext cx="15525572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2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245556"/>
            <a:ext cx="7650282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245556"/>
            <a:ext cx="7650282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0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649114"/>
            <a:ext cx="15525572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2988734"/>
            <a:ext cx="7615123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4453467"/>
            <a:ext cx="761512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2988734"/>
            <a:ext cx="7652626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4453467"/>
            <a:ext cx="7652626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59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97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812800"/>
            <a:ext cx="5805682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755425"/>
            <a:ext cx="9112836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3657600"/>
            <a:ext cx="5805682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04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812800"/>
            <a:ext cx="5805682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755425"/>
            <a:ext cx="9112836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3657600"/>
            <a:ext cx="5805682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96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649114"/>
            <a:ext cx="15525572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245556"/>
            <a:ext cx="15525572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1300181"/>
            <a:ext cx="405014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257A-BAA8-4D64-B049-2BAED0F09ABC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1300181"/>
            <a:ext cx="6075224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1300181"/>
            <a:ext cx="405014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35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D9641-B733-4E88-9103-527EB8A75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532" y="423920"/>
            <a:ext cx="15525572" cy="2356556"/>
          </a:xfrm>
        </p:spPr>
        <p:txBody>
          <a:bodyPr/>
          <a:lstStyle/>
          <a:p>
            <a:r>
              <a:rPr lang="en-GB" dirty="0"/>
              <a:t>Topology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A394FA-512C-4F40-81DE-091EC9A15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646" y="2780476"/>
            <a:ext cx="13742240" cy="9411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E7C46D-6160-4875-853F-CE937EC891D2}"/>
              </a:ext>
            </a:extLst>
          </p:cNvPr>
          <p:cNvSpPr txBox="1"/>
          <p:nvPr/>
        </p:nvSpPr>
        <p:spPr>
          <a:xfrm>
            <a:off x="609600" y="4229100"/>
            <a:ext cx="43280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Idea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Spatial segregation of Smad2 phosphorylation by </a:t>
            </a:r>
            <a:r>
              <a:rPr lang="en-GB" dirty="0" err="1"/>
              <a:t>pAkt</a:t>
            </a:r>
            <a:r>
              <a:rPr lang="en-GB" dirty="0"/>
              <a:t> and </a:t>
            </a:r>
            <a:r>
              <a:rPr lang="en-GB" dirty="0" err="1"/>
              <a:t>dephos</a:t>
            </a:r>
            <a:r>
              <a:rPr lang="en-GB" dirty="0"/>
              <a:t> by </a:t>
            </a:r>
            <a:r>
              <a:rPr lang="en-GB" dirty="0" err="1"/>
              <a:t>ppErk</a:t>
            </a:r>
            <a:r>
              <a:rPr lang="en-GB" dirty="0"/>
              <a:t> as part of the mechanism for Smad2 regulation.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did not work as the amount of Smad2 phosphorylation was not limited to a maximum value (as we are hypothesising)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7972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5180-4C0D-406F-81DC-4E697AF0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546" y="649114"/>
            <a:ext cx="15525572" cy="561618"/>
          </a:xfrm>
        </p:spPr>
        <p:txBody>
          <a:bodyPr>
            <a:normAutofit fontScale="90000"/>
          </a:bodyPr>
          <a:lstStyle/>
          <a:p>
            <a:r>
              <a:rPr lang="en-US" dirty="0"/>
              <a:t>Version Control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D5D741-6796-43CA-87FC-D468F1BFF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530690"/>
              </p:ext>
            </p:extLst>
          </p:nvPr>
        </p:nvGraphicFramePr>
        <p:xfrm>
          <a:off x="361950" y="2209800"/>
          <a:ext cx="16923160" cy="6605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2615">
                  <a:extLst>
                    <a:ext uri="{9D8B030D-6E8A-4147-A177-3AD203B41FA5}">
                      <a16:colId xmlns:a16="http://schemas.microsoft.com/office/drawing/2014/main" val="1679681616"/>
                    </a:ext>
                  </a:extLst>
                </a:gridCol>
                <a:gridCol w="1443927">
                  <a:extLst>
                    <a:ext uri="{9D8B030D-6E8A-4147-A177-3AD203B41FA5}">
                      <a16:colId xmlns:a16="http://schemas.microsoft.com/office/drawing/2014/main" val="3016622042"/>
                    </a:ext>
                  </a:extLst>
                </a:gridCol>
                <a:gridCol w="8549794">
                  <a:extLst>
                    <a:ext uri="{9D8B030D-6E8A-4147-A177-3AD203B41FA5}">
                      <a16:colId xmlns:a16="http://schemas.microsoft.com/office/drawing/2014/main" val="2796656887"/>
                    </a:ext>
                  </a:extLst>
                </a:gridCol>
                <a:gridCol w="3786824">
                  <a:extLst>
                    <a:ext uri="{9D8B030D-6E8A-4147-A177-3AD203B41FA5}">
                      <a16:colId xmlns:a16="http://schemas.microsoft.com/office/drawing/2014/main" val="240516383"/>
                    </a:ext>
                  </a:extLst>
                </a:gridCol>
              </a:tblGrid>
              <a:tr h="1365150">
                <a:tc>
                  <a:txBody>
                    <a:bodyPr/>
                    <a:lstStyle/>
                    <a:p>
                      <a:r>
                        <a:rPr lang="en-US" dirty="0"/>
                        <a:t>Date Committed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 ref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2694763"/>
                  </a:ext>
                </a:extLst>
              </a:tr>
              <a:tr h="1144534">
                <a:tc>
                  <a:txBody>
                    <a:bodyPr/>
                    <a:lstStyle/>
                    <a:p>
                      <a:r>
                        <a:rPr lang="en-US" dirty="0"/>
                        <a:t>18-12-2018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is the model version that simulated the graphs in slides 4 – 8. 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e08c385cd54d24f0c1944f6dc6f1ed78be6de0cd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82491249"/>
                  </a:ext>
                </a:extLst>
              </a:tr>
              <a:tr h="136515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50209985"/>
                  </a:ext>
                </a:extLst>
              </a:tr>
              <a:tr h="136515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18124262"/>
                  </a:ext>
                </a:extLst>
              </a:tr>
              <a:tr h="136515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07215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80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8670"/>
            <a:ext cx="18000662" cy="13094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79128-FE52-4CD5-BE39-1A3848B8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681" y="1143941"/>
            <a:ext cx="16552172" cy="13241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5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Experimental Design – and similarly for MK2206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BF64B44-7A82-466B-BD17-A42F15C94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27804"/>
              </p:ext>
            </p:extLst>
          </p:nvPr>
        </p:nvGraphicFramePr>
        <p:xfrm>
          <a:off x="821681" y="2672931"/>
          <a:ext cx="16950125" cy="946907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130550">
                  <a:extLst>
                    <a:ext uri="{9D8B030D-6E8A-4147-A177-3AD203B41FA5}">
                      <a16:colId xmlns:a16="http://schemas.microsoft.com/office/drawing/2014/main" val="3336553054"/>
                    </a:ext>
                  </a:extLst>
                </a:gridCol>
                <a:gridCol w="4028476">
                  <a:extLst>
                    <a:ext uri="{9D8B030D-6E8A-4147-A177-3AD203B41FA5}">
                      <a16:colId xmlns:a16="http://schemas.microsoft.com/office/drawing/2014/main" val="1594295532"/>
                    </a:ext>
                  </a:extLst>
                </a:gridCol>
                <a:gridCol w="2641420">
                  <a:extLst>
                    <a:ext uri="{9D8B030D-6E8A-4147-A177-3AD203B41FA5}">
                      <a16:colId xmlns:a16="http://schemas.microsoft.com/office/drawing/2014/main" val="1649434489"/>
                    </a:ext>
                  </a:extLst>
                </a:gridCol>
                <a:gridCol w="1291479">
                  <a:extLst>
                    <a:ext uri="{9D8B030D-6E8A-4147-A177-3AD203B41FA5}">
                      <a16:colId xmlns:a16="http://schemas.microsoft.com/office/drawing/2014/main" val="3511332723"/>
                    </a:ext>
                  </a:extLst>
                </a:gridCol>
                <a:gridCol w="1291479">
                  <a:extLst>
                    <a:ext uri="{9D8B030D-6E8A-4147-A177-3AD203B41FA5}">
                      <a16:colId xmlns:a16="http://schemas.microsoft.com/office/drawing/2014/main" val="1151785883"/>
                    </a:ext>
                  </a:extLst>
                </a:gridCol>
                <a:gridCol w="1009432">
                  <a:extLst>
                    <a:ext uri="{9D8B030D-6E8A-4147-A177-3AD203B41FA5}">
                      <a16:colId xmlns:a16="http://schemas.microsoft.com/office/drawing/2014/main" val="2848252774"/>
                    </a:ext>
                  </a:extLst>
                </a:gridCol>
                <a:gridCol w="1291479">
                  <a:extLst>
                    <a:ext uri="{9D8B030D-6E8A-4147-A177-3AD203B41FA5}">
                      <a16:colId xmlns:a16="http://schemas.microsoft.com/office/drawing/2014/main" val="1120861601"/>
                    </a:ext>
                  </a:extLst>
                </a:gridCol>
                <a:gridCol w="2360290">
                  <a:extLst>
                    <a:ext uri="{9D8B030D-6E8A-4147-A177-3AD203B41FA5}">
                      <a16:colId xmlns:a16="http://schemas.microsoft.com/office/drawing/2014/main" val="2572572440"/>
                    </a:ext>
                  </a:extLst>
                </a:gridCol>
                <a:gridCol w="905520">
                  <a:extLst>
                    <a:ext uri="{9D8B030D-6E8A-4147-A177-3AD203B41FA5}">
                      <a16:colId xmlns:a16="http://schemas.microsoft.com/office/drawing/2014/main" val="3329246059"/>
                    </a:ext>
                  </a:extLst>
                </a:gridCol>
              </a:tblGrid>
              <a:tr h="53568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 </a:t>
                      </a:r>
                      <a:endParaRPr lang="en-GB" sz="24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 </a:t>
                      </a:r>
                      <a:endParaRPr lang="en-GB" sz="24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GB" sz="2400" b="0" u="none" strike="noStrike" cap="all" spc="150" dirty="0">
                          <a:solidFill>
                            <a:schemeClr val="lt1"/>
                          </a:solidFill>
                          <a:effectLst/>
                        </a:rPr>
                        <a:t>Time (h)</a:t>
                      </a:r>
                      <a:endParaRPr lang="en-GB" sz="24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564413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Condition Code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Condition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0.00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24.00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48.00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70.25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70.75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71.25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72.00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866763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DMSO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605328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954583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TGFb</a:t>
                      </a:r>
                      <a:r>
                        <a:rPr lang="en-GB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+ EV</a:t>
                      </a:r>
                      <a:endParaRPr lang="en-GB" sz="20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 and EV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310600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E_A_72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Everolimus+ AZD 3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EV and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1483187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E_A_48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Everolimus+ AZD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EV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29552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E_A_24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Everolimus+ AZD 1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EV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03615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E_1.25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Everolimus+ AZD30 mins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EV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985195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72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AZD 3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 and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965697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AZD 2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519321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AZD 1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208455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A_1.25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AZD 30mins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536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50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2A77-68E0-4AFD-BF69-9B4E7F55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A4D10-CAA5-4A4A-824C-41B1769B3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Last time we spoke we:</a:t>
            </a:r>
          </a:p>
          <a:p>
            <a:pPr lvl="1"/>
            <a:r>
              <a:rPr lang="en-GB" dirty="0"/>
              <a:t>Suggested restricting total Smad2 levels available in the system for reproducing the saturation effect observed in the Smad2 data. </a:t>
            </a:r>
          </a:p>
          <a:p>
            <a:pPr lvl="2"/>
            <a:r>
              <a:rPr lang="en-GB" dirty="0"/>
              <a:t>This did not have the desired effect since reducing the amount of total Smad2 only scaled the simulation, not affect its behaviour</a:t>
            </a:r>
          </a:p>
          <a:p>
            <a:pPr lvl="1"/>
            <a:r>
              <a:rPr lang="en-GB" dirty="0"/>
              <a:t>Adding TSC complex to try and get S6K simulating according to the data. </a:t>
            </a:r>
          </a:p>
          <a:p>
            <a:pPr marL="812810" lvl="1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Unfortunately, neither of these hypotheses worked in reproducing the behaviour. </a:t>
            </a:r>
          </a:p>
        </p:txBody>
      </p:sp>
    </p:spTree>
    <p:extLst>
      <p:ext uri="{BB962C8B-B14F-4D97-AF65-F5344CB8AC3E}">
        <p14:creationId xmlns:p14="http://schemas.microsoft.com/office/powerpoint/2010/main" val="401140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48A8-DD12-456F-98F5-12328F25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4746" y="191914"/>
            <a:ext cx="4667954" cy="684386"/>
          </a:xfrm>
        </p:spPr>
        <p:txBody>
          <a:bodyPr>
            <a:normAutofit fontScale="90000"/>
          </a:bodyPr>
          <a:lstStyle/>
          <a:p>
            <a:r>
              <a:rPr lang="en-GB" dirty="0"/>
              <a:t>Topology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D6FDF3-84B2-4C1C-98C0-D6839DA90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780" y="1244600"/>
            <a:ext cx="11829563" cy="936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0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8C2F-3545-49BD-B88E-437FC7D9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164" y="241425"/>
            <a:ext cx="14689639" cy="9968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pAkt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9386C-2BD1-4B27-81D5-AA1A72DD4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830" y="1734638"/>
            <a:ext cx="4144027" cy="51022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C168A4-F02F-41B3-AAF5-6AF5B24849B8}"/>
              </a:ext>
            </a:extLst>
          </p:cNvPr>
          <p:cNvSpPr txBox="1"/>
          <p:nvPr/>
        </p:nvSpPr>
        <p:spPr>
          <a:xfrm flipH="1">
            <a:off x="4230775" y="1305170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Experimental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96FFE-7BCD-42BD-A3A5-55BB726DCE1B}"/>
              </a:ext>
            </a:extLst>
          </p:cNvPr>
          <p:cNvSpPr txBox="1"/>
          <p:nvPr/>
        </p:nvSpPr>
        <p:spPr>
          <a:xfrm flipH="1">
            <a:off x="804679" y="3382825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AZD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0F44A-0331-418A-938B-E4217FA50192}"/>
              </a:ext>
            </a:extLst>
          </p:cNvPr>
          <p:cNvSpPr txBox="1"/>
          <p:nvPr/>
        </p:nvSpPr>
        <p:spPr>
          <a:xfrm flipH="1">
            <a:off x="804679" y="8322008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MK2206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BED834-4044-46F6-BC5E-4E3CD4D2EC40}"/>
              </a:ext>
            </a:extLst>
          </p:cNvPr>
          <p:cNvSpPr txBox="1"/>
          <p:nvPr/>
        </p:nvSpPr>
        <p:spPr>
          <a:xfrm flipH="1">
            <a:off x="10500633" y="1211418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Simulation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D081D6-EF6E-48C4-90CE-D96491686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780" y="6709671"/>
            <a:ext cx="4284077" cy="53289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B61F4B-7DD4-40D2-B0A1-E17DA03EC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331" y="2214640"/>
            <a:ext cx="4328558" cy="43074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6D844E-CA6B-4859-A73B-61E1C1D2C7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786" y="7482197"/>
            <a:ext cx="4341417" cy="435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7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8C2F-3545-49BD-B88E-437FC7D9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052" y="321086"/>
            <a:ext cx="13991370" cy="1971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pErk</a:t>
            </a:r>
            <a:r>
              <a:rPr lang="en-US" dirty="0"/>
              <a:t> / </a:t>
            </a:r>
            <a:r>
              <a:rPr lang="en-US" dirty="0" err="1"/>
              <a:t>ppErk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168A4-F02F-41B3-AAF5-6AF5B24849B8}"/>
              </a:ext>
            </a:extLst>
          </p:cNvPr>
          <p:cNvSpPr txBox="1"/>
          <p:nvPr/>
        </p:nvSpPr>
        <p:spPr>
          <a:xfrm flipH="1">
            <a:off x="3330440" y="1217806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Experimental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96FFE-7BCD-42BD-A3A5-55BB726DCE1B}"/>
              </a:ext>
            </a:extLst>
          </p:cNvPr>
          <p:cNvSpPr txBox="1"/>
          <p:nvPr/>
        </p:nvSpPr>
        <p:spPr>
          <a:xfrm flipH="1">
            <a:off x="389285" y="4250364"/>
            <a:ext cx="2979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AZD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0F44A-0331-418A-938B-E4217FA50192}"/>
              </a:ext>
            </a:extLst>
          </p:cNvPr>
          <p:cNvSpPr txBox="1"/>
          <p:nvPr/>
        </p:nvSpPr>
        <p:spPr>
          <a:xfrm flipH="1">
            <a:off x="469980" y="9406336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MK2206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69DAC4-2713-4F92-84C6-6270B8953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234" y="2440559"/>
            <a:ext cx="4126642" cy="49144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CD6419-107C-4661-95F5-CB88B441CA1B}"/>
              </a:ext>
            </a:extLst>
          </p:cNvPr>
          <p:cNvSpPr txBox="1"/>
          <p:nvPr/>
        </p:nvSpPr>
        <p:spPr>
          <a:xfrm flipH="1">
            <a:off x="11668926" y="1052795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Simulation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805AA1-B451-4FA9-8EFE-D90A42300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234" y="7551322"/>
            <a:ext cx="3888188" cy="45743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0EDDA-3B60-452A-8EDC-73C690DD7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880" y="2299972"/>
            <a:ext cx="4822723" cy="49108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B54364-457C-4EE6-A747-CA87E51F2B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270" y="2491764"/>
            <a:ext cx="4422747" cy="44011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1B9548-FE09-49BF-B026-731D0B8DA7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807" y="7210868"/>
            <a:ext cx="4679793" cy="47964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EB1E4C-20AE-4E3C-879C-A0B6E60A6D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278" y="7585077"/>
            <a:ext cx="4530689" cy="453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1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8C2F-3545-49BD-B88E-437FC7D9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295" y="101077"/>
            <a:ext cx="14689639" cy="9968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pS6K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168A4-F02F-41B3-AAF5-6AF5B24849B8}"/>
              </a:ext>
            </a:extLst>
          </p:cNvPr>
          <p:cNvSpPr txBox="1"/>
          <p:nvPr/>
        </p:nvSpPr>
        <p:spPr>
          <a:xfrm flipH="1">
            <a:off x="4309659" y="957563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Experimental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96FFE-7BCD-42BD-A3A5-55BB726DCE1B}"/>
              </a:ext>
            </a:extLst>
          </p:cNvPr>
          <p:cNvSpPr txBox="1"/>
          <p:nvPr/>
        </p:nvSpPr>
        <p:spPr>
          <a:xfrm flipH="1">
            <a:off x="346339" y="3022364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AZD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0F44A-0331-418A-938B-E4217FA50192}"/>
              </a:ext>
            </a:extLst>
          </p:cNvPr>
          <p:cNvSpPr txBox="1"/>
          <p:nvPr/>
        </p:nvSpPr>
        <p:spPr>
          <a:xfrm flipH="1">
            <a:off x="69406" y="9169636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MK2206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7FF955-7E90-4751-9EA1-189503293E34}"/>
              </a:ext>
            </a:extLst>
          </p:cNvPr>
          <p:cNvSpPr txBox="1"/>
          <p:nvPr/>
        </p:nvSpPr>
        <p:spPr>
          <a:xfrm flipH="1">
            <a:off x="12005924" y="946600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Simulation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1F693-F364-447D-B63E-09DC9FD1F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324" y="6896712"/>
            <a:ext cx="4167955" cy="50955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E91F4C-75E0-428F-97D6-D843360B3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085" y="1669041"/>
            <a:ext cx="4572997" cy="46565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F50AE6-7EA1-4D5E-A2A5-414267153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204" y="6896712"/>
            <a:ext cx="4962760" cy="50863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7C240B-66D0-4315-9A1A-9F5975F1E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2882" y="1801133"/>
            <a:ext cx="4616841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8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CE17-DAAB-40F8-B3E4-BF8A3D921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74" y="372883"/>
            <a:ext cx="15744168" cy="960458"/>
          </a:xfrm>
        </p:spPr>
        <p:txBody>
          <a:bodyPr>
            <a:normAutofit fontScale="90000"/>
          </a:bodyPr>
          <a:lstStyle/>
          <a:p>
            <a:r>
              <a:rPr lang="en-US" dirty="0"/>
              <a:t>Smad2 simulations</a:t>
            </a:r>
            <a:endParaRPr lang="en-GB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1142B57-AA5D-4B6C-8F2A-F767E6D21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872" y="7198842"/>
            <a:ext cx="4438199" cy="4445399"/>
          </a:xfr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4210AFA-4BBB-472A-B22B-E08A008004FF}"/>
              </a:ext>
            </a:extLst>
          </p:cNvPr>
          <p:cNvGrpSpPr/>
          <p:nvPr/>
        </p:nvGrpSpPr>
        <p:grpSpPr>
          <a:xfrm>
            <a:off x="3020961" y="2228861"/>
            <a:ext cx="5450471" cy="4901030"/>
            <a:chOff x="12194536" y="6624830"/>
            <a:chExt cx="5450471" cy="490103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0F3420C-E077-44BA-9012-973372D81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23144" y="6624830"/>
              <a:ext cx="4727761" cy="490103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B52477A-4463-453D-9423-AC209E0C3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17246" y="6624830"/>
              <a:ext cx="4727761" cy="490103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E51BF1-5FC5-483A-B4E9-08F2C8DFFC28}"/>
                </a:ext>
              </a:extLst>
            </p:cNvPr>
            <p:cNvSpPr txBox="1"/>
            <p:nvPr/>
          </p:nvSpPr>
          <p:spPr>
            <a:xfrm flipH="1">
              <a:off x="12194536" y="8222411"/>
              <a:ext cx="2269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AZD</a:t>
              </a:r>
              <a:endParaRPr lang="en-GB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BF64A4F-39A1-4102-AD06-64BFCC2474DC}"/>
              </a:ext>
            </a:extLst>
          </p:cNvPr>
          <p:cNvGrpSpPr/>
          <p:nvPr/>
        </p:nvGrpSpPr>
        <p:grpSpPr>
          <a:xfrm>
            <a:off x="2608782" y="7397737"/>
            <a:ext cx="5754034" cy="4794263"/>
            <a:chOff x="11861473" y="4730736"/>
            <a:chExt cx="5754034" cy="479426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060ED4-0248-4327-BE14-0248C313C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08541" y="4730736"/>
              <a:ext cx="4206966" cy="47942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AF068E-8888-4060-85A3-4055D201DECE}"/>
                </a:ext>
              </a:extLst>
            </p:cNvPr>
            <p:cNvSpPr txBox="1"/>
            <p:nvPr/>
          </p:nvSpPr>
          <p:spPr>
            <a:xfrm flipH="1">
              <a:off x="11861473" y="6231321"/>
              <a:ext cx="2269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MK2206</a:t>
              </a:r>
              <a:endParaRPr lang="en-GB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68CD97F-9223-40A9-A71D-F6696B2E1A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357" y="2533720"/>
            <a:ext cx="4096297" cy="40763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529B04-58DC-4052-9AEB-B51ECE79AEF7}"/>
              </a:ext>
            </a:extLst>
          </p:cNvPr>
          <p:cNvSpPr txBox="1"/>
          <p:nvPr/>
        </p:nvSpPr>
        <p:spPr>
          <a:xfrm flipH="1">
            <a:off x="14351361" y="757099"/>
            <a:ext cx="2049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pSmad2Tot is the sum of all pSmad2 species</a:t>
            </a:r>
          </a:p>
        </p:txBody>
      </p:sp>
    </p:spTree>
    <p:extLst>
      <p:ext uri="{BB962C8B-B14F-4D97-AF65-F5344CB8AC3E}">
        <p14:creationId xmlns:p14="http://schemas.microsoft.com/office/powerpoint/2010/main" val="379005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5F06F-6146-49C1-BD38-2D5CDDC7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needs doing to drive the model forwards.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D221C-62B6-4505-848A-C7D73E014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GB" dirty="0"/>
              <a:t>S6K simulations do not resemble the experimental data. Solution: topology changes</a:t>
            </a:r>
          </a:p>
          <a:p>
            <a:pPr marL="914400" indent="-914400">
              <a:buFont typeface="+mj-lt"/>
              <a:buAutoNum type="arabicPeriod"/>
            </a:pPr>
            <a:r>
              <a:rPr lang="en-GB" dirty="0"/>
              <a:t>Smad2 simulations do not resemble the experimental data. Again, the solution requires topology changes. </a:t>
            </a:r>
          </a:p>
        </p:txBody>
      </p:sp>
    </p:spTree>
    <p:extLst>
      <p:ext uri="{BB962C8B-B14F-4D97-AF65-F5344CB8AC3E}">
        <p14:creationId xmlns:p14="http://schemas.microsoft.com/office/powerpoint/2010/main" val="1404893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420</Words>
  <Application>Microsoft Office PowerPoint</Application>
  <PresentationFormat>Custom</PresentationFormat>
  <Paragraphs>156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Topology 3</vt:lpstr>
      <vt:lpstr>Experimental Design – and similarly for MK2206</vt:lpstr>
      <vt:lpstr>Reminder</vt:lpstr>
      <vt:lpstr>Topology 4</vt:lpstr>
      <vt:lpstr>pAkt</vt:lpstr>
      <vt:lpstr>pErk / ppErk</vt:lpstr>
      <vt:lpstr>pS6K</vt:lpstr>
      <vt:lpstr>Smad2 simulations</vt:lpstr>
      <vt:lpstr>What needs doing to drive the model forwards. </vt:lpstr>
      <vt:lpstr>Version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based modelling</dc:title>
  <dc:creator>Ciaran Welsh</dc:creator>
  <cp:lastModifiedBy>Ciaran Welsh</cp:lastModifiedBy>
  <cp:revision>69</cp:revision>
  <dcterms:created xsi:type="dcterms:W3CDTF">2018-12-11T09:59:22Z</dcterms:created>
  <dcterms:modified xsi:type="dcterms:W3CDTF">2019-01-10T17:26:23Z</dcterms:modified>
</cp:coreProperties>
</file>