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FF89-E4DC-459B-B153-1C8B29A20DC7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8BAE-6EF2-485C-8801-1E51FDB67B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63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FF89-E4DC-459B-B153-1C8B29A20DC7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8BAE-6EF2-485C-8801-1E51FDB67B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197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FF89-E4DC-459B-B153-1C8B29A20DC7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8BAE-6EF2-485C-8801-1E51FDB67B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235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FF89-E4DC-459B-B153-1C8B29A20DC7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8BAE-6EF2-485C-8801-1E51FDB67B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030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FF89-E4DC-459B-B153-1C8B29A20DC7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8BAE-6EF2-485C-8801-1E51FDB67B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192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FF89-E4DC-459B-B153-1C8B29A20DC7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8BAE-6EF2-485C-8801-1E51FDB67B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51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FF89-E4DC-459B-B153-1C8B29A20DC7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8BAE-6EF2-485C-8801-1E51FDB67B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618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FF89-E4DC-459B-B153-1C8B29A20DC7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8BAE-6EF2-485C-8801-1E51FDB67B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751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FF89-E4DC-459B-B153-1C8B29A20DC7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8BAE-6EF2-485C-8801-1E51FDB67B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540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FF89-E4DC-459B-B153-1C8B29A20DC7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8BAE-6EF2-485C-8801-1E51FDB67B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181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FF89-E4DC-459B-B153-1C8B29A20DC7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8BAE-6EF2-485C-8801-1E51FDB67B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434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8FF89-E4DC-459B-B153-1C8B29A20DC7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58BAE-6EF2-485C-8801-1E51FDB67B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04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1680" y="1031700"/>
            <a:ext cx="1008112" cy="50405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GF-R</a:t>
            </a:r>
          </a:p>
        </p:txBody>
      </p:sp>
      <p:sp>
        <p:nvSpPr>
          <p:cNvPr id="5" name="Oval 4"/>
          <p:cNvSpPr/>
          <p:nvPr/>
        </p:nvSpPr>
        <p:spPr>
          <a:xfrm>
            <a:off x="2519772" y="836710"/>
            <a:ext cx="360040" cy="360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576" y="2060846"/>
            <a:ext cx="1008112" cy="50405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PI3K</a:t>
            </a:r>
          </a:p>
        </p:txBody>
      </p:sp>
      <p:sp>
        <p:nvSpPr>
          <p:cNvPr id="7" name="Oval 6"/>
          <p:cNvSpPr/>
          <p:nvPr/>
        </p:nvSpPr>
        <p:spPr>
          <a:xfrm>
            <a:off x="1583668" y="1865856"/>
            <a:ext cx="360040" cy="360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9772" y="2060846"/>
            <a:ext cx="1008112" cy="50405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PI3K</a:t>
            </a:r>
          </a:p>
        </p:txBody>
      </p:sp>
      <p:sp>
        <p:nvSpPr>
          <p:cNvPr id="9" name="Oval 8"/>
          <p:cNvSpPr/>
          <p:nvPr/>
        </p:nvSpPr>
        <p:spPr>
          <a:xfrm>
            <a:off x="3347864" y="1865856"/>
            <a:ext cx="360040" cy="360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P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35696" y="2312874"/>
            <a:ext cx="64807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835696" y="2454124"/>
            <a:ext cx="64807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12801" y="1658216"/>
            <a:ext cx="0" cy="56768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830970" y="3140966"/>
            <a:ext cx="1008112" cy="50405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Akt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659062" y="2945976"/>
            <a:ext cx="360040" cy="360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95166" y="3140966"/>
            <a:ext cx="1008112" cy="50405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Akt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423258" y="2945976"/>
            <a:ext cx="360040" cy="360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P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911090" y="3392994"/>
            <a:ext cx="64807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911090" y="3534244"/>
            <a:ext cx="64807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35126" y="2665990"/>
            <a:ext cx="0" cy="56768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811462" y="4293094"/>
            <a:ext cx="1008112" cy="50405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mTORC1</a:t>
            </a:r>
          </a:p>
        </p:txBody>
      </p:sp>
      <p:sp>
        <p:nvSpPr>
          <p:cNvPr id="26" name="Oval 25"/>
          <p:cNvSpPr/>
          <p:nvPr/>
        </p:nvSpPr>
        <p:spPr>
          <a:xfrm>
            <a:off x="3639554" y="4098104"/>
            <a:ext cx="360040" cy="360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75658" y="4293094"/>
            <a:ext cx="1008112" cy="50405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mTORC1</a:t>
            </a:r>
          </a:p>
        </p:txBody>
      </p:sp>
      <p:sp>
        <p:nvSpPr>
          <p:cNvPr id="28" name="Oval 27"/>
          <p:cNvSpPr/>
          <p:nvPr/>
        </p:nvSpPr>
        <p:spPr>
          <a:xfrm>
            <a:off x="5403750" y="4098104"/>
            <a:ext cx="360040" cy="360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P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891582" y="4545122"/>
            <a:ext cx="64807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891582" y="4686372"/>
            <a:ext cx="64807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215618" y="3814264"/>
            <a:ext cx="0" cy="56768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671900" y="5229198"/>
            <a:ext cx="1008112" cy="50405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S6K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436096" y="5229198"/>
            <a:ext cx="1008112" cy="50405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S6K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752020" y="5481226"/>
            <a:ext cx="64807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752020" y="5622476"/>
            <a:ext cx="64807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099261" y="4827028"/>
            <a:ext cx="0" cy="56768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63988" y="5013174"/>
            <a:ext cx="360040" cy="360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228184" y="5013174"/>
            <a:ext cx="360040" cy="360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P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899591" y="2454125"/>
            <a:ext cx="4968553" cy="3855195"/>
            <a:chOff x="1043607" y="1878063"/>
            <a:chExt cx="4968553" cy="3855195"/>
          </a:xfrm>
        </p:grpSpPr>
        <p:cxnSp>
          <p:nvCxnSpPr>
            <p:cNvPr id="41" name="Elbow Connector 40"/>
            <p:cNvCxnSpPr/>
            <p:nvPr/>
          </p:nvCxnSpPr>
          <p:spPr>
            <a:xfrm rot="10800000" flipV="1">
              <a:off x="1043608" y="5229200"/>
              <a:ext cx="4968552" cy="504056"/>
            </a:xfrm>
            <a:prstGeom prst="bentConnector3">
              <a:avLst>
                <a:gd name="adj1" fmla="val -9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5400000" flipH="1" flipV="1">
              <a:off x="-307926" y="3229596"/>
              <a:ext cx="3855195" cy="1152129"/>
            </a:xfrm>
            <a:prstGeom prst="bentConnector3">
              <a:avLst>
                <a:gd name="adj1" fmla="val 88981"/>
              </a:avLst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197514" y="184666"/>
            <a:ext cx="370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mTOR</a:t>
            </a:r>
            <a:r>
              <a:rPr lang="nl-NL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85014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1680" y="1031700"/>
            <a:ext cx="1008112" cy="50405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GF-R</a:t>
            </a:r>
          </a:p>
        </p:txBody>
      </p:sp>
      <p:sp>
        <p:nvSpPr>
          <p:cNvPr id="5" name="Oval 4"/>
          <p:cNvSpPr/>
          <p:nvPr/>
        </p:nvSpPr>
        <p:spPr>
          <a:xfrm>
            <a:off x="2519772" y="836710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576" y="2060846"/>
            <a:ext cx="1008112" cy="50405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MEK</a:t>
            </a:r>
          </a:p>
        </p:txBody>
      </p:sp>
      <p:sp>
        <p:nvSpPr>
          <p:cNvPr id="7" name="Oval 6"/>
          <p:cNvSpPr/>
          <p:nvPr/>
        </p:nvSpPr>
        <p:spPr>
          <a:xfrm>
            <a:off x="1583668" y="1865856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9772" y="2060846"/>
            <a:ext cx="1008112" cy="50405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MEK</a:t>
            </a:r>
          </a:p>
        </p:txBody>
      </p:sp>
      <p:sp>
        <p:nvSpPr>
          <p:cNvPr id="9" name="Oval 8"/>
          <p:cNvSpPr/>
          <p:nvPr/>
        </p:nvSpPr>
        <p:spPr>
          <a:xfrm>
            <a:off x="3347864" y="1865856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P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35696" y="2312874"/>
            <a:ext cx="648072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835696" y="2454124"/>
            <a:ext cx="648072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12801" y="1658216"/>
            <a:ext cx="0" cy="56768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830970" y="3140966"/>
            <a:ext cx="1008112" cy="50405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ERK</a:t>
            </a:r>
          </a:p>
        </p:txBody>
      </p:sp>
      <p:sp>
        <p:nvSpPr>
          <p:cNvPr id="19" name="Oval 18"/>
          <p:cNvSpPr/>
          <p:nvPr/>
        </p:nvSpPr>
        <p:spPr>
          <a:xfrm>
            <a:off x="2659062" y="2945976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95166" y="3140966"/>
            <a:ext cx="1008112" cy="50405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ERK</a:t>
            </a:r>
          </a:p>
        </p:txBody>
      </p:sp>
      <p:sp>
        <p:nvSpPr>
          <p:cNvPr id="21" name="Oval 20"/>
          <p:cNvSpPr/>
          <p:nvPr/>
        </p:nvSpPr>
        <p:spPr>
          <a:xfrm>
            <a:off x="4423258" y="2945976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P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911090" y="3392994"/>
            <a:ext cx="648072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911090" y="3534244"/>
            <a:ext cx="648072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35126" y="2665990"/>
            <a:ext cx="0" cy="56768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7514" y="184666"/>
            <a:ext cx="370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MAPK  module</a:t>
            </a:r>
          </a:p>
        </p:txBody>
      </p:sp>
    </p:spTree>
    <p:extLst>
      <p:ext uri="{BB962C8B-B14F-4D97-AF65-F5344CB8AC3E}">
        <p14:creationId xmlns:p14="http://schemas.microsoft.com/office/powerpoint/2010/main" val="300496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1680" y="1031700"/>
            <a:ext cx="1008112" cy="50405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TGFb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2060846"/>
            <a:ext cx="1008112" cy="50405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TGFb</a:t>
            </a:r>
            <a:r>
              <a:rPr lang="nl-NL" dirty="0">
                <a:solidFill>
                  <a:schemeClr val="tx1"/>
                </a:solidFill>
              </a:rPr>
              <a:t>-R</a:t>
            </a:r>
          </a:p>
        </p:txBody>
      </p:sp>
      <p:sp>
        <p:nvSpPr>
          <p:cNvPr id="7" name="Oval 6"/>
          <p:cNvSpPr/>
          <p:nvPr/>
        </p:nvSpPr>
        <p:spPr>
          <a:xfrm>
            <a:off x="1583668" y="1865856"/>
            <a:ext cx="360040" cy="360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9772" y="2060846"/>
            <a:ext cx="1008112" cy="50405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TGFb</a:t>
            </a:r>
            <a:r>
              <a:rPr lang="nl-NL" dirty="0">
                <a:solidFill>
                  <a:schemeClr val="tx1"/>
                </a:solidFill>
              </a:rPr>
              <a:t>-R</a:t>
            </a:r>
          </a:p>
        </p:txBody>
      </p:sp>
      <p:sp>
        <p:nvSpPr>
          <p:cNvPr id="9" name="Oval 8"/>
          <p:cNvSpPr/>
          <p:nvPr/>
        </p:nvSpPr>
        <p:spPr>
          <a:xfrm>
            <a:off x="3347864" y="1865856"/>
            <a:ext cx="360040" cy="360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P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35696" y="2312874"/>
            <a:ext cx="64807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835696" y="2454124"/>
            <a:ext cx="64807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12801" y="1658216"/>
            <a:ext cx="0" cy="56768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830970" y="3140966"/>
            <a:ext cx="1008112" cy="50405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SMAD2</a:t>
            </a:r>
          </a:p>
        </p:txBody>
      </p:sp>
      <p:sp>
        <p:nvSpPr>
          <p:cNvPr id="19" name="Oval 18"/>
          <p:cNvSpPr/>
          <p:nvPr/>
        </p:nvSpPr>
        <p:spPr>
          <a:xfrm>
            <a:off x="2659062" y="2945976"/>
            <a:ext cx="360040" cy="360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95166" y="3140966"/>
            <a:ext cx="1008112" cy="50405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SMAD2</a:t>
            </a:r>
          </a:p>
        </p:txBody>
      </p:sp>
      <p:sp>
        <p:nvSpPr>
          <p:cNvPr id="21" name="Oval 20"/>
          <p:cNvSpPr/>
          <p:nvPr/>
        </p:nvSpPr>
        <p:spPr>
          <a:xfrm>
            <a:off x="4423258" y="2945976"/>
            <a:ext cx="360040" cy="360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P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911090" y="3392994"/>
            <a:ext cx="64807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911090" y="3534244"/>
            <a:ext cx="64807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35126" y="2665990"/>
            <a:ext cx="0" cy="56768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7514" y="184666"/>
            <a:ext cx="370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TGFb</a:t>
            </a:r>
            <a:r>
              <a:rPr lang="nl-NL" dirty="0"/>
              <a:t>  module</a:t>
            </a:r>
          </a:p>
        </p:txBody>
      </p:sp>
    </p:spTree>
    <p:extLst>
      <p:ext uri="{BB962C8B-B14F-4D97-AF65-F5344CB8AC3E}">
        <p14:creationId xmlns:p14="http://schemas.microsoft.com/office/powerpoint/2010/main" val="380779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514" y="184666"/>
            <a:ext cx="370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Crosstalks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07504" y="476672"/>
            <a:ext cx="8499121" cy="5328592"/>
            <a:chOff x="107504" y="332656"/>
            <a:chExt cx="8499121" cy="532859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537196"/>
              <a:ext cx="4387441" cy="4124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843" y="1544367"/>
              <a:ext cx="3953285" cy="1452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8733" y="332656"/>
              <a:ext cx="2907892" cy="19000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2301224" y="1916832"/>
              <a:ext cx="1262664" cy="7920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699792" y="2060848"/>
              <a:ext cx="1047693" cy="1196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2771800" y="2996952"/>
              <a:ext cx="2376265" cy="1296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172149" y="1035418"/>
              <a:ext cx="3073848" cy="1736447"/>
              <a:chOff x="1172149" y="1035418"/>
              <a:chExt cx="3073848" cy="1736447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1296063" y="1035418"/>
                <a:ext cx="2949934" cy="1612366"/>
              </a:xfrm>
              <a:custGeom>
                <a:avLst/>
                <a:gdLst>
                  <a:gd name="connsiteX0" fmla="*/ 2949934 w 2949934"/>
                  <a:gd name="connsiteY0" fmla="*/ 642307 h 1612366"/>
                  <a:gd name="connsiteX1" fmla="*/ 1113182 w 2949934"/>
                  <a:gd name="connsiteY1" fmla="*/ 38008 h 1612366"/>
                  <a:gd name="connsiteX2" fmla="*/ 0 w 2949934"/>
                  <a:gd name="connsiteY2" fmla="*/ 1612366 h 1612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49934" h="1612366">
                    <a:moveTo>
                      <a:pt x="2949934" y="642307"/>
                    </a:moveTo>
                    <a:cubicBezTo>
                      <a:pt x="2277386" y="259319"/>
                      <a:pt x="1604838" y="-123668"/>
                      <a:pt x="1113182" y="38008"/>
                    </a:cubicBezTo>
                    <a:cubicBezTo>
                      <a:pt x="621526" y="199684"/>
                      <a:pt x="310763" y="906025"/>
                      <a:pt x="0" y="161236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914863">
                <a:off x="1172149" y="2402533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/>
                  <a:t>v</a:t>
                </a: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 flipH="1">
              <a:off x="3383013" y="2996952"/>
              <a:ext cx="1765052" cy="20204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869993" y="2699668"/>
              <a:ext cx="4134055" cy="402947"/>
              <a:chOff x="869993" y="2699668"/>
              <a:chExt cx="4134055" cy="402947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1220887" y="2759103"/>
                <a:ext cx="3783161" cy="343512"/>
              </a:xfrm>
              <a:custGeom>
                <a:avLst/>
                <a:gdLst>
                  <a:gd name="connsiteX0" fmla="*/ 4321392 w 4321392"/>
                  <a:gd name="connsiteY0" fmla="*/ 270344 h 343512"/>
                  <a:gd name="connsiteX1" fmla="*/ 695597 w 4321392"/>
                  <a:gd name="connsiteY1" fmla="*/ 326003 h 343512"/>
                  <a:gd name="connsiteX2" fmla="*/ 3833 w 4321392"/>
                  <a:gd name="connsiteY2" fmla="*/ 0 h 34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21392" h="343512">
                    <a:moveTo>
                      <a:pt x="4321392" y="270344"/>
                    </a:moveTo>
                    <a:cubicBezTo>
                      <a:pt x="2868291" y="320702"/>
                      <a:pt x="1415190" y="371060"/>
                      <a:pt x="695597" y="326003"/>
                    </a:cubicBezTo>
                    <a:cubicBezTo>
                      <a:pt x="-23996" y="280946"/>
                      <a:pt x="-10082" y="140473"/>
                      <a:pt x="3833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0021312">
                <a:off x="869993" y="2699668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/>
                  <a:t>v</a:t>
                </a:r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H="1">
              <a:off x="3747485" y="1340768"/>
              <a:ext cx="3272787" cy="50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198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514" y="184666"/>
            <a:ext cx="370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Explanation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crosstalks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9552" y="1628800"/>
            <a:ext cx="66247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nl-NL" dirty="0"/>
              <a:t>PI3K </a:t>
            </a:r>
            <a:r>
              <a:rPr lang="nl-NL" dirty="0" err="1"/>
              <a:t>activates</a:t>
            </a:r>
            <a:r>
              <a:rPr lang="nl-NL" dirty="0"/>
              <a:t> MEK: PMID: 24327733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nl-NL" dirty="0" err="1"/>
              <a:t>Akt</a:t>
            </a:r>
            <a:r>
              <a:rPr lang="nl-NL" dirty="0"/>
              <a:t> </a:t>
            </a:r>
            <a:r>
              <a:rPr lang="nl-NL" dirty="0" err="1"/>
              <a:t>inhibits</a:t>
            </a:r>
            <a:r>
              <a:rPr lang="nl-NL" dirty="0"/>
              <a:t> MEK PMID: 10576742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nl-NL" dirty="0"/>
              <a:t>MEK </a:t>
            </a:r>
            <a:r>
              <a:rPr lang="nl-NL" dirty="0" err="1"/>
              <a:t>activates</a:t>
            </a:r>
            <a:r>
              <a:rPr lang="nl-NL" dirty="0"/>
              <a:t> PI3K: PMID: 20563706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nl-NL" dirty="0"/>
              <a:t>ERK </a:t>
            </a:r>
            <a:r>
              <a:rPr lang="nl-NL" dirty="0" err="1"/>
              <a:t>activates</a:t>
            </a:r>
            <a:r>
              <a:rPr lang="nl-NL" dirty="0"/>
              <a:t> mTORC1: PMID: 28286738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nl-NL" dirty="0"/>
              <a:t>ERK </a:t>
            </a:r>
            <a:r>
              <a:rPr lang="nl-NL" dirty="0" err="1"/>
              <a:t>activates</a:t>
            </a:r>
            <a:r>
              <a:rPr lang="nl-NL" dirty="0"/>
              <a:t> S6K PMID: 11940578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nl-NL" dirty="0"/>
              <a:t>ERK </a:t>
            </a:r>
            <a:r>
              <a:rPr lang="nl-NL" dirty="0" err="1"/>
              <a:t>inhibits</a:t>
            </a:r>
            <a:r>
              <a:rPr lang="nl-NL" dirty="0"/>
              <a:t> PI3K PMID: 17640984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nl-NL" dirty="0" err="1"/>
              <a:t>TGFbR</a:t>
            </a:r>
            <a:r>
              <a:rPr lang="nl-NL" dirty="0"/>
              <a:t> </a:t>
            </a:r>
            <a:r>
              <a:rPr lang="nl-NL" dirty="0" err="1"/>
              <a:t>activates</a:t>
            </a:r>
            <a:r>
              <a:rPr lang="nl-NL" dirty="0"/>
              <a:t> MEK PMID: 17673906 </a:t>
            </a:r>
          </a:p>
        </p:txBody>
      </p:sp>
    </p:spTree>
    <p:extLst>
      <p:ext uri="{BB962C8B-B14F-4D97-AF65-F5344CB8AC3E}">
        <p14:creationId xmlns:p14="http://schemas.microsoft.com/office/powerpoint/2010/main" val="385388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8237-DC1E-48FF-AA53-F8F78838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Points/Questions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293F8-AC56-4E88-B49C-F6F13BD5C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205063"/>
          </a:xfrm>
        </p:spPr>
        <p:txBody>
          <a:bodyPr>
            <a:normAutofit fontScale="92500"/>
          </a:bodyPr>
          <a:lstStyle/>
          <a:p>
            <a:r>
              <a:rPr lang="en-US" dirty="0"/>
              <a:t>I suspect this reaction a mistake</a:t>
            </a:r>
          </a:p>
          <a:p>
            <a:r>
              <a:rPr lang="en-US" dirty="0"/>
              <a:t>This reaction says “</a:t>
            </a:r>
            <a:r>
              <a:rPr lang="en-US" dirty="0" err="1"/>
              <a:t>pGFR</a:t>
            </a:r>
            <a:r>
              <a:rPr lang="en-US" dirty="0"/>
              <a:t> </a:t>
            </a:r>
            <a:r>
              <a:rPr lang="en-US" i="1" dirty="0"/>
              <a:t>transitions </a:t>
            </a:r>
            <a:r>
              <a:rPr lang="en-US" dirty="0"/>
              <a:t>to MEK” whereas I suspect you mean </a:t>
            </a:r>
            <a:r>
              <a:rPr lang="en-US" i="1" dirty="0"/>
              <a:t>phosphorylate.</a:t>
            </a:r>
            <a:r>
              <a:rPr lang="en-US" dirty="0"/>
              <a:t> </a:t>
            </a:r>
          </a:p>
          <a:p>
            <a:r>
              <a:rPr lang="en-US" dirty="0"/>
              <a:t>Is this correct? 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6AF7E-A177-4AC8-B27D-B683C956F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657350"/>
            <a:ext cx="4000500" cy="1943100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8CA716A2-B205-4E4B-8939-A5659BE842D6}"/>
              </a:ext>
            </a:extLst>
          </p:cNvPr>
          <p:cNvSpPr/>
          <p:nvPr/>
        </p:nvSpPr>
        <p:spPr>
          <a:xfrm>
            <a:off x="5508104" y="1340768"/>
            <a:ext cx="1080120" cy="1512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22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DD8A-BE0C-47CC-9A00-BDA6156C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78361-2C9E-401D-BF9A-FA0F72A96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Rate laws</a:t>
            </a:r>
          </a:p>
          <a:p>
            <a:r>
              <a:rPr lang="en-US" dirty="0"/>
              <a:t>Mass conservation?</a:t>
            </a:r>
          </a:p>
          <a:p>
            <a:pPr lvl="1"/>
            <a:r>
              <a:rPr lang="en-US" dirty="0"/>
              <a:t>Long time series, what can we assume to be constant? </a:t>
            </a:r>
          </a:p>
          <a:p>
            <a:r>
              <a:rPr lang="en-US" dirty="0"/>
              <a:t>Model Inputs</a:t>
            </a:r>
          </a:p>
          <a:p>
            <a:r>
              <a:rPr lang="en-US" dirty="0"/>
              <a:t>Kholodenko’s topology? With parameters?</a:t>
            </a:r>
          </a:p>
          <a:p>
            <a:r>
              <a:rPr lang="en-US" dirty="0"/>
              <a:t>Replace </a:t>
            </a:r>
            <a:r>
              <a:rPr lang="en-US" dirty="0" err="1"/>
              <a:t>TGFb</a:t>
            </a:r>
            <a:r>
              <a:rPr lang="en-US" dirty="0"/>
              <a:t> component with </a:t>
            </a:r>
            <a:r>
              <a:rPr lang="en-US" dirty="0" err="1"/>
              <a:t>Vilar</a:t>
            </a:r>
            <a:r>
              <a:rPr lang="en-US" dirty="0"/>
              <a:t> 2006 (or other?)</a:t>
            </a:r>
          </a:p>
          <a:p>
            <a:r>
              <a:rPr lang="en-US" dirty="0"/>
              <a:t>IS </a:t>
            </a:r>
            <a:r>
              <a:rPr lang="en-US" dirty="0" err="1"/>
              <a:t>TGFb</a:t>
            </a:r>
            <a:r>
              <a:rPr lang="en-US" dirty="0"/>
              <a:t> constant throughout simulation? IF so then </a:t>
            </a:r>
            <a:r>
              <a:rPr lang="en-US" dirty="0" err="1"/>
              <a:t>TGFbR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TGFbR_a</a:t>
            </a:r>
            <a:r>
              <a:rPr lang="en-US" dirty="0">
                <a:sym typeface="Wingdings" panose="05000000000000000000" pitchFamily="2" charset="2"/>
              </a:rPr>
              <a:t> reduces to first order mass action. </a:t>
            </a:r>
          </a:p>
          <a:p>
            <a:r>
              <a:rPr lang="en-US" dirty="0"/>
              <a:t>Should we use repeats in the parameter estimations?  </a:t>
            </a:r>
          </a:p>
          <a:p>
            <a:r>
              <a:rPr lang="en-US" dirty="0"/>
              <a:t>Concern over long time courses Vs </a:t>
            </a:r>
          </a:p>
          <a:p>
            <a:r>
              <a:rPr lang="en-US" dirty="0"/>
              <a:t>Bring EGFR in?  How does the network behave with everything turned off except EGFR?</a:t>
            </a:r>
          </a:p>
          <a:p>
            <a:r>
              <a:rPr lang="en-US" dirty="0"/>
              <a:t>Hill equation for </a:t>
            </a:r>
            <a:r>
              <a:rPr lang="en-US" dirty="0" err="1"/>
              <a:t>TGFbR</a:t>
            </a:r>
            <a:r>
              <a:rPr lang="en-US" dirty="0"/>
              <a:t> activation. Produce a dose response curve that is realistic, i.e. sigmoidal. </a:t>
            </a:r>
          </a:p>
          <a:p>
            <a:pPr lvl="1"/>
            <a:r>
              <a:rPr lang="en-US" dirty="0"/>
              <a:t>Does a similar relationship exist for </a:t>
            </a:r>
            <a:r>
              <a:rPr lang="en-US" dirty="0" err="1"/>
              <a:t>pGFR</a:t>
            </a:r>
            <a:r>
              <a:rPr lang="en-US" dirty="0"/>
              <a:t> and PI3K/MEK??</a:t>
            </a:r>
          </a:p>
          <a:p>
            <a:r>
              <a:rPr lang="en-US" dirty="0"/>
              <a:t>Concerns about </a:t>
            </a:r>
            <a:r>
              <a:rPr lang="en-US" dirty="0" err="1"/>
              <a:t>dephos</a:t>
            </a:r>
            <a:r>
              <a:rPr lang="en-US" dirty="0"/>
              <a:t> of Smad2 – This reaction encompasses a lot. </a:t>
            </a:r>
          </a:p>
          <a:p>
            <a:r>
              <a:rPr lang="en-US" dirty="0"/>
              <a:t>Model </a:t>
            </a:r>
            <a:r>
              <a:rPr lang="en-US" dirty="0" err="1"/>
              <a:t>TGFb</a:t>
            </a:r>
            <a:r>
              <a:rPr lang="en-US" dirty="0"/>
              <a:t> as modifier or binding?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42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255</Words>
  <Application>Microsoft Office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Points/Questions</vt:lpstr>
      <vt:lpstr>PowerPoint Presentation</vt:lpstr>
    </vt:vector>
  </TitlesOfParts>
  <Company>University of Groningen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Razquin</dc:creator>
  <cp:lastModifiedBy>Ciaran Welsh (PGR)</cp:lastModifiedBy>
  <cp:revision>15</cp:revision>
  <dcterms:created xsi:type="dcterms:W3CDTF">2018-11-20T13:23:31Z</dcterms:created>
  <dcterms:modified xsi:type="dcterms:W3CDTF">2018-11-21T21:23:04Z</dcterms:modified>
</cp:coreProperties>
</file>