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77" r:id="rId2"/>
    <p:sldId id="261" r:id="rId3"/>
    <p:sldId id="265" r:id="rId4"/>
    <p:sldId id="266" r:id="rId5"/>
    <p:sldId id="276" r:id="rId6"/>
    <p:sldId id="278" r:id="rId7"/>
    <p:sldId id="279" r:id="rId8"/>
    <p:sldId id="280" r:id="rId9"/>
    <p:sldId id="281" r:id="rId10"/>
    <p:sldId id="287" r:id="rId11"/>
    <p:sldId id="288" r:id="rId12"/>
  </p:sldIdLst>
  <p:sldSz cx="18000663" cy="12192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144" autoAdjust="0"/>
    <p:restoredTop sz="94660"/>
  </p:normalViewPr>
  <p:slideViewPr>
    <p:cSldViewPr snapToGrid="0">
      <p:cViewPr>
        <p:scale>
          <a:sx n="50" d="100"/>
          <a:sy n="50" d="100"/>
        </p:scale>
        <p:origin x="3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50050" y="1995312"/>
            <a:ext cx="15300564" cy="4244622"/>
          </a:xfrm>
        </p:spPr>
        <p:txBody>
          <a:bodyPr anchor="b"/>
          <a:lstStyle>
            <a:lvl1pPr algn="ctr">
              <a:defRPr sz="10667"/>
            </a:lvl1pPr>
          </a:lstStyle>
          <a:p>
            <a:r>
              <a:rPr lang="en-US"/>
              <a:t>Click to edit Master title style</a:t>
            </a:r>
            <a:endParaRPr lang="en-US" dirty="0"/>
          </a:p>
        </p:txBody>
      </p:sp>
      <p:sp>
        <p:nvSpPr>
          <p:cNvPr id="3" name="Subtitle 2"/>
          <p:cNvSpPr>
            <a:spLocks noGrp="1"/>
          </p:cNvSpPr>
          <p:nvPr>
            <p:ph type="subTitle" idx="1"/>
          </p:nvPr>
        </p:nvSpPr>
        <p:spPr>
          <a:xfrm>
            <a:off x="2250083" y="6403623"/>
            <a:ext cx="13500497" cy="2943577"/>
          </a:xfrm>
        </p:spPr>
        <p:txBody>
          <a:bodyPr/>
          <a:lstStyle>
            <a:lvl1pPr marL="0" indent="0" algn="ctr">
              <a:buNone/>
              <a:defRPr sz="4267"/>
            </a:lvl1pPr>
            <a:lvl2pPr marL="812810" indent="0" algn="ctr">
              <a:buNone/>
              <a:defRPr sz="3556"/>
            </a:lvl2pPr>
            <a:lvl3pPr marL="1625620" indent="0" algn="ctr">
              <a:buNone/>
              <a:defRPr sz="3200"/>
            </a:lvl3pPr>
            <a:lvl4pPr marL="2438430" indent="0" algn="ctr">
              <a:buNone/>
              <a:defRPr sz="2844"/>
            </a:lvl4pPr>
            <a:lvl5pPr marL="3251241" indent="0" algn="ctr">
              <a:buNone/>
              <a:defRPr sz="2844"/>
            </a:lvl5pPr>
            <a:lvl6pPr marL="4064051" indent="0" algn="ctr">
              <a:buNone/>
              <a:defRPr sz="2844"/>
            </a:lvl6pPr>
            <a:lvl7pPr marL="4876861" indent="0" algn="ctr">
              <a:buNone/>
              <a:defRPr sz="2844"/>
            </a:lvl7pPr>
            <a:lvl8pPr marL="5689671" indent="0" algn="ctr">
              <a:buNone/>
              <a:defRPr sz="2844"/>
            </a:lvl8pPr>
            <a:lvl9pPr marL="6502481" indent="0" algn="ctr">
              <a:buNone/>
              <a:defRPr sz="2844"/>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110257A-BAA8-4D64-B049-2BAED0F09ABC}" type="datetimeFigureOut">
              <a:rPr lang="en-GB" smtClean="0"/>
              <a:t>18/12/2018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11EDBC8-CD79-4BDD-8A6F-4B223F79F71E}" type="slidenum">
              <a:rPr lang="en-GB" smtClean="0"/>
              <a:t>‹#›</a:t>
            </a:fld>
            <a:endParaRPr lang="en-GB"/>
          </a:p>
        </p:txBody>
      </p:sp>
    </p:spTree>
    <p:extLst>
      <p:ext uri="{BB962C8B-B14F-4D97-AF65-F5344CB8AC3E}">
        <p14:creationId xmlns:p14="http://schemas.microsoft.com/office/powerpoint/2010/main" val="22909786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110257A-BAA8-4D64-B049-2BAED0F09ABC}" type="datetimeFigureOut">
              <a:rPr lang="en-GB" smtClean="0"/>
              <a:t>18/12/2018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11EDBC8-CD79-4BDD-8A6F-4B223F79F71E}" type="slidenum">
              <a:rPr lang="en-GB" smtClean="0"/>
              <a:t>‹#›</a:t>
            </a:fld>
            <a:endParaRPr lang="en-GB"/>
          </a:p>
        </p:txBody>
      </p:sp>
    </p:spTree>
    <p:extLst>
      <p:ext uri="{BB962C8B-B14F-4D97-AF65-F5344CB8AC3E}">
        <p14:creationId xmlns:p14="http://schemas.microsoft.com/office/powerpoint/2010/main" val="2295161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2881725" y="649111"/>
            <a:ext cx="3881393" cy="10332156"/>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37546" y="649111"/>
            <a:ext cx="11419171" cy="10332156"/>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110257A-BAA8-4D64-B049-2BAED0F09ABC}" type="datetimeFigureOut">
              <a:rPr lang="en-GB" smtClean="0"/>
              <a:t>18/12/2018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11EDBC8-CD79-4BDD-8A6F-4B223F79F71E}" type="slidenum">
              <a:rPr lang="en-GB" smtClean="0"/>
              <a:t>‹#›</a:t>
            </a:fld>
            <a:endParaRPr lang="en-GB"/>
          </a:p>
        </p:txBody>
      </p:sp>
    </p:spTree>
    <p:extLst>
      <p:ext uri="{BB962C8B-B14F-4D97-AF65-F5344CB8AC3E}">
        <p14:creationId xmlns:p14="http://schemas.microsoft.com/office/powerpoint/2010/main" val="19479004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110257A-BAA8-4D64-B049-2BAED0F09ABC}" type="datetimeFigureOut">
              <a:rPr lang="en-GB" smtClean="0"/>
              <a:t>18/12/2018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11EDBC8-CD79-4BDD-8A6F-4B223F79F71E}" type="slidenum">
              <a:rPr lang="en-GB" smtClean="0"/>
              <a:t>‹#›</a:t>
            </a:fld>
            <a:endParaRPr lang="en-GB"/>
          </a:p>
        </p:txBody>
      </p:sp>
    </p:spTree>
    <p:extLst>
      <p:ext uri="{BB962C8B-B14F-4D97-AF65-F5344CB8AC3E}">
        <p14:creationId xmlns:p14="http://schemas.microsoft.com/office/powerpoint/2010/main" val="26849821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8171" y="3039537"/>
            <a:ext cx="15525572" cy="5071532"/>
          </a:xfrm>
        </p:spPr>
        <p:txBody>
          <a:bodyPr anchor="b"/>
          <a:lstStyle>
            <a:lvl1pPr>
              <a:defRPr sz="10667"/>
            </a:lvl1pPr>
          </a:lstStyle>
          <a:p>
            <a:r>
              <a:rPr lang="en-US"/>
              <a:t>Click to edit Master title style</a:t>
            </a:r>
            <a:endParaRPr lang="en-US" dirty="0"/>
          </a:p>
        </p:txBody>
      </p:sp>
      <p:sp>
        <p:nvSpPr>
          <p:cNvPr id="3" name="Text Placeholder 2"/>
          <p:cNvSpPr>
            <a:spLocks noGrp="1"/>
          </p:cNvSpPr>
          <p:nvPr>
            <p:ph type="body" idx="1"/>
          </p:nvPr>
        </p:nvSpPr>
        <p:spPr>
          <a:xfrm>
            <a:off x="1228171" y="8159048"/>
            <a:ext cx="15525572" cy="2666999"/>
          </a:xfrm>
        </p:spPr>
        <p:txBody>
          <a:bodyPr/>
          <a:lstStyle>
            <a:lvl1pPr marL="0" indent="0">
              <a:buNone/>
              <a:defRPr sz="4267">
                <a:solidFill>
                  <a:schemeClr val="tx1"/>
                </a:solidFill>
              </a:defRPr>
            </a:lvl1pPr>
            <a:lvl2pPr marL="812810" indent="0">
              <a:buNone/>
              <a:defRPr sz="3556">
                <a:solidFill>
                  <a:schemeClr val="tx1">
                    <a:tint val="75000"/>
                  </a:schemeClr>
                </a:solidFill>
              </a:defRPr>
            </a:lvl2pPr>
            <a:lvl3pPr marL="1625620" indent="0">
              <a:buNone/>
              <a:defRPr sz="3200">
                <a:solidFill>
                  <a:schemeClr val="tx1">
                    <a:tint val="75000"/>
                  </a:schemeClr>
                </a:solidFill>
              </a:defRPr>
            </a:lvl3pPr>
            <a:lvl4pPr marL="2438430" indent="0">
              <a:buNone/>
              <a:defRPr sz="2844">
                <a:solidFill>
                  <a:schemeClr val="tx1">
                    <a:tint val="75000"/>
                  </a:schemeClr>
                </a:solidFill>
              </a:defRPr>
            </a:lvl4pPr>
            <a:lvl5pPr marL="3251241" indent="0">
              <a:buNone/>
              <a:defRPr sz="2844">
                <a:solidFill>
                  <a:schemeClr val="tx1">
                    <a:tint val="75000"/>
                  </a:schemeClr>
                </a:solidFill>
              </a:defRPr>
            </a:lvl5pPr>
            <a:lvl6pPr marL="4064051" indent="0">
              <a:buNone/>
              <a:defRPr sz="2844">
                <a:solidFill>
                  <a:schemeClr val="tx1">
                    <a:tint val="75000"/>
                  </a:schemeClr>
                </a:solidFill>
              </a:defRPr>
            </a:lvl6pPr>
            <a:lvl7pPr marL="4876861" indent="0">
              <a:buNone/>
              <a:defRPr sz="2844">
                <a:solidFill>
                  <a:schemeClr val="tx1">
                    <a:tint val="75000"/>
                  </a:schemeClr>
                </a:solidFill>
              </a:defRPr>
            </a:lvl7pPr>
            <a:lvl8pPr marL="5689671" indent="0">
              <a:buNone/>
              <a:defRPr sz="2844">
                <a:solidFill>
                  <a:schemeClr val="tx1">
                    <a:tint val="75000"/>
                  </a:schemeClr>
                </a:solidFill>
              </a:defRPr>
            </a:lvl8pPr>
            <a:lvl9pPr marL="6502481" indent="0">
              <a:buNone/>
              <a:defRPr sz="2844">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110257A-BAA8-4D64-B049-2BAED0F09ABC}" type="datetimeFigureOut">
              <a:rPr lang="en-GB" smtClean="0"/>
              <a:t>18/12/2018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11EDBC8-CD79-4BDD-8A6F-4B223F79F71E}" type="slidenum">
              <a:rPr lang="en-GB" smtClean="0"/>
              <a:t>‹#›</a:t>
            </a:fld>
            <a:endParaRPr lang="en-GB"/>
          </a:p>
        </p:txBody>
      </p:sp>
    </p:spTree>
    <p:extLst>
      <p:ext uri="{BB962C8B-B14F-4D97-AF65-F5344CB8AC3E}">
        <p14:creationId xmlns:p14="http://schemas.microsoft.com/office/powerpoint/2010/main" val="15062197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37545" y="3245556"/>
            <a:ext cx="7650282" cy="773571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9112836" y="3245556"/>
            <a:ext cx="7650282" cy="773571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110257A-BAA8-4D64-B049-2BAED0F09ABC}" type="datetimeFigureOut">
              <a:rPr lang="en-GB" smtClean="0"/>
              <a:t>18/12/2018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11EDBC8-CD79-4BDD-8A6F-4B223F79F71E}" type="slidenum">
              <a:rPr lang="en-GB" smtClean="0"/>
              <a:t>‹#›</a:t>
            </a:fld>
            <a:endParaRPr lang="en-GB"/>
          </a:p>
        </p:txBody>
      </p:sp>
    </p:spTree>
    <p:extLst>
      <p:ext uri="{BB962C8B-B14F-4D97-AF65-F5344CB8AC3E}">
        <p14:creationId xmlns:p14="http://schemas.microsoft.com/office/powerpoint/2010/main" val="28016013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39890" y="649114"/>
            <a:ext cx="15525572" cy="2356556"/>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39892" y="2988734"/>
            <a:ext cx="7615123" cy="1464732"/>
          </a:xfrm>
        </p:spPr>
        <p:txBody>
          <a:bodyPr anchor="b"/>
          <a:lstStyle>
            <a:lvl1pPr marL="0" indent="0">
              <a:buNone/>
              <a:defRPr sz="4267" b="1"/>
            </a:lvl1pPr>
            <a:lvl2pPr marL="812810" indent="0">
              <a:buNone/>
              <a:defRPr sz="3556" b="1"/>
            </a:lvl2pPr>
            <a:lvl3pPr marL="1625620" indent="0">
              <a:buNone/>
              <a:defRPr sz="3200" b="1"/>
            </a:lvl3pPr>
            <a:lvl4pPr marL="2438430" indent="0">
              <a:buNone/>
              <a:defRPr sz="2844" b="1"/>
            </a:lvl4pPr>
            <a:lvl5pPr marL="3251241" indent="0">
              <a:buNone/>
              <a:defRPr sz="2844" b="1"/>
            </a:lvl5pPr>
            <a:lvl6pPr marL="4064051" indent="0">
              <a:buNone/>
              <a:defRPr sz="2844" b="1"/>
            </a:lvl6pPr>
            <a:lvl7pPr marL="4876861" indent="0">
              <a:buNone/>
              <a:defRPr sz="2844" b="1"/>
            </a:lvl7pPr>
            <a:lvl8pPr marL="5689671" indent="0">
              <a:buNone/>
              <a:defRPr sz="2844" b="1"/>
            </a:lvl8pPr>
            <a:lvl9pPr marL="6502481" indent="0">
              <a:buNone/>
              <a:defRPr sz="2844" b="1"/>
            </a:lvl9pPr>
          </a:lstStyle>
          <a:p>
            <a:pPr lvl="0"/>
            <a:r>
              <a:rPr lang="en-US"/>
              <a:t>Edit Master text styles</a:t>
            </a:r>
          </a:p>
        </p:txBody>
      </p:sp>
      <p:sp>
        <p:nvSpPr>
          <p:cNvPr id="4" name="Content Placeholder 3"/>
          <p:cNvSpPr>
            <a:spLocks noGrp="1"/>
          </p:cNvSpPr>
          <p:nvPr>
            <p:ph sz="half" idx="2"/>
          </p:nvPr>
        </p:nvSpPr>
        <p:spPr>
          <a:xfrm>
            <a:off x="1239892" y="4453467"/>
            <a:ext cx="7615123" cy="65503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9112837" y="2988734"/>
            <a:ext cx="7652626" cy="1464732"/>
          </a:xfrm>
        </p:spPr>
        <p:txBody>
          <a:bodyPr anchor="b"/>
          <a:lstStyle>
            <a:lvl1pPr marL="0" indent="0">
              <a:buNone/>
              <a:defRPr sz="4267" b="1"/>
            </a:lvl1pPr>
            <a:lvl2pPr marL="812810" indent="0">
              <a:buNone/>
              <a:defRPr sz="3556" b="1"/>
            </a:lvl2pPr>
            <a:lvl3pPr marL="1625620" indent="0">
              <a:buNone/>
              <a:defRPr sz="3200" b="1"/>
            </a:lvl3pPr>
            <a:lvl4pPr marL="2438430" indent="0">
              <a:buNone/>
              <a:defRPr sz="2844" b="1"/>
            </a:lvl4pPr>
            <a:lvl5pPr marL="3251241" indent="0">
              <a:buNone/>
              <a:defRPr sz="2844" b="1"/>
            </a:lvl5pPr>
            <a:lvl6pPr marL="4064051" indent="0">
              <a:buNone/>
              <a:defRPr sz="2844" b="1"/>
            </a:lvl6pPr>
            <a:lvl7pPr marL="4876861" indent="0">
              <a:buNone/>
              <a:defRPr sz="2844" b="1"/>
            </a:lvl7pPr>
            <a:lvl8pPr marL="5689671" indent="0">
              <a:buNone/>
              <a:defRPr sz="2844" b="1"/>
            </a:lvl8pPr>
            <a:lvl9pPr marL="6502481" indent="0">
              <a:buNone/>
              <a:defRPr sz="2844" b="1"/>
            </a:lvl9pPr>
          </a:lstStyle>
          <a:p>
            <a:pPr lvl="0"/>
            <a:r>
              <a:rPr lang="en-US"/>
              <a:t>Edit Master text styles</a:t>
            </a:r>
          </a:p>
        </p:txBody>
      </p:sp>
      <p:sp>
        <p:nvSpPr>
          <p:cNvPr id="6" name="Content Placeholder 5"/>
          <p:cNvSpPr>
            <a:spLocks noGrp="1"/>
          </p:cNvSpPr>
          <p:nvPr>
            <p:ph sz="quarter" idx="4"/>
          </p:nvPr>
        </p:nvSpPr>
        <p:spPr>
          <a:xfrm>
            <a:off x="9112837" y="4453467"/>
            <a:ext cx="7652626" cy="65503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110257A-BAA8-4D64-B049-2BAED0F09ABC}" type="datetimeFigureOut">
              <a:rPr lang="en-GB" smtClean="0"/>
              <a:t>18/12/2018</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11EDBC8-CD79-4BDD-8A6F-4B223F79F71E}" type="slidenum">
              <a:rPr lang="en-GB" smtClean="0"/>
              <a:t>‹#›</a:t>
            </a:fld>
            <a:endParaRPr lang="en-GB"/>
          </a:p>
        </p:txBody>
      </p:sp>
    </p:spTree>
    <p:extLst>
      <p:ext uri="{BB962C8B-B14F-4D97-AF65-F5344CB8AC3E}">
        <p14:creationId xmlns:p14="http://schemas.microsoft.com/office/powerpoint/2010/main" val="13635976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110257A-BAA8-4D64-B049-2BAED0F09ABC}" type="datetimeFigureOut">
              <a:rPr lang="en-GB" smtClean="0"/>
              <a:t>18/12/2018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11EDBC8-CD79-4BDD-8A6F-4B223F79F71E}" type="slidenum">
              <a:rPr lang="en-GB" smtClean="0"/>
              <a:t>‹#›</a:t>
            </a:fld>
            <a:endParaRPr lang="en-GB"/>
          </a:p>
        </p:txBody>
      </p:sp>
    </p:spTree>
    <p:extLst>
      <p:ext uri="{BB962C8B-B14F-4D97-AF65-F5344CB8AC3E}">
        <p14:creationId xmlns:p14="http://schemas.microsoft.com/office/powerpoint/2010/main" val="11669751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10257A-BAA8-4D64-B049-2BAED0F09ABC}" type="datetimeFigureOut">
              <a:rPr lang="en-GB" smtClean="0"/>
              <a:t>18/12/2018</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11EDBC8-CD79-4BDD-8A6F-4B223F79F71E}" type="slidenum">
              <a:rPr lang="en-GB" smtClean="0"/>
              <a:t>‹#›</a:t>
            </a:fld>
            <a:endParaRPr lang="en-GB"/>
          </a:p>
        </p:txBody>
      </p:sp>
    </p:spTree>
    <p:extLst>
      <p:ext uri="{BB962C8B-B14F-4D97-AF65-F5344CB8AC3E}">
        <p14:creationId xmlns:p14="http://schemas.microsoft.com/office/powerpoint/2010/main" val="278715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39890" y="812800"/>
            <a:ext cx="5805682" cy="2844800"/>
          </a:xfrm>
        </p:spPr>
        <p:txBody>
          <a:bodyPr anchor="b"/>
          <a:lstStyle>
            <a:lvl1pPr>
              <a:defRPr sz="5689"/>
            </a:lvl1pPr>
          </a:lstStyle>
          <a:p>
            <a:r>
              <a:rPr lang="en-US"/>
              <a:t>Click to edit Master title style</a:t>
            </a:r>
            <a:endParaRPr lang="en-US" dirty="0"/>
          </a:p>
        </p:txBody>
      </p:sp>
      <p:sp>
        <p:nvSpPr>
          <p:cNvPr id="3" name="Content Placeholder 2"/>
          <p:cNvSpPr>
            <a:spLocks noGrp="1"/>
          </p:cNvSpPr>
          <p:nvPr>
            <p:ph idx="1"/>
          </p:nvPr>
        </p:nvSpPr>
        <p:spPr>
          <a:xfrm>
            <a:off x="7652626" y="1755425"/>
            <a:ext cx="9112836" cy="8664222"/>
          </a:xfrm>
        </p:spPr>
        <p:txBody>
          <a:bodyPr/>
          <a:lstStyle>
            <a:lvl1pPr>
              <a:defRPr sz="5689"/>
            </a:lvl1pPr>
            <a:lvl2pPr>
              <a:defRPr sz="4978"/>
            </a:lvl2pPr>
            <a:lvl3pPr>
              <a:defRPr sz="4267"/>
            </a:lvl3pPr>
            <a:lvl4pPr>
              <a:defRPr sz="3556"/>
            </a:lvl4pPr>
            <a:lvl5pPr>
              <a:defRPr sz="3556"/>
            </a:lvl5pPr>
            <a:lvl6pPr>
              <a:defRPr sz="3556"/>
            </a:lvl6pPr>
            <a:lvl7pPr>
              <a:defRPr sz="3556"/>
            </a:lvl7pPr>
            <a:lvl8pPr>
              <a:defRPr sz="3556"/>
            </a:lvl8pPr>
            <a:lvl9pPr>
              <a:defRPr sz="3556"/>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39890" y="3657600"/>
            <a:ext cx="5805682" cy="6776156"/>
          </a:xfrm>
        </p:spPr>
        <p:txBody>
          <a:bodyPr/>
          <a:lstStyle>
            <a:lvl1pPr marL="0" indent="0">
              <a:buNone/>
              <a:defRPr sz="2844"/>
            </a:lvl1pPr>
            <a:lvl2pPr marL="812810" indent="0">
              <a:buNone/>
              <a:defRPr sz="2489"/>
            </a:lvl2pPr>
            <a:lvl3pPr marL="1625620" indent="0">
              <a:buNone/>
              <a:defRPr sz="2133"/>
            </a:lvl3pPr>
            <a:lvl4pPr marL="2438430" indent="0">
              <a:buNone/>
              <a:defRPr sz="1778"/>
            </a:lvl4pPr>
            <a:lvl5pPr marL="3251241" indent="0">
              <a:buNone/>
              <a:defRPr sz="1778"/>
            </a:lvl5pPr>
            <a:lvl6pPr marL="4064051" indent="0">
              <a:buNone/>
              <a:defRPr sz="1778"/>
            </a:lvl6pPr>
            <a:lvl7pPr marL="4876861" indent="0">
              <a:buNone/>
              <a:defRPr sz="1778"/>
            </a:lvl7pPr>
            <a:lvl8pPr marL="5689671" indent="0">
              <a:buNone/>
              <a:defRPr sz="1778"/>
            </a:lvl8pPr>
            <a:lvl9pPr marL="6502481" indent="0">
              <a:buNone/>
              <a:defRPr sz="1778"/>
            </a:lvl9pPr>
          </a:lstStyle>
          <a:p>
            <a:pPr lvl="0"/>
            <a:r>
              <a:rPr lang="en-US"/>
              <a:t>Edit Master text styles</a:t>
            </a:r>
          </a:p>
        </p:txBody>
      </p:sp>
      <p:sp>
        <p:nvSpPr>
          <p:cNvPr id="5" name="Date Placeholder 4"/>
          <p:cNvSpPr>
            <a:spLocks noGrp="1"/>
          </p:cNvSpPr>
          <p:nvPr>
            <p:ph type="dt" sz="half" idx="10"/>
          </p:nvPr>
        </p:nvSpPr>
        <p:spPr/>
        <p:txBody>
          <a:bodyPr/>
          <a:lstStyle/>
          <a:p>
            <a:fld id="{3110257A-BAA8-4D64-B049-2BAED0F09ABC}" type="datetimeFigureOut">
              <a:rPr lang="en-GB" smtClean="0"/>
              <a:t>18/12/2018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11EDBC8-CD79-4BDD-8A6F-4B223F79F71E}" type="slidenum">
              <a:rPr lang="en-GB" smtClean="0"/>
              <a:t>‹#›</a:t>
            </a:fld>
            <a:endParaRPr lang="en-GB"/>
          </a:p>
        </p:txBody>
      </p:sp>
    </p:spTree>
    <p:extLst>
      <p:ext uri="{BB962C8B-B14F-4D97-AF65-F5344CB8AC3E}">
        <p14:creationId xmlns:p14="http://schemas.microsoft.com/office/powerpoint/2010/main" val="12350468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39890" y="812800"/>
            <a:ext cx="5805682" cy="2844800"/>
          </a:xfrm>
        </p:spPr>
        <p:txBody>
          <a:bodyPr anchor="b"/>
          <a:lstStyle>
            <a:lvl1pPr>
              <a:defRPr sz="5689"/>
            </a:lvl1pPr>
          </a:lstStyle>
          <a:p>
            <a:r>
              <a:rPr lang="en-US"/>
              <a:t>Click to edit Master title style</a:t>
            </a:r>
            <a:endParaRPr lang="en-US" dirty="0"/>
          </a:p>
        </p:txBody>
      </p:sp>
      <p:sp>
        <p:nvSpPr>
          <p:cNvPr id="3" name="Picture Placeholder 2"/>
          <p:cNvSpPr>
            <a:spLocks noGrp="1" noChangeAspect="1"/>
          </p:cNvSpPr>
          <p:nvPr>
            <p:ph type="pic" idx="1"/>
          </p:nvPr>
        </p:nvSpPr>
        <p:spPr>
          <a:xfrm>
            <a:off x="7652626" y="1755425"/>
            <a:ext cx="9112836" cy="8664222"/>
          </a:xfrm>
        </p:spPr>
        <p:txBody>
          <a:bodyPr anchor="t"/>
          <a:lstStyle>
            <a:lvl1pPr marL="0" indent="0">
              <a:buNone/>
              <a:defRPr sz="5689"/>
            </a:lvl1pPr>
            <a:lvl2pPr marL="812810" indent="0">
              <a:buNone/>
              <a:defRPr sz="4978"/>
            </a:lvl2pPr>
            <a:lvl3pPr marL="1625620" indent="0">
              <a:buNone/>
              <a:defRPr sz="4267"/>
            </a:lvl3pPr>
            <a:lvl4pPr marL="2438430" indent="0">
              <a:buNone/>
              <a:defRPr sz="3556"/>
            </a:lvl4pPr>
            <a:lvl5pPr marL="3251241" indent="0">
              <a:buNone/>
              <a:defRPr sz="3556"/>
            </a:lvl5pPr>
            <a:lvl6pPr marL="4064051" indent="0">
              <a:buNone/>
              <a:defRPr sz="3556"/>
            </a:lvl6pPr>
            <a:lvl7pPr marL="4876861" indent="0">
              <a:buNone/>
              <a:defRPr sz="3556"/>
            </a:lvl7pPr>
            <a:lvl8pPr marL="5689671" indent="0">
              <a:buNone/>
              <a:defRPr sz="3556"/>
            </a:lvl8pPr>
            <a:lvl9pPr marL="6502481" indent="0">
              <a:buNone/>
              <a:defRPr sz="3556"/>
            </a:lvl9pPr>
          </a:lstStyle>
          <a:p>
            <a:r>
              <a:rPr lang="en-US"/>
              <a:t>Click icon to add picture</a:t>
            </a:r>
            <a:endParaRPr lang="en-US" dirty="0"/>
          </a:p>
        </p:txBody>
      </p:sp>
      <p:sp>
        <p:nvSpPr>
          <p:cNvPr id="4" name="Text Placeholder 3"/>
          <p:cNvSpPr>
            <a:spLocks noGrp="1"/>
          </p:cNvSpPr>
          <p:nvPr>
            <p:ph type="body" sz="half" idx="2"/>
          </p:nvPr>
        </p:nvSpPr>
        <p:spPr>
          <a:xfrm>
            <a:off x="1239890" y="3657600"/>
            <a:ext cx="5805682" cy="6776156"/>
          </a:xfrm>
        </p:spPr>
        <p:txBody>
          <a:bodyPr/>
          <a:lstStyle>
            <a:lvl1pPr marL="0" indent="0">
              <a:buNone/>
              <a:defRPr sz="2844"/>
            </a:lvl1pPr>
            <a:lvl2pPr marL="812810" indent="0">
              <a:buNone/>
              <a:defRPr sz="2489"/>
            </a:lvl2pPr>
            <a:lvl3pPr marL="1625620" indent="0">
              <a:buNone/>
              <a:defRPr sz="2133"/>
            </a:lvl3pPr>
            <a:lvl4pPr marL="2438430" indent="0">
              <a:buNone/>
              <a:defRPr sz="1778"/>
            </a:lvl4pPr>
            <a:lvl5pPr marL="3251241" indent="0">
              <a:buNone/>
              <a:defRPr sz="1778"/>
            </a:lvl5pPr>
            <a:lvl6pPr marL="4064051" indent="0">
              <a:buNone/>
              <a:defRPr sz="1778"/>
            </a:lvl6pPr>
            <a:lvl7pPr marL="4876861" indent="0">
              <a:buNone/>
              <a:defRPr sz="1778"/>
            </a:lvl7pPr>
            <a:lvl8pPr marL="5689671" indent="0">
              <a:buNone/>
              <a:defRPr sz="1778"/>
            </a:lvl8pPr>
            <a:lvl9pPr marL="6502481" indent="0">
              <a:buNone/>
              <a:defRPr sz="1778"/>
            </a:lvl9pPr>
          </a:lstStyle>
          <a:p>
            <a:pPr lvl="0"/>
            <a:r>
              <a:rPr lang="en-US"/>
              <a:t>Edit Master text styles</a:t>
            </a:r>
          </a:p>
        </p:txBody>
      </p:sp>
      <p:sp>
        <p:nvSpPr>
          <p:cNvPr id="5" name="Date Placeholder 4"/>
          <p:cNvSpPr>
            <a:spLocks noGrp="1"/>
          </p:cNvSpPr>
          <p:nvPr>
            <p:ph type="dt" sz="half" idx="10"/>
          </p:nvPr>
        </p:nvSpPr>
        <p:spPr/>
        <p:txBody>
          <a:bodyPr/>
          <a:lstStyle/>
          <a:p>
            <a:fld id="{3110257A-BAA8-4D64-B049-2BAED0F09ABC}" type="datetimeFigureOut">
              <a:rPr lang="en-GB" smtClean="0"/>
              <a:t>18/12/2018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11EDBC8-CD79-4BDD-8A6F-4B223F79F71E}" type="slidenum">
              <a:rPr lang="en-GB" smtClean="0"/>
              <a:t>‹#›</a:t>
            </a:fld>
            <a:endParaRPr lang="en-GB"/>
          </a:p>
        </p:txBody>
      </p:sp>
    </p:spTree>
    <p:extLst>
      <p:ext uri="{BB962C8B-B14F-4D97-AF65-F5344CB8AC3E}">
        <p14:creationId xmlns:p14="http://schemas.microsoft.com/office/powerpoint/2010/main" val="25629698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37546" y="649114"/>
            <a:ext cx="15525572" cy="235655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37546" y="3245556"/>
            <a:ext cx="15525572" cy="773571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37546" y="11300181"/>
            <a:ext cx="4050149" cy="649111"/>
          </a:xfrm>
          <a:prstGeom prst="rect">
            <a:avLst/>
          </a:prstGeom>
        </p:spPr>
        <p:txBody>
          <a:bodyPr vert="horz" lIns="91440" tIns="45720" rIns="91440" bIns="45720" rtlCol="0" anchor="ctr"/>
          <a:lstStyle>
            <a:lvl1pPr algn="l">
              <a:defRPr sz="2133">
                <a:solidFill>
                  <a:schemeClr val="tx1">
                    <a:tint val="75000"/>
                  </a:schemeClr>
                </a:solidFill>
              </a:defRPr>
            </a:lvl1pPr>
          </a:lstStyle>
          <a:p>
            <a:fld id="{3110257A-BAA8-4D64-B049-2BAED0F09ABC}" type="datetimeFigureOut">
              <a:rPr lang="en-GB" smtClean="0"/>
              <a:t>18/12/2018</a:t>
            </a:fld>
            <a:endParaRPr lang="en-GB"/>
          </a:p>
        </p:txBody>
      </p:sp>
      <p:sp>
        <p:nvSpPr>
          <p:cNvPr id="5" name="Footer Placeholder 4"/>
          <p:cNvSpPr>
            <a:spLocks noGrp="1"/>
          </p:cNvSpPr>
          <p:nvPr>
            <p:ph type="ftr" sz="quarter" idx="3"/>
          </p:nvPr>
        </p:nvSpPr>
        <p:spPr>
          <a:xfrm>
            <a:off x="5962720" y="11300181"/>
            <a:ext cx="6075224" cy="649111"/>
          </a:xfrm>
          <a:prstGeom prst="rect">
            <a:avLst/>
          </a:prstGeom>
        </p:spPr>
        <p:txBody>
          <a:bodyPr vert="horz" lIns="91440" tIns="45720" rIns="91440" bIns="45720" rtlCol="0" anchor="ctr"/>
          <a:lstStyle>
            <a:lvl1pPr algn="ctr">
              <a:defRPr sz="2133">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12712968" y="11300181"/>
            <a:ext cx="4050149" cy="649111"/>
          </a:xfrm>
          <a:prstGeom prst="rect">
            <a:avLst/>
          </a:prstGeom>
        </p:spPr>
        <p:txBody>
          <a:bodyPr vert="horz" lIns="91440" tIns="45720" rIns="91440" bIns="45720" rtlCol="0" anchor="ctr"/>
          <a:lstStyle>
            <a:lvl1pPr algn="r">
              <a:defRPr sz="2133">
                <a:solidFill>
                  <a:schemeClr val="tx1">
                    <a:tint val="75000"/>
                  </a:schemeClr>
                </a:solidFill>
              </a:defRPr>
            </a:lvl1pPr>
          </a:lstStyle>
          <a:p>
            <a:fld id="{111EDBC8-CD79-4BDD-8A6F-4B223F79F71E}" type="slidenum">
              <a:rPr lang="en-GB" smtClean="0"/>
              <a:t>‹#›</a:t>
            </a:fld>
            <a:endParaRPr lang="en-GB"/>
          </a:p>
        </p:txBody>
      </p:sp>
    </p:spTree>
    <p:extLst>
      <p:ext uri="{BB962C8B-B14F-4D97-AF65-F5344CB8AC3E}">
        <p14:creationId xmlns:p14="http://schemas.microsoft.com/office/powerpoint/2010/main" val="370835717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1625620" rtl="0" eaLnBrk="1" latinLnBrk="0" hangingPunct="1">
        <a:lnSpc>
          <a:spcPct val="90000"/>
        </a:lnSpc>
        <a:spcBef>
          <a:spcPct val="0"/>
        </a:spcBef>
        <a:buNone/>
        <a:defRPr sz="7822" kern="1200">
          <a:solidFill>
            <a:schemeClr val="tx1"/>
          </a:solidFill>
          <a:latin typeface="+mj-lt"/>
          <a:ea typeface="+mj-ea"/>
          <a:cs typeface="+mj-cs"/>
        </a:defRPr>
      </a:lvl1pPr>
    </p:titleStyle>
    <p:bodyStyle>
      <a:lvl1pPr marL="406405" indent="-406405" algn="l" defTabSz="1625620" rtl="0" eaLnBrk="1" latinLnBrk="0" hangingPunct="1">
        <a:lnSpc>
          <a:spcPct val="90000"/>
        </a:lnSpc>
        <a:spcBef>
          <a:spcPts val="1778"/>
        </a:spcBef>
        <a:buFont typeface="Arial" panose="020B0604020202020204" pitchFamily="34" charset="0"/>
        <a:buChar char="•"/>
        <a:defRPr sz="4978" kern="1200">
          <a:solidFill>
            <a:schemeClr val="tx1"/>
          </a:solidFill>
          <a:latin typeface="+mn-lt"/>
          <a:ea typeface="+mn-ea"/>
          <a:cs typeface="+mn-cs"/>
        </a:defRPr>
      </a:lvl1pPr>
      <a:lvl2pPr marL="1219215" indent="-406405" algn="l" defTabSz="1625620" rtl="0" eaLnBrk="1" latinLnBrk="0" hangingPunct="1">
        <a:lnSpc>
          <a:spcPct val="90000"/>
        </a:lnSpc>
        <a:spcBef>
          <a:spcPts val="889"/>
        </a:spcBef>
        <a:buFont typeface="Arial" panose="020B0604020202020204" pitchFamily="34" charset="0"/>
        <a:buChar char="•"/>
        <a:defRPr sz="4267" kern="1200">
          <a:solidFill>
            <a:schemeClr val="tx1"/>
          </a:solidFill>
          <a:latin typeface="+mn-lt"/>
          <a:ea typeface="+mn-ea"/>
          <a:cs typeface="+mn-cs"/>
        </a:defRPr>
      </a:lvl2pPr>
      <a:lvl3pPr marL="2032025" indent="-406405" algn="l" defTabSz="1625620" rtl="0" eaLnBrk="1" latinLnBrk="0" hangingPunct="1">
        <a:lnSpc>
          <a:spcPct val="90000"/>
        </a:lnSpc>
        <a:spcBef>
          <a:spcPts val="889"/>
        </a:spcBef>
        <a:buFont typeface="Arial" panose="020B0604020202020204" pitchFamily="34" charset="0"/>
        <a:buChar char="•"/>
        <a:defRPr sz="3556" kern="1200">
          <a:solidFill>
            <a:schemeClr val="tx1"/>
          </a:solidFill>
          <a:latin typeface="+mn-lt"/>
          <a:ea typeface="+mn-ea"/>
          <a:cs typeface="+mn-cs"/>
        </a:defRPr>
      </a:lvl3pPr>
      <a:lvl4pPr marL="2844836" indent="-406405" algn="l" defTabSz="1625620" rtl="0" eaLnBrk="1" latinLnBrk="0" hangingPunct="1">
        <a:lnSpc>
          <a:spcPct val="90000"/>
        </a:lnSpc>
        <a:spcBef>
          <a:spcPts val="889"/>
        </a:spcBef>
        <a:buFont typeface="Arial" panose="020B0604020202020204" pitchFamily="34" charset="0"/>
        <a:buChar char="•"/>
        <a:defRPr sz="3200" kern="1200">
          <a:solidFill>
            <a:schemeClr val="tx1"/>
          </a:solidFill>
          <a:latin typeface="+mn-lt"/>
          <a:ea typeface="+mn-ea"/>
          <a:cs typeface="+mn-cs"/>
        </a:defRPr>
      </a:lvl4pPr>
      <a:lvl5pPr marL="3657646" indent="-406405" algn="l" defTabSz="1625620" rtl="0" eaLnBrk="1" latinLnBrk="0" hangingPunct="1">
        <a:lnSpc>
          <a:spcPct val="90000"/>
        </a:lnSpc>
        <a:spcBef>
          <a:spcPts val="889"/>
        </a:spcBef>
        <a:buFont typeface="Arial" panose="020B0604020202020204" pitchFamily="34" charset="0"/>
        <a:buChar char="•"/>
        <a:defRPr sz="3200" kern="1200">
          <a:solidFill>
            <a:schemeClr val="tx1"/>
          </a:solidFill>
          <a:latin typeface="+mn-lt"/>
          <a:ea typeface="+mn-ea"/>
          <a:cs typeface="+mn-cs"/>
        </a:defRPr>
      </a:lvl5pPr>
      <a:lvl6pPr marL="4470456" indent="-406405" algn="l" defTabSz="1625620" rtl="0" eaLnBrk="1" latinLnBrk="0" hangingPunct="1">
        <a:lnSpc>
          <a:spcPct val="90000"/>
        </a:lnSpc>
        <a:spcBef>
          <a:spcPts val="889"/>
        </a:spcBef>
        <a:buFont typeface="Arial" panose="020B0604020202020204" pitchFamily="34" charset="0"/>
        <a:buChar char="•"/>
        <a:defRPr sz="3200" kern="1200">
          <a:solidFill>
            <a:schemeClr val="tx1"/>
          </a:solidFill>
          <a:latin typeface="+mn-lt"/>
          <a:ea typeface="+mn-ea"/>
          <a:cs typeface="+mn-cs"/>
        </a:defRPr>
      </a:lvl6pPr>
      <a:lvl7pPr marL="5283266" indent="-406405" algn="l" defTabSz="1625620" rtl="0" eaLnBrk="1" latinLnBrk="0" hangingPunct="1">
        <a:lnSpc>
          <a:spcPct val="90000"/>
        </a:lnSpc>
        <a:spcBef>
          <a:spcPts val="889"/>
        </a:spcBef>
        <a:buFont typeface="Arial" panose="020B0604020202020204" pitchFamily="34" charset="0"/>
        <a:buChar char="•"/>
        <a:defRPr sz="3200" kern="1200">
          <a:solidFill>
            <a:schemeClr val="tx1"/>
          </a:solidFill>
          <a:latin typeface="+mn-lt"/>
          <a:ea typeface="+mn-ea"/>
          <a:cs typeface="+mn-cs"/>
        </a:defRPr>
      </a:lvl7pPr>
      <a:lvl8pPr marL="6096076" indent="-406405" algn="l" defTabSz="1625620" rtl="0" eaLnBrk="1" latinLnBrk="0" hangingPunct="1">
        <a:lnSpc>
          <a:spcPct val="90000"/>
        </a:lnSpc>
        <a:spcBef>
          <a:spcPts val="889"/>
        </a:spcBef>
        <a:buFont typeface="Arial" panose="020B0604020202020204" pitchFamily="34" charset="0"/>
        <a:buChar char="•"/>
        <a:defRPr sz="3200" kern="1200">
          <a:solidFill>
            <a:schemeClr val="tx1"/>
          </a:solidFill>
          <a:latin typeface="+mn-lt"/>
          <a:ea typeface="+mn-ea"/>
          <a:cs typeface="+mn-cs"/>
        </a:defRPr>
      </a:lvl8pPr>
      <a:lvl9pPr marL="6908886" indent="-406405" algn="l" defTabSz="1625620" rtl="0" eaLnBrk="1" latinLnBrk="0" hangingPunct="1">
        <a:lnSpc>
          <a:spcPct val="90000"/>
        </a:lnSpc>
        <a:spcBef>
          <a:spcPts val="889"/>
        </a:spcBef>
        <a:buFont typeface="Arial" panose="020B0604020202020204" pitchFamily="34" charset="0"/>
        <a:buChar char="•"/>
        <a:defRPr sz="3200" kern="1200">
          <a:solidFill>
            <a:schemeClr val="tx1"/>
          </a:solidFill>
          <a:latin typeface="+mn-lt"/>
          <a:ea typeface="+mn-ea"/>
          <a:cs typeface="+mn-cs"/>
        </a:defRPr>
      </a:lvl9pPr>
    </p:bodyStyle>
    <p:otherStyle>
      <a:defPPr>
        <a:defRPr lang="en-US"/>
      </a:defPPr>
      <a:lvl1pPr marL="0" algn="l" defTabSz="1625620" rtl="0" eaLnBrk="1" latinLnBrk="0" hangingPunct="1">
        <a:defRPr sz="3200" kern="1200">
          <a:solidFill>
            <a:schemeClr val="tx1"/>
          </a:solidFill>
          <a:latin typeface="+mn-lt"/>
          <a:ea typeface="+mn-ea"/>
          <a:cs typeface="+mn-cs"/>
        </a:defRPr>
      </a:lvl1pPr>
      <a:lvl2pPr marL="812810" algn="l" defTabSz="1625620" rtl="0" eaLnBrk="1" latinLnBrk="0" hangingPunct="1">
        <a:defRPr sz="3200" kern="1200">
          <a:solidFill>
            <a:schemeClr val="tx1"/>
          </a:solidFill>
          <a:latin typeface="+mn-lt"/>
          <a:ea typeface="+mn-ea"/>
          <a:cs typeface="+mn-cs"/>
        </a:defRPr>
      </a:lvl2pPr>
      <a:lvl3pPr marL="1625620" algn="l" defTabSz="1625620" rtl="0" eaLnBrk="1" latinLnBrk="0" hangingPunct="1">
        <a:defRPr sz="3200" kern="1200">
          <a:solidFill>
            <a:schemeClr val="tx1"/>
          </a:solidFill>
          <a:latin typeface="+mn-lt"/>
          <a:ea typeface="+mn-ea"/>
          <a:cs typeface="+mn-cs"/>
        </a:defRPr>
      </a:lvl3pPr>
      <a:lvl4pPr marL="2438430" algn="l" defTabSz="1625620" rtl="0" eaLnBrk="1" latinLnBrk="0" hangingPunct="1">
        <a:defRPr sz="3200" kern="1200">
          <a:solidFill>
            <a:schemeClr val="tx1"/>
          </a:solidFill>
          <a:latin typeface="+mn-lt"/>
          <a:ea typeface="+mn-ea"/>
          <a:cs typeface="+mn-cs"/>
        </a:defRPr>
      </a:lvl4pPr>
      <a:lvl5pPr marL="3251241" algn="l" defTabSz="1625620" rtl="0" eaLnBrk="1" latinLnBrk="0" hangingPunct="1">
        <a:defRPr sz="3200" kern="1200">
          <a:solidFill>
            <a:schemeClr val="tx1"/>
          </a:solidFill>
          <a:latin typeface="+mn-lt"/>
          <a:ea typeface="+mn-ea"/>
          <a:cs typeface="+mn-cs"/>
        </a:defRPr>
      </a:lvl5pPr>
      <a:lvl6pPr marL="4064051" algn="l" defTabSz="1625620" rtl="0" eaLnBrk="1" latinLnBrk="0" hangingPunct="1">
        <a:defRPr sz="3200" kern="1200">
          <a:solidFill>
            <a:schemeClr val="tx1"/>
          </a:solidFill>
          <a:latin typeface="+mn-lt"/>
          <a:ea typeface="+mn-ea"/>
          <a:cs typeface="+mn-cs"/>
        </a:defRPr>
      </a:lvl6pPr>
      <a:lvl7pPr marL="4876861" algn="l" defTabSz="1625620" rtl="0" eaLnBrk="1" latinLnBrk="0" hangingPunct="1">
        <a:defRPr sz="3200" kern="1200">
          <a:solidFill>
            <a:schemeClr val="tx1"/>
          </a:solidFill>
          <a:latin typeface="+mn-lt"/>
          <a:ea typeface="+mn-ea"/>
          <a:cs typeface="+mn-cs"/>
        </a:defRPr>
      </a:lvl7pPr>
      <a:lvl8pPr marL="5689671" algn="l" defTabSz="1625620" rtl="0" eaLnBrk="1" latinLnBrk="0" hangingPunct="1">
        <a:defRPr sz="3200" kern="1200">
          <a:solidFill>
            <a:schemeClr val="tx1"/>
          </a:solidFill>
          <a:latin typeface="+mn-lt"/>
          <a:ea typeface="+mn-ea"/>
          <a:cs typeface="+mn-cs"/>
        </a:defRPr>
      </a:lvl8pPr>
      <a:lvl9pPr marL="6502481" algn="l" defTabSz="1625620" rtl="0" eaLnBrk="1" latinLnBrk="0" hangingPunct="1">
        <a:defRPr sz="3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 Type="http://schemas.openxmlformats.org/officeDocument/2006/relationships/image" Target="../media/image1.png"/><Relationship Id="rId16" Type="http://schemas.openxmlformats.org/officeDocument/2006/relationships/image" Target="../media/image15.png"/><Relationship Id="rId20"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png"/><Relationship Id="rId19" Type="http://schemas.openxmlformats.org/officeDocument/2006/relationships/image" Target="../media/image18.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_rels/slide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7.xml.rels><?xml version="1.0" encoding="UTF-8" standalone="yes"?>
<Relationships xmlns="http://schemas.openxmlformats.org/package/2006/relationships"><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5" Type="http://schemas.openxmlformats.org/officeDocument/2006/relationships/image" Target="../media/image35.png"/><Relationship Id="rId4" Type="http://schemas.openxmlformats.org/officeDocument/2006/relationships/image" Target="../media/image34.png"/></Relationships>
</file>

<file path=ppt/slides/_rels/slide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5" Type="http://schemas.openxmlformats.org/officeDocument/2006/relationships/image" Target="../media/image39.png"/><Relationship Id="rId4" Type="http://schemas.openxmlformats.org/officeDocument/2006/relationships/image" Target="../media/image3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58670"/>
            <a:ext cx="18000662" cy="13094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0679128-FE52-4CD5-BE39-1A3848B8433C}"/>
              </a:ext>
            </a:extLst>
          </p:cNvPr>
          <p:cNvSpPr>
            <a:spLocks noGrp="1"/>
          </p:cNvSpPr>
          <p:nvPr>
            <p:ph type="title"/>
          </p:nvPr>
        </p:nvSpPr>
        <p:spPr>
          <a:xfrm>
            <a:off x="821681" y="1143941"/>
            <a:ext cx="16552172" cy="1324153"/>
          </a:xfrm>
        </p:spPr>
        <p:txBody>
          <a:bodyPr vert="horz" lIns="91440" tIns="45720" rIns="91440" bIns="45720" rtlCol="0" anchor="ctr">
            <a:normAutofit/>
          </a:bodyPr>
          <a:lstStyle/>
          <a:p>
            <a:pPr algn="ctr" defTabSz="914400"/>
            <a:r>
              <a:rPr lang="en-US" sz="5200" kern="1200" dirty="0">
                <a:solidFill>
                  <a:schemeClr val="bg1"/>
                </a:solidFill>
                <a:latin typeface="+mj-lt"/>
                <a:ea typeface="+mj-ea"/>
                <a:cs typeface="+mj-cs"/>
              </a:rPr>
              <a:t>Experimental Design – and similarly for MK2206</a:t>
            </a:r>
          </a:p>
        </p:txBody>
      </p:sp>
      <p:graphicFrame>
        <p:nvGraphicFramePr>
          <p:cNvPr id="6" name="Content Placeholder 3">
            <a:extLst>
              <a:ext uri="{FF2B5EF4-FFF2-40B4-BE49-F238E27FC236}">
                <a16:creationId xmlns:a16="http://schemas.microsoft.com/office/drawing/2014/main" id="{1BF64B44-7A82-466B-BD17-A42F15C9405E}"/>
              </a:ext>
            </a:extLst>
          </p:cNvPr>
          <p:cNvGraphicFramePr>
            <a:graphicFrameLocks noGrp="1"/>
          </p:cNvGraphicFramePr>
          <p:nvPr>
            <p:ph idx="1"/>
            <p:extLst>
              <p:ext uri="{D42A27DB-BD31-4B8C-83A1-F6EECF244321}">
                <p14:modId xmlns:p14="http://schemas.microsoft.com/office/powerpoint/2010/main" val="235827804"/>
              </p:ext>
            </p:extLst>
          </p:nvPr>
        </p:nvGraphicFramePr>
        <p:xfrm>
          <a:off x="821681" y="2672931"/>
          <a:ext cx="16950125" cy="9469072"/>
        </p:xfrm>
        <a:graphic>
          <a:graphicData uri="http://schemas.openxmlformats.org/drawingml/2006/table">
            <a:tbl>
              <a:tblPr firstRow="1" bandRow="1">
                <a:noFill/>
                <a:tableStyleId>{5C22544A-7EE6-4342-B048-85BDC9FD1C3A}</a:tableStyleId>
              </a:tblPr>
              <a:tblGrid>
                <a:gridCol w="2130550">
                  <a:extLst>
                    <a:ext uri="{9D8B030D-6E8A-4147-A177-3AD203B41FA5}">
                      <a16:colId xmlns:a16="http://schemas.microsoft.com/office/drawing/2014/main" val="3336553054"/>
                    </a:ext>
                  </a:extLst>
                </a:gridCol>
                <a:gridCol w="4028476">
                  <a:extLst>
                    <a:ext uri="{9D8B030D-6E8A-4147-A177-3AD203B41FA5}">
                      <a16:colId xmlns:a16="http://schemas.microsoft.com/office/drawing/2014/main" val="1594295532"/>
                    </a:ext>
                  </a:extLst>
                </a:gridCol>
                <a:gridCol w="2641420">
                  <a:extLst>
                    <a:ext uri="{9D8B030D-6E8A-4147-A177-3AD203B41FA5}">
                      <a16:colId xmlns:a16="http://schemas.microsoft.com/office/drawing/2014/main" val="1649434489"/>
                    </a:ext>
                  </a:extLst>
                </a:gridCol>
                <a:gridCol w="1291479">
                  <a:extLst>
                    <a:ext uri="{9D8B030D-6E8A-4147-A177-3AD203B41FA5}">
                      <a16:colId xmlns:a16="http://schemas.microsoft.com/office/drawing/2014/main" val="3511332723"/>
                    </a:ext>
                  </a:extLst>
                </a:gridCol>
                <a:gridCol w="1291479">
                  <a:extLst>
                    <a:ext uri="{9D8B030D-6E8A-4147-A177-3AD203B41FA5}">
                      <a16:colId xmlns:a16="http://schemas.microsoft.com/office/drawing/2014/main" val="1151785883"/>
                    </a:ext>
                  </a:extLst>
                </a:gridCol>
                <a:gridCol w="1009432">
                  <a:extLst>
                    <a:ext uri="{9D8B030D-6E8A-4147-A177-3AD203B41FA5}">
                      <a16:colId xmlns:a16="http://schemas.microsoft.com/office/drawing/2014/main" val="2848252774"/>
                    </a:ext>
                  </a:extLst>
                </a:gridCol>
                <a:gridCol w="1291479">
                  <a:extLst>
                    <a:ext uri="{9D8B030D-6E8A-4147-A177-3AD203B41FA5}">
                      <a16:colId xmlns:a16="http://schemas.microsoft.com/office/drawing/2014/main" val="1120861601"/>
                    </a:ext>
                  </a:extLst>
                </a:gridCol>
                <a:gridCol w="2360290">
                  <a:extLst>
                    <a:ext uri="{9D8B030D-6E8A-4147-A177-3AD203B41FA5}">
                      <a16:colId xmlns:a16="http://schemas.microsoft.com/office/drawing/2014/main" val="2572572440"/>
                    </a:ext>
                  </a:extLst>
                </a:gridCol>
                <a:gridCol w="905520">
                  <a:extLst>
                    <a:ext uri="{9D8B030D-6E8A-4147-A177-3AD203B41FA5}">
                      <a16:colId xmlns:a16="http://schemas.microsoft.com/office/drawing/2014/main" val="3329246059"/>
                    </a:ext>
                  </a:extLst>
                </a:gridCol>
              </a:tblGrid>
              <a:tr h="535689">
                <a:tc>
                  <a:txBody>
                    <a:bodyPr/>
                    <a:lstStyle/>
                    <a:p>
                      <a:pPr algn="ctr" fontAlgn="ctr"/>
                      <a:r>
                        <a:rPr lang="en-GB" sz="2400" b="0" u="none" strike="noStrike" cap="all" spc="150">
                          <a:solidFill>
                            <a:schemeClr val="lt1"/>
                          </a:solidFill>
                          <a:effectLst/>
                        </a:rPr>
                        <a:t> </a:t>
                      </a:r>
                      <a:endParaRPr lang="en-GB" sz="2400" b="0" i="0" u="none" strike="noStrike" cap="all" spc="150">
                        <a:solidFill>
                          <a:schemeClr val="lt1"/>
                        </a:solidFill>
                        <a:effectLst/>
                        <a:latin typeface="Calibri" panose="020F0502020204030204" pitchFamily="34" charset="0"/>
                      </a:endParaRPr>
                    </a:p>
                  </a:txBody>
                  <a:tcPr marL="146000" marR="146000" marT="146000" marB="146000" anchor="ctr">
                    <a:lnL w="12700" cmpd="sng">
                      <a:noFill/>
                    </a:lnL>
                    <a:lnR w="12700" cmpd="sng">
                      <a:noFill/>
                    </a:lnR>
                    <a:lnT w="12700" cmpd="sng">
                      <a:noFill/>
                    </a:lnT>
                    <a:lnB w="38100" cmpd="sng">
                      <a:noFill/>
                    </a:lnB>
                    <a:solidFill>
                      <a:srgbClr val="505356"/>
                    </a:solidFill>
                  </a:tcPr>
                </a:tc>
                <a:tc>
                  <a:txBody>
                    <a:bodyPr/>
                    <a:lstStyle/>
                    <a:p>
                      <a:pPr algn="ctr" fontAlgn="ctr"/>
                      <a:r>
                        <a:rPr lang="en-GB" sz="2400" b="0" u="none" strike="noStrike" cap="all" spc="150">
                          <a:solidFill>
                            <a:schemeClr val="lt1"/>
                          </a:solidFill>
                          <a:effectLst/>
                        </a:rPr>
                        <a:t> </a:t>
                      </a:r>
                      <a:endParaRPr lang="en-GB" sz="2400" b="0" i="0" u="none" strike="noStrike" cap="all" spc="150">
                        <a:solidFill>
                          <a:schemeClr val="lt1"/>
                        </a:solidFill>
                        <a:effectLst/>
                        <a:latin typeface="Calibri" panose="020F0502020204030204" pitchFamily="34" charset="0"/>
                      </a:endParaRPr>
                    </a:p>
                  </a:txBody>
                  <a:tcPr marL="146000" marR="146000" marT="146000" marB="146000" anchor="ctr">
                    <a:lnL w="12700" cmpd="sng">
                      <a:noFill/>
                    </a:lnL>
                    <a:lnR w="12700" cmpd="sng">
                      <a:noFill/>
                    </a:lnR>
                    <a:lnT w="12700" cmpd="sng">
                      <a:noFill/>
                    </a:lnT>
                    <a:lnB w="38100" cmpd="sng">
                      <a:noFill/>
                    </a:lnB>
                    <a:solidFill>
                      <a:srgbClr val="505356"/>
                    </a:solidFill>
                  </a:tcPr>
                </a:tc>
                <a:tc gridSpan="7">
                  <a:txBody>
                    <a:bodyPr/>
                    <a:lstStyle/>
                    <a:p>
                      <a:pPr algn="ctr" fontAlgn="ctr"/>
                      <a:r>
                        <a:rPr lang="en-GB" sz="2400" b="0" u="none" strike="noStrike" cap="all" spc="150" dirty="0">
                          <a:solidFill>
                            <a:schemeClr val="lt1"/>
                          </a:solidFill>
                          <a:effectLst/>
                        </a:rPr>
                        <a:t>Time (h)</a:t>
                      </a:r>
                      <a:endParaRPr lang="en-GB" sz="2400" b="0" i="0" u="none" strike="noStrike" cap="all" spc="150" dirty="0">
                        <a:solidFill>
                          <a:schemeClr val="lt1"/>
                        </a:solidFill>
                        <a:effectLst/>
                        <a:latin typeface="Calibri" panose="020F0502020204030204" pitchFamily="34" charset="0"/>
                      </a:endParaRPr>
                    </a:p>
                  </a:txBody>
                  <a:tcPr marL="146000" marR="146000" marT="146000" marB="146000" anchor="ctr">
                    <a:lnL w="12700" cmpd="sng">
                      <a:noFill/>
                    </a:lnL>
                    <a:lnR w="12700" cmpd="sng">
                      <a:noFill/>
                    </a:lnR>
                    <a:lnT w="12700" cmpd="sng">
                      <a:noFill/>
                    </a:lnT>
                    <a:lnB w="38100" cmpd="sng">
                      <a:noFill/>
                    </a:lnB>
                    <a:solidFill>
                      <a:srgbClr val="505356"/>
                    </a:solidFill>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2391564413"/>
                  </a:ext>
                </a:extLst>
              </a:tr>
              <a:tr h="734276">
                <a:tc>
                  <a:txBody>
                    <a:bodyPr/>
                    <a:lstStyle/>
                    <a:p>
                      <a:pPr algn="ctr" fontAlgn="ctr"/>
                      <a:r>
                        <a:rPr lang="en-GB" sz="2000" u="none" strike="noStrike" cap="none" spc="0">
                          <a:solidFill>
                            <a:schemeClr val="tx1"/>
                          </a:solidFill>
                          <a:effectLst/>
                        </a:rPr>
                        <a:t>Condition Code</a:t>
                      </a:r>
                      <a:endParaRPr lang="en-GB" sz="2000" b="1" i="0" u="none" strike="noStrike" cap="none" spc="0">
                        <a:solidFill>
                          <a:schemeClr val="tx1"/>
                        </a:solidFill>
                        <a:effectLst/>
                        <a:latin typeface="Calibri" panose="020F0502020204030204" pitchFamily="34" charset="0"/>
                      </a:endParaRPr>
                    </a:p>
                  </a:txBody>
                  <a:tcPr marL="146000" marR="146000" marT="146000" marB="146000" anchor="ctr">
                    <a:lnL w="12700" cmpd="sng">
                      <a:noFill/>
                      <a:prstDash val="solid"/>
                    </a:lnL>
                    <a:lnR w="12700" cmpd="sng">
                      <a:noFill/>
                      <a:prstDash val="solid"/>
                    </a:lnR>
                    <a:lnT w="38100" cmpd="sng">
                      <a:noFill/>
                    </a:lnT>
                    <a:lnB w="12700" cmpd="sng">
                      <a:noFill/>
                      <a:prstDash val="solid"/>
                    </a:lnB>
                    <a:noFill/>
                  </a:tcPr>
                </a:tc>
                <a:tc>
                  <a:txBody>
                    <a:bodyPr/>
                    <a:lstStyle/>
                    <a:p>
                      <a:pPr algn="ctr" fontAlgn="ctr"/>
                      <a:r>
                        <a:rPr lang="en-GB" sz="2000" u="none" strike="noStrike" cap="none" spc="0">
                          <a:solidFill>
                            <a:schemeClr val="tx1"/>
                          </a:solidFill>
                          <a:effectLst/>
                        </a:rPr>
                        <a:t>Condition</a:t>
                      </a:r>
                      <a:endParaRPr lang="en-GB" sz="2000" b="1" i="0" u="none" strike="noStrike" cap="none" spc="0">
                        <a:solidFill>
                          <a:schemeClr val="tx1"/>
                        </a:solidFill>
                        <a:effectLst/>
                        <a:latin typeface="Calibri" panose="020F0502020204030204" pitchFamily="34" charset="0"/>
                      </a:endParaRPr>
                    </a:p>
                  </a:txBody>
                  <a:tcPr marL="146000" marR="146000" marT="146000" marB="146000" anchor="ctr">
                    <a:lnL w="12700" cmpd="sng">
                      <a:noFill/>
                      <a:prstDash val="solid"/>
                    </a:lnL>
                    <a:lnR w="12700" cmpd="sng">
                      <a:noFill/>
                      <a:prstDash val="solid"/>
                    </a:lnR>
                    <a:lnT w="38100" cmpd="sng">
                      <a:noFill/>
                    </a:lnT>
                    <a:lnB w="12700" cmpd="sng">
                      <a:noFill/>
                      <a:prstDash val="solid"/>
                    </a:lnB>
                    <a:noFill/>
                  </a:tcPr>
                </a:tc>
                <a:tc>
                  <a:txBody>
                    <a:bodyPr/>
                    <a:lstStyle/>
                    <a:p>
                      <a:pPr algn="ctr" fontAlgn="ctr"/>
                      <a:r>
                        <a:rPr lang="en-GB" sz="2000" u="none" strike="noStrike" cap="none" spc="0">
                          <a:solidFill>
                            <a:schemeClr val="tx1"/>
                          </a:solidFill>
                          <a:effectLst/>
                        </a:rPr>
                        <a:t>0.00</a:t>
                      </a:r>
                      <a:endParaRPr lang="en-GB" sz="2000" b="1" i="0" u="none" strike="noStrike" cap="none" spc="0">
                        <a:solidFill>
                          <a:schemeClr val="tx1"/>
                        </a:solidFill>
                        <a:effectLst/>
                        <a:latin typeface="Calibri" panose="020F0502020204030204" pitchFamily="34" charset="0"/>
                      </a:endParaRPr>
                    </a:p>
                  </a:txBody>
                  <a:tcPr marL="146000" marR="146000" marT="146000" marB="146000" anchor="ctr">
                    <a:lnL w="12700" cmpd="sng">
                      <a:noFill/>
                      <a:prstDash val="solid"/>
                    </a:lnL>
                    <a:lnR w="12700" cmpd="sng">
                      <a:noFill/>
                      <a:prstDash val="solid"/>
                    </a:lnR>
                    <a:lnT w="38100" cmpd="sng">
                      <a:noFill/>
                    </a:lnT>
                    <a:lnB w="12700" cmpd="sng">
                      <a:noFill/>
                      <a:prstDash val="solid"/>
                    </a:lnB>
                    <a:noFill/>
                  </a:tcPr>
                </a:tc>
                <a:tc>
                  <a:txBody>
                    <a:bodyPr/>
                    <a:lstStyle/>
                    <a:p>
                      <a:pPr algn="ctr" fontAlgn="ctr"/>
                      <a:r>
                        <a:rPr lang="en-GB" sz="2000" u="none" strike="noStrike" cap="none" spc="0">
                          <a:solidFill>
                            <a:schemeClr val="tx1"/>
                          </a:solidFill>
                          <a:effectLst/>
                        </a:rPr>
                        <a:t>24.00</a:t>
                      </a:r>
                      <a:endParaRPr lang="en-GB" sz="2000" b="1" i="0" u="none" strike="noStrike" cap="none" spc="0">
                        <a:solidFill>
                          <a:schemeClr val="tx1"/>
                        </a:solidFill>
                        <a:effectLst/>
                        <a:latin typeface="Calibri" panose="020F0502020204030204" pitchFamily="34" charset="0"/>
                      </a:endParaRPr>
                    </a:p>
                  </a:txBody>
                  <a:tcPr marL="146000" marR="146000" marT="146000" marB="146000" anchor="ctr">
                    <a:lnL w="12700" cmpd="sng">
                      <a:noFill/>
                      <a:prstDash val="solid"/>
                    </a:lnL>
                    <a:lnR w="12700" cmpd="sng">
                      <a:noFill/>
                      <a:prstDash val="solid"/>
                    </a:lnR>
                    <a:lnT w="38100" cmpd="sng">
                      <a:noFill/>
                    </a:lnT>
                    <a:lnB w="12700" cmpd="sng">
                      <a:noFill/>
                      <a:prstDash val="solid"/>
                    </a:lnB>
                    <a:noFill/>
                  </a:tcPr>
                </a:tc>
                <a:tc>
                  <a:txBody>
                    <a:bodyPr/>
                    <a:lstStyle/>
                    <a:p>
                      <a:pPr algn="ctr" fontAlgn="ctr"/>
                      <a:r>
                        <a:rPr lang="en-GB" sz="2000" u="none" strike="noStrike" cap="none" spc="0">
                          <a:solidFill>
                            <a:schemeClr val="tx1"/>
                          </a:solidFill>
                          <a:effectLst/>
                        </a:rPr>
                        <a:t>48.00</a:t>
                      </a:r>
                      <a:endParaRPr lang="en-GB" sz="2000" b="1" i="0" u="none" strike="noStrike" cap="none" spc="0">
                        <a:solidFill>
                          <a:schemeClr val="tx1"/>
                        </a:solidFill>
                        <a:effectLst/>
                        <a:latin typeface="Calibri" panose="020F0502020204030204" pitchFamily="34" charset="0"/>
                      </a:endParaRPr>
                    </a:p>
                  </a:txBody>
                  <a:tcPr marL="146000" marR="146000" marT="146000" marB="146000" anchor="ctr">
                    <a:lnL w="12700" cmpd="sng">
                      <a:noFill/>
                      <a:prstDash val="solid"/>
                    </a:lnL>
                    <a:lnR w="12700" cmpd="sng">
                      <a:noFill/>
                      <a:prstDash val="solid"/>
                    </a:lnR>
                    <a:lnT w="38100" cmpd="sng">
                      <a:noFill/>
                    </a:lnT>
                    <a:lnB w="12700" cmpd="sng">
                      <a:noFill/>
                      <a:prstDash val="solid"/>
                    </a:lnB>
                    <a:noFill/>
                  </a:tcPr>
                </a:tc>
                <a:tc>
                  <a:txBody>
                    <a:bodyPr/>
                    <a:lstStyle/>
                    <a:p>
                      <a:pPr algn="ctr" fontAlgn="ctr"/>
                      <a:r>
                        <a:rPr lang="en-GB" sz="2000" u="none" strike="noStrike" cap="none" spc="0">
                          <a:solidFill>
                            <a:schemeClr val="tx1"/>
                          </a:solidFill>
                          <a:effectLst/>
                        </a:rPr>
                        <a:t>70.25</a:t>
                      </a:r>
                      <a:endParaRPr lang="en-GB" sz="2000" b="1" i="0" u="none" strike="noStrike" cap="none" spc="0">
                        <a:solidFill>
                          <a:schemeClr val="tx1"/>
                        </a:solidFill>
                        <a:effectLst/>
                        <a:latin typeface="Calibri" panose="020F0502020204030204" pitchFamily="34" charset="0"/>
                      </a:endParaRPr>
                    </a:p>
                  </a:txBody>
                  <a:tcPr marL="146000" marR="146000" marT="146000" marB="146000" anchor="ctr">
                    <a:lnL w="12700" cmpd="sng">
                      <a:noFill/>
                      <a:prstDash val="solid"/>
                    </a:lnL>
                    <a:lnR w="12700" cmpd="sng">
                      <a:noFill/>
                      <a:prstDash val="solid"/>
                    </a:lnR>
                    <a:lnT w="38100" cmpd="sng">
                      <a:noFill/>
                    </a:lnT>
                    <a:lnB w="12700" cmpd="sng">
                      <a:noFill/>
                      <a:prstDash val="solid"/>
                    </a:lnB>
                    <a:noFill/>
                  </a:tcPr>
                </a:tc>
                <a:tc>
                  <a:txBody>
                    <a:bodyPr/>
                    <a:lstStyle/>
                    <a:p>
                      <a:pPr algn="ctr" fontAlgn="ctr"/>
                      <a:r>
                        <a:rPr lang="en-GB" sz="2000" u="none" strike="noStrike" cap="none" spc="0">
                          <a:solidFill>
                            <a:schemeClr val="tx1"/>
                          </a:solidFill>
                          <a:effectLst/>
                        </a:rPr>
                        <a:t>70.75</a:t>
                      </a:r>
                      <a:endParaRPr lang="en-GB" sz="2000" b="1" i="0" u="none" strike="noStrike" cap="none" spc="0">
                        <a:solidFill>
                          <a:schemeClr val="tx1"/>
                        </a:solidFill>
                        <a:effectLst/>
                        <a:latin typeface="Calibri" panose="020F0502020204030204" pitchFamily="34" charset="0"/>
                      </a:endParaRPr>
                    </a:p>
                  </a:txBody>
                  <a:tcPr marL="146000" marR="146000" marT="146000" marB="146000" anchor="ctr">
                    <a:lnL w="12700" cmpd="sng">
                      <a:noFill/>
                      <a:prstDash val="solid"/>
                    </a:lnL>
                    <a:lnR w="12700" cmpd="sng">
                      <a:noFill/>
                      <a:prstDash val="solid"/>
                    </a:lnR>
                    <a:lnT w="38100" cmpd="sng">
                      <a:noFill/>
                    </a:lnT>
                    <a:lnB w="12700" cmpd="sng">
                      <a:noFill/>
                      <a:prstDash val="solid"/>
                    </a:lnB>
                    <a:noFill/>
                  </a:tcPr>
                </a:tc>
                <a:tc>
                  <a:txBody>
                    <a:bodyPr/>
                    <a:lstStyle/>
                    <a:p>
                      <a:pPr algn="ctr" fontAlgn="ctr"/>
                      <a:r>
                        <a:rPr lang="en-GB" sz="2000" u="none" strike="noStrike" cap="none" spc="0">
                          <a:solidFill>
                            <a:schemeClr val="tx1"/>
                          </a:solidFill>
                          <a:effectLst/>
                        </a:rPr>
                        <a:t>71.25</a:t>
                      </a:r>
                      <a:endParaRPr lang="en-GB" sz="2000" b="1" i="0" u="none" strike="noStrike" cap="none" spc="0">
                        <a:solidFill>
                          <a:schemeClr val="tx1"/>
                        </a:solidFill>
                        <a:effectLst/>
                        <a:latin typeface="Calibri" panose="020F0502020204030204" pitchFamily="34" charset="0"/>
                      </a:endParaRPr>
                    </a:p>
                  </a:txBody>
                  <a:tcPr marL="146000" marR="146000" marT="146000" marB="146000" anchor="ctr">
                    <a:lnL w="12700" cmpd="sng">
                      <a:noFill/>
                      <a:prstDash val="solid"/>
                    </a:lnL>
                    <a:lnR w="12700" cmpd="sng">
                      <a:noFill/>
                      <a:prstDash val="solid"/>
                    </a:lnR>
                    <a:lnT w="38100" cmpd="sng">
                      <a:noFill/>
                    </a:lnT>
                    <a:lnB w="12700" cmpd="sng">
                      <a:noFill/>
                      <a:prstDash val="solid"/>
                    </a:lnB>
                    <a:noFill/>
                  </a:tcPr>
                </a:tc>
                <a:tc>
                  <a:txBody>
                    <a:bodyPr/>
                    <a:lstStyle/>
                    <a:p>
                      <a:pPr algn="ctr" fontAlgn="ctr"/>
                      <a:r>
                        <a:rPr lang="en-GB" sz="2000" u="none" strike="noStrike" cap="none" spc="0">
                          <a:solidFill>
                            <a:schemeClr val="tx1"/>
                          </a:solidFill>
                          <a:effectLst/>
                        </a:rPr>
                        <a:t>72.00</a:t>
                      </a:r>
                      <a:endParaRPr lang="en-GB" sz="2000" b="1" i="0" u="none" strike="noStrike" cap="none" spc="0">
                        <a:solidFill>
                          <a:schemeClr val="tx1"/>
                        </a:solidFill>
                        <a:effectLst/>
                        <a:latin typeface="Calibri" panose="020F0502020204030204" pitchFamily="34" charset="0"/>
                      </a:endParaRPr>
                    </a:p>
                  </a:txBody>
                  <a:tcPr marL="146000" marR="146000" marT="146000" marB="146000" anchor="ctr">
                    <a:lnL w="12700" cmpd="sng">
                      <a:noFill/>
                      <a:prstDash val="solid"/>
                    </a:lnL>
                    <a:lnR w="12700" cmpd="sng">
                      <a:noFill/>
                      <a:prstDash val="solid"/>
                    </a:lnR>
                    <a:lnT w="38100" cmpd="sng">
                      <a:noFill/>
                    </a:lnT>
                    <a:lnB w="12700" cmpd="sng">
                      <a:noFill/>
                      <a:prstDash val="solid"/>
                    </a:lnB>
                    <a:noFill/>
                  </a:tcPr>
                </a:tc>
                <a:extLst>
                  <a:ext uri="{0D108BD9-81ED-4DB2-BD59-A6C34878D82A}">
                    <a16:rowId xmlns:a16="http://schemas.microsoft.com/office/drawing/2014/main" val="2047866763"/>
                  </a:ext>
                </a:extLst>
              </a:tr>
              <a:tr h="734276">
                <a:tc>
                  <a:txBody>
                    <a:bodyPr/>
                    <a:lstStyle/>
                    <a:p>
                      <a:pPr algn="ctr" fontAlgn="ctr"/>
                      <a:r>
                        <a:rPr lang="en-GB" sz="2000" u="none" strike="noStrike" cap="none" spc="0">
                          <a:solidFill>
                            <a:schemeClr val="tx1"/>
                          </a:solidFill>
                          <a:effectLst/>
                        </a:rPr>
                        <a:t>D</a:t>
                      </a:r>
                      <a:endParaRPr lang="en-GB" sz="2000" b="1" i="0" u="none" strike="noStrike" cap="none" spc="0">
                        <a:solidFill>
                          <a:schemeClr val="tx1"/>
                        </a:solidFill>
                        <a:effectLst/>
                        <a:latin typeface="Calibri" panose="020F0502020204030204" pitchFamily="34" charset="0"/>
                      </a:endParaRPr>
                    </a:p>
                  </a:txBody>
                  <a:tcPr marL="146000" marR="146000" marT="146000" marB="146000" anchor="ctr">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algn="ctr" fontAlgn="ctr"/>
                      <a:r>
                        <a:rPr lang="en-GB" sz="2000" u="none" strike="noStrike" cap="none" spc="0">
                          <a:solidFill>
                            <a:schemeClr val="tx1"/>
                          </a:solidFill>
                          <a:effectLst/>
                        </a:rPr>
                        <a:t>DMSO</a:t>
                      </a:r>
                      <a:endParaRPr lang="en-GB" sz="2000" b="1" i="0" u="none" strike="noStrike" cap="none" spc="0">
                        <a:solidFill>
                          <a:schemeClr val="tx1"/>
                        </a:solidFill>
                        <a:effectLst/>
                        <a:latin typeface="Calibri" panose="020F0502020204030204" pitchFamily="34" charset="0"/>
                      </a:endParaRPr>
                    </a:p>
                  </a:txBody>
                  <a:tcPr marL="146000" marR="146000" marT="146000" marB="146000" anchor="ctr">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algn="ctr" fontAlgn="ctr"/>
                      <a:r>
                        <a:rPr lang="en-GB" sz="2000" u="none" strike="noStrike" cap="none" spc="0">
                          <a:solidFill>
                            <a:schemeClr val="tx1"/>
                          </a:solidFill>
                          <a:effectLst/>
                        </a:rPr>
                        <a:t>Add DMSO</a:t>
                      </a:r>
                      <a:endParaRPr lang="en-GB" sz="2000" b="0" i="0" u="none" strike="noStrike" cap="none" spc="0">
                        <a:solidFill>
                          <a:schemeClr val="tx1"/>
                        </a:solidFill>
                        <a:effectLst/>
                        <a:latin typeface="Calibri" panose="020F0502020204030204" pitchFamily="34" charset="0"/>
                      </a:endParaRPr>
                    </a:p>
                  </a:txBody>
                  <a:tcPr marL="146000" marR="146000" marT="146000" marB="146000" anchor="ctr">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algn="ctr" fontAlgn="ctr"/>
                      <a:r>
                        <a:rPr lang="en-GB" sz="2000" u="none" strike="noStrike" cap="none" spc="0">
                          <a:solidFill>
                            <a:schemeClr val="tx1"/>
                          </a:solidFill>
                          <a:effectLst/>
                        </a:rPr>
                        <a:t>-</a:t>
                      </a:r>
                      <a:endParaRPr lang="en-GB" sz="2000" b="0" i="0" u="none" strike="noStrike" cap="none" spc="0">
                        <a:solidFill>
                          <a:schemeClr val="tx1"/>
                        </a:solidFill>
                        <a:effectLst/>
                        <a:latin typeface="Calibri" panose="020F0502020204030204" pitchFamily="34" charset="0"/>
                      </a:endParaRPr>
                    </a:p>
                  </a:txBody>
                  <a:tcPr marL="146000" marR="146000" marT="146000" marB="146000" anchor="ctr">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algn="ctr" fontAlgn="ctr"/>
                      <a:r>
                        <a:rPr lang="en-GB" sz="2000" u="none" strike="noStrike" cap="none" spc="0">
                          <a:solidFill>
                            <a:schemeClr val="tx1"/>
                          </a:solidFill>
                          <a:effectLst/>
                        </a:rPr>
                        <a:t>-</a:t>
                      </a:r>
                      <a:endParaRPr lang="en-GB" sz="2000" b="0" i="0" u="none" strike="noStrike" cap="none" spc="0">
                        <a:solidFill>
                          <a:schemeClr val="tx1"/>
                        </a:solidFill>
                        <a:effectLst/>
                        <a:latin typeface="Calibri" panose="020F0502020204030204" pitchFamily="34" charset="0"/>
                      </a:endParaRPr>
                    </a:p>
                  </a:txBody>
                  <a:tcPr marL="146000" marR="146000" marT="146000" marB="146000" anchor="ctr">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algn="ctr" fontAlgn="ctr"/>
                      <a:r>
                        <a:rPr lang="en-GB" sz="2000" u="none" strike="noStrike" cap="none" spc="0">
                          <a:solidFill>
                            <a:schemeClr val="tx1"/>
                          </a:solidFill>
                          <a:effectLst/>
                        </a:rPr>
                        <a:t>Starve</a:t>
                      </a:r>
                      <a:endParaRPr lang="en-GB" sz="2000" b="0" i="0" u="none" strike="noStrike" cap="none" spc="0">
                        <a:solidFill>
                          <a:schemeClr val="tx1"/>
                        </a:solidFill>
                        <a:effectLst/>
                        <a:latin typeface="Calibri" panose="020F0502020204030204" pitchFamily="34" charset="0"/>
                      </a:endParaRPr>
                    </a:p>
                  </a:txBody>
                  <a:tcPr marL="146000" marR="146000" marT="146000" marB="146000" anchor="ctr">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algn="ctr" fontAlgn="ctr"/>
                      <a:r>
                        <a:rPr lang="en-GB" sz="2000" u="none" strike="noStrike" cap="none" spc="0">
                          <a:solidFill>
                            <a:schemeClr val="tx1"/>
                          </a:solidFill>
                          <a:effectLst/>
                        </a:rPr>
                        <a:t>-</a:t>
                      </a:r>
                      <a:endParaRPr lang="en-GB" sz="2000" b="0" i="0" u="none" strike="noStrike" cap="none" spc="0">
                        <a:solidFill>
                          <a:schemeClr val="tx1"/>
                        </a:solidFill>
                        <a:effectLst/>
                        <a:latin typeface="Calibri" panose="020F0502020204030204" pitchFamily="34" charset="0"/>
                      </a:endParaRPr>
                    </a:p>
                  </a:txBody>
                  <a:tcPr marL="146000" marR="146000" marT="146000" marB="146000" anchor="ctr">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algn="ctr" fontAlgn="ctr"/>
                      <a:r>
                        <a:rPr lang="en-GB" sz="2000" u="none" strike="noStrike" cap="none" spc="0">
                          <a:solidFill>
                            <a:schemeClr val="tx1"/>
                          </a:solidFill>
                          <a:effectLst/>
                        </a:rPr>
                        <a:t>-</a:t>
                      </a:r>
                      <a:endParaRPr lang="en-GB" sz="2000" b="0" i="0" u="none" strike="noStrike" cap="none" spc="0">
                        <a:solidFill>
                          <a:schemeClr val="tx1"/>
                        </a:solidFill>
                        <a:effectLst/>
                        <a:latin typeface="Calibri" panose="020F0502020204030204" pitchFamily="34" charset="0"/>
                      </a:endParaRPr>
                    </a:p>
                  </a:txBody>
                  <a:tcPr marL="146000" marR="146000" marT="146000" marB="146000" anchor="ctr">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algn="ctr" fontAlgn="ctr"/>
                      <a:r>
                        <a:rPr lang="en-GB" sz="2000" u="none" strike="noStrike" cap="none" spc="0">
                          <a:solidFill>
                            <a:schemeClr val="tx1"/>
                          </a:solidFill>
                          <a:effectLst/>
                        </a:rPr>
                        <a:t>Lysis</a:t>
                      </a:r>
                      <a:endParaRPr lang="en-GB" sz="2000" b="0" i="0" u="none" strike="noStrike" cap="none" spc="0">
                        <a:solidFill>
                          <a:schemeClr val="tx1"/>
                        </a:solidFill>
                        <a:effectLst/>
                        <a:latin typeface="Calibri" panose="020F0502020204030204" pitchFamily="34" charset="0"/>
                      </a:endParaRPr>
                    </a:p>
                  </a:txBody>
                  <a:tcPr marL="146000" marR="146000" marT="146000" marB="146000" anchor="ctr">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extLst>
                  <a:ext uri="{0D108BD9-81ED-4DB2-BD59-A6C34878D82A}">
                    <a16:rowId xmlns:a16="http://schemas.microsoft.com/office/drawing/2014/main" val="1207605328"/>
                  </a:ext>
                </a:extLst>
              </a:tr>
              <a:tr h="734276">
                <a:tc>
                  <a:txBody>
                    <a:bodyPr/>
                    <a:lstStyle/>
                    <a:p>
                      <a:pPr algn="ctr" fontAlgn="ctr"/>
                      <a:r>
                        <a:rPr lang="en-GB" sz="2000" u="none" strike="noStrike" cap="none" spc="0">
                          <a:solidFill>
                            <a:schemeClr val="tx1"/>
                          </a:solidFill>
                          <a:effectLst/>
                        </a:rPr>
                        <a:t>T</a:t>
                      </a:r>
                      <a:endParaRPr lang="en-GB" sz="2000" b="1" i="0" u="none" strike="noStrike" cap="none" spc="0">
                        <a:solidFill>
                          <a:schemeClr val="tx1"/>
                        </a:solidFill>
                        <a:effectLst/>
                        <a:latin typeface="Calibri" panose="020F0502020204030204" pitchFamily="34" charset="0"/>
                      </a:endParaRPr>
                    </a:p>
                  </a:txBody>
                  <a:tcPr marL="146000" marR="146000" marT="146000" marB="146000" anchor="ctr">
                    <a:lnL w="12700" cmpd="sng">
                      <a:noFill/>
                      <a:prstDash val="solid"/>
                    </a:lnL>
                    <a:lnR w="12700" cmpd="sng">
                      <a:noFill/>
                      <a:prstDash val="solid"/>
                    </a:lnR>
                    <a:lnT w="12700" cmpd="sng">
                      <a:noFill/>
                      <a:prstDash val="solid"/>
                    </a:lnT>
                    <a:lnB w="12700" cmpd="sng">
                      <a:noFill/>
                      <a:prstDash val="solid"/>
                    </a:lnB>
                    <a:noFill/>
                  </a:tcPr>
                </a:tc>
                <a:tc>
                  <a:txBody>
                    <a:bodyPr/>
                    <a:lstStyle/>
                    <a:p>
                      <a:pPr algn="ctr" fontAlgn="ctr"/>
                      <a:r>
                        <a:rPr lang="en-GB" sz="2000" u="none" strike="noStrike" cap="none" spc="0">
                          <a:solidFill>
                            <a:schemeClr val="tx1"/>
                          </a:solidFill>
                          <a:effectLst/>
                        </a:rPr>
                        <a:t>TGFb</a:t>
                      </a:r>
                      <a:endParaRPr lang="en-GB" sz="2000" b="1" i="0" u="none" strike="noStrike" cap="none" spc="0">
                        <a:solidFill>
                          <a:schemeClr val="tx1"/>
                        </a:solidFill>
                        <a:effectLst/>
                        <a:latin typeface="Calibri" panose="020F0502020204030204" pitchFamily="34" charset="0"/>
                      </a:endParaRPr>
                    </a:p>
                  </a:txBody>
                  <a:tcPr marL="146000" marR="146000" marT="146000" marB="146000" anchor="ctr">
                    <a:lnL w="12700" cmpd="sng">
                      <a:noFill/>
                      <a:prstDash val="solid"/>
                    </a:lnL>
                    <a:lnR w="12700" cmpd="sng">
                      <a:noFill/>
                      <a:prstDash val="solid"/>
                    </a:lnR>
                    <a:lnT w="12700" cmpd="sng">
                      <a:noFill/>
                      <a:prstDash val="solid"/>
                    </a:lnT>
                    <a:lnB w="12700" cmpd="sng">
                      <a:noFill/>
                      <a:prstDash val="solid"/>
                    </a:lnB>
                    <a:noFill/>
                  </a:tcPr>
                </a:tc>
                <a:tc>
                  <a:txBody>
                    <a:bodyPr/>
                    <a:lstStyle/>
                    <a:p>
                      <a:pPr algn="ctr" fontAlgn="ctr"/>
                      <a:r>
                        <a:rPr lang="en-GB" sz="2000" u="none" strike="noStrike" cap="none" spc="0">
                          <a:solidFill>
                            <a:schemeClr val="tx1"/>
                          </a:solidFill>
                          <a:effectLst/>
                        </a:rPr>
                        <a:t>Add DMSO</a:t>
                      </a:r>
                      <a:endParaRPr lang="en-GB" sz="2000" b="0" i="0" u="none" strike="noStrike" cap="none" spc="0">
                        <a:solidFill>
                          <a:schemeClr val="tx1"/>
                        </a:solidFill>
                        <a:effectLst/>
                        <a:latin typeface="Calibri" panose="020F0502020204030204" pitchFamily="34" charset="0"/>
                      </a:endParaRPr>
                    </a:p>
                  </a:txBody>
                  <a:tcPr marL="146000" marR="146000" marT="146000" marB="146000" anchor="ctr">
                    <a:lnL w="12700" cmpd="sng">
                      <a:noFill/>
                      <a:prstDash val="solid"/>
                    </a:lnL>
                    <a:lnR w="12700" cmpd="sng">
                      <a:noFill/>
                      <a:prstDash val="solid"/>
                    </a:lnR>
                    <a:lnT w="12700" cmpd="sng">
                      <a:noFill/>
                      <a:prstDash val="solid"/>
                    </a:lnT>
                    <a:lnB w="12700" cmpd="sng">
                      <a:noFill/>
                      <a:prstDash val="solid"/>
                    </a:lnB>
                    <a:noFill/>
                  </a:tcPr>
                </a:tc>
                <a:tc>
                  <a:txBody>
                    <a:bodyPr/>
                    <a:lstStyle/>
                    <a:p>
                      <a:pPr algn="ctr" fontAlgn="ctr"/>
                      <a:r>
                        <a:rPr lang="en-GB" sz="2000" u="none" strike="noStrike" cap="none" spc="0">
                          <a:solidFill>
                            <a:schemeClr val="tx1"/>
                          </a:solidFill>
                          <a:effectLst/>
                        </a:rPr>
                        <a:t>-</a:t>
                      </a:r>
                      <a:endParaRPr lang="en-GB" sz="2000" b="0" i="0" u="none" strike="noStrike" cap="none" spc="0">
                        <a:solidFill>
                          <a:schemeClr val="tx1"/>
                        </a:solidFill>
                        <a:effectLst/>
                        <a:latin typeface="Calibri" panose="020F0502020204030204" pitchFamily="34" charset="0"/>
                      </a:endParaRPr>
                    </a:p>
                  </a:txBody>
                  <a:tcPr marL="146000" marR="146000" marT="146000" marB="146000" anchor="ctr">
                    <a:lnL w="12700" cmpd="sng">
                      <a:noFill/>
                      <a:prstDash val="solid"/>
                    </a:lnL>
                    <a:lnR w="12700" cmpd="sng">
                      <a:noFill/>
                      <a:prstDash val="solid"/>
                    </a:lnR>
                    <a:lnT w="12700" cmpd="sng">
                      <a:noFill/>
                      <a:prstDash val="solid"/>
                    </a:lnT>
                    <a:lnB w="12700" cmpd="sng">
                      <a:noFill/>
                      <a:prstDash val="solid"/>
                    </a:lnB>
                    <a:noFill/>
                  </a:tcPr>
                </a:tc>
                <a:tc>
                  <a:txBody>
                    <a:bodyPr/>
                    <a:lstStyle/>
                    <a:p>
                      <a:pPr algn="ctr" fontAlgn="ctr"/>
                      <a:r>
                        <a:rPr lang="en-GB" sz="2000" u="none" strike="noStrike" cap="none" spc="0">
                          <a:solidFill>
                            <a:schemeClr val="tx1"/>
                          </a:solidFill>
                          <a:effectLst/>
                        </a:rPr>
                        <a:t>-</a:t>
                      </a:r>
                      <a:endParaRPr lang="en-GB" sz="2000" b="0" i="0" u="none" strike="noStrike" cap="none" spc="0">
                        <a:solidFill>
                          <a:schemeClr val="tx1"/>
                        </a:solidFill>
                        <a:effectLst/>
                        <a:latin typeface="Calibri" panose="020F0502020204030204" pitchFamily="34" charset="0"/>
                      </a:endParaRPr>
                    </a:p>
                  </a:txBody>
                  <a:tcPr marL="146000" marR="146000" marT="146000" marB="146000" anchor="ctr">
                    <a:lnL w="12700" cmpd="sng">
                      <a:noFill/>
                      <a:prstDash val="solid"/>
                    </a:lnL>
                    <a:lnR w="12700" cmpd="sng">
                      <a:noFill/>
                      <a:prstDash val="solid"/>
                    </a:lnR>
                    <a:lnT w="12700" cmpd="sng">
                      <a:noFill/>
                      <a:prstDash val="solid"/>
                    </a:lnT>
                    <a:lnB w="12700" cmpd="sng">
                      <a:noFill/>
                      <a:prstDash val="solid"/>
                    </a:lnB>
                    <a:noFill/>
                  </a:tcPr>
                </a:tc>
                <a:tc>
                  <a:txBody>
                    <a:bodyPr/>
                    <a:lstStyle/>
                    <a:p>
                      <a:pPr algn="ctr" fontAlgn="ctr"/>
                      <a:r>
                        <a:rPr lang="en-GB" sz="2000" u="none" strike="noStrike" cap="none" spc="0">
                          <a:solidFill>
                            <a:schemeClr val="tx1"/>
                          </a:solidFill>
                          <a:effectLst/>
                        </a:rPr>
                        <a:t>Starve</a:t>
                      </a:r>
                      <a:endParaRPr lang="en-GB" sz="2000" b="0" i="0" u="none" strike="noStrike" cap="none" spc="0">
                        <a:solidFill>
                          <a:schemeClr val="tx1"/>
                        </a:solidFill>
                        <a:effectLst/>
                        <a:latin typeface="Calibri" panose="020F0502020204030204" pitchFamily="34" charset="0"/>
                      </a:endParaRPr>
                    </a:p>
                  </a:txBody>
                  <a:tcPr marL="146000" marR="146000" marT="146000" marB="146000" anchor="ctr">
                    <a:lnL w="12700" cmpd="sng">
                      <a:noFill/>
                      <a:prstDash val="solid"/>
                    </a:lnL>
                    <a:lnR w="12700" cmpd="sng">
                      <a:noFill/>
                      <a:prstDash val="solid"/>
                    </a:lnR>
                    <a:lnT w="12700" cmpd="sng">
                      <a:noFill/>
                      <a:prstDash val="solid"/>
                    </a:lnT>
                    <a:lnB w="12700" cmpd="sng">
                      <a:noFill/>
                      <a:prstDash val="solid"/>
                    </a:lnB>
                    <a:noFill/>
                  </a:tcPr>
                </a:tc>
                <a:tc>
                  <a:txBody>
                    <a:bodyPr/>
                    <a:lstStyle/>
                    <a:p>
                      <a:pPr algn="ctr" fontAlgn="ctr"/>
                      <a:r>
                        <a:rPr lang="en-GB" sz="2000" u="none" strike="noStrike" cap="none" spc="0">
                          <a:solidFill>
                            <a:schemeClr val="tx1"/>
                          </a:solidFill>
                          <a:effectLst/>
                        </a:rPr>
                        <a:t>-</a:t>
                      </a:r>
                      <a:endParaRPr lang="en-GB" sz="2000" b="0" i="0" u="none" strike="noStrike" cap="none" spc="0">
                        <a:solidFill>
                          <a:schemeClr val="tx1"/>
                        </a:solidFill>
                        <a:effectLst/>
                        <a:latin typeface="Calibri" panose="020F0502020204030204" pitchFamily="34" charset="0"/>
                      </a:endParaRPr>
                    </a:p>
                  </a:txBody>
                  <a:tcPr marL="146000" marR="146000" marT="146000" marB="146000" anchor="ctr">
                    <a:lnL w="12700" cmpd="sng">
                      <a:noFill/>
                      <a:prstDash val="solid"/>
                    </a:lnL>
                    <a:lnR w="12700" cmpd="sng">
                      <a:noFill/>
                      <a:prstDash val="solid"/>
                    </a:lnR>
                    <a:lnT w="12700" cmpd="sng">
                      <a:noFill/>
                      <a:prstDash val="solid"/>
                    </a:lnT>
                    <a:lnB w="12700" cmpd="sng">
                      <a:noFill/>
                      <a:prstDash val="solid"/>
                    </a:lnB>
                    <a:noFill/>
                  </a:tcPr>
                </a:tc>
                <a:tc>
                  <a:txBody>
                    <a:bodyPr/>
                    <a:lstStyle/>
                    <a:p>
                      <a:pPr algn="ctr" fontAlgn="ctr"/>
                      <a:r>
                        <a:rPr lang="en-GB" sz="2000" u="none" strike="noStrike" cap="none" spc="0">
                          <a:solidFill>
                            <a:schemeClr val="tx1"/>
                          </a:solidFill>
                          <a:effectLst/>
                        </a:rPr>
                        <a:t>TGFb Treatment</a:t>
                      </a:r>
                      <a:endParaRPr lang="en-GB" sz="2000" b="0" i="0" u="none" strike="noStrike" cap="none" spc="0">
                        <a:solidFill>
                          <a:schemeClr val="tx1"/>
                        </a:solidFill>
                        <a:effectLst/>
                        <a:latin typeface="Calibri" panose="020F0502020204030204" pitchFamily="34" charset="0"/>
                      </a:endParaRPr>
                    </a:p>
                  </a:txBody>
                  <a:tcPr marL="146000" marR="146000" marT="146000" marB="146000" anchor="ctr">
                    <a:lnL w="12700" cmpd="sng">
                      <a:noFill/>
                      <a:prstDash val="solid"/>
                    </a:lnL>
                    <a:lnR w="12700" cmpd="sng">
                      <a:noFill/>
                      <a:prstDash val="solid"/>
                    </a:lnR>
                    <a:lnT w="12700" cmpd="sng">
                      <a:noFill/>
                      <a:prstDash val="solid"/>
                    </a:lnT>
                    <a:lnB w="12700" cmpd="sng">
                      <a:noFill/>
                      <a:prstDash val="solid"/>
                    </a:lnB>
                    <a:noFill/>
                  </a:tcPr>
                </a:tc>
                <a:tc>
                  <a:txBody>
                    <a:bodyPr/>
                    <a:lstStyle/>
                    <a:p>
                      <a:pPr algn="ctr" fontAlgn="ctr"/>
                      <a:r>
                        <a:rPr lang="en-GB" sz="2000" u="none" strike="noStrike" cap="none" spc="0">
                          <a:solidFill>
                            <a:schemeClr val="tx1"/>
                          </a:solidFill>
                          <a:effectLst/>
                        </a:rPr>
                        <a:t>Lysis</a:t>
                      </a:r>
                      <a:endParaRPr lang="en-GB" sz="2000" b="0" i="0" u="none" strike="noStrike" cap="none" spc="0">
                        <a:solidFill>
                          <a:schemeClr val="tx1"/>
                        </a:solidFill>
                        <a:effectLst/>
                        <a:latin typeface="Calibri" panose="020F0502020204030204" pitchFamily="34" charset="0"/>
                      </a:endParaRPr>
                    </a:p>
                  </a:txBody>
                  <a:tcPr marL="146000" marR="146000" marT="146000" marB="146000" anchor="ctr">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3696954583"/>
                  </a:ext>
                </a:extLst>
              </a:tr>
              <a:tr h="734276">
                <a:tc>
                  <a:txBody>
                    <a:bodyPr/>
                    <a:lstStyle/>
                    <a:p>
                      <a:pPr algn="ctr" fontAlgn="ctr"/>
                      <a:r>
                        <a:rPr lang="en-GB" sz="2000" u="none" strike="noStrike" cap="none" spc="0">
                          <a:solidFill>
                            <a:schemeClr val="tx1"/>
                          </a:solidFill>
                          <a:effectLst/>
                        </a:rPr>
                        <a:t>E</a:t>
                      </a:r>
                      <a:endParaRPr lang="en-GB" sz="2000" b="1" i="0" u="none" strike="noStrike" cap="none" spc="0">
                        <a:solidFill>
                          <a:schemeClr val="tx1"/>
                        </a:solidFill>
                        <a:effectLst/>
                        <a:latin typeface="Calibri" panose="020F0502020204030204" pitchFamily="34" charset="0"/>
                      </a:endParaRPr>
                    </a:p>
                  </a:txBody>
                  <a:tcPr marL="146000" marR="146000" marT="146000" marB="146000" anchor="ctr">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algn="ctr" fontAlgn="ctr"/>
                      <a:r>
                        <a:rPr lang="en-GB" sz="2000" u="none" strike="noStrike" cap="none" spc="0" dirty="0" err="1">
                          <a:solidFill>
                            <a:schemeClr val="tx1"/>
                          </a:solidFill>
                          <a:effectLst/>
                        </a:rPr>
                        <a:t>TGFb</a:t>
                      </a:r>
                      <a:r>
                        <a:rPr lang="en-GB" sz="2000" u="none" strike="noStrike" cap="none" spc="0" dirty="0">
                          <a:solidFill>
                            <a:schemeClr val="tx1"/>
                          </a:solidFill>
                          <a:effectLst/>
                        </a:rPr>
                        <a:t> + EV</a:t>
                      </a:r>
                      <a:endParaRPr lang="en-GB" sz="2000" b="1" i="0" u="none" strike="noStrike" cap="none" spc="0" dirty="0">
                        <a:solidFill>
                          <a:schemeClr val="tx1"/>
                        </a:solidFill>
                        <a:effectLst/>
                        <a:latin typeface="Calibri" panose="020F0502020204030204" pitchFamily="34" charset="0"/>
                      </a:endParaRPr>
                    </a:p>
                  </a:txBody>
                  <a:tcPr marL="146000" marR="146000" marT="146000" marB="146000" anchor="ctr">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algn="ctr" fontAlgn="ctr"/>
                      <a:r>
                        <a:rPr lang="en-GB" sz="2000" u="none" strike="noStrike" cap="none" spc="0">
                          <a:solidFill>
                            <a:schemeClr val="tx1"/>
                          </a:solidFill>
                          <a:effectLst/>
                        </a:rPr>
                        <a:t>Add DMSO and EV</a:t>
                      </a:r>
                      <a:endParaRPr lang="en-GB" sz="2000" b="0" i="0" u="none" strike="noStrike" cap="none" spc="0">
                        <a:solidFill>
                          <a:schemeClr val="tx1"/>
                        </a:solidFill>
                        <a:effectLst/>
                        <a:latin typeface="Calibri" panose="020F0502020204030204" pitchFamily="34" charset="0"/>
                      </a:endParaRPr>
                    </a:p>
                  </a:txBody>
                  <a:tcPr marL="146000" marR="146000" marT="146000" marB="146000" anchor="ctr">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algn="ctr" fontAlgn="ctr"/>
                      <a:r>
                        <a:rPr lang="en-GB" sz="2000" u="none" strike="noStrike" cap="none" spc="0">
                          <a:solidFill>
                            <a:schemeClr val="tx1"/>
                          </a:solidFill>
                          <a:effectLst/>
                        </a:rPr>
                        <a:t>-</a:t>
                      </a:r>
                      <a:endParaRPr lang="en-GB" sz="2000" b="0" i="0" u="none" strike="noStrike" cap="none" spc="0">
                        <a:solidFill>
                          <a:schemeClr val="tx1"/>
                        </a:solidFill>
                        <a:effectLst/>
                        <a:latin typeface="Calibri" panose="020F0502020204030204" pitchFamily="34" charset="0"/>
                      </a:endParaRPr>
                    </a:p>
                  </a:txBody>
                  <a:tcPr marL="146000" marR="146000" marT="146000" marB="146000" anchor="ctr">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algn="ctr" fontAlgn="ctr"/>
                      <a:r>
                        <a:rPr lang="en-GB" sz="2000" u="none" strike="noStrike" cap="none" spc="0">
                          <a:solidFill>
                            <a:schemeClr val="tx1"/>
                          </a:solidFill>
                          <a:effectLst/>
                        </a:rPr>
                        <a:t>-</a:t>
                      </a:r>
                      <a:endParaRPr lang="en-GB" sz="2000" b="0" i="0" u="none" strike="noStrike" cap="none" spc="0">
                        <a:solidFill>
                          <a:schemeClr val="tx1"/>
                        </a:solidFill>
                        <a:effectLst/>
                        <a:latin typeface="Calibri" panose="020F0502020204030204" pitchFamily="34" charset="0"/>
                      </a:endParaRPr>
                    </a:p>
                  </a:txBody>
                  <a:tcPr marL="146000" marR="146000" marT="146000" marB="146000" anchor="ctr">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algn="ctr" fontAlgn="ctr"/>
                      <a:r>
                        <a:rPr lang="en-GB" sz="2000" u="none" strike="noStrike" cap="none" spc="0">
                          <a:solidFill>
                            <a:schemeClr val="tx1"/>
                          </a:solidFill>
                          <a:effectLst/>
                        </a:rPr>
                        <a:t>Starve</a:t>
                      </a:r>
                      <a:endParaRPr lang="en-GB" sz="2000" b="0" i="0" u="none" strike="noStrike" cap="none" spc="0">
                        <a:solidFill>
                          <a:schemeClr val="tx1"/>
                        </a:solidFill>
                        <a:effectLst/>
                        <a:latin typeface="Calibri" panose="020F0502020204030204" pitchFamily="34" charset="0"/>
                      </a:endParaRPr>
                    </a:p>
                  </a:txBody>
                  <a:tcPr marL="146000" marR="146000" marT="146000" marB="146000" anchor="ctr">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algn="ctr" fontAlgn="ctr"/>
                      <a:r>
                        <a:rPr lang="en-GB" sz="2000" u="none" strike="noStrike" cap="none" spc="0">
                          <a:solidFill>
                            <a:schemeClr val="tx1"/>
                          </a:solidFill>
                          <a:effectLst/>
                        </a:rPr>
                        <a:t>-</a:t>
                      </a:r>
                      <a:endParaRPr lang="en-GB" sz="2000" b="0" i="0" u="none" strike="noStrike" cap="none" spc="0">
                        <a:solidFill>
                          <a:schemeClr val="tx1"/>
                        </a:solidFill>
                        <a:effectLst/>
                        <a:latin typeface="Calibri" panose="020F0502020204030204" pitchFamily="34" charset="0"/>
                      </a:endParaRPr>
                    </a:p>
                  </a:txBody>
                  <a:tcPr marL="146000" marR="146000" marT="146000" marB="146000" anchor="ctr">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algn="ctr" fontAlgn="ctr"/>
                      <a:r>
                        <a:rPr lang="en-GB" sz="2000" u="none" strike="noStrike" cap="none" spc="0">
                          <a:solidFill>
                            <a:schemeClr val="tx1"/>
                          </a:solidFill>
                          <a:effectLst/>
                        </a:rPr>
                        <a:t>TGFb Treatment</a:t>
                      </a:r>
                      <a:endParaRPr lang="en-GB" sz="2000" b="0" i="0" u="none" strike="noStrike" cap="none" spc="0">
                        <a:solidFill>
                          <a:schemeClr val="tx1"/>
                        </a:solidFill>
                        <a:effectLst/>
                        <a:latin typeface="Calibri" panose="020F0502020204030204" pitchFamily="34" charset="0"/>
                      </a:endParaRPr>
                    </a:p>
                  </a:txBody>
                  <a:tcPr marL="146000" marR="146000" marT="146000" marB="146000" anchor="ctr">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algn="ctr" fontAlgn="ctr"/>
                      <a:r>
                        <a:rPr lang="en-GB" sz="2000" u="none" strike="noStrike" cap="none" spc="0">
                          <a:solidFill>
                            <a:schemeClr val="tx1"/>
                          </a:solidFill>
                          <a:effectLst/>
                        </a:rPr>
                        <a:t>Lysis</a:t>
                      </a:r>
                      <a:endParaRPr lang="en-GB" sz="2000" b="0" i="0" u="none" strike="noStrike" cap="none" spc="0">
                        <a:solidFill>
                          <a:schemeClr val="tx1"/>
                        </a:solidFill>
                        <a:effectLst/>
                        <a:latin typeface="Calibri" panose="020F0502020204030204" pitchFamily="34" charset="0"/>
                      </a:endParaRPr>
                    </a:p>
                  </a:txBody>
                  <a:tcPr marL="146000" marR="146000" marT="146000" marB="146000" anchor="ctr">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extLst>
                  <a:ext uri="{0D108BD9-81ED-4DB2-BD59-A6C34878D82A}">
                    <a16:rowId xmlns:a16="http://schemas.microsoft.com/office/drawing/2014/main" val="2620310600"/>
                  </a:ext>
                </a:extLst>
              </a:tr>
              <a:tr h="734276">
                <a:tc>
                  <a:txBody>
                    <a:bodyPr/>
                    <a:lstStyle/>
                    <a:p>
                      <a:pPr algn="ctr" fontAlgn="ctr"/>
                      <a:r>
                        <a:rPr lang="en-GB" sz="2000" u="none" strike="noStrike" cap="none" spc="0">
                          <a:solidFill>
                            <a:schemeClr val="tx1"/>
                          </a:solidFill>
                          <a:effectLst/>
                        </a:rPr>
                        <a:t>E_A_72</a:t>
                      </a:r>
                      <a:endParaRPr lang="en-GB" sz="2000" b="1" i="0" u="none" strike="noStrike" cap="none" spc="0">
                        <a:solidFill>
                          <a:schemeClr val="tx1"/>
                        </a:solidFill>
                        <a:effectLst/>
                        <a:latin typeface="Calibri" panose="020F0502020204030204" pitchFamily="34" charset="0"/>
                      </a:endParaRPr>
                    </a:p>
                  </a:txBody>
                  <a:tcPr marL="146000" marR="146000" marT="146000" marB="146000" anchor="ctr">
                    <a:lnL w="12700" cmpd="sng">
                      <a:noFill/>
                      <a:prstDash val="solid"/>
                    </a:lnL>
                    <a:lnR w="12700" cmpd="sng">
                      <a:noFill/>
                      <a:prstDash val="solid"/>
                    </a:lnR>
                    <a:lnT w="12700" cmpd="sng">
                      <a:noFill/>
                      <a:prstDash val="solid"/>
                    </a:lnT>
                    <a:lnB w="12700" cmpd="sng">
                      <a:noFill/>
                      <a:prstDash val="solid"/>
                    </a:lnB>
                    <a:noFill/>
                  </a:tcPr>
                </a:tc>
                <a:tc>
                  <a:txBody>
                    <a:bodyPr/>
                    <a:lstStyle/>
                    <a:p>
                      <a:pPr algn="ctr" fontAlgn="ctr"/>
                      <a:r>
                        <a:rPr lang="en-GB" sz="2000" u="none" strike="noStrike" cap="none" spc="0">
                          <a:solidFill>
                            <a:schemeClr val="tx1"/>
                          </a:solidFill>
                          <a:effectLst/>
                        </a:rPr>
                        <a:t>TGFB + Everolimus+ AZD 3</a:t>
                      </a:r>
                      <a:endParaRPr lang="en-GB" sz="2000" b="1" i="0" u="none" strike="noStrike" cap="none" spc="0">
                        <a:solidFill>
                          <a:schemeClr val="tx1"/>
                        </a:solidFill>
                        <a:effectLst/>
                        <a:latin typeface="Calibri" panose="020F0502020204030204" pitchFamily="34" charset="0"/>
                      </a:endParaRPr>
                    </a:p>
                  </a:txBody>
                  <a:tcPr marL="146000" marR="146000" marT="146000" marB="146000" anchor="ctr">
                    <a:lnL w="12700" cmpd="sng">
                      <a:noFill/>
                      <a:prstDash val="solid"/>
                    </a:lnL>
                    <a:lnR w="12700" cmpd="sng">
                      <a:noFill/>
                      <a:prstDash val="solid"/>
                    </a:lnR>
                    <a:lnT w="12700" cmpd="sng">
                      <a:noFill/>
                      <a:prstDash val="solid"/>
                    </a:lnT>
                    <a:lnB w="12700" cmpd="sng">
                      <a:noFill/>
                      <a:prstDash val="solid"/>
                    </a:lnB>
                    <a:noFill/>
                  </a:tcPr>
                </a:tc>
                <a:tc>
                  <a:txBody>
                    <a:bodyPr/>
                    <a:lstStyle/>
                    <a:p>
                      <a:pPr algn="ctr" fontAlgn="ctr"/>
                      <a:r>
                        <a:rPr lang="en-GB" sz="2000" u="none" strike="noStrike" cap="none" spc="0">
                          <a:solidFill>
                            <a:schemeClr val="tx1"/>
                          </a:solidFill>
                          <a:effectLst/>
                        </a:rPr>
                        <a:t>Add EV and AZD</a:t>
                      </a:r>
                      <a:endParaRPr lang="en-GB" sz="2000" b="0" i="0" u="none" strike="noStrike" cap="none" spc="0">
                        <a:solidFill>
                          <a:schemeClr val="tx1"/>
                        </a:solidFill>
                        <a:effectLst/>
                        <a:latin typeface="Calibri" panose="020F0502020204030204" pitchFamily="34" charset="0"/>
                      </a:endParaRPr>
                    </a:p>
                  </a:txBody>
                  <a:tcPr marL="146000" marR="146000" marT="146000" marB="146000" anchor="ctr">
                    <a:lnL w="12700" cmpd="sng">
                      <a:noFill/>
                      <a:prstDash val="solid"/>
                    </a:lnL>
                    <a:lnR w="12700" cmpd="sng">
                      <a:noFill/>
                      <a:prstDash val="solid"/>
                    </a:lnR>
                    <a:lnT w="12700" cmpd="sng">
                      <a:noFill/>
                      <a:prstDash val="solid"/>
                    </a:lnT>
                    <a:lnB w="12700" cmpd="sng">
                      <a:noFill/>
                      <a:prstDash val="solid"/>
                    </a:lnB>
                    <a:noFill/>
                  </a:tcPr>
                </a:tc>
                <a:tc>
                  <a:txBody>
                    <a:bodyPr/>
                    <a:lstStyle/>
                    <a:p>
                      <a:pPr algn="ctr" fontAlgn="ctr"/>
                      <a:r>
                        <a:rPr lang="en-GB" sz="2000" u="none" strike="noStrike" cap="none" spc="0">
                          <a:solidFill>
                            <a:schemeClr val="tx1"/>
                          </a:solidFill>
                          <a:effectLst/>
                        </a:rPr>
                        <a:t>-</a:t>
                      </a:r>
                      <a:endParaRPr lang="en-GB" sz="2000" b="0" i="0" u="none" strike="noStrike" cap="none" spc="0">
                        <a:solidFill>
                          <a:schemeClr val="tx1"/>
                        </a:solidFill>
                        <a:effectLst/>
                        <a:latin typeface="Calibri" panose="020F0502020204030204" pitchFamily="34" charset="0"/>
                      </a:endParaRPr>
                    </a:p>
                  </a:txBody>
                  <a:tcPr marL="146000" marR="146000" marT="146000" marB="146000" anchor="ctr">
                    <a:lnL w="12700" cmpd="sng">
                      <a:noFill/>
                      <a:prstDash val="solid"/>
                    </a:lnL>
                    <a:lnR w="12700" cmpd="sng">
                      <a:noFill/>
                      <a:prstDash val="solid"/>
                    </a:lnR>
                    <a:lnT w="12700" cmpd="sng">
                      <a:noFill/>
                      <a:prstDash val="solid"/>
                    </a:lnT>
                    <a:lnB w="12700" cmpd="sng">
                      <a:noFill/>
                      <a:prstDash val="solid"/>
                    </a:lnB>
                    <a:noFill/>
                  </a:tcPr>
                </a:tc>
                <a:tc>
                  <a:txBody>
                    <a:bodyPr/>
                    <a:lstStyle/>
                    <a:p>
                      <a:pPr algn="ctr" fontAlgn="ctr"/>
                      <a:r>
                        <a:rPr lang="en-GB" sz="2000" u="none" strike="noStrike" cap="none" spc="0">
                          <a:solidFill>
                            <a:schemeClr val="tx1"/>
                          </a:solidFill>
                          <a:effectLst/>
                        </a:rPr>
                        <a:t>-</a:t>
                      </a:r>
                      <a:endParaRPr lang="en-GB" sz="2000" b="0" i="0" u="none" strike="noStrike" cap="none" spc="0">
                        <a:solidFill>
                          <a:schemeClr val="tx1"/>
                        </a:solidFill>
                        <a:effectLst/>
                        <a:latin typeface="Calibri" panose="020F0502020204030204" pitchFamily="34" charset="0"/>
                      </a:endParaRPr>
                    </a:p>
                  </a:txBody>
                  <a:tcPr marL="146000" marR="146000" marT="146000" marB="146000" anchor="ctr">
                    <a:lnL w="12700" cmpd="sng">
                      <a:noFill/>
                      <a:prstDash val="solid"/>
                    </a:lnL>
                    <a:lnR w="12700" cmpd="sng">
                      <a:noFill/>
                      <a:prstDash val="solid"/>
                    </a:lnR>
                    <a:lnT w="12700" cmpd="sng">
                      <a:noFill/>
                      <a:prstDash val="solid"/>
                    </a:lnT>
                    <a:lnB w="12700" cmpd="sng">
                      <a:noFill/>
                      <a:prstDash val="solid"/>
                    </a:lnB>
                    <a:noFill/>
                  </a:tcPr>
                </a:tc>
                <a:tc>
                  <a:txBody>
                    <a:bodyPr/>
                    <a:lstStyle/>
                    <a:p>
                      <a:pPr algn="ctr" fontAlgn="ctr"/>
                      <a:r>
                        <a:rPr lang="en-GB" sz="2000" u="none" strike="noStrike" cap="none" spc="0">
                          <a:solidFill>
                            <a:schemeClr val="tx1"/>
                          </a:solidFill>
                          <a:effectLst/>
                        </a:rPr>
                        <a:t>Starve</a:t>
                      </a:r>
                      <a:endParaRPr lang="en-GB" sz="2000" b="0" i="0" u="none" strike="noStrike" cap="none" spc="0">
                        <a:solidFill>
                          <a:schemeClr val="tx1"/>
                        </a:solidFill>
                        <a:effectLst/>
                        <a:latin typeface="Calibri" panose="020F0502020204030204" pitchFamily="34" charset="0"/>
                      </a:endParaRPr>
                    </a:p>
                  </a:txBody>
                  <a:tcPr marL="146000" marR="146000" marT="146000" marB="146000" anchor="ctr">
                    <a:lnL w="12700" cmpd="sng">
                      <a:noFill/>
                      <a:prstDash val="solid"/>
                    </a:lnL>
                    <a:lnR w="12700" cmpd="sng">
                      <a:noFill/>
                      <a:prstDash val="solid"/>
                    </a:lnR>
                    <a:lnT w="12700" cmpd="sng">
                      <a:noFill/>
                      <a:prstDash val="solid"/>
                    </a:lnT>
                    <a:lnB w="12700" cmpd="sng">
                      <a:noFill/>
                      <a:prstDash val="solid"/>
                    </a:lnB>
                    <a:noFill/>
                  </a:tcPr>
                </a:tc>
                <a:tc>
                  <a:txBody>
                    <a:bodyPr/>
                    <a:lstStyle/>
                    <a:p>
                      <a:pPr algn="ctr" fontAlgn="ctr"/>
                      <a:r>
                        <a:rPr lang="en-GB" sz="2000" u="none" strike="noStrike" cap="none" spc="0">
                          <a:solidFill>
                            <a:schemeClr val="tx1"/>
                          </a:solidFill>
                          <a:effectLst/>
                        </a:rPr>
                        <a:t>-</a:t>
                      </a:r>
                      <a:endParaRPr lang="en-GB" sz="2000" b="0" i="0" u="none" strike="noStrike" cap="none" spc="0">
                        <a:solidFill>
                          <a:schemeClr val="tx1"/>
                        </a:solidFill>
                        <a:effectLst/>
                        <a:latin typeface="Calibri" panose="020F0502020204030204" pitchFamily="34" charset="0"/>
                      </a:endParaRPr>
                    </a:p>
                  </a:txBody>
                  <a:tcPr marL="146000" marR="146000" marT="146000" marB="146000" anchor="ctr">
                    <a:lnL w="12700" cmpd="sng">
                      <a:noFill/>
                      <a:prstDash val="solid"/>
                    </a:lnL>
                    <a:lnR w="12700" cmpd="sng">
                      <a:noFill/>
                      <a:prstDash val="solid"/>
                    </a:lnR>
                    <a:lnT w="12700" cmpd="sng">
                      <a:noFill/>
                      <a:prstDash val="solid"/>
                    </a:lnT>
                    <a:lnB w="12700" cmpd="sng">
                      <a:noFill/>
                      <a:prstDash val="solid"/>
                    </a:lnB>
                    <a:noFill/>
                  </a:tcPr>
                </a:tc>
                <a:tc>
                  <a:txBody>
                    <a:bodyPr/>
                    <a:lstStyle/>
                    <a:p>
                      <a:pPr algn="ctr" fontAlgn="ctr"/>
                      <a:r>
                        <a:rPr lang="en-GB" sz="2000" u="none" strike="noStrike" cap="none" spc="0">
                          <a:solidFill>
                            <a:schemeClr val="tx1"/>
                          </a:solidFill>
                          <a:effectLst/>
                        </a:rPr>
                        <a:t>TGFb Treatment</a:t>
                      </a:r>
                      <a:endParaRPr lang="en-GB" sz="2000" b="0" i="0" u="none" strike="noStrike" cap="none" spc="0">
                        <a:solidFill>
                          <a:schemeClr val="tx1"/>
                        </a:solidFill>
                        <a:effectLst/>
                        <a:latin typeface="Calibri" panose="020F0502020204030204" pitchFamily="34" charset="0"/>
                      </a:endParaRPr>
                    </a:p>
                  </a:txBody>
                  <a:tcPr marL="146000" marR="146000" marT="146000" marB="146000" anchor="ctr">
                    <a:lnL w="12700" cmpd="sng">
                      <a:noFill/>
                      <a:prstDash val="solid"/>
                    </a:lnL>
                    <a:lnR w="12700" cmpd="sng">
                      <a:noFill/>
                      <a:prstDash val="solid"/>
                    </a:lnR>
                    <a:lnT w="12700" cmpd="sng">
                      <a:noFill/>
                      <a:prstDash val="solid"/>
                    </a:lnT>
                    <a:lnB w="12700" cmpd="sng">
                      <a:noFill/>
                      <a:prstDash val="solid"/>
                    </a:lnB>
                    <a:noFill/>
                  </a:tcPr>
                </a:tc>
                <a:tc>
                  <a:txBody>
                    <a:bodyPr/>
                    <a:lstStyle/>
                    <a:p>
                      <a:pPr algn="ctr" fontAlgn="ctr"/>
                      <a:r>
                        <a:rPr lang="en-GB" sz="2000" u="none" strike="noStrike" cap="none" spc="0">
                          <a:solidFill>
                            <a:schemeClr val="tx1"/>
                          </a:solidFill>
                          <a:effectLst/>
                        </a:rPr>
                        <a:t>Lysis</a:t>
                      </a:r>
                      <a:endParaRPr lang="en-GB" sz="2000" b="0" i="0" u="none" strike="noStrike" cap="none" spc="0">
                        <a:solidFill>
                          <a:schemeClr val="tx1"/>
                        </a:solidFill>
                        <a:effectLst/>
                        <a:latin typeface="Calibri" panose="020F0502020204030204" pitchFamily="34" charset="0"/>
                      </a:endParaRPr>
                    </a:p>
                  </a:txBody>
                  <a:tcPr marL="146000" marR="146000" marT="146000" marB="146000" anchor="ctr">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1631483187"/>
                  </a:ext>
                </a:extLst>
              </a:tr>
              <a:tr h="734276">
                <a:tc>
                  <a:txBody>
                    <a:bodyPr/>
                    <a:lstStyle/>
                    <a:p>
                      <a:pPr algn="ctr" fontAlgn="ctr"/>
                      <a:r>
                        <a:rPr lang="en-GB" sz="2000" u="none" strike="noStrike" cap="none" spc="0">
                          <a:solidFill>
                            <a:schemeClr val="tx1"/>
                          </a:solidFill>
                          <a:effectLst/>
                        </a:rPr>
                        <a:t>E_A_48</a:t>
                      </a:r>
                      <a:endParaRPr lang="en-GB" sz="2000" b="1" i="0" u="none" strike="noStrike" cap="none" spc="0">
                        <a:solidFill>
                          <a:schemeClr val="tx1"/>
                        </a:solidFill>
                        <a:effectLst/>
                        <a:latin typeface="Calibri" panose="020F0502020204030204" pitchFamily="34" charset="0"/>
                      </a:endParaRPr>
                    </a:p>
                  </a:txBody>
                  <a:tcPr marL="146000" marR="146000" marT="146000" marB="146000" anchor="ctr">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algn="ctr" fontAlgn="ctr"/>
                      <a:r>
                        <a:rPr lang="en-GB" sz="2000" u="none" strike="noStrike" cap="none" spc="0">
                          <a:solidFill>
                            <a:schemeClr val="tx1"/>
                          </a:solidFill>
                          <a:effectLst/>
                        </a:rPr>
                        <a:t>TGFB + Everolimus+ AZD</a:t>
                      </a:r>
                      <a:endParaRPr lang="en-GB" sz="2000" b="1" i="0" u="none" strike="noStrike" cap="none" spc="0">
                        <a:solidFill>
                          <a:schemeClr val="tx1"/>
                        </a:solidFill>
                        <a:effectLst/>
                        <a:latin typeface="Calibri" panose="020F0502020204030204" pitchFamily="34" charset="0"/>
                      </a:endParaRPr>
                    </a:p>
                  </a:txBody>
                  <a:tcPr marL="146000" marR="146000" marT="146000" marB="146000" anchor="ctr">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algn="ctr" fontAlgn="ctr"/>
                      <a:r>
                        <a:rPr lang="en-GB" sz="2000" u="none" strike="noStrike" cap="none" spc="0">
                          <a:solidFill>
                            <a:schemeClr val="tx1"/>
                          </a:solidFill>
                          <a:effectLst/>
                        </a:rPr>
                        <a:t>Add EV</a:t>
                      </a:r>
                      <a:endParaRPr lang="en-GB" sz="2000" b="0" i="0" u="none" strike="noStrike" cap="none" spc="0">
                        <a:solidFill>
                          <a:schemeClr val="tx1"/>
                        </a:solidFill>
                        <a:effectLst/>
                        <a:latin typeface="Calibri" panose="020F0502020204030204" pitchFamily="34" charset="0"/>
                      </a:endParaRPr>
                    </a:p>
                  </a:txBody>
                  <a:tcPr marL="146000" marR="146000" marT="146000" marB="146000" anchor="ctr">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algn="ctr" fontAlgn="ctr"/>
                      <a:r>
                        <a:rPr lang="en-GB" sz="2000" u="none" strike="noStrike" cap="none" spc="0">
                          <a:solidFill>
                            <a:schemeClr val="tx1"/>
                          </a:solidFill>
                          <a:effectLst/>
                        </a:rPr>
                        <a:t>Add AZD</a:t>
                      </a:r>
                      <a:endParaRPr lang="en-GB" sz="2000" b="0" i="0" u="none" strike="noStrike" cap="none" spc="0">
                        <a:solidFill>
                          <a:schemeClr val="tx1"/>
                        </a:solidFill>
                        <a:effectLst/>
                        <a:latin typeface="Calibri" panose="020F0502020204030204" pitchFamily="34" charset="0"/>
                      </a:endParaRPr>
                    </a:p>
                  </a:txBody>
                  <a:tcPr marL="146000" marR="146000" marT="146000" marB="146000" anchor="ctr">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algn="ctr" fontAlgn="ctr"/>
                      <a:r>
                        <a:rPr lang="en-GB" sz="2000" u="none" strike="noStrike" cap="none" spc="0">
                          <a:solidFill>
                            <a:schemeClr val="tx1"/>
                          </a:solidFill>
                          <a:effectLst/>
                        </a:rPr>
                        <a:t>-</a:t>
                      </a:r>
                      <a:endParaRPr lang="en-GB" sz="2000" b="0" i="0" u="none" strike="noStrike" cap="none" spc="0">
                        <a:solidFill>
                          <a:schemeClr val="tx1"/>
                        </a:solidFill>
                        <a:effectLst/>
                        <a:latin typeface="Calibri" panose="020F0502020204030204" pitchFamily="34" charset="0"/>
                      </a:endParaRPr>
                    </a:p>
                  </a:txBody>
                  <a:tcPr marL="146000" marR="146000" marT="146000" marB="146000" anchor="ctr">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algn="ctr" fontAlgn="ctr"/>
                      <a:r>
                        <a:rPr lang="en-GB" sz="2000" u="none" strike="noStrike" cap="none" spc="0">
                          <a:solidFill>
                            <a:schemeClr val="tx1"/>
                          </a:solidFill>
                          <a:effectLst/>
                        </a:rPr>
                        <a:t>Starve</a:t>
                      </a:r>
                      <a:endParaRPr lang="en-GB" sz="2000" b="0" i="0" u="none" strike="noStrike" cap="none" spc="0">
                        <a:solidFill>
                          <a:schemeClr val="tx1"/>
                        </a:solidFill>
                        <a:effectLst/>
                        <a:latin typeface="Calibri" panose="020F0502020204030204" pitchFamily="34" charset="0"/>
                      </a:endParaRPr>
                    </a:p>
                  </a:txBody>
                  <a:tcPr marL="146000" marR="146000" marT="146000" marB="146000" anchor="ctr">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algn="ctr" fontAlgn="ctr"/>
                      <a:r>
                        <a:rPr lang="en-GB" sz="2000" u="none" strike="noStrike" cap="none" spc="0">
                          <a:solidFill>
                            <a:schemeClr val="tx1"/>
                          </a:solidFill>
                          <a:effectLst/>
                        </a:rPr>
                        <a:t>-</a:t>
                      </a:r>
                      <a:endParaRPr lang="en-GB" sz="2000" b="0" i="0" u="none" strike="noStrike" cap="none" spc="0">
                        <a:solidFill>
                          <a:schemeClr val="tx1"/>
                        </a:solidFill>
                        <a:effectLst/>
                        <a:latin typeface="Calibri" panose="020F0502020204030204" pitchFamily="34" charset="0"/>
                      </a:endParaRPr>
                    </a:p>
                  </a:txBody>
                  <a:tcPr marL="146000" marR="146000" marT="146000" marB="146000" anchor="ctr">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algn="ctr" fontAlgn="ctr"/>
                      <a:r>
                        <a:rPr lang="en-GB" sz="2000" u="none" strike="noStrike" cap="none" spc="0">
                          <a:solidFill>
                            <a:schemeClr val="tx1"/>
                          </a:solidFill>
                          <a:effectLst/>
                        </a:rPr>
                        <a:t>TGFb Treatment</a:t>
                      </a:r>
                      <a:endParaRPr lang="en-GB" sz="2000" b="0" i="0" u="none" strike="noStrike" cap="none" spc="0">
                        <a:solidFill>
                          <a:schemeClr val="tx1"/>
                        </a:solidFill>
                        <a:effectLst/>
                        <a:latin typeface="Calibri" panose="020F0502020204030204" pitchFamily="34" charset="0"/>
                      </a:endParaRPr>
                    </a:p>
                  </a:txBody>
                  <a:tcPr marL="146000" marR="146000" marT="146000" marB="146000" anchor="ctr">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algn="ctr" fontAlgn="ctr"/>
                      <a:r>
                        <a:rPr lang="en-GB" sz="2000" u="none" strike="noStrike" cap="none" spc="0">
                          <a:solidFill>
                            <a:schemeClr val="tx1"/>
                          </a:solidFill>
                          <a:effectLst/>
                        </a:rPr>
                        <a:t>Lysis</a:t>
                      </a:r>
                      <a:endParaRPr lang="en-GB" sz="2000" b="0" i="0" u="none" strike="noStrike" cap="none" spc="0">
                        <a:solidFill>
                          <a:schemeClr val="tx1"/>
                        </a:solidFill>
                        <a:effectLst/>
                        <a:latin typeface="Calibri" panose="020F0502020204030204" pitchFamily="34" charset="0"/>
                      </a:endParaRPr>
                    </a:p>
                  </a:txBody>
                  <a:tcPr marL="146000" marR="146000" marT="146000" marB="146000" anchor="ctr">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extLst>
                  <a:ext uri="{0D108BD9-81ED-4DB2-BD59-A6C34878D82A}">
                    <a16:rowId xmlns:a16="http://schemas.microsoft.com/office/drawing/2014/main" val="4163029552"/>
                  </a:ext>
                </a:extLst>
              </a:tr>
              <a:tr h="734276">
                <a:tc>
                  <a:txBody>
                    <a:bodyPr/>
                    <a:lstStyle/>
                    <a:p>
                      <a:pPr algn="ctr" fontAlgn="ctr"/>
                      <a:r>
                        <a:rPr lang="en-GB" sz="2000" u="none" strike="noStrike" cap="none" spc="0">
                          <a:solidFill>
                            <a:schemeClr val="tx1"/>
                          </a:solidFill>
                          <a:effectLst/>
                        </a:rPr>
                        <a:t>E_A_24</a:t>
                      </a:r>
                      <a:endParaRPr lang="en-GB" sz="2000" b="1" i="0" u="none" strike="noStrike" cap="none" spc="0">
                        <a:solidFill>
                          <a:schemeClr val="tx1"/>
                        </a:solidFill>
                        <a:effectLst/>
                        <a:latin typeface="Calibri" panose="020F0502020204030204" pitchFamily="34" charset="0"/>
                      </a:endParaRPr>
                    </a:p>
                  </a:txBody>
                  <a:tcPr marL="146000" marR="146000" marT="146000" marB="146000" anchor="ctr">
                    <a:lnL w="12700" cmpd="sng">
                      <a:noFill/>
                      <a:prstDash val="solid"/>
                    </a:lnL>
                    <a:lnR w="12700" cmpd="sng">
                      <a:noFill/>
                      <a:prstDash val="solid"/>
                    </a:lnR>
                    <a:lnT w="12700" cmpd="sng">
                      <a:noFill/>
                      <a:prstDash val="solid"/>
                    </a:lnT>
                    <a:lnB w="12700" cmpd="sng">
                      <a:noFill/>
                      <a:prstDash val="solid"/>
                    </a:lnB>
                    <a:noFill/>
                  </a:tcPr>
                </a:tc>
                <a:tc>
                  <a:txBody>
                    <a:bodyPr/>
                    <a:lstStyle/>
                    <a:p>
                      <a:pPr algn="ctr" fontAlgn="ctr"/>
                      <a:r>
                        <a:rPr lang="en-GB" sz="2000" u="none" strike="noStrike" cap="none" spc="0">
                          <a:solidFill>
                            <a:schemeClr val="tx1"/>
                          </a:solidFill>
                          <a:effectLst/>
                        </a:rPr>
                        <a:t>TGFB + Everolimus+ AZD 1</a:t>
                      </a:r>
                      <a:endParaRPr lang="en-GB" sz="2000" b="1" i="0" u="none" strike="noStrike" cap="none" spc="0">
                        <a:solidFill>
                          <a:schemeClr val="tx1"/>
                        </a:solidFill>
                        <a:effectLst/>
                        <a:latin typeface="Calibri" panose="020F0502020204030204" pitchFamily="34" charset="0"/>
                      </a:endParaRPr>
                    </a:p>
                  </a:txBody>
                  <a:tcPr marL="146000" marR="146000" marT="146000" marB="146000" anchor="ctr">
                    <a:lnL w="12700" cmpd="sng">
                      <a:noFill/>
                      <a:prstDash val="solid"/>
                    </a:lnL>
                    <a:lnR w="12700" cmpd="sng">
                      <a:noFill/>
                      <a:prstDash val="solid"/>
                    </a:lnR>
                    <a:lnT w="12700" cmpd="sng">
                      <a:noFill/>
                      <a:prstDash val="solid"/>
                    </a:lnT>
                    <a:lnB w="12700" cmpd="sng">
                      <a:noFill/>
                      <a:prstDash val="solid"/>
                    </a:lnB>
                    <a:noFill/>
                  </a:tcPr>
                </a:tc>
                <a:tc>
                  <a:txBody>
                    <a:bodyPr/>
                    <a:lstStyle/>
                    <a:p>
                      <a:pPr algn="ctr" fontAlgn="ctr"/>
                      <a:r>
                        <a:rPr lang="en-GB" sz="2000" u="none" strike="noStrike" cap="none" spc="0">
                          <a:solidFill>
                            <a:schemeClr val="tx1"/>
                          </a:solidFill>
                          <a:effectLst/>
                        </a:rPr>
                        <a:t>Add EV</a:t>
                      </a:r>
                      <a:endParaRPr lang="en-GB" sz="2000" b="0" i="0" u="none" strike="noStrike" cap="none" spc="0">
                        <a:solidFill>
                          <a:schemeClr val="tx1"/>
                        </a:solidFill>
                        <a:effectLst/>
                        <a:latin typeface="Calibri" panose="020F0502020204030204" pitchFamily="34" charset="0"/>
                      </a:endParaRPr>
                    </a:p>
                  </a:txBody>
                  <a:tcPr marL="146000" marR="146000" marT="146000" marB="146000" anchor="ctr">
                    <a:lnL w="12700" cmpd="sng">
                      <a:noFill/>
                      <a:prstDash val="solid"/>
                    </a:lnL>
                    <a:lnR w="12700" cmpd="sng">
                      <a:noFill/>
                      <a:prstDash val="solid"/>
                    </a:lnR>
                    <a:lnT w="12700" cmpd="sng">
                      <a:noFill/>
                      <a:prstDash val="solid"/>
                    </a:lnT>
                    <a:lnB w="12700" cmpd="sng">
                      <a:noFill/>
                      <a:prstDash val="solid"/>
                    </a:lnB>
                    <a:noFill/>
                  </a:tcPr>
                </a:tc>
                <a:tc>
                  <a:txBody>
                    <a:bodyPr/>
                    <a:lstStyle/>
                    <a:p>
                      <a:pPr algn="ctr" fontAlgn="ctr"/>
                      <a:r>
                        <a:rPr lang="en-GB" sz="2000" u="none" strike="noStrike" cap="none" spc="0">
                          <a:solidFill>
                            <a:schemeClr val="tx1"/>
                          </a:solidFill>
                          <a:effectLst/>
                        </a:rPr>
                        <a:t>-</a:t>
                      </a:r>
                      <a:endParaRPr lang="en-GB" sz="2000" b="0" i="0" u="none" strike="noStrike" cap="none" spc="0">
                        <a:solidFill>
                          <a:schemeClr val="tx1"/>
                        </a:solidFill>
                        <a:effectLst/>
                        <a:latin typeface="Calibri" panose="020F0502020204030204" pitchFamily="34" charset="0"/>
                      </a:endParaRPr>
                    </a:p>
                  </a:txBody>
                  <a:tcPr marL="146000" marR="146000" marT="146000" marB="146000" anchor="ctr">
                    <a:lnL w="12700" cmpd="sng">
                      <a:noFill/>
                      <a:prstDash val="solid"/>
                    </a:lnL>
                    <a:lnR w="12700" cmpd="sng">
                      <a:noFill/>
                      <a:prstDash val="solid"/>
                    </a:lnR>
                    <a:lnT w="12700" cmpd="sng">
                      <a:noFill/>
                      <a:prstDash val="solid"/>
                    </a:lnT>
                    <a:lnB w="12700" cmpd="sng">
                      <a:noFill/>
                      <a:prstDash val="solid"/>
                    </a:lnB>
                    <a:noFill/>
                  </a:tcPr>
                </a:tc>
                <a:tc>
                  <a:txBody>
                    <a:bodyPr/>
                    <a:lstStyle/>
                    <a:p>
                      <a:pPr algn="ctr" fontAlgn="ctr"/>
                      <a:r>
                        <a:rPr lang="en-GB" sz="2000" u="none" strike="noStrike" cap="none" spc="0">
                          <a:solidFill>
                            <a:schemeClr val="tx1"/>
                          </a:solidFill>
                          <a:effectLst/>
                        </a:rPr>
                        <a:t>Add AZD</a:t>
                      </a:r>
                      <a:endParaRPr lang="en-GB" sz="2000" b="0" i="0" u="none" strike="noStrike" cap="none" spc="0">
                        <a:solidFill>
                          <a:schemeClr val="tx1"/>
                        </a:solidFill>
                        <a:effectLst/>
                        <a:latin typeface="Calibri" panose="020F0502020204030204" pitchFamily="34" charset="0"/>
                      </a:endParaRPr>
                    </a:p>
                  </a:txBody>
                  <a:tcPr marL="146000" marR="146000" marT="146000" marB="146000" anchor="ctr">
                    <a:lnL w="12700" cmpd="sng">
                      <a:noFill/>
                      <a:prstDash val="solid"/>
                    </a:lnL>
                    <a:lnR w="12700" cmpd="sng">
                      <a:noFill/>
                      <a:prstDash val="solid"/>
                    </a:lnR>
                    <a:lnT w="12700" cmpd="sng">
                      <a:noFill/>
                      <a:prstDash val="solid"/>
                    </a:lnT>
                    <a:lnB w="12700" cmpd="sng">
                      <a:noFill/>
                      <a:prstDash val="solid"/>
                    </a:lnB>
                    <a:noFill/>
                  </a:tcPr>
                </a:tc>
                <a:tc>
                  <a:txBody>
                    <a:bodyPr/>
                    <a:lstStyle/>
                    <a:p>
                      <a:pPr algn="ctr" fontAlgn="ctr"/>
                      <a:r>
                        <a:rPr lang="en-GB" sz="2000" u="none" strike="noStrike" cap="none" spc="0">
                          <a:solidFill>
                            <a:schemeClr val="tx1"/>
                          </a:solidFill>
                          <a:effectLst/>
                        </a:rPr>
                        <a:t>Starve</a:t>
                      </a:r>
                      <a:endParaRPr lang="en-GB" sz="2000" b="0" i="0" u="none" strike="noStrike" cap="none" spc="0">
                        <a:solidFill>
                          <a:schemeClr val="tx1"/>
                        </a:solidFill>
                        <a:effectLst/>
                        <a:latin typeface="Calibri" panose="020F0502020204030204" pitchFamily="34" charset="0"/>
                      </a:endParaRPr>
                    </a:p>
                  </a:txBody>
                  <a:tcPr marL="146000" marR="146000" marT="146000" marB="146000" anchor="ctr">
                    <a:lnL w="12700" cmpd="sng">
                      <a:noFill/>
                      <a:prstDash val="solid"/>
                    </a:lnL>
                    <a:lnR w="12700" cmpd="sng">
                      <a:noFill/>
                      <a:prstDash val="solid"/>
                    </a:lnR>
                    <a:lnT w="12700" cmpd="sng">
                      <a:noFill/>
                      <a:prstDash val="solid"/>
                    </a:lnT>
                    <a:lnB w="12700" cmpd="sng">
                      <a:noFill/>
                      <a:prstDash val="solid"/>
                    </a:lnB>
                    <a:noFill/>
                  </a:tcPr>
                </a:tc>
                <a:tc>
                  <a:txBody>
                    <a:bodyPr/>
                    <a:lstStyle/>
                    <a:p>
                      <a:pPr algn="ctr" fontAlgn="ctr"/>
                      <a:r>
                        <a:rPr lang="en-GB" sz="2000" u="none" strike="noStrike" cap="none" spc="0">
                          <a:solidFill>
                            <a:schemeClr val="tx1"/>
                          </a:solidFill>
                          <a:effectLst/>
                        </a:rPr>
                        <a:t>-</a:t>
                      </a:r>
                      <a:endParaRPr lang="en-GB" sz="2000" b="0" i="0" u="none" strike="noStrike" cap="none" spc="0">
                        <a:solidFill>
                          <a:schemeClr val="tx1"/>
                        </a:solidFill>
                        <a:effectLst/>
                        <a:latin typeface="Calibri" panose="020F0502020204030204" pitchFamily="34" charset="0"/>
                      </a:endParaRPr>
                    </a:p>
                  </a:txBody>
                  <a:tcPr marL="146000" marR="146000" marT="146000" marB="146000" anchor="ctr">
                    <a:lnL w="12700" cmpd="sng">
                      <a:noFill/>
                      <a:prstDash val="solid"/>
                    </a:lnL>
                    <a:lnR w="12700" cmpd="sng">
                      <a:noFill/>
                      <a:prstDash val="solid"/>
                    </a:lnR>
                    <a:lnT w="12700" cmpd="sng">
                      <a:noFill/>
                      <a:prstDash val="solid"/>
                    </a:lnT>
                    <a:lnB w="12700" cmpd="sng">
                      <a:noFill/>
                      <a:prstDash val="solid"/>
                    </a:lnB>
                    <a:noFill/>
                  </a:tcPr>
                </a:tc>
                <a:tc>
                  <a:txBody>
                    <a:bodyPr/>
                    <a:lstStyle/>
                    <a:p>
                      <a:pPr algn="ctr" fontAlgn="ctr"/>
                      <a:r>
                        <a:rPr lang="en-GB" sz="2000" u="none" strike="noStrike" cap="none" spc="0">
                          <a:solidFill>
                            <a:schemeClr val="tx1"/>
                          </a:solidFill>
                          <a:effectLst/>
                        </a:rPr>
                        <a:t>TGFb Treatment</a:t>
                      </a:r>
                      <a:endParaRPr lang="en-GB" sz="2000" b="0" i="0" u="none" strike="noStrike" cap="none" spc="0">
                        <a:solidFill>
                          <a:schemeClr val="tx1"/>
                        </a:solidFill>
                        <a:effectLst/>
                        <a:latin typeface="Calibri" panose="020F0502020204030204" pitchFamily="34" charset="0"/>
                      </a:endParaRPr>
                    </a:p>
                  </a:txBody>
                  <a:tcPr marL="146000" marR="146000" marT="146000" marB="146000" anchor="ctr">
                    <a:lnL w="12700" cmpd="sng">
                      <a:noFill/>
                      <a:prstDash val="solid"/>
                    </a:lnL>
                    <a:lnR w="12700" cmpd="sng">
                      <a:noFill/>
                      <a:prstDash val="solid"/>
                    </a:lnR>
                    <a:lnT w="12700" cmpd="sng">
                      <a:noFill/>
                      <a:prstDash val="solid"/>
                    </a:lnT>
                    <a:lnB w="12700" cmpd="sng">
                      <a:noFill/>
                      <a:prstDash val="solid"/>
                    </a:lnB>
                    <a:noFill/>
                  </a:tcPr>
                </a:tc>
                <a:tc>
                  <a:txBody>
                    <a:bodyPr/>
                    <a:lstStyle/>
                    <a:p>
                      <a:pPr algn="ctr" fontAlgn="ctr"/>
                      <a:r>
                        <a:rPr lang="en-GB" sz="2000" u="none" strike="noStrike" cap="none" spc="0">
                          <a:solidFill>
                            <a:schemeClr val="tx1"/>
                          </a:solidFill>
                          <a:effectLst/>
                        </a:rPr>
                        <a:t>Lysis</a:t>
                      </a:r>
                      <a:endParaRPr lang="en-GB" sz="2000" b="0" i="0" u="none" strike="noStrike" cap="none" spc="0">
                        <a:solidFill>
                          <a:schemeClr val="tx1"/>
                        </a:solidFill>
                        <a:effectLst/>
                        <a:latin typeface="Calibri" panose="020F0502020204030204" pitchFamily="34" charset="0"/>
                      </a:endParaRPr>
                    </a:p>
                  </a:txBody>
                  <a:tcPr marL="146000" marR="146000" marT="146000" marB="146000" anchor="ctr">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186903615"/>
                  </a:ext>
                </a:extLst>
              </a:tr>
              <a:tr h="734276">
                <a:tc>
                  <a:txBody>
                    <a:bodyPr/>
                    <a:lstStyle/>
                    <a:p>
                      <a:pPr algn="ctr" fontAlgn="ctr"/>
                      <a:r>
                        <a:rPr lang="en-GB" sz="2000" u="none" strike="noStrike" cap="none" spc="0">
                          <a:solidFill>
                            <a:schemeClr val="tx1"/>
                          </a:solidFill>
                          <a:effectLst/>
                        </a:rPr>
                        <a:t>E_1.25</a:t>
                      </a:r>
                      <a:endParaRPr lang="en-GB" sz="2000" b="1" i="0" u="none" strike="noStrike" cap="none" spc="0">
                        <a:solidFill>
                          <a:schemeClr val="tx1"/>
                        </a:solidFill>
                        <a:effectLst/>
                        <a:latin typeface="Calibri" panose="020F0502020204030204" pitchFamily="34" charset="0"/>
                      </a:endParaRPr>
                    </a:p>
                  </a:txBody>
                  <a:tcPr marL="146000" marR="146000" marT="146000" marB="146000" anchor="ctr">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algn="ctr" fontAlgn="ctr"/>
                      <a:r>
                        <a:rPr lang="en-GB" sz="2000" u="none" strike="noStrike" cap="none" spc="0">
                          <a:solidFill>
                            <a:schemeClr val="tx1"/>
                          </a:solidFill>
                          <a:effectLst/>
                        </a:rPr>
                        <a:t>TGFB + Everolimus+ AZD30 mins</a:t>
                      </a:r>
                      <a:endParaRPr lang="en-GB" sz="2000" b="1" i="0" u="none" strike="noStrike" cap="none" spc="0">
                        <a:solidFill>
                          <a:schemeClr val="tx1"/>
                        </a:solidFill>
                        <a:effectLst/>
                        <a:latin typeface="Calibri" panose="020F0502020204030204" pitchFamily="34" charset="0"/>
                      </a:endParaRPr>
                    </a:p>
                  </a:txBody>
                  <a:tcPr marL="146000" marR="146000" marT="146000" marB="146000" anchor="ctr">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algn="ctr" fontAlgn="ctr"/>
                      <a:r>
                        <a:rPr lang="en-GB" sz="2000" u="none" strike="noStrike" cap="none" spc="0">
                          <a:solidFill>
                            <a:schemeClr val="tx1"/>
                          </a:solidFill>
                          <a:effectLst/>
                        </a:rPr>
                        <a:t>Add EV</a:t>
                      </a:r>
                      <a:endParaRPr lang="en-GB" sz="2000" b="0" i="0" u="none" strike="noStrike" cap="none" spc="0">
                        <a:solidFill>
                          <a:schemeClr val="tx1"/>
                        </a:solidFill>
                        <a:effectLst/>
                        <a:latin typeface="Calibri" panose="020F0502020204030204" pitchFamily="34" charset="0"/>
                      </a:endParaRPr>
                    </a:p>
                  </a:txBody>
                  <a:tcPr marL="146000" marR="146000" marT="146000" marB="146000" anchor="ctr">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algn="ctr" fontAlgn="ctr"/>
                      <a:r>
                        <a:rPr lang="en-GB" sz="2000" u="none" strike="noStrike" cap="none" spc="0">
                          <a:solidFill>
                            <a:schemeClr val="tx1"/>
                          </a:solidFill>
                          <a:effectLst/>
                        </a:rPr>
                        <a:t>-</a:t>
                      </a:r>
                      <a:endParaRPr lang="en-GB" sz="2000" b="0" i="0" u="none" strike="noStrike" cap="none" spc="0">
                        <a:solidFill>
                          <a:schemeClr val="tx1"/>
                        </a:solidFill>
                        <a:effectLst/>
                        <a:latin typeface="Calibri" panose="020F0502020204030204" pitchFamily="34" charset="0"/>
                      </a:endParaRPr>
                    </a:p>
                  </a:txBody>
                  <a:tcPr marL="146000" marR="146000" marT="146000" marB="146000" anchor="ctr">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algn="ctr" fontAlgn="ctr"/>
                      <a:r>
                        <a:rPr lang="en-GB" sz="2000" u="none" strike="noStrike" cap="none" spc="0">
                          <a:solidFill>
                            <a:schemeClr val="tx1"/>
                          </a:solidFill>
                          <a:effectLst/>
                        </a:rPr>
                        <a:t>-</a:t>
                      </a:r>
                      <a:endParaRPr lang="en-GB" sz="2000" b="0" i="0" u="none" strike="noStrike" cap="none" spc="0">
                        <a:solidFill>
                          <a:schemeClr val="tx1"/>
                        </a:solidFill>
                        <a:effectLst/>
                        <a:latin typeface="Calibri" panose="020F0502020204030204" pitchFamily="34" charset="0"/>
                      </a:endParaRPr>
                    </a:p>
                  </a:txBody>
                  <a:tcPr marL="146000" marR="146000" marT="146000" marB="146000" anchor="ctr">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algn="ctr" fontAlgn="ctr"/>
                      <a:r>
                        <a:rPr lang="en-GB" sz="2000" u="none" strike="noStrike" cap="none" spc="0">
                          <a:solidFill>
                            <a:schemeClr val="tx1"/>
                          </a:solidFill>
                          <a:effectLst/>
                        </a:rPr>
                        <a:t>Starve</a:t>
                      </a:r>
                      <a:endParaRPr lang="en-GB" sz="2000" b="0" i="0" u="none" strike="noStrike" cap="none" spc="0">
                        <a:solidFill>
                          <a:schemeClr val="tx1"/>
                        </a:solidFill>
                        <a:effectLst/>
                        <a:latin typeface="Calibri" panose="020F0502020204030204" pitchFamily="34" charset="0"/>
                      </a:endParaRPr>
                    </a:p>
                  </a:txBody>
                  <a:tcPr marL="146000" marR="146000" marT="146000" marB="146000" anchor="ctr">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algn="ctr" fontAlgn="ctr"/>
                      <a:r>
                        <a:rPr lang="en-GB" sz="2000" u="none" strike="noStrike" cap="none" spc="0">
                          <a:solidFill>
                            <a:schemeClr val="tx1"/>
                          </a:solidFill>
                          <a:effectLst/>
                        </a:rPr>
                        <a:t>Add AZD</a:t>
                      </a:r>
                      <a:endParaRPr lang="en-GB" sz="2000" b="0" i="0" u="none" strike="noStrike" cap="none" spc="0">
                        <a:solidFill>
                          <a:schemeClr val="tx1"/>
                        </a:solidFill>
                        <a:effectLst/>
                        <a:latin typeface="Calibri" panose="020F0502020204030204" pitchFamily="34" charset="0"/>
                      </a:endParaRPr>
                    </a:p>
                  </a:txBody>
                  <a:tcPr marL="146000" marR="146000" marT="146000" marB="146000" anchor="ctr">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algn="ctr" fontAlgn="ctr"/>
                      <a:r>
                        <a:rPr lang="en-GB" sz="2000" u="none" strike="noStrike" cap="none" spc="0">
                          <a:solidFill>
                            <a:schemeClr val="tx1"/>
                          </a:solidFill>
                          <a:effectLst/>
                        </a:rPr>
                        <a:t>TGFb Treatment</a:t>
                      </a:r>
                      <a:endParaRPr lang="en-GB" sz="2000" b="0" i="0" u="none" strike="noStrike" cap="none" spc="0">
                        <a:solidFill>
                          <a:schemeClr val="tx1"/>
                        </a:solidFill>
                        <a:effectLst/>
                        <a:latin typeface="Calibri" panose="020F0502020204030204" pitchFamily="34" charset="0"/>
                      </a:endParaRPr>
                    </a:p>
                  </a:txBody>
                  <a:tcPr marL="146000" marR="146000" marT="146000" marB="146000" anchor="ctr">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algn="ctr" fontAlgn="ctr"/>
                      <a:r>
                        <a:rPr lang="en-GB" sz="2000" u="none" strike="noStrike" cap="none" spc="0">
                          <a:solidFill>
                            <a:schemeClr val="tx1"/>
                          </a:solidFill>
                          <a:effectLst/>
                        </a:rPr>
                        <a:t>Lysis</a:t>
                      </a:r>
                      <a:endParaRPr lang="en-GB" sz="2000" b="0" i="0" u="none" strike="noStrike" cap="none" spc="0">
                        <a:solidFill>
                          <a:schemeClr val="tx1"/>
                        </a:solidFill>
                        <a:effectLst/>
                        <a:latin typeface="Calibri" panose="020F0502020204030204" pitchFamily="34" charset="0"/>
                      </a:endParaRPr>
                    </a:p>
                  </a:txBody>
                  <a:tcPr marL="146000" marR="146000" marT="146000" marB="146000" anchor="ctr">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extLst>
                  <a:ext uri="{0D108BD9-81ED-4DB2-BD59-A6C34878D82A}">
                    <a16:rowId xmlns:a16="http://schemas.microsoft.com/office/drawing/2014/main" val="3755985195"/>
                  </a:ext>
                </a:extLst>
              </a:tr>
              <a:tr h="734276">
                <a:tc>
                  <a:txBody>
                    <a:bodyPr/>
                    <a:lstStyle/>
                    <a:p>
                      <a:pPr algn="ctr" fontAlgn="ctr"/>
                      <a:r>
                        <a:rPr lang="en-GB" sz="2000" u="none" strike="noStrike" cap="none" spc="0">
                          <a:solidFill>
                            <a:schemeClr val="tx1"/>
                          </a:solidFill>
                          <a:effectLst/>
                        </a:rPr>
                        <a:t>72</a:t>
                      </a:r>
                      <a:endParaRPr lang="en-GB" sz="2000" b="1" i="0" u="none" strike="noStrike" cap="none" spc="0">
                        <a:solidFill>
                          <a:schemeClr val="tx1"/>
                        </a:solidFill>
                        <a:effectLst/>
                        <a:latin typeface="Calibri" panose="020F0502020204030204" pitchFamily="34" charset="0"/>
                      </a:endParaRPr>
                    </a:p>
                  </a:txBody>
                  <a:tcPr marL="146000" marR="146000" marT="146000" marB="146000" anchor="ctr">
                    <a:lnL w="12700" cmpd="sng">
                      <a:noFill/>
                      <a:prstDash val="solid"/>
                    </a:lnL>
                    <a:lnR w="12700" cmpd="sng">
                      <a:noFill/>
                      <a:prstDash val="solid"/>
                    </a:lnR>
                    <a:lnT w="12700" cmpd="sng">
                      <a:noFill/>
                      <a:prstDash val="solid"/>
                    </a:lnT>
                    <a:lnB w="12700" cmpd="sng">
                      <a:noFill/>
                      <a:prstDash val="solid"/>
                    </a:lnB>
                    <a:noFill/>
                  </a:tcPr>
                </a:tc>
                <a:tc>
                  <a:txBody>
                    <a:bodyPr/>
                    <a:lstStyle/>
                    <a:p>
                      <a:pPr algn="ctr" fontAlgn="ctr"/>
                      <a:r>
                        <a:rPr lang="en-GB" sz="2000" u="none" strike="noStrike" cap="none" spc="0">
                          <a:solidFill>
                            <a:schemeClr val="tx1"/>
                          </a:solidFill>
                          <a:effectLst/>
                        </a:rPr>
                        <a:t>TGFB + AZD 3</a:t>
                      </a:r>
                      <a:endParaRPr lang="en-GB" sz="2000" b="1" i="0" u="none" strike="noStrike" cap="none" spc="0">
                        <a:solidFill>
                          <a:schemeClr val="tx1"/>
                        </a:solidFill>
                        <a:effectLst/>
                        <a:latin typeface="Calibri" panose="020F0502020204030204" pitchFamily="34" charset="0"/>
                      </a:endParaRPr>
                    </a:p>
                  </a:txBody>
                  <a:tcPr marL="146000" marR="146000" marT="146000" marB="146000" anchor="ctr">
                    <a:lnL w="12700" cmpd="sng">
                      <a:noFill/>
                      <a:prstDash val="solid"/>
                    </a:lnL>
                    <a:lnR w="12700" cmpd="sng">
                      <a:noFill/>
                      <a:prstDash val="solid"/>
                    </a:lnR>
                    <a:lnT w="12700" cmpd="sng">
                      <a:noFill/>
                      <a:prstDash val="solid"/>
                    </a:lnT>
                    <a:lnB w="12700" cmpd="sng">
                      <a:noFill/>
                      <a:prstDash val="solid"/>
                    </a:lnB>
                    <a:noFill/>
                  </a:tcPr>
                </a:tc>
                <a:tc>
                  <a:txBody>
                    <a:bodyPr/>
                    <a:lstStyle/>
                    <a:p>
                      <a:pPr algn="ctr" fontAlgn="ctr"/>
                      <a:r>
                        <a:rPr lang="en-GB" sz="2000" u="none" strike="noStrike" cap="none" spc="0">
                          <a:solidFill>
                            <a:schemeClr val="tx1"/>
                          </a:solidFill>
                          <a:effectLst/>
                        </a:rPr>
                        <a:t>Add DMSO and AZD</a:t>
                      </a:r>
                      <a:endParaRPr lang="en-GB" sz="2000" b="0" i="0" u="none" strike="noStrike" cap="none" spc="0">
                        <a:solidFill>
                          <a:schemeClr val="tx1"/>
                        </a:solidFill>
                        <a:effectLst/>
                        <a:latin typeface="Calibri" panose="020F0502020204030204" pitchFamily="34" charset="0"/>
                      </a:endParaRPr>
                    </a:p>
                  </a:txBody>
                  <a:tcPr marL="146000" marR="146000" marT="146000" marB="146000" anchor="ctr">
                    <a:lnL w="12700" cmpd="sng">
                      <a:noFill/>
                      <a:prstDash val="solid"/>
                    </a:lnL>
                    <a:lnR w="12700" cmpd="sng">
                      <a:noFill/>
                      <a:prstDash val="solid"/>
                    </a:lnR>
                    <a:lnT w="12700" cmpd="sng">
                      <a:noFill/>
                      <a:prstDash val="solid"/>
                    </a:lnT>
                    <a:lnB w="12700" cmpd="sng">
                      <a:noFill/>
                      <a:prstDash val="solid"/>
                    </a:lnB>
                    <a:noFill/>
                  </a:tcPr>
                </a:tc>
                <a:tc>
                  <a:txBody>
                    <a:bodyPr/>
                    <a:lstStyle/>
                    <a:p>
                      <a:pPr algn="ctr" fontAlgn="ctr"/>
                      <a:r>
                        <a:rPr lang="en-GB" sz="2000" u="none" strike="noStrike" cap="none" spc="0">
                          <a:solidFill>
                            <a:schemeClr val="tx1"/>
                          </a:solidFill>
                          <a:effectLst/>
                        </a:rPr>
                        <a:t>-</a:t>
                      </a:r>
                      <a:endParaRPr lang="en-GB" sz="2000" b="0" i="0" u="none" strike="noStrike" cap="none" spc="0">
                        <a:solidFill>
                          <a:schemeClr val="tx1"/>
                        </a:solidFill>
                        <a:effectLst/>
                        <a:latin typeface="Calibri" panose="020F0502020204030204" pitchFamily="34" charset="0"/>
                      </a:endParaRPr>
                    </a:p>
                  </a:txBody>
                  <a:tcPr marL="146000" marR="146000" marT="146000" marB="146000" anchor="ctr">
                    <a:lnL w="12700" cmpd="sng">
                      <a:noFill/>
                      <a:prstDash val="solid"/>
                    </a:lnL>
                    <a:lnR w="12700" cmpd="sng">
                      <a:noFill/>
                      <a:prstDash val="solid"/>
                    </a:lnR>
                    <a:lnT w="12700" cmpd="sng">
                      <a:noFill/>
                      <a:prstDash val="solid"/>
                    </a:lnT>
                    <a:lnB w="12700" cmpd="sng">
                      <a:noFill/>
                      <a:prstDash val="solid"/>
                    </a:lnB>
                    <a:noFill/>
                  </a:tcPr>
                </a:tc>
                <a:tc>
                  <a:txBody>
                    <a:bodyPr/>
                    <a:lstStyle/>
                    <a:p>
                      <a:pPr algn="ctr" fontAlgn="ctr"/>
                      <a:r>
                        <a:rPr lang="en-GB" sz="2000" u="none" strike="noStrike" cap="none" spc="0">
                          <a:solidFill>
                            <a:schemeClr val="tx1"/>
                          </a:solidFill>
                          <a:effectLst/>
                        </a:rPr>
                        <a:t>-</a:t>
                      </a:r>
                      <a:endParaRPr lang="en-GB" sz="2000" b="0" i="0" u="none" strike="noStrike" cap="none" spc="0">
                        <a:solidFill>
                          <a:schemeClr val="tx1"/>
                        </a:solidFill>
                        <a:effectLst/>
                        <a:latin typeface="Calibri" panose="020F0502020204030204" pitchFamily="34" charset="0"/>
                      </a:endParaRPr>
                    </a:p>
                  </a:txBody>
                  <a:tcPr marL="146000" marR="146000" marT="146000" marB="146000" anchor="ctr">
                    <a:lnL w="12700" cmpd="sng">
                      <a:noFill/>
                      <a:prstDash val="solid"/>
                    </a:lnL>
                    <a:lnR w="12700" cmpd="sng">
                      <a:noFill/>
                      <a:prstDash val="solid"/>
                    </a:lnR>
                    <a:lnT w="12700" cmpd="sng">
                      <a:noFill/>
                      <a:prstDash val="solid"/>
                    </a:lnT>
                    <a:lnB w="12700" cmpd="sng">
                      <a:noFill/>
                      <a:prstDash val="solid"/>
                    </a:lnB>
                    <a:noFill/>
                  </a:tcPr>
                </a:tc>
                <a:tc>
                  <a:txBody>
                    <a:bodyPr/>
                    <a:lstStyle/>
                    <a:p>
                      <a:pPr algn="ctr" fontAlgn="ctr"/>
                      <a:r>
                        <a:rPr lang="en-GB" sz="2000" u="none" strike="noStrike" cap="none" spc="0">
                          <a:solidFill>
                            <a:schemeClr val="tx1"/>
                          </a:solidFill>
                          <a:effectLst/>
                        </a:rPr>
                        <a:t>Starve</a:t>
                      </a:r>
                      <a:endParaRPr lang="en-GB" sz="2000" b="0" i="0" u="none" strike="noStrike" cap="none" spc="0">
                        <a:solidFill>
                          <a:schemeClr val="tx1"/>
                        </a:solidFill>
                        <a:effectLst/>
                        <a:latin typeface="Calibri" panose="020F0502020204030204" pitchFamily="34" charset="0"/>
                      </a:endParaRPr>
                    </a:p>
                  </a:txBody>
                  <a:tcPr marL="146000" marR="146000" marT="146000" marB="146000" anchor="ctr">
                    <a:lnL w="12700" cmpd="sng">
                      <a:noFill/>
                      <a:prstDash val="solid"/>
                    </a:lnL>
                    <a:lnR w="12700" cmpd="sng">
                      <a:noFill/>
                      <a:prstDash val="solid"/>
                    </a:lnR>
                    <a:lnT w="12700" cmpd="sng">
                      <a:noFill/>
                      <a:prstDash val="solid"/>
                    </a:lnT>
                    <a:lnB w="12700" cmpd="sng">
                      <a:noFill/>
                      <a:prstDash val="solid"/>
                    </a:lnB>
                    <a:noFill/>
                  </a:tcPr>
                </a:tc>
                <a:tc>
                  <a:txBody>
                    <a:bodyPr/>
                    <a:lstStyle/>
                    <a:p>
                      <a:pPr algn="ctr" fontAlgn="ctr"/>
                      <a:r>
                        <a:rPr lang="en-GB" sz="2000" u="none" strike="noStrike" cap="none" spc="0">
                          <a:solidFill>
                            <a:schemeClr val="tx1"/>
                          </a:solidFill>
                          <a:effectLst/>
                        </a:rPr>
                        <a:t>-</a:t>
                      </a:r>
                      <a:endParaRPr lang="en-GB" sz="2000" b="0" i="0" u="none" strike="noStrike" cap="none" spc="0">
                        <a:solidFill>
                          <a:schemeClr val="tx1"/>
                        </a:solidFill>
                        <a:effectLst/>
                        <a:latin typeface="Calibri" panose="020F0502020204030204" pitchFamily="34" charset="0"/>
                      </a:endParaRPr>
                    </a:p>
                  </a:txBody>
                  <a:tcPr marL="146000" marR="146000" marT="146000" marB="146000" anchor="ctr">
                    <a:lnL w="12700" cmpd="sng">
                      <a:noFill/>
                      <a:prstDash val="solid"/>
                    </a:lnL>
                    <a:lnR w="12700" cmpd="sng">
                      <a:noFill/>
                      <a:prstDash val="solid"/>
                    </a:lnR>
                    <a:lnT w="12700" cmpd="sng">
                      <a:noFill/>
                      <a:prstDash val="solid"/>
                    </a:lnT>
                    <a:lnB w="12700" cmpd="sng">
                      <a:noFill/>
                      <a:prstDash val="solid"/>
                    </a:lnB>
                    <a:noFill/>
                  </a:tcPr>
                </a:tc>
                <a:tc>
                  <a:txBody>
                    <a:bodyPr/>
                    <a:lstStyle/>
                    <a:p>
                      <a:pPr algn="ctr" fontAlgn="ctr"/>
                      <a:r>
                        <a:rPr lang="en-GB" sz="2000" u="none" strike="noStrike" cap="none" spc="0">
                          <a:solidFill>
                            <a:schemeClr val="tx1"/>
                          </a:solidFill>
                          <a:effectLst/>
                        </a:rPr>
                        <a:t>TGFb Treatment</a:t>
                      </a:r>
                      <a:endParaRPr lang="en-GB" sz="2000" b="0" i="0" u="none" strike="noStrike" cap="none" spc="0">
                        <a:solidFill>
                          <a:schemeClr val="tx1"/>
                        </a:solidFill>
                        <a:effectLst/>
                        <a:latin typeface="Calibri" panose="020F0502020204030204" pitchFamily="34" charset="0"/>
                      </a:endParaRPr>
                    </a:p>
                  </a:txBody>
                  <a:tcPr marL="146000" marR="146000" marT="146000" marB="146000" anchor="ctr">
                    <a:lnL w="12700" cmpd="sng">
                      <a:noFill/>
                      <a:prstDash val="solid"/>
                    </a:lnL>
                    <a:lnR w="12700" cmpd="sng">
                      <a:noFill/>
                      <a:prstDash val="solid"/>
                    </a:lnR>
                    <a:lnT w="12700" cmpd="sng">
                      <a:noFill/>
                      <a:prstDash val="solid"/>
                    </a:lnT>
                    <a:lnB w="12700" cmpd="sng">
                      <a:noFill/>
                      <a:prstDash val="solid"/>
                    </a:lnB>
                    <a:noFill/>
                  </a:tcPr>
                </a:tc>
                <a:tc>
                  <a:txBody>
                    <a:bodyPr/>
                    <a:lstStyle/>
                    <a:p>
                      <a:pPr algn="ctr" fontAlgn="ctr"/>
                      <a:r>
                        <a:rPr lang="en-GB" sz="2000" u="none" strike="noStrike" cap="none" spc="0">
                          <a:solidFill>
                            <a:schemeClr val="tx1"/>
                          </a:solidFill>
                          <a:effectLst/>
                        </a:rPr>
                        <a:t>Lysis</a:t>
                      </a:r>
                      <a:endParaRPr lang="en-GB" sz="2000" b="0" i="0" u="none" strike="noStrike" cap="none" spc="0">
                        <a:solidFill>
                          <a:schemeClr val="tx1"/>
                        </a:solidFill>
                        <a:effectLst/>
                        <a:latin typeface="Calibri" panose="020F0502020204030204" pitchFamily="34" charset="0"/>
                      </a:endParaRPr>
                    </a:p>
                  </a:txBody>
                  <a:tcPr marL="146000" marR="146000" marT="146000" marB="146000" anchor="ctr">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1770965697"/>
                  </a:ext>
                </a:extLst>
              </a:tr>
              <a:tr h="734276">
                <a:tc>
                  <a:txBody>
                    <a:bodyPr/>
                    <a:lstStyle/>
                    <a:p>
                      <a:pPr algn="ctr" fontAlgn="ctr"/>
                      <a:r>
                        <a:rPr lang="en-GB" sz="2000" u="none" strike="noStrike" cap="none" spc="0">
                          <a:solidFill>
                            <a:schemeClr val="tx1"/>
                          </a:solidFill>
                          <a:effectLst/>
                        </a:rPr>
                        <a:t>48</a:t>
                      </a:r>
                      <a:endParaRPr lang="en-GB" sz="2000" b="1" i="0" u="none" strike="noStrike" cap="none" spc="0">
                        <a:solidFill>
                          <a:schemeClr val="tx1"/>
                        </a:solidFill>
                        <a:effectLst/>
                        <a:latin typeface="Calibri" panose="020F0502020204030204" pitchFamily="34" charset="0"/>
                      </a:endParaRPr>
                    </a:p>
                  </a:txBody>
                  <a:tcPr marL="146000" marR="146000" marT="146000" marB="146000" anchor="ctr">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algn="ctr" fontAlgn="ctr"/>
                      <a:r>
                        <a:rPr lang="en-GB" sz="2000" u="none" strike="noStrike" cap="none" spc="0">
                          <a:solidFill>
                            <a:schemeClr val="tx1"/>
                          </a:solidFill>
                          <a:effectLst/>
                        </a:rPr>
                        <a:t>TGFB + AZD 2</a:t>
                      </a:r>
                      <a:endParaRPr lang="en-GB" sz="2000" b="1" i="0" u="none" strike="noStrike" cap="none" spc="0">
                        <a:solidFill>
                          <a:schemeClr val="tx1"/>
                        </a:solidFill>
                        <a:effectLst/>
                        <a:latin typeface="Calibri" panose="020F0502020204030204" pitchFamily="34" charset="0"/>
                      </a:endParaRPr>
                    </a:p>
                  </a:txBody>
                  <a:tcPr marL="146000" marR="146000" marT="146000" marB="146000" anchor="ctr">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algn="ctr" fontAlgn="ctr"/>
                      <a:r>
                        <a:rPr lang="en-GB" sz="2000" u="none" strike="noStrike" cap="none" spc="0">
                          <a:solidFill>
                            <a:schemeClr val="tx1"/>
                          </a:solidFill>
                          <a:effectLst/>
                        </a:rPr>
                        <a:t>Add DMSO</a:t>
                      </a:r>
                      <a:endParaRPr lang="en-GB" sz="2000" b="0" i="0" u="none" strike="noStrike" cap="none" spc="0">
                        <a:solidFill>
                          <a:schemeClr val="tx1"/>
                        </a:solidFill>
                        <a:effectLst/>
                        <a:latin typeface="Calibri" panose="020F0502020204030204" pitchFamily="34" charset="0"/>
                      </a:endParaRPr>
                    </a:p>
                  </a:txBody>
                  <a:tcPr marL="146000" marR="146000" marT="146000" marB="146000" anchor="ctr">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algn="ctr" fontAlgn="ctr"/>
                      <a:r>
                        <a:rPr lang="en-GB" sz="2000" u="none" strike="noStrike" cap="none" spc="0">
                          <a:solidFill>
                            <a:schemeClr val="tx1"/>
                          </a:solidFill>
                          <a:effectLst/>
                        </a:rPr>
                        <a:t>Add AZD</a:t>
                      </a:r>
                      <a:endParaRPr lang="en-GB" sz="2000" b="0" i="0" u="none" strike="noStrike" cap="none" spc="0">
                        <a:solidFill>
                          <a:schemeClr val="tx1"/>
                        </a:solidFill>
                        <a:effectLst/>
                        <a:latin typeface="Calibri" panose="020F0502020204030204" pitchFamily="34" charset="0"/>
                      </a:endParaRPr>
                    </a:p>
                  </a:txBody>
                  <a:tcPr marL="146000" marR="146000" marT="146000" marB="146000" anchor="ctr">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algn="ctr" fontAlgn="ctr"/>
                      <a:r>
                        <a:rPr lang="en-GB" sz="2000" u="none" strike="noStrike" cap="none" spc="0">
                          <a:solidFill>
                            <a:schemeClr val="tx1"/>
                          </a:solidFill>
                          <a:effectLst/>
                        </a:rPr>
                        <a:t>-</a:t>
                      </a:r>
                      <a:endParaRPr lang="en-GB" sz="2000" b="0" i="0" u="none" strike="noStrike" cap="none" spc="0">
                        <a:solidFill>
                          <a:schemeClr val="tx1"/>
                        </a:solidFill>
                        <a:effectLst/>
                        <a:latin typeface="Calibri" panose="020F0502020204030204" pitchFamily="34" charset="0"/>
                      </a:endParaRPr>
                    </a:p>
                  </a:txBody>
                  <a:tcPr marL="146000" marR="146000" marT="146000" marB="146000" anchor="ctr">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algn="ctr" fontAlgn="ctr"/>
                      <a:r>
                        <a:rPr lang="en-GB" sz="2000" u="none" strike="noStrike" cap="none" spc="0">
                          <a:solidFill>
                            <a:schemeClr val="tx1"/>
                          </a:solidFill>
                          <a:effectLst/>
                        </a:rPr>
                        <a:t>Starve</a:t>
                      </a:r>
                      <a:endParaRPr lang="en-GB" sz="2000" b="0" i="0" u="none" strike="noStrike" cap="none" spc="0">
                        <a:solidFill>
                          <a:schemeClr val="tx1"/>
                        </a:solidFill>
                        <a:effectLst/>
                        <a:latin typeface="Calibri" panose="020F0502020204030204" pitchFamily="34" charset="0"/>
                      </a:endParaRPr>
                    </a:p>
                  </a:txBody>
                  <a:tcPr marL="146000" marR="146000" marT="146000" marB="146000" anchor="ctr">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algn="ctr" fontAlgn="ctr"/>
                      <a:r>
                        <a:rPr lang="en-GB" sz="2000" u="none" strike="noStrike" cap="none" spc="0">
                          <a:solidFill>
                            <a:schemeClr val="tx1"/>
                          </a:solidFill>
                          <a:effectLst/>
                        </a:rPr>
                        <a:t>-</a:t>
                      </a:r>
                      <a:endParaRPr lang="en-GB" sz="2000" b="0" i="0" u="none" strike="noStrike" cap="none" spc="0">
                        <a:solidFill>
                          <a:schemeClr val="tx1"/>
                        </a:solidFill>
                        <a:effectLst/>
                        <a:latin typeface="Calibri" panose="020F0502020204030204" pitchFamily="34" charset="0"/>
                      </a:endParaRPr>
                    </a:p>
                  </a:txBody>
                  <a:tcPr marL="146000" marR="146000" marT="146000" marB="146000" anchor="ctr">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algn="ctr" fontAlgn="ctr"/>
                      <a:r>
                        <a:rPr lang="en-GB" sz="2000" u="none" strike="noStrike" cap="none" spc="0">
                          <a:solidFill>
                            <a:schemeClr val="tx1"/>
                          </a:solidFill>
                          <a:effectLst/>
                        </a:rPr>
                        <a:t>TGFb Treatment</a:t>
                      </a:r>
                      <a:endParaRPr lang="en-GB" sz="2000" b="0" i="0" u="none" strike="noStrike" cap="none" spc="0">
                        <a:solidFill>
                          <a:schemeClr val="tx1"/>
                        </a:solidFill>
                        <a:effectLst/>
                        <a:latin typeface="Calibri" panose="020F0502020204030204" pitchFamily="34" charset="0"/>
                      </a:endParaRPr>
                    </a:p>
                  </a:txBody>
                  <a:tcPr marL="146000" marR="146000" marT="146000" marB="146000" anchor="ctr">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algn="ctr" fontAlgn="ctr"/>
                      <a:r>
                        <a:rPr lang="en-GB" sz="2000" u="none" strike="noStrike" cap="none" spc="0">
                          <a:solidFill>
                            <a:schemeClr val="tx1"/>
                          </a:solidFill>
                          <a:effectLst/>
                        </a:rPr>
                        <a:t>Lysis</a:t>
                      </a:r>
                      <a:endParaRPr lang="en-GB" sz="2000" b="0" i="0" u="none" strike="noStrike" cap="none" spc="0">
                        <a:solidFill>
                          <a:schemeClr val="tx1"/>
                        </a:solidFill>
                        <a:effectLst/>
                        <a:latin typeface="Calibri" panose="020F0502020204030204" pitchFamily="34" charset="0"/>
                      </a:endParaRPr>
                    </a:p>
                  </a:txBody>
                  <a:tcPr marL="146000" marR="146000" marT="146000" marB="146000" anchor="ctr">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extLst>
                  <a:ext uri="{0D108BD9-81ED-4DB2-BD59-A6C34878D82A}">
                    <a16:rowId xmlns:a16="http://schemas.microsoft.com/office/drawing/2014/main" val="1338519321"/>
                  </a:ext>
                </a:extLst>
              </a:tr>
              <a:tr h="734276">
                <a:tc>
                  <a:txBody>
                    <a:bodyPr/>
                    <a:lstStyle/>
                    <a:p>
                      <a:pPr algn="ctr" fontAlgn="ctr"/>
                      <a:r>
                        <a:rPr lang="en-GB" sz="2000" u="none" strike="noStrike" cap="none" spc="0">
                          <a:solidFill>
                            <a:schemeClr val="tx1"/>
                          </a:solidFill>
                          <a:effectLst/>
                        </a:rPr>
                        <a:t>48</a:t>
                      </a:r>
                      <a:endParaRPr lang="en-GB" sz="2000" b="1" i="0" u="none" strike="noStrike" cap="none" spc="0">
                        <a:solidFill>
                          <a:schemeClr val="tx1"/>
                        </a:solidFill>
                        <a:effectLst/>
                        <a:latin typeface="Calibri" panose="020F0502020204030204" pitchFamily="34" charset="0"/>
                      </a:endParaRPr>
                    </a:p>
                  </a:txBody>
                  <a:tcPr marL="146000" marR="146000" marT="146000" marB="146000" anchor="ctr">
                    <a:lnL w="12700" cmpd="sng">
                      <a:noFill/>
                      <a:prstDash val="solid"/>
                    </a:lnL>
                    <a:lnR w="12700" cmpd="sng">
                      <a:noFill/>
                      <a:prstDash val="solid"/>
                    </a:lnR>
                    <a:lnT w="12700" cmpd="sng">
                      <a:noFill/>
                      <a:prstDash val="solid"/>
                    </a:lnT>
                    <a:lnB w="12700" cmpd="sng">
                      <a:noFill/>
                      <a:prstDash val="solid"/>
                    </a:lnB>
                    <a:noFill/>
                  </a:tcPr>
                </a:tc>
                <a:tc>
                  <a:txBody>
                    <a:bodyPr/>
                    <a:lstStyle/>
                    <a:p>
                      <a:pPr algn="ctr" fontAlgn="ctr"/>
                      <a:r>
                        <a:rPr lang="en-GB" sz="2000" u="none" strike="noStrike" cap="none" spc="0">
                          <a:solidFill>
                            <a:schemeClr val="tx1"/>
                          </a:solidFill>
                          <a:effectLst/>
                        </a:rPr>
                        <a:t>TGFB + AZD 1</a:t>
                      </a:r>
                      <a:endParaRPr lang="en-GB" sz="2000" b="1" i="0" u="none" strike="noStrike" cap="none" spc="0">
                        <a:solidFill>
                          <a:schemeClr val="tx1"/>
                        </a:solidFill>
                        <a:effectLst/>
                        <a:latin typeface="Calibri" panose="020F0502020204030204" pitchFamily="34" charset="0"/>
                      </a:endParaRPr>
                    </a:p>
                  </a:txBody>
                  <a:tcPr marL="146000" marR="146000" marT="146000" marB="146000" anchor="ctr">
                    <a:lnL w="12700" cmpd="sng">
                      <a:noFill/>
                      <a:prstDash val="solid"/>
                    </a:lnL>
                    <a:lnR w="12700" cmpd="sng">
                      <a:noFill/>
                      <a:prstDash val="solid"/>
                    </a:lnR>
                    <a:lnT w="12700" cmpd="sng">
                      <a:noFill/>
                      <a:prstDash val="solid"/>
                    </a:lnT>
                    <a:lnB w="12700" cmpd="sng">
                      <a:noFill/>
                      <a:prstDash val="solid"/>
                    </a:lnB>
                    <a:noFill/>
                  </a:tcPr>
                </a:tc>
                <a:tc>
                  <a:txBody>
                    <a:bodyPr/>
                    <a:lstStyle/>
                    <a:p>
                      <a:pPr algn="ctr" fontAlgn="ctr"/>
                      <a:r>
                        <a:rPr lang="en-GB" sz="2000" u="none" strike="noStrike" cap="none" spc="0">
                          <a:solidFill>
                            <a:schemeClr val="tx1"/>
                          </a:solidFill>
                          <a:effectLst/>
                        </a:rPr>
                        <a:t>Add DMSO</a:t>
                      </a:r>
                      <a:endParaRPr lang="en-GB" sz="2000" b="0" i="0" u="none" strike="noStrike" cap="none" spc="0">
                        <a:solidFill>
                          <a:schemeClr val="tx1"/>
                        </a:solidFill>
                        <a:effectLst/>
                        <a:latin typeface="Calibri" panose="020F0502020204030204" pitchFamily="34" charset="0"/>
                      </a:endParaRPr>
                    </a:p>
                  </a:txBody>
                  <a:tcPr marL="146000" marR="146000" marT="146000" marB="146000" anchor="ctr">
                    <a:lnL w="12700" cmpd="sng">
                      <a:noFill/>
                      <a:prstDash val="solid"/>
                    </a:lnL>
                    <a:lnR w="12700" cmpd="sng">
                      <a:noFill/>
                      <a:prstDash val="solid"/>
                    </a:lnR>
                    <a:lnT w="12700" cmpd="sng">
                      <a:noFill/>
                      <a:prstDash val="solid"/>
                    </a:lnT>
                    <a:lnB w="12700" cmpd="sng">
                      <a:noFill/>
                      <a:prstDash val="solid"/>
                    </a:lnB>
                    <a:noFill/>
                  </a:tcPr>
                </a:tc>
                <a:tc>
                  <a:txBody>
                    <a:bodyPr/>
                    <a:lstStyle/>
                    <a:p>
                      <a:pPr algn="ctr" fontAlgn="ctr"/>
                      <a:r>
                        <a:rPr lang="en-GB" sz="2000" u="none" strike="noStrike" cap="none" spc="0">
                          <a:solidFill>
                            <a:schemeClr val="tx1"/>
                          </a:solidFill>
                          <a:effectLst/>
                        </a:rPr>
                        <a:t>-</a:t>
                      </a:r>
                      <a:endParaRPr lang="en-GB" sz="2000" b="0" i="0" u="none" strike="noStrike" cap="none" spc="0">
                        <a:solidFill>
                          <a:schemeClr val="tx1"/>
                        </a:solidFill>
                        <a:effectLst/>
                        <a:latin typeface="Calibri" panose="020F0502020204030204" pitchFamily="34" charset="0"/>
                      </a:endParaRPr>
                    </a:p>
                  </a:txBody>
                  <a:tcPr marL="146000" marR="146000" marT="146000" marB="146000" anchor="ctr">
                    <a:lnL w="12700" cmpd="sng">
                      <a:noFill/>
                      <a:prstDash val="solid"/>
                    </a:lnL>
                    <a:lnR w="12700" cmpd="sng">
                      <a:noFill/>
                      <a:prstDash val="solid"/>
                    </a:lnR>
                    <a:lnT w="12700" cmpd="sng">
                      <a:noFill/>
                      <a:prstDash val="solid"/>
                    </a:lnT>
                    <a:lnB w="12700" cmpd="sng">
                      <a:noFill/>
                      <a:prstDash val="solid"/>
                    </a:lnB>
                    <a:noFill/>
                  </a:tcPr>
                </a:tc>
                <a:tc>
                  <a:txBody>
                    <a:bodyPr/>
                    <a:lstStyle/>
                    <a:p>
                      <a:pPr algn="ctr" fontAlgn="ctr"/>
                      <a:r>
                        <a:rPr lang="en-GB" sz="2000" u="none" strike="noStrike" cap="none" spc="0">
                          <a:solidFill>
                            <a:schemeClr val="tx1"/>
                          </a:solidFill>
                          <a:effectLst/>
                        </a:rPr>
                        <a:t>Add AZD</a:t>
                      </a:r>
                      <a:endParaRPr lang="en-GB" sz="2000" b="0" i="0" u="none" strike="noStrike" cap="none" spc="0">
                        <a:solidFill>
                          <a:schemeClr val="tx1"/>
                        </a:solidFill>
                        <a:effectLst/>
                        <a:latin typeface="Calibri" panose="020F0502020204030204" pitchFamily="34" charset="0"/>
                      </a:endParaRPr>
                    </a:p>
                  </a:txBody>
                  <a:tcPr marL="146000" marR="146000" marT="146000" marB="146000" anchor="ctr">
                    <a:lnL w="12700" cmpd="sng">
                      <a:noFill/>
                      <a:prstDash val="solid"/>
                    </a:lnL>
                    <a:lnR w="12700" cmpd="sng">
                      <a:noFill/>
                      <a:prstDash val="solid"/>
                    </a:lnR>
                    <a:lnT w="12700" cmpd="sng">
                      <a:noFill/>
                      <a:prstDash val="solid"/>
                    </a:lnT>
                    <a:lnB w="12700" cmpd="sng">
                      <a:noFill/>
                      <a:prstDash val="solid"/>
                    </a:lnB>
                    <a:noFill/>
                  </a:tcPr>
                </a:tc>
                <a:tc>
                  <a:txBody>
                    <a:bodyPr/>
                    <a:lstStyle/>
                    <a:p>
                      <a:pPr algn="ctr" fontAlgn="ctr"/>
                      <a:r>
                        <a:rPr lang="en-GB" sz="2000" u="none" strike="noStrike" cap="none" spc="0">
                          <a:solidFill>
                            <a:schemeClr val="tx1"/>
                          </a:solidFill>
                          <a:effectLst/>
                        </a:rPr>
                        <a:t>Starve</a:t>
                      </a:r>
                      <a:endParaRPr lang="en-GB" sz="2000" b="0" i="0" u="none" strike="noStrike" cap="none" spc="0">
                        <a:solidFill>
                          <a:schemeClr val="tx1"/>
                        </a:solidFill>
                        <a:effectLst/>
                        <a:latin typeface="Calibri" panose="020F0502020204030204" pitchFamily="34" charset="0"/>
                      </a:endParaRPr>
                    </a:p>
                  </a:txBody>
                  <a:tcPr marL="146000" marR="146000" marT="146000" marB="146000" anchor="ctr">
                    <a:lnL w="12700" cmpd="sng">
                      <a:noFill/>
                      <a:prstDash val="solid"/>
                    </a:lnL>
                    <a:lnR w="12700" cmpd="sng">
                      <a:noFill/>
                      <a:prstDash val="solid"/>
                    </a:lnR>
                    <a:lnT w="12700" cmpd="sng">
                      <a:noFill/>
                      <a:prstDash val="solid"/>
                    </a:lnT>
                    <a:lnB w="12700" cmpd="sng">
                      <a:noFill/>
                      <a:prstDash val="solid"/>
                    </a:lnB>
                    <a:noFill/>
                  </a:tcPr>
                </a:tc>
                <a:tc>
                  <a:txBody>
                    <a:bodyPr/>
                    <a:lstStyle/>
                    <a:p>
                      <a:pPr algn="ctr" fontAlgn="ctr"/>
                      <a:r>
                        <a:rPr lang="en-GB" sz="2000" u="none" strike="noStrike" cap="none" spc="0">
                          <a:solidFill>
                            <a:schemeClr val="tx1"/>
                          </a:solidFill>
                          <a:effectLst/>
                        </a:rPr>
                        <a:t>-</a:t>
                      </a:r>
                      <a:endParaRPr lang="en-GB" sz="2000" b="0" i="0" u="none" strike="noStrike" cap="none" spc="0">
                        <a:solidFill>
                          <a:schemeClr val="tx1"/>
                        </a:solidFill>
                        <a:effectLst/>
                        <a:latin typeface="Calibri" panose="020F0502020204030204" pitchFamily="34" charset="0"/>
                      </a:endParaRPr>
                    </a:p>
                  </a:txBody>
                  <a:tcPr marL="146000" marR="146000" marT="146000" marB="146000" anchor="ctr">
                    <a:lnL w="12700" cmpd="sng">
                      <a:noFill/>
                      <a:prstDash val="solid"/>
                    </a:lnL>
                    <a:lnR w="12700" cmpd="sng">
                      <a:noFill/>
                      <a:prstDash val="solid"/>
                    </a:lnR>
                    <a:lnT w="12700" cmpd="sng">
                      <a:noFill/>
                      <a:prstDash val="solid"/>
                    </a:lnT>
                    <a:lnB w="12700" cmpd="sng">
                      <a:noFill/>
                      <a:prstDash val="solid"/>
                    </a:lnB>
                    <a:noFill/>
                  </a:tcPr>
                </a:tc>
                <a:tc>
                  <a:txBody>
                    <a:bodyPr/>
                    <a:lstStyle/>
                    <a:p>
                      <a:pPr algn="ctr" fontAlgn="ctr"/>
                      <a:r>
                        <a:rPr lang="en-GB" sz="2000" u="none" strike="noStrike" cap="none" spc="0">
                          <a:solidFill>
                            <a:schemeClr val="tx1"/>
                          </a:solidFill>
                          <a:effectLst/>
                        </a:rPr>
                        <a:t>TGFb Treatment</a:t>
                      </a:r>
                      <a:endParaRPr lang="en-GB" sz="2000" b="0" i="0" u="none" strike="noStrike" cap="none" spc="0">
                        <a:solidFill>
                          <a:schemeClr val="tx1"/>
                        </a:solidFill>
                        <a:effectLst/>
                        <a:latin typeface="Calibri" panose="020F0502020204030204" pitchFamily="34" charset="0"/>
                      </a:endParaRPr>
                    </a:p>
                  </a:txBody>
                  <a:tcPr marL="146000" marR="146000" marT="146000" marB="146000" anchor="ctr">
                    <a:lnL w="12700" cmpd="sng">
                      <a:noFill/>
                      <a:prstDash val="solid"/>
                    </a:lnL>
                    <a:lnR w="12700" cmpd="sng">
                      <a:noFill/>
                      <a:prstDash val="solid"/>
                    </a:lnR>
                    <a:lnT w="12700" cmpd="sng">
                      <a:noFill/>
                      <a:prstDash val="solid"/>
                    </a:lnT>
                    <a:lnB w="12700" cmpd="sng">
                      <a:noFill/>
                      <a:prstDash val="solid"/>
                    </a:lnB>
                    <a:noFill/>
                  </a:tcPr>
                </a:tc>
                <a:tc>
                  <a:txBody>
                    <a:bodyPr/>
                    <a:lstStyle/>
                    <a:p>
                      <a:pPr algn="ctr" fontAlgn="ctr"/>
                      <a:r>
                        <a:rPr lang="en-GB" sz="2000" u="none" strike="noStrike" cap="none" spc="0">
                          <a:solidFill>
                            <a:schemeClr val="tx1"/>
                          </a:solidFill>
                          <a:effectLst/>
                        </a:rPr>
                        <a:t>Lysis</a:t>
                      </a:r>
                      <a:endParaRPr lang="en-GB" sz="2000" b="0" i="0" u="none" strike="noStrike" cap="none" spc="0">
                        <a:solidFill>
                          <a:schemeClr val="tx1"/>
                        </a:solidFill>
                        <a:effectLst/>
                        <a:latin typeface="Calibri" panose="020F0502020204030204" pitchFamily="34" charset="0"/>
                      </a:endParaRPr>
                    </a:p>
                  </a:txBody>
                  <a:tcPr marL="146000" marR="146000" marT="146000" marB="146000" anchor="ctr">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2763208455"/>
                  </a:ext>
                </a:extLst>
              </a:tr>
              <a:tr h="734276">
                <a:tc>
                  <a:txBody>
                    <a:bodyPr/>
                    <a:lstStyle/>
                    <a:p>
                      <a:pPr algn="ctr" fontAlgn="ctr"/>
                      <a:r>
                        <a:rPr lang="en-GB" sz="2000" u="none" strike="noStrike" cap="none" spc="0">
                          <a:solidFill>
                            <a:schemeClr val="tx1"/>
                          </a:solidFill>
                          <a:effectLst/>
                        </a:rPr>
                        <a:t>A_1.25</a:t>
                      </a:r>
                      <a:endParaRPr lang="en-GB" sz="2000" b="1" i="0" u="none" strike="noStrike" cap="none" spc="0">
                        <a:solidFill>
                          <a:schemeClr val="tx1"/>
                        </a:solidFill>
                        <a:effectLst/>
                        <a:latin typeface="Calibri" panose="020F0502020204030204" pitchFamily="34" charset="0"/>
                      </a:endParaRPr>
                    </a:p>
                  </a:txBody>
                  <a:tcPr marL="146000" marR="146000" marT="146000" marB="146000" anchor="ctr">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algn="ctr" fontAlgn="ctr"/>
                      <a:r>
                        <a:rPr lang="en-GB" sz="2000" u="none" strike="noStrike" cap="none" spc="0">
                          <a:solidFill>
                            <a:schemeClr val="tx1"/>
                          </a:solidFill>
                          <a:effectLst/>
                        </a:rPr>
                        <a:t>TGFB + AZD 30mins</a:t>
                      </a:r>
                      <a:endParaRPr lang="en-GB" sz="2000" b="1" i="0" u="none" strike="noStrike" cap="none" spc="0">
                        <a:solidFill>
                          <a:schemeClr val="tx1"/>
                        </a:solidFill>
                        <a:effectLst/>
                        <a:latin typeface="Calibri" panose="020F0502020204030204" pitchFamily="34" charset="0"/>
                      </a:endParaRPr>
                    </a:p>
                  </a:txBody>
                  <a:tcPr marL="146000" marR="146000" marT="146000" marB="146000" anchor="ctr">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algn="ctr" fontAlgn="ctr"/>
                      <a:r>
                        <a:rPr lang="en-GB" sz="2000" u="none" strike="noStrike" cap="none" spc="0">
                          <a:solidFill>
                            <a:schemeClr val="tx1"/>
                          </a:solidFill>
                          <a:effectLst/>
                        </a:rPr>
                        <a:t>Add DMSO</a:t>
                      </a:r>
                      <a:endParaRPr lang="en-GB" sz="2000" b="0" i="0" u="none" strike="noStrike" cap="none" spc="0">
                        <a:solidFill>
                          <a:schemeClr val="tx1"/>
                        </a:solidFill>
                        <a:effectLst/>
                        <a:latin typeface="Calibri" panose="020F0502020204030204" pitchFamily="34" charset="0"/>
                      </a:endParaRPr>
                    </a:p>
                  </a:txBody>
                  <a:tcPr marL="146000" marR="146000" marT="146000" marB="146000" anchor="ctr">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algn="ctr" fontAlgn="ctr"/>
                      <a:r>
                        <a:rPr lang="en-GB" sz="2000" u="none" strike="noStrike" cap="none" spc="0">
                          <a:solidFill>
                            <a:schemeClr val="tx1"/>
                          </a:solidFill>
                          <a:effectLst/>
                        </a:rPr>
                        <a:t>-</a:t>
                      </a:r>
                      <a:endParaRPr lang="en-GB" sz="2000" b="0" i="0" u="none" strike="noStrike" cap="none" spc="0">
                        <a:solidFill>
                          <a:schemeClr val="tx1"/>
                        </a:solidFill>
                        <a:effectLst/>
                        <a:latin typeface="Calibri" panose="020F0502020204030204" pitchFamily="34" charset="0"/>
                      </a:endParaRPr>
                    </a:p>
                  </a:txBody>
                  <a:tcPr marL="146000" marR="146000" marT="146000" marB="146000" anchor="ctr">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algn="ctr" fontAlgn="ctr"/>
                      <a:r>
                        <a:rPr lang="en-GB" sz="2000" u="none" strike="noStrike" cap="none" spc="0">
                          <a:solidFill>
                            <a:schemeClr val="tx1"/>
                          </a:solidFill>
                          <a:effectLst/>
                        </a:rPr>
                        <a:t>-</a:t>
                      </a:r>
                      <a:endParaRPr lang="en-GB" sz="2000" b="0" i="0" u="none" strike="noStrike" cap="none" spc="0">
                        <a:solidFill>
                          <a:schemeClr val="tx1"/>
                        </a:solidFill>
                        <a:effectLst/>
                        <a:latin typeface="Calibri" panose="020F0502020204030204" pitchFamily="34" charset="0"/>
                      </a:endParaRPr>
                    </a:p>
                  </a:txBody>
                  <a:tcPr marL="146000" marR="146000" marT="146000" marB="146000" anchor="ctr">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algn="ctr" fontAlgn="ctr"/>
                      <a:r>
                        <a:rPr lang="en-GB" sz="2000" u="none" strike="noStrike" cap="none" spc="0">
                          <a:solidFill>
                            <a:schemeClr val="tx1"/>
                          </a:solidFill>
                          <a:effectLst/>
                        </a:rPr>
                        <a:t>Starve</a:t>
                      </a:r>
                      <a:endParaRPr lang="en-GB" sz="2000" b="0" i="0" u="none" strike="noStrike" cap="none" spc="0">
                        <a:solidFill>
                          <a:schemeClr val="tx1"/>
                        </a:solidFill>
                        <a:effectLst/>
                        <a:latin typeface="Calibri" panose="020F0502020204030204" pitchFamily="34" charset="0"/>
                      </a:endParaRPr>
                    </a:p>
                  </a:txBody>
                  <a:tcPr marL="146000" marR="146000" marT="146000" marB="146000" anchor="ctr">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algn="ctr" fontAlgn="ctr"/>
                      <a:r>
                        <a:rPr lang="en-GB" sz="2000" u="none" strike="noStrike" cap="none" spc="0">
                          <a:solidFill>
                            <a:schemeClr val="tx1"/>
                          </a:solidFill>
                          <a:effectLst/>
                        </a:rPr>
                        <a:t>Add AZD</a:t>
                      </a:r>
                      <a:endParaRPr lang="en-GB" sz="2000" b="0" i="0" u="none" strike="noStrike" cap="none" spc="0">
                        <a:solidFill>
                          <a:schemeClr val="tx1"/>
                        </a:solidFill>
                        <a:effectLst/>
                        <a:latin typeface="Calibri" panose="020F0502020204030204" pitchFamily="34" charset="0"/>
                      </a:endParaRPr>
                    </a:p>
                  </a:txBody>
                  <a:tcPr marL="146000" marR="146000" marT="146000" marB="146000" anchor="ctr">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algn="ctr" fontAlgn="ctr"/>
                      <a:r>
                        <a:rPr lang="en-GB" sz="2000" u="none" strike="noStrike" cap="none" spc="0">
                          <a:solidFill>
                            <a:schemeClr val="tx1"/>
                          </a:solidFill>
                          <a:effectLst/>
                        </a:rPr>
                        <a:t>TGFb Treatment</a:t>
                      </a:r>
                      <a:endParaRPr lang="en-GB" sz="2000" b="0" i="0" u="none" strike="noStrike" cap="none" spc="0">
                        <a:solidFill>
                          <a:schemeClr val="tx1"/>
                        </a:solidFill>
                        <a:effectLst/>
                        <a:latin typeface="Calibri" panose="020F0502020204030204" pitchFamily="34" charset="0"/>
                      </a:endParaRPr>
                    </a:p>
                  </a:txBody>
                  <a:tcPr marL="146000" marR="146000" marT="146000" marB="146000" anchor="ctr">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algn="ctr" fontAlgn="ctr"/>
                      <a:r>
                        <a:rPr lang="en-GB" sz="2000" u="none" strike="noStrike" cap="none" spc="0" dirty="0">
                          <a:solidFill>
                            <a:schemeClr val="tx1"/>
                          </a:solidFill>
                          <a:effectLst/>
                        </a:rPr>
                        <a:t>Lysis</a:t>
                      </a:r>
                      <a:endParaRPr lang="en-GB" sz="2000" b="0" i="0" u="none" strike="noStrike" cap="none" spc="0" dirty="0">
                        <a:solidFill>
                          <a:schemeClr val="tx1"/>
                        </a:solidFill>
                        <a:effectLst/>
                        <a:latin typeface="Calibri" panose="020F0502020204030204" pitchFamily="34" charset="0"/>
                      </a:endParaRPr>
                    </a:p>
                  </a:txBody>
                  <a:tcPr marL="146000" marR="146000" marT="146000" marB="146000" anchor="ctr">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extLst>
                  <a:ext uri="{0D108BD9-81ED-4DB2-BD59-A6C34878D82A}">
                    <a16:rowId xmlns:a16="http://schemas.microsoft.com/office/drawing/2014/main" val="767536232"/>
                  </a:ext>
                </a:extLst>
              </a:tr>
            </a:tbl>
          </a:graphicData>
        </a:graphic>
      </p:graphicFrame>
    </p:spTree>
    <p:extLst>
      <p:ext uri="{BB962C8B-B14F-4D97-AF65-F5344CB8AC3E}">
        <p14:creationId xmlns:p14="http://schemas.microsoft.com/office/powerpoint/2010/main" val="11285052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8FBA45-EEE8-4353-9965-339394BF97D6}"/>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02629C23-A68D-4209-8686-BEB64F3F9FF6}"/>
              </a:ext>
            </a:extLst>
          </p:cNvPr>
          <p:cNvSpPr>
            <a:spLocks noGrp="1"/>
          </p:cNvSpPr>
          <p:nvPr>
            <p:ph idx="1"/>
          </p:nvPr>
        </p:nvSpPr>
        <p:spPr/>
        <p:txBody>
          <a:bodyPr>
            <a:normAutofit fontScale="85000" lnSpcReduction="10000"/>
          </a:bodyPr>
          <a:lstStyle/>
          <a:p>
            <a:r>
              <a:rPr lang="en-US" dirty="0"/>
              <a:t>I’ve had a think about what might be required – in addition to your existing experiments - in order to distinguish </a:t>
            </a:r>
            <a:r>
              <a:rPr lang="en-US" dirty="0" err="1"/>
              <a:t>Erk</a:t>
            </a:r>
            <a:r>
              <a:rPr lang="en-US" dirty="0"/>
              <a:t> and </a:t>
            </a:r>
            <a:r>
              <a:rPr lang="en-US" dirty="0" err="1"/>
              <a:t>Akt</a:t>
            </a:r>
            <a:r>
              <a:rPr lang="en-US" dirty="0"/>
              <a:t> interactions with Smad2. </a:t>
            </a:r>
          </a:p>
          <a:p>
            <a:r>
              <a:rPr lang="en-US" dirty="0"/>
              <a:t>At present you are using 45 minutes of </a:t>
            </a:r>
            <a:r>
              <a:rPr lang="en-US" dirty="0" err="1"/>
              <a:t>TGFb</a:t>
            </a:r>
            <a:r>
              <a:rPr lang="en-US" dirty="0"/>
              <a:t> stimulation as a read out and a proxy for how a variety of pretreatment conditions affect Smad2 signaling. It may be that </a:t>
            </a:r>
            <a:r>
              <a:rPr lang="en-US" dirty="0" err="1"/>
              <a:t>pAkt</a:t>
            </a:r>
            <a:r>
              <a:rPr lang="en-US" dirty="0"/>
              <a:t>, </a:t>
            </a:r>
            <a:r>
              <a:rPr lang="en-US" dirty="0" err="1"/>
              <a:t>pErk</a:t>
            </a:r>
            <a:r>
              <a:rPr lang="en-US" dirty="0"/>
              <a:t> or indeed both are capable of interacting with Smad2, so how do we distinguish between these scenarios? </a:t>
            </a:r>
          </a:p>
          <a:p>
            <a:r>
              <a:rPr lang="en-US" dirty="0"/>
              <a:t>Well perhaps if we were to measure more than just the 45min time point after TGF exposure in one or two of these conditions we may be able to distinguish the shape of the pSmad2 profile. </a:t>
            </a:r>
          </a:p>
          <a:p>
            <a:pPr lvl="1"/>
            <a:r>
              <a:rPr lang="en-US" dirty="0"/>
              <a:t>To be clear, This means varying the lysis time after TGF stimulation, rather than varying the pretreatment time, which would be left fixed at +/- </a:t>
            </a:r>
            <a:r>
              <a:rPr lang="en-US" dirty="0" err="1"/>
              <a:t>TGFb</a:t>
            </a:r>
            <a:r>
              <a:rPr lang="en-US" dirty="0"/>
              <a:t>, +/- </a:t>
            </a:r>
            <a:r>
              <a:rPr lang="en-US" dirty="0" err="1"/>
              <a:t>Everolimus</a:t>
            </a:r>
            <a:endParaRPr lang="en-US" dirty="0"/>
          </a:p>
          <a:p>
            <a:endParaRPr lang="en-US" dirty="0"/>
          </a:p>
          <a:p>
            <a:endParaRPr lang="en-US" dirty="0"/>
          </a:p>
        </p:txBody>
      </p:sp>
    </p:spTree>
    <p:extLst>
      <p:ext uri="{BB962C8B-B14F-4D97-AF65-F5344CB8AC3E}">
        <p14:creationId xmlns:p14="http://schemas.microsoft.com/office/powerpoint/2010/main" val="7853700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233B8F-82D3-4F20-82B0-5B287D3170D0}"/>
              </a:ext>
            </a:extLst>
          </p:cNvPr>
          <p:cNvSpPr>
            <a:spLocks noGrp="1"/>
          </p:cNvSpPr>
          <p:nvPr>
            <p:ph type="title"/>
          </p:nvPr>
        </p:nvSpPr>
        <p:spPr/>
        <p:txBody>
          <a:bodyPr/>
          <a:lstStyle/>
          <a:p>
            <a:r>
              <a:rPr lang="en-US" dirty="0"/>
              <a:t>Some notes</a:t>
            </a:r>
            <a:endParaRPr lang="en-GB" dirty="0"/>
          </a:p>
        </p:txBody>
      </p:sp>
      <p:sp>
        <p:nvSpPr>
          <p:cNvPr id="3" name="Content Placeholder 2">
            <a:extLst>
              <a:ext uri="{FF2B5EF4-FFF2-40B4-BE49-F238E27FC236}">
                <a16:creationId xmlns:a16="http://schemas.microsoft.com/office/drawing/2014/main" id="{C2E36A5F-B372-4185-8F92-4E1546730328}"/>
              </a:ext>
            </a:extLst>
          </p:cNvPr>
          <p:cNvSpPr>
            <a:spLocks noGrp="1"/>
          </p:cNvSpPr>
          <p:nvPr>
            <p:ph idx="1"/>
          </p:nvPr>
        </p:nvSpPr>
        <p:spPr>
          <a:xfrm>
            <a:off x="1198564" y="3245556"/>
            <a:ext cx="15525572" cy="7735712"/>
          </a:xfrm>
        </p:spPr>
        <p:txBody>
          <a:bodyPr>
            <a:normAutofit/>
          </a:bodyPr>
          <a:lstStyle/>
          <a:p>
            <a:r>
              <a:rPr lang="en-US" dirty="0"/>
              <a:t>The connection from </a:t>
            </a:r>
            <a:r>
              <a:rPr lang="en-US" dirty="0" err="1"/>
              <a:t>ppErk</a:t>
            </a:r>
            <a:r>
              <a:rPr lang="en-US" dirty="0"/>
              <a:t> to PI3K dephosphorylation may be incorrect. </a:t>
            </a:r>
          </a:p>
          <a:p>
            <a:r>
              <a:rPr lang="en-US" dirty="0"/>
              <a:t>AZD inhibits </a:t>
            </a:r>
            <a:r>
              <a:rPr lang="en-US" dirty="0" err="1"/>
              <a:t>Mek</a:t>
            </a:r>
            <a:r>
              <a:rPr lang="en-US" dirty="0"/>
              <a:t> which inhibits </a:t>
            </a:r>
            <a:r>
              <a:rPr lang="en-US" dirty="0" err="1"/>
              <a:t>Erk</a:t>
            </a:r>
            <a:r>
              <a:rPr lang="en-US" dirty="0"/>
              <a:t> and lowers </a:t>
            </a:r>
            <a:r>
              <a:rPr lang="en-US" dirty="0" err="1"/>
              <a:t>Erk</a:t>
            </a:r>
            <a:r>
              <a:rPr lang="en-US" dirty="0"/>
              <a:t> </a:t>
            </a:r>
            <a:r>
              <a:rPr lang="en-US" dirty="0" err="1"/>
              <a:t>dephos</a:t>
            </a:r>
            <a:r>
              <a:rPr lang="en-US" dirty="0"/>
              <a:t> to PI3K. </a:t>
            </a:r>
          </a:p>
          <a:p>
            <a:pPr lvl="1"/>
            <a:r>
              <a:rPr lang="en-US" dirty="0"/>
              <a:t>In other words, under this regime, AZD increases PI3K and </a:t>
            </a:r>
            <a:r>
              <a:rPr lang="en-US" dirty="0" err="1"/>
              <a:t>Akt</a:t>
            </a:r>
            <a:r>
              <a:rPr lang="en-US" dirty="0"/>
              <a:t>. </a:t>
            </a:r>
          </a:p>
          <a:p>
            <a:pPr lvl="1"/>
            <a:r>
              <a:rPr lang="en-US" dirty="0"/>
              <a:t>However, the data suggests that AZD has only a minimal effect on </a:t>
            </a:r>
            <a:r>
              <a:rPr lang="en-US" dirty="0" err="1"/>
              <a:t>Akt</a:t>
            </a:r>
            <a:r>
              <a:rPr lang="en-US" dirty="0"/>
              <a:t> phosphorylation, suggesting that the connection between </a:t>
            </a:r>
            <a:r>
              <a:rPr lang="en-US" dirty="0" err="1"/>
              <a:t>Erk</a:t>
            </a:r>
            <a:r>
              <a:rPr lang="en-US" dirty="0"/>
              <a:t> and PI3K is incorrect. </a:t>
            </a:r>
          </a:p>
        </p:txBody>
      </p:sp>
    </p:spTree>
    <p:extLst>
      <p:ext uri="{BB962C8B-B14F-4D97-AF65-F5344CB8AC3E}">
        <p14:creationId xmlns:p14="http://schemas.microsoft.com/office/powerpoint/2010/main" val="6543808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E5241-9042-4167-8C95-BC6FF239A7D9}"/>
              </a:ext>
            </a:extLst>
          </p:cNvPr>
          <p:cNvSpPr>
            <a:spLocks noGrp="1"/>
          </p:cNvSpPr>
          <p:nvPr>
            <p:ph type="title"/>
          </p:nvPr>
        </p:nvSpPr>
        <p:spPr/>
        <p:txBody>
          <a:bodyPr/>
          <a:lstStyle/>
          <a:p>
            <a:r>
              <a:rPr lang="en-GB" dirty="0"/>
              <a:t>Event based modelling</a:t>
            </a:r>
          </a:p>
        </p:txBody>
      </p:sp>
      <p:sp>
        <p:nvSpPr>
          <p:cNvPr id="3" name="Content Placeholder 2">
            <a:extLst>
              <a:ext uri="{FF2B5EF4-FFF2-40B4-BE49-F238E27FC236}">
                <a16:creationId xmlns:a16="http://schemas.microsoft.com/office/drawing/2014/main" id="{C7B75CC5-8FA3-4C17-AADB-805AEB08F772}"/>
              </a:ext>
            </a:extLst>
          </p:cNvPr>
          <p:cNvSpPr>
            <a:spLocks noGrp="1"/>
          </p:cNvSpPr>
          <p:nvPr>
            <p:ph idx="1"/>
          </p:nvPr>
        </p:nvSpPr>
        <p:spPr>
          <a:xfrm>
            <a:off x="1028168" y="2838044"/>
            <a:ext cx="16433922" cy="8223245"/>
          </a:xfrm>
        </p:spPr>
        <p:txBody>
          <a:bodyPr>
            <a:normAutofit/>
          </a:bodyPr>
          <a:lstStyle/>
          <a:p>
            <a:r>
              <a:rPr lang="en-GB" sz="3200" dirty="0"/>
              <a:t>Will hopefully allow us to map the experimental protocol directly onto model</a:t>
            </a:r>
          </a:p>
          <a:p>
            <a:r>
              <a:rPr lang="en-GB" sz="3200" dirty="0"/>
              <a:t>I don’t think the previous strategy of starting the simulation with the various initial conditions mapped the simulation variables correctly onto the experimental variables</a:t>
            </a:r>
          </a:p>
          <a:p>
            <a:r>
              <a:rPr lang="en-GB" sz="3200" dirty="0"/>
              <a:t>Previously (as I recall), the simulation started with </a:t>
            </a:r>
            <a:r>
              <a:rPr lang="en-GB" sz="3200" dirty="0" err="1"/>
              <a:t>TGFb</a:t>
            </a:r>
            <a:r>
              <a:rPr lang="en-GB" sz="3200" dirty="0"/>
              <a:t> in all conditions whereas in reality, </a:t>
            </a:r>
            <a:r>
              <a:rPr lang="en-GB" sz="3200" dirty="0" err="1"/>
              <a:t>TGFb</a:t>
            </a:r>
            <a:r>
              <a:rPr lang="en-GB" sz="3200" dirty="0"/>
              <a:t> is only used at 71.25h after the first </a:t>
            </a:r>
            <a:r>
              <a:rPr lang="en-GB" sz="3200" dirty="0" err="1"/>
              <a:t>pretreatment</a:t>
            </a:r>
            <a:r>
              <a:rPr lang="en-GB" sz="3200" dirty="0"/>
              <a:t>.</a:t>
            </a:r>
          </a:p>
          <a:p>
            <a:r>
              <a:rPr lang="en-GB" sz="3200" dirty="0"/>
              <a:t>Previously, we set the initial conditions and allowed the simulation to progress, using the 24, 48 and 72h as read out times. This neglects the stimulation part of the protocol (i.e. </a:t>
            </a:r>
            <a:r>
              <a:rPr lang="en-GB" sz="3200" dirty="0" err="1"/>
              <a:t>TGFb</a:t>
            </a:r>
            <a:r>
              <a:rPr lang="en-GB" sz="3200" dirty="0"/>
              <a:t> stimulation at t=71.25h = -45min)</a:t>
            </a:r>
          </a:p>
          <a:p>
            <a:r>
              <a:rPr lang="en-GB" sz="3200" dirty="0"/>
              <a:t>An alternative strategy is to use events to reproduce the experimental protocol exactly</a:t>
            </a:r>
          </a:p>
        </p:txBody>
      </p:sp>
    </p:spTree>
    <p:extLst>
      <p:ext uri="{BB962C8B-B14F-4D97-AF65-F5344CB8AC3E}">
        <p14:creationId xmlns:p14="http://schemas.microsoft.com/office/powerpoint/2010/main" val="7107050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BCE26-8974-4746-9C8A-B71C6B4DA110}"/>
              </a:ext>
            </a:extLst>
          </p:cNvPr>
          <p:cNvSpPr>
            <a:spLocks noGrp="1"/>
          </p:cNvSpPr>
          <p:nvPr>
            <p:ph type="title"/>
          </p:nvPr>
        </p:nvSpPr>
        <p:spPr>
          <a:xfrm>
            <a:off x="5337310" y="96932"/>
            <a:ext cx="11269086" cy="1258018"/>
          </a:xfrm>
        </p:spPr>
        <p:txBody>
          <a:bodyPr>
            <a:normAutofit/>
          </a:bodyPr>
          <a:lstStyle/>
          <a:p>
            <a:r>
              <a:rPr lang="en-GB" sz="6600" dirty="0"/>
              <a:t>Modelling inputs</a:t>
            </a:r>
          </a:p>
        </p:txBody>
      </p:sp>
      <p:pic>
        <p:nvPicPr>
          <p:cNvPr id="76" name="Picture 75">
            <a:extLst>
              <a:ext uri="{FF2B5EF4-FFF2-40B4-BE49-F238E27FC236}">
                <a16:creationId xmlns:a16="http://schemas.microsoft.com/office/drawing/2014/main" id="{0EFF8D43-1445-4A42-A1DD-66751F67E8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06115" y="3562332"/>
            <a:ext cx="2880000" cy="2160000"/>
          </a:xfrm>
          <a:prstGeom prst="rect">
            <a:avLst/>
          </a:prstGeom>
        </p:spPr>
      </p:pic>
      <p:pic>
        <p:nvPicPr>
          <p:cNvPr id="78" name="Picture 77">
            <a:extLst>
              <a:ext uri="{FF2B5EF4-FFF2-40B4-BE49-F238E27FC236}">
                <a16:creationId xmlns:a16="http://schemas.microsoft.com/office/drawing/2014/main" id="{9F5AACD3-E465-4416-B668-9AFAFE7FE5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10344" y="3314620"/>
            <a:ext cx="2880000" cy="2160000"/>
          </a:xfrm>
          <a:prstGeom prst="rect">
            <a:avLst/>
          </a:prstGeom>
        </p:spPr>
      </p:pic>
      <p:pic>
        <p:nvPicPr>
          <p:cNvPr id="80" name="Picture 79">
            <a:extLst>
              <a:ext uri="{FF2B5EF4-FFF2-40B4-BE49-F238E27FC236}">
                <a16:creationId xmlns:a16="http://schemas.microsoft.com/office/drawing/2014/main" id="{11589C35-D6FF-406D-85CE-4ED5A9E27A7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18390" y="3321707"/>
            <a:ext cx="2880000" cy="2160000"/>
          </a:xfrm>
          <a:prstGeom prst="rect">
            <a:avLst/>
          </a:prstGeom>
        </p:spPr>
      </p:pic>
      <p:pic>
        <p:nvPicPr>
          <p:cNvPr id="82" name="Picture 81">
            <a:extLst>
              <a:ext uri="{FF2B5EF4-FFF2-40B4-BE49-F238E27FC236}">
                <a16:creationId xmlns:a16="http://schemas.microsoft.com/office/drawing/2014/main" id="{4E406B48-4874-4FAC-A937-B378735F5BA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26436" y="3234993"/>
            <a:ext cx="2880000" cy="2160000"/>
          </a:xfrm>
          <a:prstGeom prst="rect">
            <a:avLst/>
          </a:prstGeom>
        </p:spPr>
      </p:pic>
      <p:pic>
        <p:nvPicPr>
          <p:cNvPr id="84" name="Picture 83">
            <a:extLst>
              <a:ext uri="{FF2B5EF4-FFF2-40B4-BE49-F238E27FC236}">
                <a16:creationId xmlns:a16="http://schemas.microsoft.com/office/drawing/2014/main" id="{8555BA14-3191-4931-BB09-1521E7DAE90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387945" y="1173507"/>
            <a:ext cx="2880000" cy="2160000"/>
          </a:xfrm>
          <a:prstGeom prst="rect">
            <a:avLst/>
          </a:prstGeom>
        </p:spPr>
      </p:pic>
      <p:pic>
        <p:nvPicPr>
          <p:cNvPr id="86" name="Picture 85">
            <a:extLst>
              <a:ext uri="{FF2B5EF4-FFF2-40B4-BE49-F238E27FC236}">
                <a16:creationId xmlns:a16="http://schemas.microsoft.com/office/drawing/2014/main" id="{4FEF1FE7-3E3E-4C60-8678-34605EDF9B4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971853" y="1367359"/>
            <a:ext cx="2880000" cy="2160000"/>
          </a:xfrm>
          <a:prstGeom prst="rect">
            <a:avLst/>
          </a:prstGeom>
        </p:spPr>
      </p:pic>
      <p:pic>
        <p:nvPicPr>
          <p:cNvPr id="88" name="Picture 87">
            <a:extLst>
              <a:ext uri="{FF2B5EF4-FFF2-40B4-BE49-F238E27FC236}">
                <a16:creationId xmlns:a16="http://schemas.microsoft.com/office/drawing/2014/main" id="{823ECD52-01C0-4C99-ABA2-2B38DE69981D}"/>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2096742" y="10042332"/>
            <a:ext cx="2880000" cy="2160000"/>
          </a:xfrm>
          <a:prstGeom prst="rect">
            <a:avLst/>
          </a:prstGeom>
        </p:spPr>
      </p:pic>
      <p:pic>
        <p:nvPicPr>
          <p:cNvPr id="90" name="Picture 89">
            <a:extLst>
              <a:ext uri="{FF2B5EF4-FFF2-40B4-BE49-F238E27FC236}">
                <a16:creationId xmlns:a16="http://schemas.microsoft.com/office/drawing/2014/main" id="{A165E7C1-7078-4A24-8469-52987B98C325}"/>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973002" y="9963100"/>
            <a:ext cx="2880000" cy="2160000"/>
          </a:xfrm>
          <a:prstGeom prst="rect">
            <a:avLst/>
          </a:prstGeom>
        </p:spPr>
      </p:pic>
      <p:pic>
        <p:nvPicPr>
          <p:cNvPr id="92" name="Picture 91">
            <a:extLst>
              <a:ext uri="{FF2B5EF4-FFF2-40B4-BE49-F238E27FC236}">
                <a16:creationId xmlns:a16="http://schemas.microsoft.com/office/drawing/2014/main" id="{F6E2004B-C258-4B31-A28F-563E8C07A7C1}"/>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599111" y="9949303"/>
            <a:ext cx="2880000" cy="2160000"/>
          </a:xfrm>
          <a:prstGeom prst="rect">
            <a:avLst/>
          </a:prstGeom>
        </p:spPr>
      </p:pic>
      <p:pic>
        <p:nvPicPr>
          <p:cNvPr id="94" name="Picture 93">
            <a:extLst>
              <a:ext uri="{FF2B5EF4-FFF2-40B4-BE49-F238E27FC236}">
                <a16:creationId xmlns:a16="http://schemas.microsoft.com/office/drawing/2014/main" id="{D6A03251-65E7-4D15-86AD-972191FDCFEC}"/>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220903" y="9949303"/>
            <a:ext cx="2880000" cy="2160000"/>
          </a:xfrm>
          <a:prstGeom prst="rect">
            <a:avLst/>
          </a:prstGeom>
        </p:spPr>
      </p:pic>
      <p:pic>
        <p:nvPicPr>
          <p:cNvPr id="96" name="Picture 95">
            <a:extLst>
              <a:ext uri="{FF2B5EF4-FFF2-40B4-BE49-F238E27FC236}">
                <a16:creationId xmlns:a16="http://schemas.microsoft.com/office/drawing/2014/main" id="{8FADB065-1174-49EB-AD61-EA9E0E63D848}"/>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2096742" y="7888953"/>
            <a:ext cx="2880000" cy="2160000"/>
          </a:xfrm>
          <a:prstGeom prst="rect">
            <a:avLst/>
          </a:prstGeom>
        </p:spPr>
      </p:pic>
      <p:pic>
        <p:nvPicPr>
          <p:cNvPr id="98" name="Picture 97">
            <a:extLst>
              <a:ext uri="{FF2B5EF4-FFF2-40B4-BE49-F238E27FC236}">
                <a16:creationId xmlns:a16="http://schemas.microsoft.com/office/drawing/2014/main" id="{B0CEF04A-1E69-49FA-8E3C-1CF5B8367FAE}"/>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8908663" y="7923446"/>
            <a:ext cx="2880000" cy="2160000"/>
          </a:xfrm>
          <a:prstGeom prst="rect">
            <a:avLst/>
          </a:prstGeom>
        </p:spPr>
      </p:pic>
      <p:pic>
        <p:nvPicPr>
          <p:cNvPr id="100" name="Picture 99">
            <a:extLst>
              <a:ext uri="{FF2B5EF4-FFF2-40B4-BE49-F238E27FC236}">
                <a16:creationId xmlns:a16="http://schemas.microsoft.com/office/drawing/2014/main" id="{33025007-D348-48A8-A271-A8C71E68725C}"/>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5568265" y="7778493"/>
            <a:ext cx="2880000" cy="2160000"/>
          </a:xfrm>
          <a:prstGeom prst="rect">
            <a:avLst/>
          </a:prstGeom>
        </p:spPr>
      </p:pic>
      <p:pic>
        <p:nvPicPr>
          <p:cNvPr id="102" name="Picture 101">
            <a:extLst>
              <a:ext uri="{FF2B5EF4-FFF2-40B4-BE49-F238E27FC236}">
                <a16:creationId xmlns:a16="http://schemas.microsoft.com/office/drawing/2014/main" id="{0B129406-0802-4A57-9C83-0B399B978EAB}"/>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2049485" y="7642381"/>
            <a:ext cx="2880000" cy="2160000"/>
          </a:xfrm>
          <a:prstGeom prst="rect">
            <a:avLst/>
          </a:prstGeom>
        </p:spPr>
      </p:pic>
      <p:pic>
        <p:nvPicPr>
          <p:cNvPr id="104" name="Picture 103">
            <a:extLst>
              <a:ext uri="{FF2B5EF4-FFF2-40B4-BE49-F238E27FC236}">
                <a16:creationId xmlns:a16="http://schemas.microsoft.com/office/drawing/2014/main" id="{0B242F29-041C-445B-9BAA-C685A9EF1440}"/>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12017554" y="5621732"/>
            <a:ext cx="2880000" cy="2160000"/>
          </a:xfrm>
          <a:prstGeom prst="rect">
            <a:avLst/>
          </a:prstGeom>
        </p:spPr>
      </p:pic>
      <p:pic>
        <p:nvPicPr>
          <p:cNvPr id="106" name="Picture 105">
            <a:extLst>
              <a:ext uri="{FF2B5EF4-FFF2-40B4-BE49-F238E27FC236}">
                <a16:creationId xmlns:a16="http://schemas.microsoft.com/office/drawing/2014/main" id="{36560B1B-A170-4EC1-94D3-A37E56CAACB4}"/>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8787190" y="5727508"/>
            <a:ext cx="2880000" cy="2160000"/>
          </a:xfrm>
          <a:prstGeom prst="rect">
            <a:avLst/>
          </a:prstGeom>
        </p:spPr>
      </p:pic>
      <p:pic>
        <p:nvPicPr>
          <p:cNvPr id="108" name="Picture 107">
            <a:extLst>
              <a:ext uri="{FF2B5EF4-FFF2-40B4-BE49-F238E27FC236}">
                <a16:creationId xmlns:a16="http://schemas.microsoft.com/office/drawing/2014/main" id="{69446F35-6368-4CF7-A6C9-45EBB1949055}"/>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5715997" y="5482588"/>
            <a:ext cx="2880000" cy="2160000"/>
          </a:xfrm>
          <a:prstGeom prst="rect">
            <a:avLst/>
          </a:prstGeom>
        </p:spPr>
      </p:pic>
      <p:pic>
        <p:nvPicPr>
          <p:cNvPr id="110" name="Picture 109">
            <a:extLst>
              <a:ext uri="{FF2B5EF4-FFF2-40B4-BE49-F238E27FC236}">
                <a16:creationId xmlns:a16="http://schemas.microsoft.com/office/drawing/2014/main" id="{69FC46D0-4566-4A41-ADAD-90D7ECA0D89D}"/>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2226436" y="5482381"/>
            <a:ext cx="2880000" cy="2160000"/>
          </a:xfrm>
          <a:prstGeom prst="rect">
            <a:avLst/>
          </a:prstGeom>
        </p:spPr>
      </p:pic>
      <p:pic>
        <p:nvPicPr>
          <p:cNvPr id="112" name="Picture 111">
            <a:extLst>
              <a:ext uri="{FF2B5EF4-FFF2-40B4-BE49-F238E27FC236}">
                <a16:creationId xmlns:a16="http://schemas.microsoft.com/office/drawing/2014/main" id="{11E7E43B-F455-4A92-9C73-974F8E461695}"/>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7560331" y="1118682"/>
            <a:ext cx="2880000" cy="2160000"/>
          </a:xfrm>
          <a:prstGeom prst="rect">
            <a:avLst/>
          </a:prstGeom>
        </p:spPr>
      </p:pic>
    </p:spTree>
    <p:extLst>
      <p:ext uri="{BB962C8B-B14F-4D97-AF65-F5344CB8AC3E}">
        <p14:creationId xmlns:p14="http://schemas.microsoft.com/office/powerpoint/2010/main" val="2919565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5CE34-5E6A-4B33-B174-F309906988EC}"/>
              </a:ext>
            </a:extLst>
          </p:cNvPr>
          <p:cNvSpPr>
            <a:spLocks noGrp="1"/>
          </p:cNvSpPr>
          <p:nvPr>
            <p:ph type="title"/>
          </p:nvPr>
        </p:nvSpPr>
        <p:spPr>
          <a:xfrm>
            <a:off x="1092403" y="0"/>
            <a:ext cx="15525572" cy="1224291"/>
          </a:xfrm>
        </p:spPr>
        <p:txBody>
          <a:bodyPr>
            <a:noAutofit/>
          </a:bodyPr>
          <a:lstStyle/>
          <a:p>
            <a:r>
              <a:rPr lang="en-GB" sz="4800" dirty="0"/>
              <a:t>These two feedbacks counteract the effect of </a:t>
            </a:r>
            <a:r>
              <a:rPr lang="en-GB" sz="4800" dirty="0" err="1"/>
              <a:t>Everolimus</a:t>
            </a:r>
            <a:endParaRPr lang="en-GB" sz="4800" dirty="0"/>
          </a:p>
        </p:txBody>
      </p:sp>
      <p:sp>
        <p:nvSpPr>
          <p:cNvPr id="3" name="Content Placeholder 2">
            <a:extLst>
              <a:ext uri="{FF2B5EF4-FFF2-40B4-BE49-F238E27FC236}">
                <a16:creationId xmlns:a16="http://schemas.microsoft.com/office/drawing/2014/main" id="{50908B4C-0045-4251-A5A5-F446BFD0F53B}"/>
              </a:ext>
            </a:extLst>
          </p:cNvPr>
          <p:cNvSpPr>
            <a:spLocks noGrp="1"/>
          </p:cNvSpPr>
          <p:nvPr>
            <p:ph idx="1"/>
          </p:nvPr>
        </p:nvSpPr>
        <p:spPr>
          <a:xfrm>
            <a:off x="1092403" y="8563430"/>
            <a:ext cx="16310226" cy="3354540"/>
          </a:xfrm>
        </p:spPr>
        <p:txBody>
          <a:bodyPr>
            <a:normAutofit fontScale="55000" lnSpcReduction="20000"/>
          </a:bodyPr>
          <a:lstStyle/>
          <a:p>
            <a:r>
              <a:rPr lang="en-US" dirty="0" err="1"/>
              <a:t>pErk</a:t>
            </a:r>
            <a:r>
              <a:rPr lang="en-US" dirty="0"/>
              <a:t> phosphorylating mTORC1 and S6K negates the effect of </a:t>
            </a:r>
            <a:r>
              <a:rPr lang="en-US" dirty="0" err="1"/>
              <a:t>Everolimus</a:t>
            </a:r>
            <a:r>
              <a:rPr lang="en-US" dirty="0"/>
              <a:t> in the model. When these two  </a:t>
            </a:r>
            <a:r>
              <a:rPr lang="en-US" dirty="0" err="1"/>
              <a:t>phosphorylations</a:t>
            </a:r>
            <a:r>
              <a:rPr lang="en-US" dirty="0"/>
              <a:t> are high they compensate for the activation mTOR and S6K when mTORc1 is inhibited by </a:t>
            </a:r>
            <a:r>
              <a:rPr lang="en-US" dirty="0" err="1"/>
              <a:t>Everolimus</a:t>
            </a:r>
            <a:r>
              <a:rPr lang="en-US" dirty="0"/>
              <a:t>. </a:t>
            </a:r>
          </a:p>
          <a:p>
            <a:r>
              <a:rPr lang="en-US" dirty="0"/>
              <a:t>Thus we can achieve the same </a:t>
            </a:r>
            <a:r>
              <a:rPr lang="en-US" dirty="0" err="1"/>
              <a:t>behaviour</a:t>
            </a:r>
            <a:r>
              <a:rPr lang="en-US" dirty="0"/>
              <a:t> by tuning </a:t>
            </a:r>
            <a:r>
              <a:rPr lang="en-US" dirty="0" err="1"/>
              <a:t>kmTORCDephosByEv</a:t>
            </a:r>
            <a:r>
              <a:rPr lang="en-US" dirty="0"/>
              <a:t>, kS6KPhosByErk and </a:t>
            </a:r>
            <a:r>
              <a:rPr lang="en-US" dirty="0" err="1"/>
              <a:t>kmTORPhosByErk</a:t>
            </a:r>
            <a:r>
              <a:rPr lang="en-US" dirty="0"/>
              <a:t>  appropriately, i.e. its a non-identifiability.</a:t>
            </a:r>
          </a:p>
          <a:p>
            <a:r>
              <a:rPr lang="en-US" dirty="0"/>
              <a:t>Moreover, these two feedbacks actually achieve the same job in the model and are therefore superfluous</a:t>
            </a:r>
          </a:p>
          <a:p>
            <a:r>
              <a:rPr lang="en-US" dirty="0"/>
              <a:t>The rates of these two reactions are set to 0 for a ‘deprecation period’ after which they will be removed. </a:t>
            </a:r>
          </a:p>
        </p:txBody>
      </p:sp>
      <p:grpSp>
        <p:nvGrpSpPr>
          <p:cNvPr id="16" name="Group 15">
            <a:extLst>
              <a:ext uri="{FF2B5EF4-FFF2-40B4-BE49-F238E27FC236}">
                <a16:creationId xmlns:a16="http://schemas.microsoft.com/office/drawing/2014/main" id="{D9B35FD4-41C8-4572-B2C6-D562CB6AFBC9}"/>
              </a:ext>
            </a:extLst>
          </p:cNvPr>
          <p:cNvGrpSpPr/>
          <p:nvPr/>
        </p:nvGrpSpPr>
        <p:grpSpPr>
          <a:xfrm>
            <a:off x="3030740" y="988034"/>
            <a:ext cx="10306322" cy="7229225"/>
            <a:chOff x="7694341" y="1421360"/>
            <a:chExt cx="13470674" cy="9375155"/>
          </a:xfrm>
        </p:grpSpPr>
        <p:pic>
          <p:nvPicPr>
            <p:cNvPr id="4" name="Picture 2">
              <a:extLst>
                <a:ext uri="{FF2B5EF4-FFF2-40B4-BE49-F238E27FC236}">
                  <a16:creationId xmlns:a16="http://schemas.microsoft.com/office/drawing/2014/main" id="{272932D1-39D5-4262-901E-9124C41FD1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94341" y="1421360"/>
              <a:ext cx="13470674" cy="9375155"/>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grpSp>
          <p:nvGrpSpPr>
            <p:cNvPr id="15" name="Group 14">
              <a:extLst>
                <a:ext uri="{FF2B5EF4-FFF2-40B4-BE49-F238E27FC236}">
                  <a16:creationId xmlns:a16="http://schemas.microsoft.com/office/drawing/2014/main" id="{D5619E5C-DC57-4E93-8FD7-DD068523C448}"/>
                </a:ext>
              </a:extLst>
            </p:cNvPr>
            <p:cNvGrpSpPr/>
            <p:nvPr/>
          </p:nvGrpSpPr>
          <p:grpSpPr>
            <a:xfrm>
              <a:off x="14157449" y="7203688"/>
              <a:ext cx="2605668" cy="1758175"/>
              <a:chOff x="8608741" y="7493620"/>
              <a:chExt cx="2605668" cy="1758175"/>
            </a:xfrm>
          </p:grpSpPr>
          <p:grpSp>
            <p:nvGrpSpPr>
              <p:cNvPr id="10" name="Group 9">
                <a:extLst>
                  <a:ext uri="{FF2B5EF4-FFF2-40B4-BE49-F238E27FC236}">
                    <a16:creationId xmlns:a16="http://schemas.microsoft.com/office/drawing/2014/main" id="{9D57E3DB-FF91-4B07-B261-785AB7C7C661}"/>
                  </a:ext>
                </a:extLst>
              </p:cNvPr>
              <p:cNvGrpSpPr/>
              <p:nvPr/>
            </p:nvGrpSpPr>
            <p:grpSpPr>
              <a:xfrm>
                <a:off x="8608741" y="7493620"/>
                <a:ext cx="936703" cy="646770"/>
                <a:chOff x="8608741" y="7493620"/>
                <a:chExt cx="936703" cy="646770"/>
              </a:xfrm>
            </p:grpSpPr>
            <p:cxnSp>
              <p:nvCxnSpPr>
                <p:cNvPr id="6" name="Straight Connector 5">
                  <a:extLst>
                    <a:ext uri="{FF2B5EF4-FFF2-40B4-BE49-F238E27FC236}">
                      <a16:creationId xmlns:a16="http://schemas.microsoft.com/office/drawing/2014/main" id="{ACC075D1-5F11-4CD0-BD59-86E37001BBE7}"/>
                    </a:ext>
                  </a:extLst>
                </p:cNvPr>
                <p:cNvCxnSpPr/>
                <p:nvPr/>
              </p:nvCxnSpPr>
              <p:spPr>
                <a:xfrm>
                  <a:off x="8608741" y="7493620"/>
                  <a:ext cx="936703" cy="64677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21896B71-C43C-4F72-B54E-22BB45C59DB8}"/>
                    </a:ext>
                  </a:extLst>
                </p:cNvPr>
                <p:cNvCxnSpPr>
                  <a:cxnSpLocks/>
                </p:cNvCxnSpPr>
                <p:nvPr/>
              </p:nvCxnSpPr>
              <p:spPr>
                <a:xfrm flipV="1">
                  <a:off x="8608741" y="7493620"/>
                  <a:ext cx="936703" cy="64677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1" name="Group 10">
                <a:extLst>
                  <a:ext uri="{FF2B5EF4-FFF2-40B4-BE49-F238E27FC236}">
                    <a16:creationId xmlns:a16="http://schemas.microsoft.com/office/drawing/2014/main" id="{8E87B151-8943-41BF-9A86-EC8105D1169C}"/>
                  </a:ext>
                </a:extLst>
              </p:cNvPr>
              <p:cNvGrpSpPr/>
              <p:nvPr/>
            </p:nvGrpSpPr>
            <p:grpSpPr>
              <a:xfrm>
                <a:off x="10277706" y="8605025"/>
                <a:ext cx="936703" cy="646770"/>
                <a:chOff x="8608741" y="7493620"/>
                <a:chExt cx="936703" cy="646770"/>
              </a:xfrm>
            </p:grpSpPr>
            <p:cxnSp>
              <p:nvCxnSpPr>
                <p:cNvPr id="12" name="Straight Connector 11">
                  <a:extLst>
                    <a:ext uri="{FF2B5EF4-FFF2-40B4-BE49-F238E27FC236}">
                      <a16:creationId xmlns:a16="http://schemas.microsoft.com/office/drawing/2014/main" id="{1D9ADCBF-8034-49C5-A90A-7EA8886340E4}"/>
                    </a:ext>
                  </a:extLst>
                </p:cNvPr>
                <p:cNvCxnSpPr/>
                <p:nvPr/>
              </p:nvCxnSpPr>
              <p:spPr>
                <a:xfrm>
                  <a:off x="8608741" y="7493620"/>
                  <a:ext cx="936703" cy="64677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004581DA-E6C7-41AC-AB9A-B0333080E9B7}"/>
                    </a:ext>
                  </a:extLst>
                </p:cNvPr>
                <p:cNvCxnSpPr>
                  <a:cxnSpLocks/>
                </p:cNvCxnSpPr>
                <p:nvPr/>
              </p:nvCxnSpPr>
              <p:spPr>
                <a:xfrm flipV="1">
                  <a:off x="8608741" y="7493620"/>
                  <a:ext cx="936703" cy="64677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grpSp>
        </p:grpSp>
      </p:grpSp>
      <p:sp>
        <p:nvSpPr>
          <p:cNvPr id="17" name="Rectangle 16">
            <a:extLst>
              <a:ext uri="{FF2B5EF4-FFF2-40B4-BE49-F238E27FC236}">
                <a16:creationId xmlns:a16="http://schemas.microsoft.com/office/drawing/2014/main" id="{6977FE09-1286-438D-B419-1ABACB0296B9}"/>
              </a:ext>
            </a:extLst>
          </p:cNvPr>
          <p:cNvSpPr/>
          <p:nvPr/>
        </p:nvSpPr>
        <p:spPr>
          <a:xfrm>
            <a:off x="3723952" y="11567776"/>
            <a:ext cx="9400074" cy="369332"/>
          </a:xfrm>
          <a:prstGeom prst="rect">
            <a:avLst/>
          </a:prstGeom>
        </p:spPr>
        <p:txBody>
          <a:bodyPr wrap="none">
            <a:spAutoFit/>
          </a:bodyPr>
          <a:lstStyle/>
          <a:p>
            <a:r>
              <a:rPr lang="en-GB" dirty="0"/>
              <a:t>Git id for this model version is “eaa83d2c798cb39755189f04c05adf76692fb6e6” on master branch</a:t>
            </a:r>
          </a:p>
        </p:txBody>
      </p:sp>
      <p:sp>
        <p:nvSpPr>
          <p:cNvPr id="5" name="Rectangle 4">
            <a:extLst>
              <a:ext uri="{FF2B5EF4-FFF2-40B4-BE49-F238E27FC236}">
                <a16:creationId xmlns:a16="http://schemas.microsoft.com/office/drawing/2014/main" id="{5031BF7B-2FB0-4AF4-B805-3081F5AB9B30}"/>
              </a:ext>
            </a:extLst>
          </p:cNvPr>
          <p:cNvSpPr/>
          <p:nvPr/>
        </p:nvSpPr>
        <p:spPr>
          <a:xfrm>
            <a:off x="13711358" y="3508865"/>
            <a:ext cx="4289305" cy="1938992"/>
          </a:xfrm>
          <a:prstGeom prst="rect">
            <a:avLst/>
          </a:prstGeom>
        </p:spPr>
        <p:txBody>
          <a:bodyPr wrap="square">
            <a:spAutoFit/>
          </a:bodyPr>
          <a:lstStyle/>
          <a:p>
            <a:r>
              <a:rPr lang="en-GB" sz="2400" dirty="0"/>
              <a:t>The parameter: </a:t>
            </a:r>
            <a:r>
              <a:rPr lang="en-GB" sz="2400" b="1" dirty="0" err="1"/>
              <a:t>kmTORCDephosByEv</a:t>
            </a:r>
            <a:endParaRPr lang="en-GB" sz="2400" b="1" dirty="0"/>
          </a:p>
          <a:p>
            <a:r>
              <a:rPr lang="en-GB" sz="2400" dirty="0"/>
              <a:t>controls the increase in </a:t>
            </a:r>
            <a:r>
              <a:rPr lang="en-GB" sz="2400" dirty="0" err="1"/>
              <a:t>pAkt</a:t>
            </a:r>
            <a:r>
              <a:rPr lang="en-GB" sz="2400" dirty="0"/>
              <a:t> between the T and T_E conditions</a:t>
            </a:r>
          </a:p>
        </p:txBody>
      </p:sp>
    </p:spTree>
    <p:extLst>
      <p:ext uri="{BB962C8B-B14F-4D97-AF65-F5344CB8AC3E}">
        <p14:creationId xmlns:p14="http://schemas.microsoft.com/office/powerpoint/2010/main" val="32829825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002960-1E4C-4A88-8158-EA052AE4AAEF}"/>
              </a:ext>
            </a:extLst>
          </p:cNvPr>
          <p:cNvSpPr>
            <a:spLocks noGrp="1"/>
          </p:cNvSpPr>
          <p:nvPr>
            <p:ph type="title"/>
          </p:nvPr>
        </p:nvSpPr>
        <p:spPr>
          <a:xfrm>
            <a:off x="5426088" y="221411"/>
            <a:ext cx="12139241" cy="753225"/>
          </a:xfrm>
        </p:spPr>
        <p:txBody>
          <a:bodyPr>
            <a:normAutofit fontScale="90000"/>
          </a:bodyPr>
          <a:lstStyle/>
          <a:p>
            <a:r>
              <a:rPr lang="en-US" dirty="0"/>
              <a:t>New Topology</a:t>
            </a:r>
            <a:endParaRPr lang="en-GB" dirty="0"/>
          </a:p>
        </p:txBody>
      </p:sp>
      <p:pic>
        <p:nvPicPr>
          <p:cNvPr id="4" name="Picture 3">
            <a:extLst>
              <a:ext uri="{FF2B5EF4-FFF2-40B4-BE49-F238E27FC236}">
                <a16:creationId xmlns:a16="http://schemas.microsoft.com/office/drawing/2014/main" id="{79B385D2-3E9C-4B0A-9BE7-3774F7DDBD2B}"/>
              </a:ext>
            </a:extLst>
          </p:cNvPr>
          <p:cNvPicPr>
            <a:picLocks noChangeAspect="1"/>
          </p:cNvPicPr>
          <p:nvPr/>
        </p:nvPicPr>
        <p:blipFill>
          <a:blip r:embed="rId2"/>
          <a:stretch>
            <a:fillRect/>
          </a:stretch>
        </p:blipFill>
        <p:spPr>
          <a:xfrm>
            <a:off x="2072180" y="1210732"/>
            <a:ext cx="13856302" cy="10694461"/>
          </a:xfrm>
          <a:prstGeom prst="rect">
            <a:avLst/>
          </a:prstGeom>
        </p:spPr>
      </p:pic>
    </p:spTree>
    <p:extLst>
      <p:ext uri="{BB962C8B-B14F-4D97-AF65-F5344CB8AC3E}">
        <p14:creationId xmlns:p14="http://schemas.microsoft.com/office/powerpoint/2010/main" val="29462829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E78C2F-3545-49BD-B88E-437FC7D90CD0}"/>
              </a:ext>
            </a:extLst>
          </p:cNvPr>
          <p:cNvSpPr>
            <a:spLocks noGrp="1"/>
          </p:cNvSpPr>
          <p:nvPr>
            <p:ph type="title"/>
          </p:nvPr>
        </p:nvSpPr>
        <p:spPr>
          <a:xfrm>
            <a:off x="988164" y="241425"/>
            <a:ext cx="14689639" cy="996806"/>
          </a:xfrm>
        </p:spPr>
        <p:txBody>
          <a:bodyPr>
            <a:normAutofit fontScale="90000"/>
          </a:bodyPr>
          <a:lstStyle/>
          <a:p>
            <a:pPr algn="ctr"/>
            <a:r>
              <a:rPr lang="en-US" dirty="0" err="1"/>
              <a:t>pAkt</a:t>
            </a:r>
            <a:endParaRPr lang="en-GB" dirty="0"/>
          </a:p>
        </p:txBody>
      </p:sp>
      <p:pic>
        <p:nvPicPr>
          <p:cNvPr id="4" name="Picture 3">
            <a:extLst>
              <a:ext uri="{FF2B5EF4-FFF2-40B4-BE49-F238E27FC236}">
                <a16:creationId xmlns:a16="http://schemas.microsoft.com/office/drawing/2014/main" id="{F419386C-2BD1-4B27-81D5-AA1A72DD4DA5}"/>
              </a:ext>
            </a:extLst>
          </p:cNvPr>
          <p:cNvPicPr>
            <a:picLocks noChangeAspect="1"/>
          </p:cNvPicPr>
          <p:nvPr/>
        </p:nvPicPr>
        <p:blipFill>
          <a:blip r:embed="rId2"/>
          <a:stretch>
            <a:fillRect/>
          </a:stretch>
        </p:blipFill>
        <p:spPr>
          <a:xfrm>
            <a:off x="2907830" y="1734638"/>
            <a:ext cx="4144027" cy="5102256"/>
          </a:xfrm>
          <a:prstGeom prst="rect">
            <a:avLst/>
          </a:prstGeom>
        </p:spPr>
      </p:pic>
      <p:sp>
        <p:nvSpPr>
          <p:cNvPr id="5" name="TextBox 4">
            <a:extLst>
              <a:ext uri="{FF2B5EF4-FFF2-40B4-BE49-F238E27FC236}">
                <a16:creationId xmlns:a16="http://schemas.microsoft.com/office/drawing/2014/main" id="{49C168A4-F02F-41B3-AAF5-6AF5B24849B8}"/>
              </a:ext>
            </a:extLst>
          </p:cNvPr>
          <p:cNvSpPr txBox="1"/>
          <p:nvPr/>
        </p:nvSpPr>
        <p:spPr>
          <a:xfrm flipH="1">
            <a:off x="4230775" y="1305170"/>
            <a:ext cx="2269778" cy="523220"/>
          </a:xfrm>
          <a:prstGeom prst="rect">
            <a:avLst/>
          </a:prstGeom>
          <a:noFill/>
        </p:spPr>
        <p:txBody>
          <a:bodyPr wrap="square" rtlCol="0">
            <a:spAutoFit/>
          </a:bodyPr>
          <a:lstStyle/>
          <a:p>
            <a:r>
              <a:rPr lang="en-US" sz="2800" dirty="0"/>
              <a:t>Experimental</a:t>
            </a:r>
            <a:endParaRPr lang="en-GB" dirty="0"/>
          </a:p>
        </p:txBody>
      </p:sp>
      <p:sp>
        <p:nvSpPr>
          <p:cNvPr id="6" name="TextBox 5">
            <a:extLst>
              <a:ext uri="{FF2B5EF4-FFF2-40B4-BE49-F238E27FC236}">
                <a16:creationId xmlns:a16="http://schemas.microsoft.com/office/drawing/2014/main" id="{8F196FFE-7BCD-42BD-A3A5-55BB726DCE1B}"/>
              </a:ext>
            </a:extLst>
          </p:cNvPr>
          <p:cNvSpPr txBox="1"/>
          <p:nvPr/>
        </p:nvSpPr>
        <p:spPr>
          <a:xfrm flipH="1">
            <a:off x="804679" y="3382825"/>
            <a:ext cx="2269778" cy="523220"/>
          </a:xfrm>
          <a:prstGeom prst="rect">
            <a:avLst/>
          </a:prstGeom>
          <a:noFill/>
        </p:spPr>
        <p:txBody>
          <a:bodyPr wrap="square" rtlCol="0">
            <a:spAutoFit/>
          </a:bodyPr>
          <a:lstStyle/>
          <a:p>
            <a:r>
              <a:rPr lang="en-US" sz="2800" dirty="0"/>
              <a:t>AZD</a:t>
            </a:r>
            <a:endParaRPr lang="en-GB" dirty="0"/>
          </a:p>
        </p:txBody>
      </p:sp>
      <p:sp>
        <p:nvSpPr>
          <p:cNvPr id="7" name="TextBox 6">
            <a:extLst>
              <a:ext uri="{FF2B5EF4-FFF2-40B4-BE49-F238E27FC236}">
                <a16:creationId xmlns:a16="http://schemas.microsoft.com/office/drawing/2014/main" id="{7F80F44A-0331-418A-938B-E4217FA50192}"/>
              </a:ext>
            </a:extLst>
          </p:cNvPr>
          <p:cNvSpPr txBox="1"/>
          <p:nvPr/>
        </p:nvSpPr>
        <p:spPr>
          <a:xfrm flipH="1">
            <a:off x="804679" y="8322008"/>
            <a:ext cx="2269778" cy="523220"/>
          </a:xfrm>
          <a:prstGeom prst="rect">
            <a:avLst/>
          </a:prstGeom>
          <a:noFill/>
        </p:spPr>
        <p:txBody>
          <a:bodyPr wrap="square" rtlCol="0">
            <a:spAutoFit/>
          </a:bodyPr>
          <a:lstStyle/>
          <a:p>
            <a:r>
              <a:rPr lang="en-US" sz="2800" dirty="0"/>
              <a:t>MK2206</a:t>
            </a:r>
            <a:endParaRPr lang="en-GB" dirty="0"/>
          </a:p>
        </p:txBody>
      </p:sp>
      <p:sp>
        <p:nvSpPr>
          <p:cNvPr id="8" name="TextBox 7">
            <a:extLst>
              <a:ext uri="{FF2B5EF4-FFF2-40B4-BE49-F238E27FC236}">
                <a16:creationId xmlns:a16="http://schemas.microsoft.com/office/drawing/2014/main" id="{0CBED834-4044-46F6-BC5E-4E3CD4D2EC40}"/>
              </a:ext>
            </a:extLst>
          </p:cNvPr>
          <p:cNvSpPr txBox="1"/>
          <p:nvPr/>
        </p:nvSpPr>
        <p:spPr>
          <a:xfrm flipH="1">
            <a:off x="10500633" y="1211418"/>
            <a:ext cx="2269778" cy="523220"/>
          </a:xfrm>
          <a:prstGeom prst="rect">
            <a:avLst/>
          </a:prstGeom>
          <a:noFill/>
        </p:spPr>
        <p:txBody>
          <a:bodyPr wrap="square" rtlCol="0">
            <a:spAutoFit/>
          </a:bodyPr>
          <a:lstStyle/>
          <a:p>
            <a:r>
              <a:rPr lang="en-US" sz="2800" dirty="0"/>
              <a:t>Simulation</a:t>
            </a:r>
            <a:endParaRPr lang="en-GB" dirty="0"/>
          </a:p>
        </p:txBody>
      </p:sp>
      <p:pic>
        <p:nvPicPr>
          <p:cNvPr id="9" name="Picture 8">
            <a:extLst>
              <a:ext uri="{FF2B5EF4-FFF2-40B4-BE49-F238E27FC236}">
                <a16:creationId xmlns:a16="http://schemas.microsoft.com/office/drawing/2014/main" id="{78D081D6-EF6E-48C4-90CE-D96491686454}"/>
              </a:ext>
            </a:extLst>
          </p:cNvPr>
          <p:cNvPicPr>
            <a:picLocks noChangeAspect="1"/>
          </p:cNvPicPr>
          <p:nvPr/>
        </p:nvPicPr>
        <p:blipFill>
          <a:blip r:embed="rId3"/>
          <a:stretch>
            <a:fillRect/>
          </a:stretch>
        </p:blipFill>
        <p:spPr>
          <a:xfrm>
            <a:off x="2767780" y="6709671"/>
            <a:ext cx="4284077" cy="5328973"/>
          </a:xfrm>
          <a:prstGeom prst="rect">
            <a:avLst/>
          </a:prstGeom>
        </p:spPr>
      </p:pic>
      <p:pic>
        <p:nvPicPr>
          <p:cNvPr id="12" name="Picture 11">
            <a:extLst>
              <a:ext uri="{FF2B5EF4-FFF2-40B4-BE49-F238E27FC236}">
                <a16:creationId xmlns:a16="http://schemas.microsoft.com/office/drawing/2014/main" id="{99B61F4B-7DD4-40D2-B0A1-E17DA03EC95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00331" y="2164526"/>
            <a:ext cx="4328559" cy="4407695"/>
          </a:xfrm>
          <a:prstGeom prst="rect">
            <a:avLst/>
          </a:prstGeom>
        </p:spPr>
      </p:pic>
      <p:pic>
        <p:nvPicPr>
          <p:cNvPr id="14" name="Picture 13">
            <a:extLst>
              <a:ext uri="{FF2B5EF4-FFF2-40B4-BE49-F238E27FC236}">
                <a16:creationId xmlns:a16="http://schemas.microsoft.com/office/drawing/2014/main" id="{986D844E-CA6B-4859-A73B-61E1C1D2C71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942786" y="7431578"/>
            <a:ext cx="4341418" cy="4452058"/>
          </a:xfrm>
          <a:prstGeom prst="rect">
            <a:avLst/>
          </a:prstGeom>
        </p:spPr>
      </p:pic>
    </p:spTree>
    <p:extLst>
      <p:ext uri="{BB962C8B-B14F-4D97-AF65-F5344CB8AC3E}">
        <p14:creationId xmlns:p14="http://schemas.microsoft.com/office/powerpoint/2010/main" val="10061768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E78C2F-3545-49BD-B88E-437FC7D90CD0}"/>
              </a:ext>
            </a:extLst>
          </p:cNvPr>
          <p:cNvSpPr>
            <a:spLocks noGrp="1"/>
          </p:cNvSpPr>
          <p:nvPr>
            <p:ph type="title"/>
          </p:nvPr>
        </p:nvSpPr>
        <p:spPr>
          <a:xfrm>
            <a:off x="1437052" y="321086"/>
            <a:ext cx="13991370" cy="197187"/>
          </a:xfrm>
        </p:spPr>
        <p:txBody>
          <a:bodyPr>
            <a:normAutofit fontScale="90000"/>
          </a:bodyPr>
          <a:lstStyle/>
          <a:p>
            <a:pPr algn="ctr"/>
            <a:r>
              <a:rPr lang="en-US" dirty="0" err="1"/>
              <a:t>pErk</a:t>
            </a:r>
            <a:r>
              <a:rPr lang="en-US" dirty="0"/>
              <a:t> / </a:t>
            </a:r>
            <a:r>
              <a:rPr lang="en-US" dirty="0" err="1"/>
              <a:t>ppErk</a:t>
            </a:r>
            <a:endParaRPr lang="en-GB" dirty="0"/>
          </a:p>
        </p:txBody>
      </p:sp>
      <p:sp>
        <p:nvSpPr>
          <p:cNvPr id="5" name="TextBox 4">
            <a:extLst>
              <a:ext uri="{FF2B5EF4-FFF2-40B4-BE49-F238E27FC236}">
                <a16:creationId xmlns:a16="http://schemas.microsoft.com/office/drawing/2014/main" id="{49C168A4-F02F-41B3-AAF5-6AF5B24849B8}"/>
              </a:ext>
            </a:extLst>
          </p:cNvPr>
          <p:cNvSpPr txBox="1"/>
          <p:nvPr/>
        </p:nvSpPr>
        <p:spPr>
          <a:xfrm flipH="1">
            <a:off x="3330440" y="1217806"/>
            <a:ext cx="2269778" cy="523220"/>
          </a:xfrm>
          <a:prstGeom prst="rect">
            <a:avLst/>
          </a:prstGeom>
          <a:noFill/>
        </p:spPr>
        <p:txBody>
          <a:bodyPr wrap="square" rtlCol="0">
            <a:spAutoFit/>
          </a:bodyPr>
          <a:lstStyle/>
          <a:p>
            <a:r>
              <a:rPr lang="en-US" sz="2800" dirty="0"/>
              <a:t>Experimental</a:t>
            </a:r>
            <a:endParaRPr lang="en-GB" dirty="0"/>
          </a:p>
        </p:txBody>
      </p:sp>
      <p:sp>
        <p:nvSpPr>
          <p:cNvPr id="6" name="TextBox 5">
            <a:extLst>
              <a:ext uri="{FF2B5EF4-FFF2-40B4-BE49-F238E27FC236}">
                <a16:creationId xmlns:a16="http://schemas.microsoft.com/office/drawing/2014/main" id="{8F196FFE-7BCD-42BD-A3A5-55BB726DCE1B}"/>
              </a:ext>
            </a:extLst>
          </p:cNvPr>
          <p:cNvSpPr txBox="1"/>
          <p:nvPr/>
        </p:nvSpPr>
        <p:spPr>
          <a:xfrm flipH="1">
            <a:off x="389285" y="4250364"/>
            <a:ext cx="2979897" cy="523220"/>
          </a:xfrm>
          <a:prstGeom prst="rect">
            <a:avLst/>
          </a:prstGeom>
          <a:noFill/>
        </p:spPr>
        <p:txBody>
          <a:bodyPr wrap="square" rtlCol="0">
            <a:spAutoFit/>
          </a:bodyPr>
          <a:lstStyle/>
          <a:p>
            <a:r>
              <a:rPr lang="en-US" sz="2800" dirty="0"/>
              <a:t>AZD</a:t>
            </a:r>
            <a:endParaRPr lang="en-GB" dirty="0"/>
          </a:p>
        </p:txBody>
      </p:sp>
      <p:sp>
        <p:nvSpPr>
          <p:cNvPr id="7" name="TextBox 6">
            <a:extLst>
              <a:ext uri="{FF2B5EF4-FFF2-40B4-BE49-F238E27FC236}">
                <a16:creationId xmlns:a16="http://schemas.microsoft.com/office/drawing/2014/main" id="{7F80F44A-0331-418A-938B-E4217FA50192}"/>
              </a:ext>
            </a:extLst>
          </p:cNvPr>
          <p:cNvSpPr txBox="1"/>
          <p:nvPr/>
        </p:nvSpPr>
        <p:spPr>
          <a:xfrm flipH="1">
            <a:off x="469980" y="9406336"/>
            <a:ext cx="2269778" cy="523220"/>
          </a:xfrm>
          <a:prstGeom prst="rect">
            <a:avLst/>
          </a:prstGeom>
          <a:noFill/>
        </p:spPr>
        <p:txBody>
          <a:bodyPr wrap="square" rtlCol="0">
            <a:spAutoFit/>
          </a:bodyPr>
          <a:lstStyle/>
          <a:p>
            <a:r>
              <a:rPr lang="en-US" sz="2800" dirty="0"/>
              <a:t>MK2206</a:t>
            </a:r>
            <a:endParaRPr lang="en-GB" dirty="0"/>
          </a:p>
        </p:txBody>
      </p:sp>
      <p:pic>
        <p:nvPicPr>
          <p:cNvPr id="3" name="Picture 2">
            <a:extLst>
              <a:ext uri="{FF2B5EF4-FFF2-40B4-BE49-F238E27FC236}">
                <a16:creationId xmlns:a16="http://schemas.microsoft.com/office/drawing/2014/main" id="{6969DAC4-2713-4F92-84C6-6270B8953238}"/>
              </a:ext>
            </a:extLst>
          </p:cNvPr>
          <p:cNvPicPr>
            <a:picLocks noChangeAspect="1"/>
          </p:cNvPicPr>
          <p:nvPr/>
        </p:nvPicPr>
        <p:blipFill>
          <a:blip r:embed="rId2"/>
          <a:stretch>
            <a:fillRect/>
          </a:stretch>
        </p:blipFill>
        <p:spPr>
          <a:xfrm>
            <a:off x="1879234" y="2440559"/>
            <a:ext cx="4126642" cy="4914455"/>
          </a:xfrm>
          <a:prstGeom prst="rect">
            <a:avLst/>
          </a:prstGeom>
        </p:spPr>
      </p:pic>
      <p:sp>
        <p:nvSpPr>
          <p:cNvPr id="8" name="TextBox 7">
            <a:extLst>
              <a:ext uri="{FF2B5EF4-FFF2-40B4-BE49-F238E27FC236}">
                <a16:creationId xmlns:a16="http://schemas.microsoft.com/office/drawing/2014/main" id="{67CD6419-107C-4661-95F5-CB88B441CA1B}"/>
              </a:ext>
            </a:extLst>
          </p:cNvPr>
          <p:cNvSpPr txBox="1"/>
          <p:nvPr/>
        </p:nvSpPr>
        <p:spPr>
          <a:xfrm flipH="1">
            <a:off x="11668926" y="1052795"/>
            <a:ext cx="2269778" cy="523220"/>
          </a:xfrm>
          <a:prstGeom prst="rect">
            <a:avLst/>
          </a:prstGeom>
          <a:noFill/>
        </p:spPr>
        <p:txBody>
          <a:bodyPr wrap="square" rtlCol="0">
            <a:spAutoFit/>
          </a:bodyPr>
          <a:lstStyle/>
          <a:p>
            <a:r>
              <a:rPr lang="en-US" sz="2800" dirty="0"/>
              <a:t>Simulation</a:t>
            </a:r>
            <a:endParaRPr lang="en-GB" dirty="0"/>
          </a:p>
        </p:txBody>
      </p:sp>
      <p:pic>
        <p:nvPicPr>
          <p:cNvPr id="9" name="Picture 8">
            <a:extLst>
              <a:ext uri="{FF2B5EF4-FFF2-40B4-BE49-F238E27FC236}">
                <a16:creationId xmlns:a16="http://schemas.microsoft.com/office/drawing/2014/main" id="{D7805AA1-B451-4FA9-8EFE-D90A42300E3E}"/>
              </a:ext>
            </a:extLst>
          </p:cNvPr>
          <p:cNvPicPr>
            <a:picLocks noChangeAspect="1"/>
          </p:cNvPicPr>
          <p:nvPr/>
        </p:nvPicPr>
        <p:blipFill>
          <a:blip r:embed="rId3"/>
          <a:stretch>
            <a:fillRect/>
          </a:stretch>
        </p:blipFill>
        <p:spPr>
          <a:xfrm>
            <a:off x="1879234" y="7551322"/>
            <a:ext cx="3888188" cy="4574339"/>
          </a:xfrm>
          <a:prstGeom prst="rect">
            <a:avLst/>
          </a:prstGeom>
        </p:spPr>
      </p:pic>
      <p:pic>
        <p:nvPicPr>
          <p:cNvPr id="11" name="Picture 10">
            <a:extLst>
              <a:ext uri="{FF2B5EF4-FFF2-40B4-BE49-F238E27FC236}">
                <a16:creationId xmlns:a16="http://schemas.microsoft.com/office/drawing/2014/main" id="{DBA0EDDA-3B60-452A-8EDC-73C690DD718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638716" y="2299972"/>
            <a:ext cx="4991052" cy="4910895"/>
          </a:xfrm>
          <a:prstGeom prst="rect">
            <a:avLst/>
          </a:prstGeom>
        </p:spPr>
      </p:pic>
      <p:pic>
        <p:nvPicPr>
          <p:cNvPr id="13" name="Picture 12">
            <a:extLst>
              <a:ext uri="{FF2B5EF4-FFF2-40B4-BE49-F238E27FC236}">
                <a16:creationId xmlns:a16="http://schemas.microsoft.com/office/drawing/2014/main" id="{E8B54364-457C-4EE6-A747-CA87E51F2B1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50270" y="2440559"/>
            <a:ext cx="4422748" cy="4503607"/>
          </a:xfrm>
          <a:prstGeom prst="rect">
            <a:avLst/>
          </a:prstGeom>
        </p:spPr>
      </p:pic>
      <p:pic>
        <p:nvPicPr>
          <p:cNvPr id="15" name="Picture 14">
            <a:extLst>
              <a:ext uri="{FF2B5EF4-FFF2-40B4-BE49-F238E27FC236}">
                <a16:creationId xmlns:a16="http://schemas.microsoft.com/office/drawing/2014/main" id="{951B9548-FE09-49BF-B026-731D0B8DA7D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517137" y="7210867"/>
            <a:ext cx="4843134" cy="4796466"/>
          </a:xfrm>
          <a:prstGeom prst="rect">
            <a:avLst/>
          </a:prstGeom>
        </p:spPr>
      </p:pic>
      <p:pic>
        <p:nvPicPr>
          <p:cNvPr id="17" name="Picture 16">
            <a:extLst>
              <a:ext uri="{FF2B5EF4-FFF2-40B4-BE49-F238E27FC236}">
                <a16:creationId xmlns:a16="http://schemas.microsoft.com/office/drawing/2014/main" id="{5CEB1E4C-20AE-4E3C-879C-A0B6E60A6D1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464521" y="7585077"/>
            <a:ext cx="4582203" cy="4538048"/>
          </a:xfrm>
          <a:prstGeom prst="rect">
            <a:avLst/>
          </a:prstGeom>
        </p:spPr>
      </p:pic>
    </p:spTree>
    <p:extLst>
      <p:ext uri="{BB962C8B-B14F-4D97-AF65-F5344CB8AC3E}">
        <p14:creationId xmlns:p14="http://schemas.microsoft.com/office/powerpoint/2010/main" val="23979108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E78C2F-3545-49BD-B88E-437FC7D90CD0}"/>
              </a:ext>
            </a:extLst>
          </p:cNvPr>
          <p:cNvSpPr>
            <a:spLocks noGrp="1"/>
          </p:cNvSpPr>
          <p:nvPr>
            <p:ph type="title"/>
          </p:nvPr>
        </p:nvSpPr>
        <p:spPr>
          <a:xfrm>
            <a:off x="1204295" y="101077"/>
            <a:ext cx="14689639" cy="996806"/>
          </a:xfrm>
        </p:spPr>
        <p:txBody>
          <a:bodyPr>
            <a:normAutofit fontScale="90000"/>
          </a:bodyPr>
          <a:lstStyle/>
          <a:p>
            <a:pPr algn="ctr"/>
            <a:r>
              <a:rPr lang="en-US" dirty="0"/>
              <a:t>pS6K</a:t>
            </a:r>
            <a:endParaRPr lang="en-GB" dirty="0"/>
          </a:p>
        </p:txBody>
      </p:sp>
      <p:sp>
        <p:nvSpPr>
          <p:cNvPr id="5" name="TextBox 4">
            <a:extLst>
              <a:ext uri="{FF2B5EF4-FFF2-40B4-BE49-F238E27FC236}">
                <a16:creationId xmlns:a16="http://schemas.microsoft.com/office/drawing/2014/main" id="{49C168A4-F02F-41B3-AAF5-6AF5B24849B8}"/>
              </a:ext>
            </a:extLst>
          </p:cNvPr>
          <p:cNvSpPr txBox="1"/>
          <p:nvPr/>
        </p:nvSpPr>
        <p:spPr>
          <a:xfrm flipH="1">
            <a:off x="4309659" y="957563"/>
            <a:ext cx="2269778" cy="523220"/>
          </a:xfrm>
          <a:prstGeom prst="rect">
            <a:avLst/>
          </a:prstGeom>
          <a:noFill/>
        </p:spPr>
        <p:txBody>
          <a:bodyPr wrap="square" rtlCol="0">
            <a:spAutoFit/>
          </a:bodyPr>
          <a:lstStyle/>
          <a:p>
            <a:r>
              <a:rPr lang="en-US" sz="2800" dirty="0"/>
              <a:t>Experimental</a:t>
            </a:r>
            <a:endParaRPr lang="en-GB" dirty="0"/>
          </a:p>
        </p:txBody>
      </p:sp>
      <p:sp>
        <p:nvSpPr>
          <p:cNvPr id="6" name="TextBox 5">
            <a:extLst>
              <a:ext uri="{FF2B5EF4-FFF2-40B4-BE49-F238E27FC236}">
                <a16:creationId xmlns:a16="http://schemas.microsoft.com/office/drawing/2014/main" id="{8F196FFE-7BCD-42BD-A3A5-55BB726DCE1B}"/>
              </a:ext>
            </a:extLst>
          </p:cNvPr>
          <p:cNvSpPr txBox="1"/>
          <p:nvPr/>
        </p:nvSpPr>
        <p:spPr>
          <a:xfrm flipH="1">
            <a:off x="346339" y="3022364"/>
            <a:ext cx="2269778" cy="523220"/>
          </a:xfrm>
          <a:prstGeom prst="rect">
            <a:avLst/>
          </a:prstGeom>
          <a:noFill/>
        </p:spPr>
        <p:txBody>
          <a:bodyPr wrap="square" rtlCol="0">
            <a:spAutoFit/>
          </a:bodyPr>
          <a:lstStyle/>
          <a:p>
            <a:r>
              <a:rPr lang="en-US" sz="2800" dirty="0"/>
              <a:t>AZD</a:t>
            </a:r>
            <a:endParaRPr lang="en-GB" dirty="0"/>
          </a:p>
        </p:txBody>
      </p:sp>
      <p:sp>
        <p:nvSpPr>
          <p:cNvPr id="7" name="TextBox 6">
            <a:extLst>
              <a:ext uri="{FF2B5EF4-FFF2-40B4-BE49-F238E27FC236}">
                <a16:creationId xmlns:a16="http://schemas.microsoft.com/office/drawing/2014/main" id="{7F80F44A-0331-418A-938B-E4217FA50192}"/>
              </a:ext>
            </a:extLst>
          </p:cNvPr>
          <p:cNvSpPr txBox="1"/>
          <p:nvPr/>
        </p:nvSpPr>
        <p:spPr>
          <a:xfrm flipH="1">
            <a:off x="69406" y="9169636"/>
            <a:ext cx="2269778" cy="523220"/>
          </a:xfrm>
          <a:prstGeom prst="rect">
            <a:avLst/>
          </a:prstGeom>
          <a:noFill/>
        </p:spPr>
        <p:txBody>
          <a:bodyPr wrap="square" rtlCol="0">
            <a:spAutoFit/>
          </a:bodyPr>
          <a:lstStyle/>
          <a:p>
            <a:r>
              <a:rPr lang="en-US" sz="2800" dirty="0"/>
              <a:t>MK2206</a:t>
            </a:r>
            <a:endParaRPr lang="en-GB" dirty="0"/>
          </a:p>
        </p:txBody>
      </p:sp>
      <p:sp>
        <p:nvSpPr>
          <p:cNvPr id="8" name="TextBox 7">
            <a:extLst>
              <a:ext uri="{FF2B5EF4-FFF2-40B4-BE49-F238E27FC236}">
                <a16:creationId xmlns:a16="http://schemas.microsoft.com/office/drawing/2014/main" id="{B77FF955-7E90-4751-9EA1-189503293E34}"/>
              </a:ext>
            </a:extLst>
          </p:cNvPr>
          <p:cNvSpPr txBox="1"/>
          <p:nvPr/>
        </p:nvSpPr>
        <p:spPr>
          <a:xfrm flipH="1">
            <a:off x="12005924" y="946600"/>
            <a:ext cx="2269778" cy="523220"/>
          </a:xfrm>
          <a:prstGeom prst="rect">
            <a:avLst/>
          </a:prstGeom>
          <a:noFill/>
        </p:spPr>
        <p:txBody>
          <a:bodyPr wrap="square" rtlCol="0">
            <a:spAutoFit/>
          </a:bodyPr>
          <a:lstStyle/>
          <a:p>
            <a:r>
              <a:rPr lang="en-US" sz="2800" dirty="0"/>
              <a:t>Simulation</a:t>
            </a:r>
            <a:endParaRPr lang="en-GB" dirty="0"/>
          </a:p>
        </p:txBody>
      </p:sp>
      <p:pic>
        <p:nvPicPr>
          <p:cNvPr id="3" name="Picture 2">
            <a:extLst>
              <a:ext uri="{FF2B5EF4-FFF2-40B4-BE49-F238E27FC236}">
                <a16:creationId xmlns:a16="http://schemas.microsoft.com/office/drawing/2014/main" id="{1E71F693-F364-447D-B63E-09DC9FD1F3BD}"/>
              </a:ext>
            </a:extLst>
          </p:cNvPr>
          <p:cNvPicPr>
            <a:picLocks noChangeAspect="1"/>
          </p:cNvPicPr>
          <p:nvPr/>
        </p:nvPicPr>
        <p:blipFill>
          <a:blip r:embed="rId2"/>
          <a:stretch>
            <a:fillRect/>
          </a:stretch>
        </p:blipFill>
        <p:spPr>
          <a:xfrm>
            <a:off x="3707324" y="6896712"/>
            <a:ext cx="4167955" cy="5095579"/>
          </a:xfrm>
          <a:prstGeom prst="rect">
            <a:avLst/>
          </a:prstGeom>
        </p:spPr>
      </p:pic>
      <p:pic>
        <p:nvPicPr>
          <p:cNvPr id="10" name="Picture 9">
            <a:extLst>
              <a:ext uri="{FF2B5EF4-FFF2-40B4-BE49-F238E27FC236}">
                <a16:creationId xmlns:a16="http://schemas.microsoft.com/office/drawing/2014/main" id="{53E91F4C-75E0-428F-97D6-D843360B35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00940" y="1669041"/>
            <a:ext cx="4679288" cy="4656512"/>
          </a:xfrm>
          <a:prstGeom prst="rect">
            <a:avLst/>
          </a:prstGeom>
        </p:spPr>
      </p:pic>
      <p:pic>
        <p:nvPicPr>
          <p:cNvPr id="12" name="Picture 11">
            <a:extLst>
              <a:ext uri="{FF2B5EF4-FFF2-40B4-BE49-F238E27FC236}">
                <a16:creationId xmlns:a16="http://schemas.microsoft.com/office/drawing/2014/main" id="{DFF50AE6-7EA1-4D5E-A2A5-4142671539E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01529" y="6896712"/>
            <a:ext cx="5078110" cy="5086350"/>
          </a:xfrm>
          <a:prstGeom prst="rect">
            <a:avLst/>
          </a:prstGeom>
        </p:spPr>
      </p:pic>
      <p:pic>
        <p:nvPicPr>
          <p:cNvPr id="15" name="Picture 14">
            <a:extLst>
              <a:ext uri="{FF2B5EF4-FFF2-40B4-BE49-F238E27FC236}">
                <a16:creationId xmlns:a16="http://schemas.microsoft.com/office/drawing/2014/main" id="{7F7C240B-66D0-4315-9A1A-9F5975F1E78B}"/>
              </a:ext>
            </a:extLst>
          </p:cNvPr>
          <p:cNvPicPr>
            <a:picLocks noChangeAspect="1"/>
          </p:cNvPicPr>
          <p:nvPr/>
        </p:nvPicPr>
        <p:blipFill>
          <a:blip r:embed="rId5"/>
          <a:stretch>
            <a:fillRect/>
          </a:stretch>
        </p:blipFill>
        <p:spPr>
          <a:xfrm>
            <a:off x="3482882" y="1801133"/>
            <a:ext cx="4616841" cy="5086350"/>
          </a:xfrm>
          <a:prstGeom prst="rect">
            <a:avLst/>
          </a:prstGeom>
        </p:spPr>
      </p:pic>
    </p:spTree>
    <p:extLst>
      <p:ext uri="{BB962C8B-B14F-4D97-AF65-F5344CB8AC3E}">
        <p14:creationId xmlns:p14="http://schemas.microsoft.com/office/powerpoint/2010/main" val="1174480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E78C2F-3545-49BD-B88E-437FC7D90CD0}"/>
              </a:ext>
            </a:extLst>
          </p:cNvPr>
          <p:cNvSpPr>
            <a:spLocks noGrp="1"/>
          </p:cNvSpPr>
          <p:nvPr>
            <p:ph type="title"/>
          </p:nvPr>
        </p:nvSpPr>
        <p:spPr>
          <a:xfrm>
            <a:off x="1387175" y="0"/>
            <a:ext cx="14689639" cy="996806"/>
          </a:xfrm>
        </p:spPr>
        <p:txBody>
          <a:bodyPr>
            <a:normAutofit fontScale="90000"/>
          </a:bodyPr>
          <a:lstStyle/>
          <a:p>
            <a:pPr algn="ctr"/>
            <a:r>
              <a:rPr lang="en-US" dirty="0"/>
              <a:t>pSmad2</a:t>
            </a:r>
            <a:endParaRPr lang="en-GB" dirty="0"/>
          </a:p>
        </p:txBody>
      </p:sp>
      <p:sp>
        <p:nvSpPr>
          <p:cNvPr id="5" name="TextBox 4">
            <a:extLst>
              <a:ext uri="{FF2B5EF4-FFF2-40B4-BE49-F238E27FC236}">
                <a16:creationId xmlns:a16="http://schemas.microsoft.com/office/drawing/2014/main" id="{49C168A4-F02F-41B3-AAF5-6AF5B24849B8}"/>
              </a:ext>
            </a:extLst>
          </p:cNvPr>
          <p:cNvSpPr txBox="1"/>
          <p:nvPr/>
        </p:nvSpPr>
        <p:spPr>
          <a:xfrm flipH="1">
            <a:off x="5101995" y="1105256"/>
            <a:ext cx="2269778" cy="523220"/>
          </a:xfrm>
          <a:prstGeom prst="rect">
            <a:avLst/>
          </a:prstGeom>
          <a:noFill/>
        </p:spPr>
        <p:txBody>
          <a:bodyPr wrap="square" rtlCol="0">
            <a:spAutoFit/>
          </a:bodyPr>
          <a:lstStyle/>
          <a:p>
            <a:r>
              <a:rPr lang="en-US" sz="2800" dirty="0"/>
              <a:t>Experimental</a:t>
            </a:r>
            <a:endParaRPr lang="en-GB" dirty="0"/>
          </a:p>
        </p:txBody>
      </p:sp>
      <p:sp>
        <p:nvSpPr>
          <p:cNvPr id="6" name="TextBox 5">
            <a:extLst>
              <a:ext uri="{FF2B5EF4-FFF2-40B4-BE49-F238E27FC236}">
                <a16:creationId xmlns:a16="http://schemas.microsoft.com/office/drawing/2014/main" id="{8F196FFE-7BCD-42BD-A3A5-55BB726DCE1B}"/>
              </a:ext>
            </a:extLst>
          </p:cNvPr>
          <p:cNvSpPr txBox="1"/>
          <p:nvPr/>
        </p:nvSpPr>
        <p:spPr>
          <a:xfrm flipH="1">
            <a:off x="1786325" y="3507245"/>
            <a:ext cx="2269778" cy="523220"/>
          </a:xfrm>
          <a:prstGeom prst="rect">
            <a:avLst/>
          </a:prstGeom>
          <a:noFill/>
        </p:spPr>
        <p:txBody>
          <a:bodyPr wrap="square" rtlCol="0">
            <a:spAutoFit/>
          </a:bodyPr>
          <a:lstStyle/>
          <a:p>
            <a:r>
              <a:rPr lang="en-US" sz="2800" dirty="0"/>
              <a:t>AZD</a:t>
            </a:r>
            <a:endParaRPr lang="en-GB" dirty="0"/>
          </a:p>
        </p:txBody>
      </p:sp>
      <p:sp>
        <p:nvSpPr>
          <p:cNvPr id="7" name="TextBox 6">
            <a:extLst>
              <a:ext uri="{FF2B5EF4-FFF2-40B4-BE49-F238E27FC236}">
                <a16:creationId xmlns:a16="http://schemas.microsoft.com/office/drawing/2014/main" id="{7F80F44A-0331-418A-938B-E4217FA50192}"/>
              </a:ext>
            </a:extLst>
          </p:cNvPr>
          <p:cNvSpPr txBox="1"/>
          <p:nvPr/>
        </p:nvSpPr>
        <p:spPr>
          <a:xfrm flipH="1">
            <a:off x="2145864" y="8673023"/>
            <a:ext cx="2269778" cy="523220"/>
          </a:xfrm>
          <a:prstGeom prst="rect">
            <a:avLst/>
          </a:prstGeom>
          <a:noFill/>
        </p:spPr>
        <p:txBody>
          <a:bodyPr wrap="square" rtlCol="0">
            <a:spAutoFit/>
          </a:bodyPr>
          <a:lstStyle/>
          <a:p>
            <a:r>
              <a:rPr lang="en-US" sz="2800" dirty="0"/>
              <a:t>MK2206</a:t>
            </a:r>
            <a:endParaRPr lang="en-GB" dirty="0"/>
          </a:p>
        </p:txBody>
      </p:sp>
      <p:pic>
        <p:nvPicPr>
          <p:cNvPr id="3" name="Picture 2">
            <a:extLst>
              <a:ext uri="{FF2B5EF4-FFF2-40B4-BE49-F238E27FC236}">
                <a16:creationId xmlns:a16="http://schemas.microsoft.com/office/drawing/2014/main" id="{4E9445C7-FA1D-45CB-A51C-2A1BD9D48B4A}"/>
              </a:ext>
            </a:extLst>
          </p:cNvPr>
          <p:cNvPicPr>
            <a:picLocks noChangeAspect="1"/>
          </p:cNvPicPr>
          <p:nvPr/>
        </p:nvPicPr>
        <p:blipFill>
          <a:blip r:embed="rId2"/>
          <a:stretch>
            <a:fillRect/>
          </a:stretch>
        </p:blipFill>
        <p:spPr>
          <a:xfrm>
            <a:off x="3873004" y="2070876"/>
            <a:ext cx="4727761" cy="4901030"/>
          </a:xfrm>
          <a:prstGeom prst="rect">
            <a:avLst/>
          </a:prstGeom>
        </p:spPr>
      </p:pic>
      <p:sp>
        <p:nvSpPr>
          <p:cNvPr id="8" name="TextBox 7">
            <a:extLst>
              <a:ext uri="{FF2B5EF4-FFF2-40B4-BE49-F238E27FC236}">
                <a16:creationId xmlns:a16="http://schemas.microsoft.com/office/drawing/2014/main" id="{B848021D-8FC8-4C20-A1A6-EE67A2806F57}"/>
              </a:ext>
            </a:extLst>
          </p:cNvPr>
          <p:cNvSpPr txBox="1"/>
          <p:nvPr/>
        </p:nvSpPr>
        <p:spPr>
          <a:xfrm flipH="1">
            <a:off x="11474337" y="988877"/>
            <a:ext cx="2269778" cy="523220"/>
          </a:xfrm>
          <a:prstGeom prst="rect">
            <a:avLst/>
          </a:prstGeom>
          <a:noFill/>
        </p:spPr>
        <p:txBody>
          <a:bodyPr wrap="square" rtlCol="0">
            <a:spAutoFit/>
          </a:bodyPr>
          <a:lstStyle/>
          <a:p>
            <a:r>
              <a:rPr lang="en-US" sz="2800" dirty="0"/>
              <a:t>Simulation</a:t>
            </a:r>
            <a:endParaRPr lang="en-GB" dirty="0"/>
          </a:p>
        </p:txBody>
      </p:sp>
      <p:pic>
        <p:nvPicPr>
          <p:cNvPr id="9" name="Picture 8">
            <a:extLst>
              <a:ext uri="{FF2B5EF4-FFF2-40B4-BE49-F238E27FC236}">
                <a16:creationId xmlns:a16="http://schemas.microsoft.com/office/drawing/2014/main" id="{CF495DC7-762F-4333-8AAF-4B2A273C9BE5}"/>
              </a:ext>
            </a:extLst>
          </p:cNvPr>
          <p:cNvPicPr>
            <a:picLocks noChangeAspect="1"/>
          </p:cNvPicPr>
          <p:nvPr/>
        </p:nvPicPr>
        <p:blipFill>
          <a:blip r:embed="rId3"/>
          <a:stretch>
            <a:fillRect/>
          </a:stretch>
        </p:blipFill>
        <p:spPr>
          <a:xfrm>
            <a:off x="3873004" y="6934784"/>
            <a:ext cx="4206966" cy="4794263"/>
          </a:xfrm>
          <a:prstGeom prst="rect">
            <a:avLst/>
          </a:prstGeom>
        </p:spPr>
      </p:pic>
      <p:pic>
        <p:nvPicPr>
          <p:cNvPr id="11" name="Picture 10">
            <a:extLst>
              <a:ext uri="{FF2B5EF4-FFF2-40B4-BE49-F238E27FC236}">
                <a16:creationId xmlns:a16="http://schemas.microsoft.com/office/drawing/2014/main" id="{2063431A-0D03-4F5A-BBEB-F94C73A1E49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92148" y="1678090"/>
            <a:ext cx="4727762" cy="4704750"/>
          </a:xfrm>
          <a:prstGeom prst="rect">
            <a:avLst/>
          </a:prstGeom>
        </p:spPr>
      </p:pic>
      <p:pic>
        <p:nvPicPr>
          <p:cNvPr id="13" name="Picture 12">
            <a:extLst>
              <a:ext uri="{FF2B5EF4-FFF2-40B4-BE49-F238E27FC236}">
                <a16:creationId xmlns:a16="http://schemas.microsoft.com/office/drawing/2014/main" id="{B7E3BB45-C2B7-4D47-A855-1CD167F6B42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552555" y="6608374"/>
            <a:ext cx="5167355" cy="5175739"/>
          </a:xfrm>
          <a:prstGeom prst="rect">
            <a:avLst/>
          </a:prstGeom>
        </p:spPr>
      </p:pic>
    </p:spTree>
    <p:extLst>
      <p:ext uri="{BB962C8B-B14F-4D97-AF65-F5344CB8AC3E}">
        <p14:creationId xmlns:p14="http://schemas.microsoft.com/office/powerpoint/2010/main" val="41114575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344</TotalTime>
  <Words>713</Words>
  <Application>Microsoft Office PowerPoint</Application>
  <PresentationFormat>Custom</PresentationFormat>
  <Paragraphs>157</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Experimental Design – and similarly for MK2206</vt:lpstr>
      <vt:lpstr>Event based modelling</vt:lpstr>
      <vt:lpstr>Modelling inputs</vt:lpstr>
      <vt:lpstr>These two feedbacks counteract the effect of Everolimus</vt:lpstr>
      <vt:lpstr>New Topology</vt:lpstr>
      <vt:lpstr>pAkt</vt:lpstr>
      <vt:lpstr>pErk / ppErk</vt:lpstr>
      <vt:lpstr>pS6K</vt:lpstr>
      <vt:lpstr>pSmad2</vt:lpstr>
      <vt:lpstr>PowerPoint Presentation</vt:lpstr>
      <vt:lpstr>Some notes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Event based modelling</dc:title>
  <dc:creator>Ciaran Welsh</dc:creator>
  <cp:lastModifiedBy>Ciaran Welsh</cp:lastModifiedBy>
  <cp:revision>22</cp:revision>
  <dcterms:created xsi:type="dcterms:W3CDTF">2018-12-11T09:59:22Z</dcterms:created>
  <dcterms:modified xsi:type="dcterms:W3CDTF">2018-12-18T13:41:28Z</dcterms:modified>
</cp:coreProperties>
</file>