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61" r:id="rId3"/>
    <p:sldId id="265" r:id="rId4"/>
    <p:sldId id="276" r:id="rId5"/>
    <p:sldId id="278" r:id="rId6"/>
    <p:sldId id="279" r:id="rId7"/>
    <p:sldId id="280" r:id="rId8"/>
    <p:sldId id="281" r:id="rId9"/>
    <p:sldId id="287" r:id="rId10"/>
    <p:sldId id="283" r:id="rId11"/>
    <p:sldId id="284" r:id="rId12"/>
    <p:sldId id="285" r:id="rId13"/>
    <p:sldId id="286" r:id="rId14"/>
    <p:sldId id="288" r:id="rId15"/>
    <p:sldId id="289" r:id="rId16"/>
    <p:sldId id="290" r:id="rId17"/>
    <p:sldId id="291" r:id="rId18"/>
    <p:sldId id="292" r:id="rId19"/>
    <p:sldId id="282" r:id="rId20"/>
  </p:sldIdLst>
  <p:sldSz cx="18000663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6" autoAdjust="0"/>
    <p:restoredTop sz="94660"/>
  </p:normalViewPr>
  <p:slideViewPr>
    <p:cSldViewPr snapToGrid="0">
      <p:cViewPr varScale="1">
        <p:scale>
          <a:sx n="44" d="100"/>
          <a:sy n="44" d="100"/>
        </p:scale>
        <p:origin x="10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1995312"/>
            <a:ext cx="15300564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6403623"/>
            <a:ext cx="13500497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20/12/2018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978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20/12/2018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1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649111"/>
            <a:ext cx="3881393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649111"/>
            <a:ext cx="11419171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20/12/2018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90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20/12/2018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98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3039537"/>
            <a:ext cx="15525572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8159048"/>
            <a:ext cx="15525572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/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20/12/2018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2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3245556"/>
            <a:ext cx="7650282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3245556"/>
            <a:ext cx="7650282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20/12/2018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0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649114"/>
            <a:ext cx="15525572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2988734"/>
            <a:ext cx="7615123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4453467"/>
            <a:ext cx="761512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2988734"/>
            <a:ext cx="7652626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4453467"/>
            <a:ext cx="7652626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20/12/2018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59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20/12/2018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97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20/12/2018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812800"/>
            <a:ext cx="5805682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755425"/>
            <a:ext cx="9112836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3657600"/>
            <a:ext cx="5805682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20/12/2018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04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812800"/>
            <a:ext cx="5805682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755425"/>
            <a:ext cx="9112836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3657600"/>
            <a:ext cx="5805682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20/12/2018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96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649114"/>
            <a:ext cx="15525572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3245556"/>
            <a:ext cx="15525572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1300181"/>
            <a:ext cx="405014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0257A-BAA8-4D64-B049-2BAED0F09ABC}" type="datetimeFigureOut">
              <a:rPr lang="en-GB" smtClean="0"/>
              <a:t>20/12/2018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1300181"/>
            <a:ext cx="6075224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1300181"/>
            <a:ext cx="405014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35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41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8670"/>
            <a:ext cx="18000662" cy="13094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79128-FE52-4CD5-BE39-1A3848B84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681" y="1143941"/>
            <a:ext cx="16552172" cy="13241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5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Experimental Design – and similarly for MK2206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BF64B44-7A82-466B-BD17-A42F15C94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27804"/>
              </p:ext>
            </p:extLst>
          </p:nvPr>
        </p:nvGraphicFramePr>
        <p:xfrm>
          <a:off x="821681" y="2672931"/>
          <a:ext cx="16950125" cy="946907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130550">
                  <a:extLst>
                    <a:ext uri="{9D8B030D-6E8A-4147-A177-3AD203B41FA5}">
                      <a16:colId xmlns:a16="http://schemas.microsoft.com/office/drawing/2014/main" val="3336553054"/>
                    </a:ext>
                  </a:extLst>
                </a:gridCol>
                <a:gridCol w="4028476">
                  <a:extLst>
                    <a:ext uri="{9D8B030D-6E8A-4147-A177-3AD203B41FA5}">
                      <a16:colId xmlns:a16="http://schemas.microsoft.com/office/drawing/2014/main" val="1594295532"/>
                    </a:ext>
                  </a:extLst>
                </a:gridCol>
                <a:gridCol w="2641420">
                  <a:extLst>
                    <a:ext uri="{9D8B030D-6E8A-4147-A177-3AD203B41FA5}">
                      <a16:colId xmlns:a16="http://schemas.microsoft.com/office/drawing/2014/main" val="1649434489"/>
                    </a:ext>
                  </a:extLst>
                </a:gridCol>
                <a:gridCol w="1291479">
                  <a:extLst>
                    <a:ext uri="{9D8B030D-6E8A-4147-A177-3AD203B41FA5}">
                      <a16:colId xmlns:a16="http://schemas.microsoft.com/office/drawing/2014/main" val="3511332723"/>
                    </a:ext>
                  </a:extLst>
                </a:gridCol>
                <a:gridCol w="1291479">
                  <a:extLst>
                    <a:ext uri="{9D8B030D-6E8A-4147-A177-3AD203B41FA5}">
                      <a16:colId xmlns:a16="http://schemas.microsoft.com/office/drawing/2014/main" val="1151785883"/>
                    </a:ext>
                  </a:extLst>
                </a:gridCol>
                <a:gridCol w="1009432">
                  <a:extLst>
                    <a:ext uri="{9D8B030D-6E8A-4147-A177-3AD203B41FA5}">
                      <a16:colId xmlns:a16="http://schemas.microsoft.com/office/drawing/2014/main" val="2848252774"/>
                    </a:ext>
                  </a:extLst>
                </a:gridCol>
                <a:gridCol w="1291479">
                  <a:extLst>
                    <a:ext uri="{9D8B030D-6E8A-4147-A177-3AD203B41FA5}">
                      <a16:colId xmlns:a16="http://schemas.microsoft.com/office/drawing/2014/main" val="1120861601"/>
                    </a:ext>
                  </a:extLst>
                </a:gridCol>
                <a:gridCol w="2360290">
                  <a:extLst>
                    <a:ext uri="{9D8B030D-6E8A-4147-A177-3AD203B41FA5}">
                      <a16:colId xmlns:a16="http://schemas.microsoft.com/office/drawing/2014/main" val="2572572440"/>
                    </a:ext>
                  </a:extLst>
                </a:gridCol>
                <a:gridCol w="905520">
                  <a:extLst>
                    <a:ext uri="{9D8B030D-6E8A-4147-A177-3AD203B41FA5}">
                      <a16:colId xmlns:a16="http://schemas.microsoft.com/office/drawing/2014/main" val="3329246059"/>
                    </a:ext>
                  </a:extLst>
                </a:gridCol>
              </a:tblGrid>
              <a:tr h="53568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 </a:t>
                      </a:r>
                      <a:endParaRPr lang="en-GB" sz="2400" b="0" i="0" u="none" strike="noStrike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 </a:t>
                      </a:r>
                      <a:endParaRPr lang="en-GB" sz="2400" b="0" i="0" u="none" strike="noStrike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GB" sz="2400" b="0" u="none" strike="noStrike" cap="all" spc="150" dirty="0">
                          <a:solidFill>
                            <a:schemeClr val="lt1"/>
                          </a:solidFill>
                          <a:effectLst/>
                        </a:rPr>
                        <a:t>Time (h)</a:t>
                      </a:r>
                      <a:endParaRPr lang="en-GB" sz="24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564413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Condition Code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Condition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0.00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24.00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48.00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70.25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70.75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71.25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72.00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866763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DMSO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DMSO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605328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DMSO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954583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TGFb</a:t>
                      </a:r>
                      <a:r>
                        <a:rPr lang="en-GB" sz="2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+ EV</a:t>
                      </a:r>
                      <a:endParaRPr lang="en-GB" sz="20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DMSO and EV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310600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E_A_72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+ Everolimus+ AZD 3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EV and AZD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1483187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E_A_48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+ Everolimus+ AZD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EV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AZD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29552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E_A_24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+ Everolimus+ AZD 1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EV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AZD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03615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E_1.25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+ Everolimus+ AZD30 mins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EV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AZD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985195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72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+ AZD 3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DMSO and AZD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965697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+ AZD 2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DMSO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AZD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519321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+ AZD 1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DMSO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AZD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3208455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A_1.25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+ AZD 30mins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DMSO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AZD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536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505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3BB6-B0C6-4F84-B694-45185E98F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546" y="649114"/>
            <a:ext cx="14408854" cy="387206"/>
          </a:xfrm>
        </p:spPr>
        <p:txBody>
          <a:bodyPr>
            <a:normAutofit fontScale="90000"/>
          </a:bodyPr>
          <a:lstStyle/>
          <a:p>
            <a:r>
              <a:rPr lang="en-US" dirty="0"/>
              <a:t>Smad2 Interpretation</a:t>
            </a:r>
            <a:endParaRPr lang="en-GB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66FDDB-AF2B-4372-B571-644703F2BE52}"/>
              </a:ext>
            </a:extLst>
          </p:cNvPr>
          <p:cNvGrpSpPr/>
          <p:nvPr/>
        </p:nvGrpSpPr>
        <p:grpSpPr>
          <a:xfrm>
            <a:off x="12562746" y="842717"/>
            <a:ext cx="4727761" cy="10859239"/>
            <a:chOff x="12562746" y="842717"/>
            <a:chExt cx="4727761" cy="1085923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87A64D-5A62-4A4B-A430-0152835E3D13}"/>
                </a:ext>
              </a:extLst>
            </p:cNvPr>
            <p:cNvGrpSpPr/>
            <p:nvPr/>
          </p:nvGrpSpPr>
          <p:grpSpPr>
            <a:xfrm>
              <a:off x="12562746" y="842717"/>
              <a:ext cx="4727761" cy="5613808"/>
              <a:chOff x="12823144" y="5912052"/>
              <a:chExt cx="4727761" cy="5613808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D0D4C2-4BF6-4FBF-AEA6-A84EF9C7366F}"/>
                  </a:ext>
                </a:extLst>
              </p:cNvPr>
              <p:cNvSpPr txBox="1"/>
              <p:nvPr/>
            </p:nvSpPr>
            <p:spPr>
              <a:xfrm flipH="1">
                <a:off x="14707307" y="5912052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AZD</a:t>
                </a:r>
                <a:endParaRPr lang="en-GB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658672BA-703B-4BDE-9258-6EB3D34B38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823144" y="6624830"/>
                <a:ext cx="4727761" cy="4901030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B92CCAA-7B5D-40FB-A276-316879A35D0E}"/>
                </a:ext>
              </a:extLst>
            </p:cNvPr>
            <p:cNvGrpSpPr/>
            <p:nvPr/>
          </p:nvGrpSpPr>
          <p:grpSpPr>
            <a:xfrm>
              <a:off x="12823143" y="6456525"/>
              <a:ext cx="4206966" cy="5245431"/>
              <a:chOff x="13148143" y="5004818"/>
              <a:chExt cx="4206966" cy="524543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2867FE9-36C0-4D18-BBB6-3EFA7CF33FEC}"/>
                  </a:ext>
                </a:extLst>
              </p:cNvPr>
              <p:cNvSpPr txBox="1"/>
              <p:nvPr/>
            </p:nvSpPr>
            <p:spPr>
              <a:xfrm flipH="1">
                <a:off x="14511511" y="5004818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MK2206</a:t>
                </a:r>
                <a:endParaRPr lang="en-GB" dirty="0"/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EABDE92-F708-4927-8D7F-35258EBEEF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48143" y="5455986"/>
                <a:ext cx="4206966" cy="4794263"/>
              </a:xfrm>
              <a:prstGeom prst="rect">
                <a:avLst/>
              </a:prstGeom>
            </p:spPr>
          </p:pic>
        </p:grpSp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9DE02E0-EEF4-4BEE-B799-56C3DC4E8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606" y="1487487"/>
            <a:ext cx="12459223" cy="1024005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Everolimus</a:t>
            </a:r>
            <a:r>
              <a:rPr lang="en-US" dirty="0"/>
              <a:t> pretreatment enhances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</a:t>
            </a:r>
          </a:p>
          <a:p>
            <a:r>
              <a:rPr lang="en-US" dirty="0"/>
              <a:t>AZD pretreatment also enhances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</a:t>
            </a:r>
          </a:p>
          <a:p>
            <a:pPr lvl="1"/>
            <a:r>
              <a:rPr lang="en-US" dirty="0"/>
              <a:t>Thus this must be by a different mechanism</a:t>
            </a:r>
          </a:p>
          <a:p>
            <a:r>
              <a:rPr lang="en-US" dirty="0"/>
              <a:t>When </a:t>
            </a:r>
            <a:r>
              <a:rPr lang="en-US" dirty="0" err="1"/>
              <a:t>Everolimus</a:t>
            </a:r>
            <a:r>
              <a:rPr lang="en-US" dirty="0"/>
              <a:t> and AZD are added together there is a small synergistic effect, specifically in the second two bars (compare E_A_1.25 Vs A_1.25 and E_A_48 Vs A_48). </a:t>
            </a:r>
          </a:p>
          <a:p>
            <a:pPr lvl="1"/>
            <a:r>
              <a:rPr lang="en-US" dirty="0"/>
              <a:t>However, it appears there is a non-linearity as maximal level of </a:t>
            </a:r>
            <a:r>
              <a:rPr lang="en-US" dirty="0" err="1"/>
              <a:t>phos</a:t>
            </a:r>
            <a:r>
              <a:rPr lang="en-US" dirty="0"/>
              <a:t> may be saturating (looking at E_A_48, E_A_72, A_48 and A_72)</a:t>
            </a:r>
          </a:p>
          <a:p>
            <a:r>
              <a:rPr lang="en-US" dirty="0"/>
              <a:t>MK2206 pretreatment transiently increases TGF-mediated Smad2 </a:t>
            </a:r>
            <a:r>
              <a:rPr lang="en-US" dirty="0" err="1"/>
              <a:t>phos</a:t>
            </a:r>
            <a:endParaRPr lang="en-US" dirty="0"/>
          </a:p>
          <a:p>
            <a:pPr lvl="1"/>
            <a:r>
              <a:rPr lang="en-US" dirty="0"/>
              <a:t>But reasonably short lived &lt;24h</a:t>
            </a:r>
          </a:p>
          <a:p>
            <a:r>
              <a:rPr lang="en-US" dirty="0" err="1"/>
              <a:t>Everolimus</a:t>
            </a:r>
            <a:r>
              <a:rPr lang="en-US" dirty="0"/>
              <a:t> extends the transient phase of MK2206 mediated increase in Smad2 </a:t>
            </a:r>
            <a:r>
              <a:rPr lang="en-US" dirty="0" err="1"/>
              <a:t>phos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067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880C-9F19-40E8-9249-8E883147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546" y="649114"/>
            <a:ext cx="15525572" cy="1731229"/>
          </a:xfrm>
        </p:spPr>
        <p:txBody>
          <a:bodyPr>
            <a:normAutofit/>
          </a:bodyPr>
          <a:lstStyle/>
          <a:p>
            <a:r>
              <a:rPr lang="en-US" dirty="0"/>
              <a:t>Some questions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91A8-710A-42E0-907D-2E8148D0A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348" y="4113144"/>
            <a:ext cx="10954580" cy="3965712"/>
          </a:xfrm>
        </p:spPr>
        <p:txBody>
          <a:bodyPr>
            <a:normAutofit fontScale="85000" lnSpcReduction="10000"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dirty="0"/>
              <a:t>How does </a:t>
            </a:r>
            <a:r>
              <a:rPr lang="en-US" dirty="0" err="1"/>
              <a:t>Everolimus</a:t>
            </a:r>
            <a:r>
              <a:rPr lang="en-US" dirty="0"/>
              <a:t> increase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Smad2?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does AZD increase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Smad2?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 </a:t>
            </a:r>
            <a:r>
              <a:rPr lang="en-US" dirty="0" err="1"/>
              <a:t>Everolimus</a:t>
            </a:r>
            <a:r>
              <a:rPr lang="en-US" dirty="0"/>
              <a:t> and AZD </a:t>
            </a:r>
            <a:r>
              <a:rPr lang="en-US" dirty="0" err="1"/>
              <a:t>synergise</a:t>
            </a:r>
            <a:r>
              <a:rPr lang="en-US" dirty="0"/>
              <a:t> in the increase </a:t>
            </a:r>
            <a:r>
              <a:rPr lang="en-US" dirty="0" err="1"/>
              <a:t>TGFb</a:t>
            </a:r>
            <a:r>
              <a:rPr lang="en-US" dirty="0"/>
              <a:t>-mediated Smad2 </a:t>
            </a:r>
            <a:r>
              <a:rPr lang="en-US" dirty="0" err="1"/>
              <a:t>phos</a:t>
            </a:r>
            <a:r>
              <a:rPr lang="en-US" dirty="0"/>
              <a:t>? 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4D71A1-4F09-45C7-B56F-EEF0F017FF1B}"/>
              </a:ext>
            </a:extLst>
          </p:cNvPr>
          <p:cNvGrpSpPr/>
          <p:nvPr/>
        </p:nvGrpSpPr>
        <p:grpSpPr>
          <a:xfrm>
            <a:off x="12562746" y="842717"/>
            <a:ext cx="4727761" cy="10859239"/>
            <a:chOff x="12562746" y="842717"/>
            <a:chExt cx="4727761" cy="1085923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56080F5-286D-475B-AB20-9D8F28B38409}"/>
                </a:ext>
              </a:extLst>
            </p:cNvPr>
            <p:cNvGrpSpPr/>
            <p:nvPr/>
          </p:nvGrpSpPr>
          <p:grpSpPr>
            <a:xfrm>
              <a:off x="12562746" y="842717"/>
              <a:ext cx="4727761" cy="5613808"/>
              <a:chOff x="12823144" y="5912052"/>
              <a:chExt cx="4727761" cy="5613808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754509-E9C0-4FA5-A276-9564009B15A1}"/>
                  </a:ext>
                </a:extLst>
              </p:cNvPr>
              <p:cNvSpPr txBox="1"/>
              <p:nvPr/>
            </p:nvSpPr>
            <p:spPr>
              <a:xfrm flipH="1">
                <a:off x="14707307" y="5912052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AZD</a:t>
                </a:r>
                <a:endParaRPr lang="en-GB" dirty="0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699EB2D-2955-49AA-92A6-76C8C30AD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823144" y="6624830"/>
                <a:ext cx="4727761" cy="4901030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70E4D40-307B-4ABC-A3E0-F4E86398CC44}"/>
                </a:ext>
              </a:extLst>
            </p:cNvPr>
            <p:cNvGrpSpPr/>
            <p:nvPr/>
          </p:nvGrpSpPr>
          <p:grpSpPr>
            <a:xfrm>
              <a:off x="12823143" y="6456525"/>
              <a:ext cx="4206966" cy="5245431"/>
              <a:chOff x="13148143" y="5004818"/>
              <a:chExt cx="4206966" cy="524543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7CC944-E0AD-49DD-9718-20A0EBBD302E}"/>
                  </a:ext>
                </a:extLst>
              </p:cNvPr>
              <p:cNvSpPr txBox="1"/>
              <p:nvPr/>
            </p:nvSpPr>
            <p:spPr>
              <a:xfrm flipH="1">
                <a:off x="14511511" y="5004818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MK2206</a:t>
                </a:r>
                <a:endParaRPr lang="en-GB" dirty="0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40B1AE5-2A41-4DAA-98E5-5E8A01E2FF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48143" y="5455986"/>
                <a:ext cx="4206966" cy="479426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49654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880C-9F19-40E8-9249-8E883147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49" y="238712"/>
            <a:ext cx="12415294" cy="1731229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Hypothesis 1: </a:t>
            </a:r>
            <a:r>
              <a:rPr lang="en-US" sz="4800" dirty="0" err="1"/>
              <a:t>Akt</a:t>
            </a:r>
            <a:r>
              <a:rPr lang="en-US" sz="4800" dirty="0"/>
              <a:t> phosphorylates an intermediate which leads to increase in Smad2 </a:t>
            </a:r>
            <a:r>
              <a:rPr lang="en-US" sz="4800" dirty="0" err="1"/>
              <a:t>phos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91A8-710A-42E0-907D-2E8148D0A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448" y="5620643"/>
            <a:ext cx="11897700" cy="587811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u="sng" dirty="0"/>
              <a:t>Answers </a:t>
            </a:r>
          </a:p>
          <a:p>
            <a:pPr marL="0" indent="0">
              <a:buNone/>
            </a:pPr>
            <a:r>
              <a:rPr lang="en-US" sz="4500" dirty="0"/>
              <a:t>Under the assumptions that topology and hypothesis 1 is correct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If this is the mechanism then </a:t>
            </a:r>
            <a:r>
              <a:rPr lang="en-US" dirty="0" err="1"/>
              <a:t>Everolimus</a:t>
            </a:r>
            <a:r>
              <a:rPr lang="en-US" dirty="0"/>
              <a:t> increases TGF-mediated Smad2 </a:t>
            </a:r>
            <a:r>
              <a:rPr lang="en-US" dirty="0" err="1"/>
              <a:t>phos</a:t>
            </a:r>
            <a:r>
              <a:rPr lang="en-US" dirty="0"/>
              <a:t> by increasing </a:t>
            </a:r>
            <a:r>
              <a:rPr lang="en-US" dirty="0" err="1"/>
              <a:t>pAkt</a:t>
            </a:r>
            <a:endParaRPr lang="en-US" dirty="0"/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AZD inhibits </a:t>
            </a:r>
            <a:r>
              <a:rPr lang="en-US" dirty="0" err="1"/>
              <a:t>Mek</a:t>
            </a:r>
            <a:r>
              <a:rPr lang="en-US" dirty="0"/>
              <a:t>, which inhibits </a:t>
            </a:r>
            <a:r>
              <a:rPr lang="en-US" dirty="0" err="1"/>
              <a:t>Erk</a:t>
            </a:r>
            <a:r>
              <a:rPr lang="en-US" dirty="0"/>
              <a:t> which causes </a:t>
            </a:r>
            <a:r>
              <a:rPr lang="en-US" dirty="0" err="1"/>
              <a:t>dephos</a:t>
            </a:r>
            <a:r>
              <a:rPr lang="en-US" dirty="0"/>
              <a:t> of PI3K which lowers </a:t>
            </a:r>
            <a:r>
              <a:rPr lang="en-US" dirty="0" err="1"/>
              <a:t>Akt</a:t>
            </a:r>
            <a:r>
              <a:rPr lang="en-US" dirty="0"/>
              <a:t> </a:t>
            </a:r>
            <a:r>
              <a:rPr lang="en-US" dirty="0" err="1"/>
              <a:t>phos</a:t>
            </a:r>
            <a:r>
              <a:rPr lang="en-US" dirty="0"/>
              <a:t> and therefore Smad2 phosphorylation.</a:t>
            </a:r>
          </a:p>
          <a:p>
            <a:pPr marL="1727210" lvl="1" indent="-914400">
              <a:buFont typeface="+mj-lt"/>
              <a:buAutoNum type="alphaLcParenR"/>
            </a:pPr>
            <a:r>
              <a:rPr lang="en-US" dirty="0"/>
              <a:t>i.e. this hypothesis leads me to predict Smad2 would be dephosphorylated by AZD</a:t>
            </a:r>
          </a:p>
          <a:p>
            <a:pPr marL="1727210" lvl="1" indent="-914400">
              <a:buFont typeface="+mj-lt"/>
              <a:buAutoNum type="alphaLcParenR"/>
            </a:pPr>
            <a:r>
              <a:rPr lang="en-US" dirty="0"/>
              <a:t>This prediction is reflected in current simulations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Because of point 2), this hypothesis does not lend itself to synergy between AZD and </a:t>
            </a:r>
            <a:r>
              <a:rPr lang="en-US" dirty="0" err="1"/>
              <a:t>Everolimus</a:t>
            </a:r>
            <a:r>
              <a:rPr lang="en-US" dirty="0"/>
              <a:t> mechanism of enhanced </a:t>
            </a:r>
            <a:r>
              <a:rPr lang="en-US" dirty="0" err="1"/>
              <a:t>TGFb</a:t>
            </a:r>
            <a:r>
              <a:rPr lang="en-US" dirty="0"/>
              <a:t>-mediated Smad2 </a:t>
            </a:r>
            <a:r>
              <a:rPr lang="en-US" dirty="0" err="1"/>
              <a:t>phos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u="sng" dirty="0"/>
              <a:t>Side note</a:t>
            </a:r>
          </a:p>
          <a:p>
            <a:pPr marL="0" indent="0">
              <a:buNone/>
            </a:pPr>
            <a:r>
              <a:rPr lang="en-US" dirty="0"/>
              <a:t>It may be that the links between MAPK and PI3K are not accurately represented, in which case  this can still be the correct hypothesis. For instance, removing the </a:t>
            </a:r>
            <a:r>
              <a:rPr lang="en-US" dirty="0" err="1"/>
              <a:t>dephos</a:t>
            </a:r>
            <a:r>
              <a:rPr lang="en-US" dirty="0"/>
              <a:t> reaction by </a:t>
            </a:r>
            <a:r>
              <a:rPr lang="en-US" dirty="0" err="1"/>
              <a:t>ppErk</a:t>
            </a:r>
            <a:r>
              <a:rPr lang="en-US" dirty="0"/>
              <a:t>  may help with reproducing the Smad2 behavior. But at present, this reaction is responsible for being able to fit the </a:t>
            </a:r>
            <a:r>
              <a:rPr lang="en-US" dirty="0" err="1"/>
              <a:t>pErk</a:t>
            </a:r>
            <a:r>
              <a:rPr lang="en-US" dirty="0"/>
              <a:t> data for </a:t>
            </a:r>
            <a:r>
              <a:rPr lang="en-US" dirty="0" err="1"/>
              <a:t>Everolimus</a:t>
            </a:r>
            <a:endParaRPr lang="en-US" dirty="0"/>
          </a:p>
          <a:p>
            <a:pPr marL="914400" indent="-914400">
              <a:buFont typeface="+mj-lt"/>
              <a:buAutoNum type="arabicPeriod"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4D71A1-4F09-45C7-B56F-EEF0F017FF1B}"/>
              </a:ext>
            </a:extLst>
          </p:cNvPr>
          <p:cNvGrpSpPr/>
          <p:nvPr/>
        </p:nvGrpSpPr>
        <p:grpSpPr>
          <a:xfrm>
            <a:off x="12562746" y="842717"/>
            <a:ext cx="4727761" cy="10859239"/>
            <a:chOff x="12562746" y="842717"/>
            <a:chExt cx="4727761" cy="1085923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56080F5-286D-475B-AB20-9D8F28B38409}"/>
                </a:ext>
              </a:extLst>
            </p:cNvPr>
            <p:cNvGrpSpPr/>
            <p:nvPr/>
          </p:nvGrpSpPr>
          <p:grpSpPr>
            <a:xfrm>
              <a:off x="12562746" y="842717"/>
              <a:ext cx="4727761" cy="5613808"/>
              <a:chOff x="12823144" y="5912052"/>
              <a:chExt cx="4727761" cy="5613808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754509-E9C0-4FA5-A276-9564009B15A1}"/>
                  </a:ext>
                </a:extLst>
              </p:cNvPr>
              <p:cNvSpPr txBox="1"/>
              <p:nvPr/>
            </p:nvSpPr>
            <p:spPr>
              <a:xfrm flipH="1">
                <a:off x="14707307" y="5912052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AZD</a:t>
                </a:r>
                <a:endParaRPr lang="en-GB" dirty="0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699EB2D-2955-49AA-92A6-76C8C30AD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823144" y="6624830"/>
                <a:ext cx="4727761" cy="4901030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70E4D40-307B-4ABC-A3E0-F4E86398CC44}"/>
                </a:ext>
              </a:extLst>
            </p:cNvPr>
            <p:cNvGrpSpPr/>
            <p:nvPr/>
          </p:nvGrpSpPr>
          <p:grpSpPr>
            <a:xfrm>
              <a:off x="12823143" y="6456525"/>
              <a:ext cx="4206966" cy="5245431"/>
              <a:chOff x="13148143" y="5004818"/>
              <a:chExt cx="4206966" cy="524543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7CC944-E0AD-49DD-9718-20A0EBBD302E}"/>
                  </a:ext>
                </a:extLst>
              </p:cNvPr>
              <p:cNvSpPr txBox="1"/>
              <p:nvPr/>
            </p:nvSpPr>
            <p:spPr>
              <a:xfrm flipH="1">
                <a:off x="14511511" y="5004818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MK2206</a:t>
                </a:r>
                <a:endParaRPr lang="en-GB" dirty="0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40B1AE5-2A41-4DAA-98E5-5E8A01E2FF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48143" y="5455986"/>
                <a:ext cx="4206966" cy="4794263"/>
              </a:xfrm>
              <a:prstGeom prst="rect">
                <a:avLst/>
              </a:prstGeom>
            </p:spPr>
          </p:pic>
        </p:grp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0A2D771-1BC8-45BA-B103-ABC45B9D40B9}"/>
              </a:ext>
            </a:extLst>
          </p:cNvPr>
          <p:cNvSpPr txBox="1">
            <a:spLocks/>
          </p:cNvSpPr>
          <p:nvPr/>
        </p:nvSpPr>
        <p:spPr>
          <a:xfrm>
            <a:off x="536448" y="2451649"/>
            <a:ext cx="12415294" cy="2820307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406405" indent="-406405" algn="l" defTabSz="1625620" rtl="0" eaLnBrk="1" latinLnBrk="0" hangingPunct="1">
              <a:lnSpc>
                <a:spcPct val="90000"/>
              </a:lnSpc>
              <a:spcBef>
                <a:spcPts val="1778"/>
              </a:spcBef>
              <a:buFont typeface="Arial" panose="020B0604020202020204" pitchFamily="34" charset="0"/>
              <a:buChar char="•"/>
              <a:defRPr sz="49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15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32025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4483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4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7045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8326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607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888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Questions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does </a:t>
            </a:r>
            <a:r>
              <a:rPr lang="en-US" dirty="0" err="1"/>
              <a:t>Everolimus</a:t>
            </a:r>
            <a:r>
              <a:rPr lang="en-US" dirty="0"/>
              <a:t> increase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Smad2?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does AZD increase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Smad2?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 </a:t>
            </a:r>
            <a:r>
              <a:rPr lang="en-US" dirty="0" err="1"/>
              <a:t>Everolimus</a:t>
            </a:r>
            <a:r>
              <a:rPr lang="en-US" dirty="0"/>
              <a:t> and AZD </a:t>
            </a:r>
            <a:r>
              <a:rPr lang="en-US" dirty="0" err="1"/>
              <a:t>synergise</a:t>
            </a:r>
            <a:r>
              <a:rPr lang="en-US" dirty="0"/>
              <a:t> in the increase </a:t>
            </a:r>
            <a:r>
              <a:rPr lang="en-US" dirty="0" err="1"/>
              <a:t>TGFb</a:t>
            </a:r>
            <a:r>
              <a:rPr lang="en-US" dirty="0"/>
              <a:t>-mediated Smad2 </a:t>
            </a:r>
            <a:r>
              <a:rPr lang="en-US" dirty="0" err="1"/>
              <a:t>phos</a:t>
            </a:r>
            <a:r>
              <a:rPr lang="en-US" dirty="0"/>
              <a:t>?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15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880C-9F19-40E8-9249-8E883147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49" y="238712"/>
            <a:ext cx="12415294" cy="1731229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Hypothesis 2: </a:t>
            </a:r>
            <a:r>
              <a:rPr lang="en-US" sz="4800" dirty="0" err="1"/>
              <a:t>Erk</a:t>
            </a:r>
            <a:r>
              <a:rPr lang="en-US" sz="4800" dirty="0"/>
              <a:t> phosphorylates an intermediate which leads to increase in Smad2 </a:t>
            </a:r>
            <a:r>
              <a:rPr lang="en-US" sz="4800" dirty="0" err="1"/>
              <a:t>phos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91A8-710A-42E0-907D-2E8148D0A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448" y="5620643"/>
            <a:ext cx="11897700" cy="587811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u="sng" dirty="0"/>
              <a:t>Answers </a:t>
            </a:r>
          </a:p>
          <a:p>
            <a:pPr marL="0" indent="0">
              <a:buNone/>
            </a:pPr>
            <a:r>
              <a:rPr lang="en-US" sz="4500" dirty="0"/>
              <a:t>Under the assumptions that topology and hypothesis 2 is correct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 err="1"/>
              <a:t>Everolimus</a:t>
            </a:r>
            <a:r>
              <a:rPr lang="en-US" dirty="0"/>
              <a:t> enhances pPI3K </a:t>
            </a:r>
            <a:r>
              <a:rPr lang="en-US" dirty="0" err="1"/>
              <a:t>phos</a:t>
            </a:r>
            <a:r>
              <a:rPr lang="en-US" dirty="0"/>
              <a:t> which </a:t>
            </a:r>
            <a:r>
              <a:rPr lang="en-US" dirty="0" err="1"/>
              <a:t>phos</a:t>
            </a:r>
            <a:r>
              <a:rPr lang="en-US" dirty="0"/>
              <a:t> Raf then </a:t>
            </a:r>
            <a:r>
              <a:rPr lang="en-US" dirty="0" err="1"/>
              <a:t>Mek</a:t>
            </a:r>
            <a:r>
              <a:rPr lang="en-US" dirty="0"/>
              <a:t> and </a:t>
            </a:r>
            <a:r>
              <a:rPr lang="en-US" dirty="0" err="1"/>
              <a:t>Erk</a:t>
            </a:r>
            <a:r>
              <a:rPr lang="en-US" dirty="0"/>
              <a:t>. Increased </a:t>
            </a:r>
            <a:r>
              <a:rPr lang="en-US" dirty="0" err="1"/>
              <a:t>Erk</a:t>
            </a:r>
            <a:r>
              <a:rPr lang="en-US" dirty="0"/>
              <a:t> increases pSmad2.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Inhibition of </a:t>
            </a:r>
            <a:r>
              <a:rPr lang="en-US" dirty="0" err="1"/>
              <a:t>Mek</a:t>
            </a:r>
            <a:r>
              <a:rPr lang="en-US" dirty="0"/>
              <a:t> leads to reduced </a:t>
            </a:r>
            <a:r>
              <a:rPr lang="en-US" dirty="0" err="1"/>
              <a:t>Erk</a:t>
            </a:r>
            <a:r>
              <a:rPr lang="en-US" dirty="0"/>
              <a:t> </a:t>
            </a:r>
            <a:r>
              <a:rPr lang="en-US" dirty="0" err="1"/>
              <a:t>phos</a:t>
            </a:r>
            <a:r>
              <a:rPr lang="en-US" dirty="0"/>
              <a:t> and subsequently would </a:t>
            </a:r>
            <a:r>
              <a:rPr lang="en-US" b="1" dirty="0"/>
              <a:t>reduce </a:t>
            </a:r>
            <a:r>
              <a:rPr lang="en-US" dirty="0"/>
              <a:t>Smad2 </a:t>
            </a:r>
            <a:r>
              <a:rPr lang="en-US" dirty="0" err="1"/>
              <a:t>phos</a:t>
            </a:r>
            <a:r>
              <a:rPr lang="en-US" dirty="0"/>
              <a:t>.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Similar to hypothesis 1, because of point 2) this hypothesis does not lend itself to the idea </a:t>
            </a:r>
            <a:r>
              <a:rPr lang="en-US" dirty="0" err="1"/>
              <a:t>ofsynergy</a:t>
            </a:r>
            <a:r>
              <a:rPr lang="en-US" dirty="0"/>
              <a:t> between AZD and </a:t>
            </a:r>
            <a:r>
              <a:rPr lang="en-US" dirty="0" err="1"/>
              <a:t>Everolimus</a:t>
            </a:r>
            <a:r>
              <a:rPr lang="en-US" dirty="0"/>
              <a:t> mechanisms. </a:t>
            </a:r>
            <a:endParaRPr lang="en-US" b="1" u="sng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4D71A1-4F09-45C7-B56F-EEF0F017FF1B}"/>
              </a:ext>
            </a:extLst>
          </p:cNvPr>
          <p:cNvGrpSpPr/>
          <p:nvPr/>
        </p:nvGrpSpPr>
        <p:grpSpPr>
          <a:xfrm>
            <a:off x="12562746" y="842717"/>
            <a:ext cx="4727761" cy="10859239"/>
            <a:chOff x="12562746" y="842717"/>
            <a:chExt cx="4727761" cy="1085923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56080F5-286D-475B-AB20-9D8F28B38409}"/>
                </a:ext>
              </a:extLst>
            </p:cNvPr>
            <p:cNvGrpSpPr/>
            <p:nvPr/>
          </p:nvGrpSpPr>
          <p:grpSpPr>
            <a:xfrm>
              <a:off x="12562746" y="842717"/>
              <a:ext cx="4727761" cy="5613808"/>
              <a:chOff x="12823144" y="5912052"/>
              <a:chExt cx="4727761" cy="5613808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754509-E9C0-4FA5-A276-9564009B15A1}"/>
                  </a:ext>
                </a:extLst>
              </p:cNvPr>
              <p:cNvSpPr txBox="1"/>
              <p:nvPr/>
            </p:nvSpPr>
            <p:spPr>
              <a:xfrm flipH="1">
                <a:off x="14707307" y="5912052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AZD</a:t>
                </a:r>
                <a:endParaRPr lang="en-GB" dirty="0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699EB2D-2955-49AA-92A6-76C8C30AD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823144" y="6624830"/>
                <a:ext cx="4727761" cy="4901030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70E4D40-307B-4ABC-A3E0-F4E86398CC44}"/>
                </a:ext>
              </a:extLst>
            </p:cNvPr>
            <p:cNvGrpSpPr/>
            <p:nvPr/>
          </p:nvGrpSpPr>
          <p:grpSpPr>
            <a:xfrm>
              <a:off x="12823143" y="6456525"/>
              <a:ext cx="4206966" cy="5245431"/>
              <a:chOff x="13148143" y="5004818"/>
              <a:chExt cx="4206966" cy="524543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7CC944-E0AD-49DD-9718-20A0EBBD302E}"/>
                  </a:ext>
                </a:extLst>
              </p:cNvPr>
              <p:cNvSpPr txBox="1"/>
              <p:nvPr/>
            </p:nvSpPr>
            <p:spPr>
              <a:xfrm flipH="1">
                <a:off x="14511511" y="5004818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MK2206</a:t>
                </a:r>
                <a:endParaRPr lang="en-GB" dirty="0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40B1AE5-2A41-4DAA-98E5-5E8A01E2FF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48143" y="5455986"/>
                <a:ext cx="4206966" cy="4794263"/>
              </a:xfrm>
              <a:prstGeom prst="rect">
                <a:avLst/>
              </a:prstGeom>
            </p:spPr>
          </p:pic>
        </p:grp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0A2D771-1BC8-45BA-B103-ABC45B9D40B9}"/>
              </a:ext>
            </a:extLst>
          </p:cNvPr>
          <p:cNvSpPr txBox="1">
            <a:spLocks/>
          </p:cNvSpPr>
          <p:nvPr/>
        </p:nvSpPr>
        <p:spPr>
          <a:xfrm>
            <a:off x="536448" y="2451649"/>
            <a:ext cx="12415294" cy="2820307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406405" indent="-406405" algn="l" defTabSz="1625620" rtl="0" eaLnBrk="1" latinLnBrk="0" hangingPunct="1">
              <a:lnSpc>
                <a:spcPct val="90000"/>
              </a:lnSpc>
              <a:spcBef>
                <a:spcPts val="1778"/>
              </a:spcBef>
              <a:buFont typeface="Arial" panose="020B0604020202020204" pitchFamily="34" charset="0"/>
              <a:buChar char="•"/>
              <a:defRPr sz="49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15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32025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4483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4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7045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8326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607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888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Questions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does </a:t>
            </a:r>
            <a:r>
              <a:rPr lang="en-US" dirty="0" err="1"/>
              <a:t>Everolimus</a:t>
            </a:r>
            <a:r>
              <a:rPr lang="en-US" dirty="0"/>
              <a:t> increase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Smad2?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does AZD increase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Smad2?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 </a:t>
            </a:r>
            <a:r>
              <a:rPr lang="en-US" dirty="0" err="1"/>
              <a:t>Everolimus</a:t>
            </a:r>
            <a:r>
              <a:rPr lang="en-US" dirty="0"/>
              <a:t> and AZD </a:t>
            </a:r>
            <a:r>
              <a:rPr lang="en-US" dirty="0" err="1"/>
              <a:t>synergise</a:t>
            </a:r>
            <a:r>
              <a:rPr lang="en-US" dirty="0"/>
              <a:t> in the increase </a:t>
            </a:r>
            <a:r>
              <a:rPr lang="en-US" dirty="0" err="1"/>
              <a:t>TGFb</a:t>
            </a:r>
            <a:r>
              <a:rPr lang="en-US" dirty="0"/>
              <a:t>-mediated Smad2 </a:t>
            </a:r>
            <a:r>
              <a:rPr lang="en-US" dirty="0" err="1"/>
              <a:t>phos</a:t>
            </a:r>
            <a:r>
              <a:rPr lang="en-US" dirty="0"/>
              <a:t>?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07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880C-9F19-40E8-9249-8E883147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49" y="238712"/>
            <a:ext cx="12415294" cy="1731229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Hypothesis 3: Both </a:t>
            </a:r>
            <a:r>
              <a:rPr lang="en-US" sz="4800" dirty="0" err="1"/>
              <a:t>pAkt</a:t>
            </a:r>
            <a:r>
              <a:rPr lang="en-US" sz="4800" dirty="0"/>
              <a:t> and </a:t>
            </a:r>
            <a:r>
              <a:rPr lang="en-US" sz="4800" dirty="0" err="1"/>
              <a:t>pErk</a:t>
            </a:r>
            <a:r>
              <a:rPr lang="en-US" sz="4800" dirty="0"/>
              <a:t> are capable of independently phosphorylating Smad2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91A8-710A-42E0-907D-2E8148D0A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448" y="5620643"/>
            <a:ext cx="11897700" cy="58781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/>
              <a:t>Answers </a:t>
            </a:r>
          </a:p>
          <a:p>
            <a:pPr marL="0" indent="0">
              <a:buNone/>
            </a:pPr>
            <a:r>
              <a:rPr lang="en-US" sz="4500" dirty="0"/>
              <a:t>Under the assumptions that topology and hypothesis 3 is correct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 err="1"/>
              <a:t>Everolimus</a:t>
            </a:r>
            <a:r>
              <a:rPr lang="en-US" dirty="0"/>
              <a:t> enhances </a:t>
            </a:r>
            <a:r>
              <a:rPr lang="en-US" dirty="0" err="1"/>
              <a:t>Akt</a:t>
            </a:r>
            <a:r>
              <a:rPr lang="en-US" dirty="0"/>
              <a:t> phosphorylation. </a:t>
            </a:r>
            <a:r>
              <a:rPr lang="en-US" dirty="0" err="1"/>
              <a:t>Akt</a:t>
            </a:r>
            <a:r>
              <a:rPr lang="en-US" dirty="0"/>
              <a:t> phosphorylation increases Smad2 phosphorylation.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AZD inhibits </a:t>
            </a:r>
            <a:r>
              <a:rPr lang="en-US" dirty="0" err="1"/>
              <a:t>Mek</a:t>
            </a:r>
            <a:r>
              <a:rPr lang="en-US" dirty="0"/>
              <a:t> </a:t>
            </a:r>
            <a:r>
              <a:rPr lang="en-US" dirty="0" err="1"/>
              <a:t>phos</a:t>
            </a:r>
            <a:r>
              <a:rPr lang="en-US" dirty="0"/>
              <a:t> leading to less </a:t>
            </a:r>
            <a:r>
              <a:rPr lang="en-US" dirty="0" err="1"/>
              <a:t>Erk</a:t>
            </a:r>
            <a:r>
              <a:rPr lang="en-US" dirty="0"/>
              <a:t> </a:t>
            </a:r>
            <a:r>
              <a:rPr lang="en-US" dirty="0" err="1"/>
              <a:t>phos</a:t>
            </a:r>
            <a:r>
              <a:rPr lang="en-US" dirty="0"/>
              <a:t>, causing </a:t>
            </a:r>
            <a:r>
              <a:rPr lang="en-US" b="1" dirty="0"/>
              <a:t>less</a:t>
            </a:r>
            <a:r>
              <a:rPr lang="en-US" dirty="0"/>
              <a:t> phosphorylation of Smad2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same as for hypothesis 2, point 3.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4D71A1-4F09-45C7-B56F-EEF0F017FF1B}"/>
              </a:ext>
            </a:extLst>
          </p:cNvPr>
          <p:cNvGrpSpPr/>
          <p:nvPr/>
        </p:nvGrpSpPr>
        <p:grpSpPr>
          <a:xfrm>
            <a:off x="12562746" y="842717"/>
            <a:ext cx="4727761" cy="10859239"/>
            <a:chOff x="12562746" y="842717"/>
            <a:chExt cx="4727761" cy="1085923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56080F5-286D-475B-AB20-9D8F28B38409}"/>
                </a:ext>
              </a:extLst>
            </p:cNvPr>
            <p:cNvGrpSpPr/>
            <p:nvPr/>
          </p:nvGrpSpPr>
          <p:grpSpPr>
            <a:xfrm>
              <a:off x="12562746" y="842717"/>
              <a:ext cx="4727761" cy="5613808"/>
              <a:chOff x="12823144" y="5912052"/>
              <a:chExt cx="4727761" cy="5613808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754509-E9C0-4FA5-A276-9564009B15A1}"/>
                  </a:ext>
                </a:extLst>
              </p:cNvPr>
              <p:cNvSpPr txBox="1"/>
              <p:nvPr/>
            </p:nvSpPr>
            <p:spPr>
              <a:xfrm flipH="1">
                <a:off x="14707307" y="5912052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AZD</a:t>
                </a:r>
                <a:endParaRPr lang="en-GB" dirty="0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699EB2D-2955-49AA-92A6-76C8C30AD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823144" y="6624830"/>
                <a:ext cx="4727761" cy="4901030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70E4D40-307B-4ABC-A3E0-F4E86398CC44}"/>
                </a:ext>
              </a:extLst>
            </p:cNvPr>
            <p:cNvGrpSpPr/>
            <p:nvPr/>
          </p:nvGrpSpPr>
          <p:grpSpPr>
            <a:xfrm>
              <a:off x="12823143" y="6456525"/>
              <a:ext cx="4206966" cy="5245431"/>
              <a:chOff x="13148143" y="5004818"/>
              <a:chExt cx="4206966" cy="524543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7CC944-E0AD-49DD-9718-20A0EBBD302E}"/>
                  </a:ext>
                </a:extLst>
              </p:cNvPr>
              <p:cNvSpPr txBox="1"/>
              <p:nvPr/>
            </p:nvSpPr>
            <p:spPr>
              <a:xfrm flipH="1">
                <a:off x="14511511" y="5004818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MK2206</a:t>
                </a:r>
                <a:endParaRPr lang="en-GB" dirty="0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40B1AE5-2A41-4DAA-98E5-5E8A01E2FF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48143" y="5455986"/>
                <a:ext cx="4206966" cy="4794263"/>
              </a:xfrm>
              <a:prstGeom prst="rect">
                <a:avLst/>
              </a:prstGeom>
            </p:spPr>
          </p:pic>
        </p:grp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0A2D771-1BC8-45BA-B103-ABC45B9D40B9}"/>
              </a:ext>
            </a:extLst>
          </p:cNvPr>
          <p:cNvSpPr txBox="1">
            <a:spLocks/>
          </p:cNvSpPr>
          <p:nvPr/>
        </p:nvSpPr>
        <p:spPr>
          <a:xfrm>
            <a:off x="536448" y="2451649"/>
            <a:ext cx="12415294" cy="2820307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406405" indent="-406405" algn="l" defTabSz="1625620" rtl="0" eaLnBrk="1" latinLnBrk="0" hangingPunct="1">
              <a:lnSpc>
                <a:spcPct val="90000"/>
              </a:lnSpc>
              <a:spcBef>
                <a:spcPts val="1778"/>
              </a:spcBef>
              <a:buFont typeface="Arial" panose="020B0604020202020204" pitchFamily="34" charset="0"/>
              <a:buChar char="•"/>
              <a:defRPr sz="49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15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32025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4483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4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7045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8326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607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888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Questions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does </a:t>
            </a:r>
            <a:r>
              <a:rPr lang="en-US" dirty="0" err="1"/>
              <a:t>Everolimus</a:t>
            </a:r>
            <a:r>
              <a:rPr lang="en-US" dirty="0"/>
              <a:t> increase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Smad2?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does AZD increase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Smad2?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 </a:t>
            </a:r>
            <a:r>
              <a:rPr lang="en-US" dirty="0" err="1"/>
              <a:t>Everolimus</a:t>
            </a:r>
            <a:r>
              <a:rPr lang="en-US" dirty="0"/>
              <a:t> and AZD </a:t>
            </a:r>
            <a:r>
              <a:rPr lang="en-US" dirty="0" err="1"/>
              <a:t>synergise</a:t>
            </a:r>
            <a:r>
              <a:rPr lang="en-US" dirty="0"/>
              <a:t> in the increase </a:t>
            </a:r>
            <a:r>
              <a:rPr lang="en-US" dirty="0" err="1"/>
              <a:t>TGFb</a:t>
            </a:r>
            <a:r>
              <a:rPr lang="en-US" dirty="0"/>
              <a:t>-mediated Smad2 </a:t>
            </a:r>
            <a:r>
              <a:rPr lang="en-US" dirty="0" err="1"/>
              <a:t>phos</a:t>
            </a:r>
            <a:r>
              <a:rPr lang="en-US" dirty="0"/>
              <a:t>?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956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880C-9F19-40E8-9249-8E883147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49" y="238712"/>
            <a:ext cx="12415294" cy="1731229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Hypothesis 4: </a:t>
            </a:r>
            <a:r>
              <a:rPr lang="en-US" sz="4000" dirty="0" err="1"/>
              <a:t>pAkt</a:t>
            </a:r>
            <a:r>
              <a:rPr lang="en-US" sz="4000" dirty="0"/>
              <a:t> leads to pSmad2 phosphorylation while </a:t>
            </a:r>
            <a:r>
              <a:rPr lang="en-US" sz="4000" dirty="0" err="1"/>
              <a:t>pErk</a:t>
            </a:r>
            <a:r>
              <a:rPr lang="en-US" sz="4000" dirty="0"/>
              <a:t> leads to inhibition of pSmad2 </a:t>
            </a:r>
            <a:r>
              <a:rPr lang="en-US" sz="4000" dirty="0" err="1"/>
              <a:t>phos</a:t>
            </a:r>
            <a:r>
              <a:rPr lang="en-US" sz="4000" dirty="0"/>
              <a:t>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91A8-710A-42E0-907D-2E8148D0A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448" y="5620643"/>
            <a:ext cx="11897700" cy="587811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u="sng" dirty="0"/>
              <a:t>Answers </a:t>
            </a:r>
          </a:p>
          <a:p>
            <a:pPr marL="0" indent="0">
              <a:buNone/>
            </a:pPr>
            <a:r>
              <a:rPr lang="en-US" sz="4500" dirty="0"/>
              <a:t>Under the assumptions that topology and hypothesis 4 is correct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 err="1"/>
              <a:t>Everolimus</a:t>
            </a:r>
            <a:r>
              <a:rPr lang="en-US" dirty="0"/>
              <a:t> enhances </a:t>
            </a:r>
            <a:r>
              <a:rPr lang="en-US" dirty="0" err="1"/>
              <a:t>Akt</a:t>
            </a:r>
            <a:r>
              <a:rPr lang="en-US" dirty="0"/>
              <a:t> phosphorylation. </a:t>
            </a:r>
            <a:r>
              <a:rPr lang="en-US" dirty="0" err="1"/>
              <a:t>Akt</a:t>
            </a:r>
            <a:r>
              <a:rPr lang="en-US" dirty="0"/>
              <a:t> phosphorylation increases Smad2 phosphorylation.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AZD inhibits </a:t>
            </a:r>
            <a:r>
              <a:rPr lang="en-US" dirty="0" err="1"/>
              <a:t>Mek</a:t>
            </a:r>
            <a:r>
              <a:rPr lang="en-US" dirty="0"/>
              <a:t> </a:t>
            </a:r>
            <a:r>
              <a:rPr lang="en-US" dirty="0" err="1"/>
              <a:t>phos</a:t>
            </a:r>
            <a:r>
              <a:rPr lang="en-US" dirty="0"/>
              <a:t> leading to less </a:t>
            </a:r>
            <a:r>
              <a:rPr lang="en-US" dirty="0" err="1"/>
              <a:t>Erk</a:t>
            </a:r>
            <a:r>
              <a:rPr lang="en-US" dirty="0"/>
              <a:t> </a:t>
            </a:r>
            <a:r>
              <a:rPr lang="en-US" dirty="0" err="1"/>
              <a:t>phos</a:t>
            </a:r>
            <a:r>
              <a:rPr lang="en-US" dirty="0"/>
              <a:t>, causing </a:t>
            </a:r>
            <a:r>
              <a:rPr lang="en-US" b="1" dirty="0"/>
              <a:t>more</a:t>
            </a:r>
            <a:r>
              <a:rPr lang="en-US" dirty="0"/>
              <a:t> phosphorylation of Smad2</a:t>
            </a:r>
          </a:p>
          <a:p>
            <a:pPr marL="1727210" lvl="1" indent="-914400">
              <a:buFont typeface="+mj-lt"/>
              <a:buAutoNum type="alphaLcParenR"/>
            </a:pPr>
            <a:r>
              <a:rPr lang="en-US" dirty="0"/>
              <a:t>Mechanistically could be increase of the rate of Smad2 </a:t>
            </a:r>
            <a:r>
              <a:rPr lang="en-US" dirty="0" err="1"/>
              <a:t>phos</a:t>
            </a:r>
            <a:r>
              <a:rPr lang="en-US" dirty="0"/>
              <a:t> or decrease of Smad2 </a:t>
            </a:r>
            <a:r>
              <a:rPr lang="en-US" dirty="0" err="1"/>
              <a:t>dephos</a:t>
            </a:r>
            <a:r>
              <a:rPr lang="en-US" dirty="0"/>
              <a:t>. I think we would not be able to distinguish.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It looks like mechanisms 1 and 2 would </a:t>
            </a:r>
            <a:r>
              <a:rPr lang="en-US" dirty="0" err="1"/>
              <a:t>synergise</a:t>
            </a:r>
            <a:r>
              <a:rPr lang="en-US" dirty="0"/>
              <a:t>. </a:t>
            </a:r>
          </a:p>
          <a:p>
            <a:pPr marL="914400" indent="-9144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my favorite hypothesis so far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4D71A1-4F09-45C7-B56F-EEF0F017FF1B}"/>
              </a:ext>
            </a:extLst>
          </p:cNvPr>
          <p:cNvGrpSpPr/>
          <p:nvPr/>
        </p:nvGrpSpPr>
        <p:grpSpPr>
          <a:xfrm>
            <a:off x="12562746" y="842717"/>
            <a:ext cx="4727761" cy="10859239"/>
            <a:chOff x="12562746" y="842717"/>
            <a:chExt cx="4727761" cy="1085923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56080F5-286D-475B-AB20-9D8F28B38409}"/>
                </a:ext>
              </a:extLst>
            </p:cNvPr>
            <p:cNvGrpSpPr/>
            <p:nvPr/>
          </p:nvGrpSpPr>
          <p:grpSpPr>
            <a:xfrm>
              <a:off x="12562746" y="842717"/>
              <a:ext cx="4727761" cy="5613808"/>
              <a:chOff x="12823144" y="5912052"/>
              <a:chExt cx="4727761" cy="5613808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754509-E9C0-4FA5-A276-9564009B15A1}"/>
                  </a:ext>
                </a:extLst>
              </p:cNvPr>
              <p:cNvSpPr txBox="1"/>
              <p:nvPr/>
            </p:nvSpPr>
            <p:spPr>
              <a:xfrm flipH="1">
                <a:off x="14707307" y="5912052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AZD</a:t>
                </a:r>
                <a:endParaRPr lang="en-GB" dirty="0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699EB2D-2955-49AA-92A6-76C8C30AD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823144" y="6624830"/>
                <a:ext cx="4727761" cy="4901030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70E4D40-307B-4ABC-A3E0-F4E86398CC44}"/>
                </a:ext>
              </a:extLst>
            </p:cNvPr>
            <p:cNvGrpSpPr/>
            <p:nvPr/>
          </p:nvGrpSpPr>
          <p:grpSpPr>
            <a:xfrm>
              <a:off x="12823143" y="6456525"/>
              <a:ext cx="4206966" cy="5245431"/>
              <a:chOff x="13148143" y="5004818"/>
              <a:chExt cx="4206966" cy="524543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7CC944-E0AD-49DD-9718-20A0EBBD302E}"/>
                  </a:ext>
                </a:extLst>
              </p:cNvPr>
              <p:cNvSpPr txBox="1"/>
              <p:nvPr/>
            </p:nvSpPr>
            <p:spPr>
              <a:xfrm flipH="1">
                <a:off x="14511511" y="5004818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MK2206</a:t>
                </a:r>
                <a:endParaRPr lang="en-GB" dirty="0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40B1AE5-2A41-4DAA-98E5-5E8A01E2FF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48143" y="5455986"/>
                <a:ext cx="4206966" cy="4794263"/>
              </a:xfrm>
              <a:prstGeom prst="rect">
                <a:avLst/>
              </a:prstGeom>
            </p:spPr>
          </p:pic>
        </p:grp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0A2D771-1BC8-45BA-B103-ABC45B9D40B9}"/>
              </a:ext>
            </a:extLst>
          </p:cNvPr>
          <p:cNvSpPr txBox="1">
            <a:spLocks/>
          </p:cNvSpPr>
          <p:nvPr/>
        </p:nvSpPr>
        <p:spPr>
          <a:xfrm>
            <a:off x="536448" y="2451649"/>
            <a:ext cx="12415294" cy="2820307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406405" indent="-406405" algn="l" defTabSz="1625620" rtl="0" eaLnBrk="1" latinLnBrk="0" hangingPunct="1">
              <a:lnSpc>
                <a:spcPct val="90000"/>
              </a:lnSpc>
              <a:spcBef>
                <a:spcPts val="1778"/>
              </a:spcBef>
              <a:buFont typeface="Arial" panose="020B0604020202020204" pitchFamily="34" charset="0"/>
              <a:buChar char="•"/>
              <a:defRPr sz="49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15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32025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4483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4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7045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8326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607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888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Questions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does </a:t>
            </a:r>
            <a:r>
              <a:rPr lang="en-US" dirty="0" err="1"/>
              <a:t>Everolimus</a:t>
            </a:r>
            <a:r>
              <a:rPr lang="en-US" dirty="0"/>
              <a:t> increase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Smad2?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does AZD increase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Smad2?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 </a:t>
            </a:r>
            <a:r>
              <a:rPr lang="en-US" dirty="0" err="1"/>
              <a:t>Everolimus</a:t>
            </a:r>
            <a:r>
              <a:rPr lang="en-US" dirty="0"/>
              <a:t> and AZD </a:t>
            </a:r>
            <a:r>
              <a:rPr lang="en-US" dirty="0" err="1"/>
              <a:t>synergise</a:t>
            </a:r>
            <a:r>
              <a:rPr lang="en-US" dirty="0"/>
              <a:t> in the increase </a:t>
            </a:r>
            <a:r>
              <a:rPr lang="en-US" dirty="0" err="1"/>
              <a:t>TGFb</a:t>
            </a:r>
            <a:r>
              <a:rPr lang="en-US" dirty="0"/>
              <a:t>-mediated Smad2 </a:t>
            </a:r>
            <a:r>
              <a:rPr lang="en-US" dirty="0" err="1"/>
              <a:t>phos</a:t>
            </a:r>
            <a:r>
              <a:rPr lang="en-US" dirty="0"/>
              <a:t>?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39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1CF112-2E1E-43D3-8839-29E7B0675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578" y="1362684"/>
            <a:ext cx="14957539" cy="108293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A8AA3B-0FB9-4765-8F10-08B6CACEC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5578" y="344314"/>
            <a:ext cx="13900854" cy="721812"/>
          </a:xfrm>
        </p:spPr>
        <p:txBody>
          <a:bodyPr>
            <a:noAutofit/>
          </a:bodyPr>
          <a:lstStyle/>
          <a:p>
            <a:r>
              <a:rPr lang="en-US" sz="4800" dirty="0"/>
              <a:t>Topology 3. Adding </a:t>
            </a:r>
            <a:r>
              <a:rPr lang="en-US" sz="4800" dirty="0" err="1"/>
              <a:t>ppErk</a:t>
            </a:r>
            <a:r>
              <a:rPr lang="en-US" sz="4800" dirty="0"/>
              <a:t> inhibiting Smad2 </a:t>
            </a:r>
            <a:r>
              <a:rPr lang="en-US" sz="4800" dirty="0" err="1"/>
              <a:t>phos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3229945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CE17-DAAB-40F8-B3E4-BF8A3D921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74" y="372883"/>
            <a:ext cx="15744168" cy="960458"/>
          </a:xfrm>
        </p:spPr>
        <p:txBody>
          <a:bodyPr>
            <a:normAutofit fontScale="90000"/>
          </a:bodyPr>
          <a:lstStyle/>
          <a:p>
            <a:r>
              <a:rPr lang="en-US" dirty="0"/>
              <a:t>Smad2 simulations</a:t>
            </a:r>
            <a:endParaRPr lang="en-GB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1142B57-AA5D-4B6C-8F2A-F767E6D21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331" y="7292487"/>
            <a:ext cx="4438199" cy="4445400"/>
          </a:xfr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4210AFA-4BBB-472A-B22B-E08A008004FF}"/>
              </a:ext>
            </a:extLst>
          </p:cNvPr>
          <p:cNvGrpSpPr/>
          <p:nvPr/>
        </p:nvGrpSpPr>
        <p:grpSpPr>
          <a:xfrm>
            <a:off x="366251" y="2027517"/>
            <a:ext cx="5450471" cy="4901030"/>
            <a:chOff x="12194536" y="6624830"/>
            <a:chExt cx="5450471" cy="490103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0F3420C-E077-44BA-9012-973372D81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23144" y="6624830"/>
              <a:ext cx="4727761" cy="490103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B52477A-4463-453D-9423-AC209E0C3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17246" y="6624830"/>
              <a:ext cx="4727761" cy="490103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E51BF1-5FC5-483A-B4E9-08F2C8DFFC28}"/>
                </a:ext>
              </a:extLst>
            </p:cNvPr>
            <p:cNvSpPr txBox="1"/>
            <p:nvPr/>
          </p:nvSpPr>
          <p:spPr>
            <a:xfrm flipH="1">
              <a:off x="12194536" y="8222411"/>
              <a:ext cx="2269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AZD</a:t>
              </a:r>
              <a:endParaRPr lang="en-GB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BF64A4F-39A1-4102-AD06-64BFCC2474DC}"/>
              </a:ext>
            </a:extLst>
          </p:cNvPr>
          <p:cNvGrpSpPr/>
          <p:nvPr/>
        </p:nvGrpSpPr>
        <p:grpSpPr>
          <a:xfrm>
            <a:off x="366251" y="7196393"/>
            <a:ext cx="5341855" cy="4794263"/>
            <a:chOff x="12273652" y="4730736"/>
            <a:chExt cx="5341855" cy="479426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9060ED4-0248-4327-BE14-0248C313C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08541" y="4730736"/>
              <a:ext cx="4206966" cy="479426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AF068E-8888-4060-85A3-4055D201DECE}"/>
                </a:ext>
              </a:extLst>
            </p:cNvPr>
            <p:cNvSpPr txBox="1"/>
            <p:nvPr/>
          </p:nvSpPr>
          <p:spPr>
            <a:xfrm flipH="1">
              <a:off x="12273652" y="6476421"/>
              <a:ext cx="2269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MK2206</a:t>
              </a:r>
              <a:endParaRPr lang="en-GB" dirty="0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468CD97F-9223-40A9-A71D-F6696B2E1A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331" y="2005126"/>
            <a:ext cx="4187130" cy="407635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5496992-4550-4A0A-86DB-D62A5B9BC2CF}"/>
              </a:ext>
            </a:extLst>
          </p:cNvPr>
          <p:cNvSpPr txBox="1"/>
          <p:nvPr/>
        </p:nvSpPr>
        <p:spPr>
          <a:xfrm flipH="1">
            <a:off x="11150623" y="1516720"/>
            <a:ext cx="321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Simulations with topology 3</a:t>
            </a:r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AC40AFF-2351-4615-94BE-9D6BE88D42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545" y="1992308"/>
            <a:ext cx="4236962" cy="42163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534FC17-510D-453F-8BAD-1892DBECD3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412" y="7196393"/>
            <a:ext cx="4630919" cy="453781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53A3C90-226D-4265-B8E0-3B3084B7C7FA}"/>
              </a:ext>
            </a:extLst>
          </p:cNvPr>
          <p:cNvSpPr txBox="1"/>
          <p:nvPr/>
        </p:nvSpPr>
        <p:spPr>
          <a:xfrm flipH="1">
            <a:off x="6685744" y="1593464"/>
            <a:ext cx="321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Simulations with topology 2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65EAC7-0ABE-4963-956E-B1DAD91F3A18}"/>
              </a:ext>
            </a:extLst>
          </p:cNvPr>
          <p:cNvSpPr txBox="1"/>
          <p:nvPr/>
        </p:nvSpPr>
        <p:spPr>
          <a:xfrm>
            <a:off x="15086705" y="3843150"/>
            <a:ext cx="19190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was expecting to be able to increase pSmad2 under AZD conditions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FC8269-76E9-4969-B729-744E06EC0463}"/>
              </a:ext>
            </a:extLst>
          </p:cNvPr>
          <p:cNvSpPr txBox="1"/>
          <p:nvPr/>
        </p:nvSpPr>
        <p:spPr>
          <a:xfrm>
            <a:off x="15168250" y="6871523"/>
            <a:ext cx="19190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ended up producing the graduated pattern in the MK2206 data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C2249C-42AC-47E7-98B7-1FDE269E9AEF}"/>
              </a:ext>
            </a:extLst>
          </p:cNvPr>
          <p:cNvSpPr txBox="1"/>
          <p:nvPr/>
        </p:nvSpPr>
        <p:spPr>
          <a:xfrm>
            <a:off x="15110651" y="578050"/>
            <a:ext cx="19190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 </a:t>
            </a:r>
            <a:r>
              <a:rPr lang="en-US" dirty="0"/>
              <a:t>– This is without adequate parameter fiddling, so still may be able to get better results. 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ADB869-9209-4C8B-8137-56DCF432F7C2}"/>
              </a:ext>
            </a:extLst>
          </p:cNvPr>
          <p:cNvSpPr txBox="1"/>
          <p:nvPr/>
        </p:nvSpPr>
        <p:spPr>
          <a:xfrm>
            <a:off x="5080000" y="44958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0057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E4CB1-0CB3-47D8-AE8F-E35393EDF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546" y="649114"/>
            <a:ext cx="12002204" cy="303386"/>
          </a:xfrm>
        </p:spPr>
        <p:txBody>
          <a:bodyPr>
            <a:normAutofit fontScale="90000"/>
          </a:bodyPr>
          <a:lstStyle/>
          <a:p>
            <a:r>
              <a:rPr lang="en-GB" dirty="0"/>
              <a:t>Topology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18A1A1-456C-4000-872C-2DA349761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0515"/>
            <a:ext cx="11610041" cy="876158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62043CA-C2DA-4225-B8FE-71EE257D52A5}"/>
              </a:ext>
            </a:extLst>
          </p:cNvPr>
          <p:cNvGrpSpPr/>
          <p:nvPr/>
        </p:nvGrpSpPr>
        <p:grpSpPr>
          <a:xfrm>
            <a:off x="11830050" y="1465447"/>
            <a:ext cx="4581616" cy="3472280"/>
            <a:chOff x="12194536" y="6624830"/>
            <a:chExt cx="5450471" cy="490103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55CB95B-C6C6-423A-9E78-5D6186CB8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23144" y="6624830"/>
              <a:ext cx="4727761" cy="490103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83FDEA-0477-4067-B821-8321A684F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17246" y="6624830"/>
              <a:ext cx="4727761" cy="490103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A60465-34C9-4DAD-962C-20B299DFCF37}"/>
                </a:ext>
              </a:extLst>
            </p:cNvPr>
            <p:cNvSpPr txBox="1"/>
            <p:nvPr/>
          </p:nvSpPr>
          <p:spPr>
            <a:xfrm flipH="1">
              <a:off x="12194536" y="8222411"/>
              <a:ext cx="2269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AZD</a:t>
              </a:r>
              <a:endParaRPr lang="en-GB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4783014-6574-4008-8E45-1F2343421DA7}"/>
              </a:ext>
            </a:extLst>
          </p:cNvPr>
          <p:cNvGrpSpPr/>
          <p:nvPr/>
        </p:nvGrpSpPr>
        <p:grpSpPr>
          <a:xfrm>
            <a:off x="11610042" y="6603198"/>
            <a:ext cx="4826359" cy="3396638"/>
            <a:chOff x="11873880" y="4730736"/>
            <a:chExt cx="5741627" cy="479426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6802D2D-2D47-47C2-BDF3-3D75B0FC3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08541" y="4730736"/>
              <a:ext cx="4206966" cy="479426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EEEB86-384B-4CA9-A70A-E5FC698F77F4}"/>
                </a:ext>
              </a:extLst>
            </p:cNvPr>
            <p:cNvSpPr txBox="1"/>
            <p:nvPr/>
          </p:nvSpPr>
          <p:spPr>
            <a:xfrm flipH="1">
              <a:off x="11873880" y="6604647"/>
              <a:ext cx="22697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MK2206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77202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95180-4C0D-406F-81DC-4E697AF0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546" y="649114"/>
            <a:ext cx="15525572" cy="561618"/>
          </a:xfrm>
        </p:spPr>
        <p:txBody>
          <a:bodyPr>
            <a:normAutofit fontScale="90000"/>
          </a:bodyPr>
          <a:lstStyle/>
          <a:p>
            <a:r>
              <a:rPr lang="en-US" dirty="0"/>
              <a:t>Version Control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D5D741-6796-43CA-87FC-D468F1BFF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125033"/>
              </p:ext>
            </p:extLst>
          </p:nvPr>
        </p:nvGraphicFramePr>
        <p:xfrm>
          <a:off x="361950" y="2209800"/>
          <a:ext cx="16923160" cy="6605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2615">
                  <a:extLst>
                    <a:ext uri="{9D8B030D-6E8A-4147-A177-3AD203B41FA5}">
                      <a16:colId xmlns:a16="http://schemas.microsoft.com/office/drawing/2014/main" val="1679681616"/>
                    </a:ext>
                  </a:extLst>
                </a:gridCol>
                <a:gridCol w="1443927">
                  <a:extLst>
                    <a:ext uri="{9D8B030D-6E8A-4147-A177-3AD203B41FA5}">
                      <a16:colId xmlns:a16="http://schemas.microsoft.com/office/drawing/2014/main" val="3016622042"/>
                    </a:ext>
                  </a:extLst>
                </a:gridCol>
                <a:gridCol w="8549794">
                  <a:extLst>
                    <a:ext uri="{9D8B030D-6E8A-4147-A177-3AD203B41FA5}">
                      <a16:colId xmlns:a16="http://schemas.microsoft.com/office/drawing/2014/main" val="2796656887"/>
                    </a:ext>
                  </a:extLst>
                </a:gridCol>
                <a:gridCol w="3786824">
                  <a:extLst>
                    <a:ext uri="{9D8B030D-6E8A-4147-A177-3AD203B41FA5}">
                      <a16:colId xmlns:a16="http://schemas.microsoft.com/office/drawing/2014/main" val="240516383"/>
                    </a:ext>
                  </a:extLst>
                </a:gridCol>
              </a:tblGrid>
              <a:tr h="1365150">
                <a:tc>
                  <a:txBody>
                    <a:bodyPr/>
                    <a:lstStyle/>
                    <a:p>
                      <a:r>
                        <a:rPr lang="en-US" dirty="0"/>
                        <a:t>Date Committed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Git ref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32694763"/>
                  </a:ext>
                </a:extLst>
              </a:tr>
              <a:tr h="1144534">
                <a:tc>
                  <a:txBody>
                    <a:bodyPr/>
                    <a:lstStyle/>
                    <a:p>
                      <a:r>
                        <a:rPr lang="en-US" dirty="0"/>
                        <a:t>18-12-2018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Akt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is the model version that simulated the graphs in slides 4 – 8. 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e08c385cd54d24f0c1944f6dc6f1ed78be6de0cd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82491249"/>
                  </a:ext>
                </a:extLst>
              </a:tr>
              <a:tr h="136515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50209985"/>
                  </a:ext>
                </a:extLst>
              </a:tr>
              <a:tr h="136515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18124262"/>
                  </a:ext>
                </a:extLst>
              </a:tr>
              <a:tr h="136515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07215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80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E5241-9042-4167-8C95-BC6FF239A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 based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75CC5-8FA3-4C17-AADB-805AEB08F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168" y="2838044"/>
            <a:ext cx="16433922" cy="8223245"/>
          </a:xfrm>
        </p:spPr>
        <p:txBody>
          <a:bodyPr>
            <a:normAutofit/>
          </a:bodyPr>
          <a:lstStyle/>
          <a:p>
            <a:r>
              <a:rPr lang="en-GB" sz="3200" dirty="0"/>
              <a:t>Will hopefully allow us to map the experimental protocol directly onto model</a:t>
            </a:r>
          </a:p>
          <a:p>
            <a:r>
              <a:rPr lang="en-GB" sz="3200" dirty="0"/>
              <a:t>I don’t think the previous strategy of starting the simulation with the various initial conditions mapped the simulation variables correctly onto the experimental variables</a:t>
            </a:r>
          </a:p>
          <a:p>
            <a:r>
              <a:rPr lang="en-GB" sz="3200" dirty="0"/>
              <a:t>Previously (as I recall), the simulation started with </a:t>
            </a:r>
            <a:r>
              <a:rPr lang="en-GB" sz="3200" dirty="0" err="1"/>
              <a:t>TGFb</a:t>
            </a:r>
            <a:r>
              <a:rPr lang="en-GB" sz="3200" dirty="0"/>
              <a:t> in all conditions whereas in reality, </a:t>
            </a:r>
            <a:r>
              <a:rPr lang="en-GB" sz="3200" dirty="0" err="1"/>
              <a:t>TGFb</a:t>
            </a:r>
            <a:r>
              <a:rPr lang="en-GB" sz="3200" dirty="0"/>
              <a:t> is only used at 71.25h after the first </a:t>
            </a:r>
            <a:r>
              <a:rPr lang="en-GB" sz="3200" dirty="0" err="1"/>
              <a:t>pretreatment</a:t>
            </a:r>
            <a:r>
              <a:rPr lang="en-GB" sz="3200" dirty="0"/>
              <a:t>.</a:t>
            </a:r>
          </a:p>
          <a:p>
            <a:r>
              <a:rPr lang="en-GB" sz="3200" dirty="0"/>
              <a:t>Previously, we set the initial conditions and allowed the simulation to progress, using the 24, 48 and 72h as read out times. This neglects the stimulation part of the protocol (i.e. </a:t>
            </a:r>
            <a:r>
              <a:rPr lang="en-GB" sz="3200" dirty="0" err="1"/>
              <a:t>TGFb</a:t>
            </a:r>
            <a:r>
              <a:rPr lang="en-GB" sz="3200" dirty="0"/>
              <a:t> stimulation at t=71.25h = -45min)</a:t>
            </a:r>
          </a:p>
          <a:p>
            <a:r>
              <a:rPr lang="en-GB" sz="3200" dirty="0"/>
              <a:t>An alternative strategy is to use events to reproduce the experimental protocol exactly</a:t>
            </a:r>
          </a:p>
        </p:txBody>
      </p:sp>
    </p:spTree>
    <p:extLst>
      <p:ext uri="{BB962C8B-B14F-4D97-AF65-F5344CB8AC3E}">
        <p14:creationId xmlns:p14="http://schemas.microsoft.com/office/powerpoint/2010/main" val="710705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CE26-8974-4746-9C8A-B71C6B4D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7310" y="96932"/>
            <a:ext cx="11269086" cy="1258018"/>
          </a:xfrm>
        </p:spPr>
        <p:txBody>
          <a:bodyPr>
            <a:normAutofit/>
          </a:bodyPr>
          <a:lstStyle/>
          <a:p>
            <a:r>
              <a:rPr lang="en-GB" sz="6600" dirty="0"/>
              <a:t>Modelling inputs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0EFF8D43-1445-4A42-A1DD-66751F67E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6115" y="3562332"/>
            <a:ext cx="2880000" cy="216000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F5AACD3-E465-4416-B668-9AFAFE7FE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44" y="3314620"/>
            <a:ext cx="2880000" cy="216000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11589C35-D6FF-406D-85CE-4ED5A9E27A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390" y="3321707"/>
            <a:ext cx="2880000" cy="2160000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4E406B48-4874-4FAC-A937-B378735F5B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436" y="3234993"/>
            <a:ext cx="2880000" cy="216000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8555BA14-3191-4931-BB09-1521E7DAE9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945" y="1173507"/>
            <a:ext cx="2880000" cy="216000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4FEF1FE7-3E3E-4C60-8678-34605EDF9B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853" y="1367359"/>
            <a:ext cx="2880000" cy="2160000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823ECD52-01C0-4C99-ABA2-2B38DE6998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42" y="10042332"/>
            <a:ext cx="2880000" cy="216000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A165E7C1-7078-4A24-8469-52987B98C3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002" y="9963100"/>
            <a:ext cx="2880000" cy="21600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6E2004B-C258-4B31-A28F-563E8C07A7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111" y="9949303"/>
            <a:ext cx="2880000" cy="2160000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D6A03251-65E7-4D15-86AD-972191FDCF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903" y="9949303"/>
            <a:ext cx="2880000" cy="216000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8FADB065-1174-49EB-AD61-EA9E0E63D84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42" y="7888953"/>
            <a:ext cx="2880000" cy="2160000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B0CEF04A-1E69-49FA-8E3C-1CF5B8367F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663" y="7923446"/>
            <a:ext cx="2880000" cy="2160000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33025007-D348-48A8-A271-A8C71E68725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265" y="7778493"/>
            <a:ext cx="2880000" cy="2160000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0B129406-0802-4A57-9C83-0B399B978EA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85" y="7642381"/>
            <a:ext cx="2880000" cy="2160000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0B242F29-041C-445B-9BAA-C685A9EF144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554" y="5621732"/>
            <a:ext cx="2880000" cy="2160000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36560B1B-A170-4EC1-94D3-A37E56CAACB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190" y="5727508"/>
            <a:ext cx="2880000" cy="2160000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69446F35-6368-4CF7-A6C9-45EBB194905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997" y="5482588"/>
            <a:ext cx="2880000" cy="216000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69FC46D0-4566-4A41-ADAD-90D7ECA0D89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436" y="5482381"/>
            <a:ext cx="2880000" cy="2160000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11E7E43B-F455-4A92-9C73-974F8E46169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331" y="1118682"/>
            <a:ext cx="288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6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02960-1E4C-4A88-8158-EA052AE4A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088" y="221411"/>
            <a:ext cx="12139241" cy="753225"/>
          </a:xfrm>
        </p:spPr>
        <p:txBody>
          <a:bodyPr>
            <a:normAutofit fontScale="90000"/>
          </a:bodyPr>
          <a:lstStyle/>
          <a:p>
            <a:r>
              <a:rPr lang="en-US" dirty="0"/>
              <a:t>Topology 2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8FCCE2-F74D-4143-B45E-D66EF4AC2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80" y="974636"/>
            <a:ext cx="15501989" cy="109959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C203F0-FB8E-4E5F-BC2C-6EB3CAB0B893}"/>
              </a:ext>
            </a:extLst>
          </p:cNvPr>
          <p:cNvSpPr txBox="1"/>
          <p:nvPr/>
        </p:nvSpPr>
        <p:spPr>
          <a:xfrm>
            <a:off x="12369800" y="1892300"/>
            <a:ext cx="462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Weak link between </a:t>
            </a:r>
            <a:r>
              <a:rPr lang="en-GB" dirty="0" err="1"/>
              <a:t>pAkt</a:t>
            </a:r>
            <a:r>
              <a:rPr lang="en-GB" dirty="0"/>
              <a:t> and mTOR</a:t>
            </a:r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Put TSCs back in. </a:t>
            </a:r>
          </a:p>
          <a:p>
            <a:pPr marL="285750" indent="-285750">
              <a:buFontTx/>
              <a:buChar char="-"/>
            </a:pPr>
            <a:r>
              <a:rPr lang="en-GB" dirty="0"/>
              <a:t>- These cells have a TSC mutation</a:t>
            </a:r>
          </a:p>
          <a:p>
            <a:pPr marL="285750" indent="-285750">
              <a:buFontTx/>
              <a:buChar char="-"/>
            </a:pPr>
            <a:r>
              <a:rPr lang="en-GB" dirty="0"/>
              <a:t>Renders TSC complex less active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28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8C2F-3545-49BD-B88E-437FC7D9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164" y="241425"/>
            <a:ext cx="14689639" cy="99680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pAkt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9386C-2BD1-4B27-81D5-AA1A72DD4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830" y="1734638"/>
            <a:ext cx="4144027" cy="51022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C168A4-F02F-41B3-AAF5-6AF5B24849B8}"/>
              </a:ext>
            </a:extLst>
          </p:cNvPr>
          <p:cNvSpPr txBox="1"/>
          <p:nvPr/>
        </p:nvSpPr>
        <p:spPr>
          <a:xfrm flipH="1">
            <a:off x="4230775" y="1305170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Experimental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96FFE-7BCD-42BD-A3A5-55BB726DCE1B}"/>
              </a:ext>
            </a:extLst>
          </p:cNvPr>
          <p:cNvSpPr txBox="1"/>
          <p:nvPr/>
        </p:nvSpPr>
        <p:spPr>
          <a:xfrm flipH="1">
            <a:off x="804679" y="3382825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AZD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80F44A-0331-418A-938B-E4217FA50192}"/>
              </a:ext>
            </a:extLst>
          </p:cNvPr>
          <p:cNvSpPr txBox="1"/>
          <p:nvPr/>
        </p:nvSpPr>
        <p:spPr>
          <a:xfrm flipH="1">
            <a:off x="804679" y="8322008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MK2206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BED834-4044-46F6-BC5E-4E3CD4D2EC40}"/>
              </a:ext>
            </a:extLst>
          </p:cNvPr>
          <p:cNvSpPr txBox="1"/>
          <p:nvPr/>
        </p:nvSpPr>
        <p:spPr>
          <a:xfrm flipH="1">
            <a:off x="10500633" y="1211418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Simulation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D081D6-EF6E-48C4-90CE-D96491686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780" y="6709671"/>
            <a:ext cx="4284077" cy="53289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B61F4B-7DD4-40D2-B0A1-E17DA03EC9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331" y="2214640"/>
            <a:ext cx="4328559" cy="43074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6D844E-CA6B-4859-A73B-61E1C1D2C7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786" y="7482197"/>
            <a:ext cx="4341418" cy="435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76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8C2F-3545-49BD-B88E-437FC7D9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052" y="321086"/>
            <a:ext cx="13991370" cy="1971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pErk</a:t>
            </a:r>
            <a:r>
              <a:rPr lang="en-US" dirty="0"/>
              <a:t> / </a:t>
            </a:r>
            <a:r>
              <a:rPr lang="en-US" dirty="0" err="1"/>
              <a:t>ppErk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168A4-F02F-41B3-AAF5-6AF5B24849B8}"/>
              </a:ext>
            </a:extLst>
          </p:cNvPr>
          <p:cNvSpPr txBox="1"/>
          <p:nvPr/>
        </p:nvSpPr>
        <p:spPr>
          <a:xfrm flipH="1">
            <a:off x="3330440" y="1217806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Experimental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96FFE-7BCD-42BD-A3A5-55BB726DCE1B}"/>
              </a:ext>
            </a:extLst>
          </p:cNvPr>
          <p:cNvSpPr txBox="1"/>
          <p:nvPr/>
        </p:nvSpPr>
        <p:spPr>
          <a:xfrm flipH="1">
            <a:off x="389285" y="4250364"/>
            <a:ext cx="2979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AZD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80F44A-0331-418A-938B-E4217FA50192}"/>
              </a:ext>
            </a:extLst>
          </p:cNvPr>
          <p:cNvSpPr txBox="1"/>
          <p:nvPr/>
        </p:nvSpPr>
        <p:spPr>
          <a:xfrm flipH="1">
            <a:off x="469980" y="9406336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MK2206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69DAC4-2713-4F92-84C6-6270B8953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234" y="2440559"/>
            <a:ext cx="4126642" cy="49144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CD6419-107C-4661-95F5-CB88B441CA1B}"/>
              </a:ext>
            </a:extLst>
          </p:cNvPr>
          <p:cNvSpPr txBox="1"/>
          <p:nvPr/>
        </p:nvSpPr>
        <p:spPr>
          <a:xfrm flipH="1">
            <a:off x="11668926" y="1052795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Simulation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805AA1-B451-4FA9-8EFE-D90A42300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234" y="7551322"/>
            <a:ext cx="3888188" cy="45743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A0EDDA-3B60-452A-8EDC-73C690DD71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880" y="2299972"/>
            <a:ext cx="4822723" cy="49108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B54364-457C-4EE6-A747-CA87E51F2B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270" y="2491764"/>
            <a:ext cx="4422748" cy="44011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1B9548-FE09-49BF-B026-731D0B8DA7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137" y="7210868"/>
            <a:ext cx="4843134" cy="47964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CEB1E4C-20AE-4E3C-879C-A0B6E60A6D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278" y="7585077"/>
            <a:ext cx="4530689" cy="453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1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8C2F-3545-49BD-B88E-437FC7D9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295" y="101077"/>
            <a:ext cx="14689639" cy="99680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pS6K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168A4-F02F-41B3-AAF5-6AF5B24849B8}"/>
              </a:ext>
            </a:extLst>
          </p:cNvPr>
          <p:cNvSpPr txBox="1"/>
          <p:nvPr/>
        </p:nvSpPr>
        <p:spPr>
          <a:xfrm flipH="1">
            <a:off x="4309659" y="957563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Experimental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96FFE-7BCD-42BD-A3A5-55BB726DCE1B}"/>
              </a:ext>
            </a:extLst>
          </p:cNvPr>
          <p:cNvSpPr txBox="1"/>
          <p:nvPr/>
        </p:nvSpPr>
        <p:spPr>
          <a:xfrm flipH="1">
            <a:off x="346339" y="3022364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AZD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80F44A-0331-418A-938B-E4217FA50192}"/>
              </a:ext>
            </a:extLst>
          </p:cNvPr>
          <p:cNvSpPr txBox="1"/>
          <p:nvPr/>
        </p:nvSpPr>
        <p:spPr>
          <a:xfrm flipH="1">
            <a:off x="69406" y="9169636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MK2206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7FF955-7E90-4751-9EA1-189503293E34}"/>
              </a:ext>
            </a:extLst>
          </p:cNvPr>
          <p:cNvSpPr txBox="1"/>
          <p:nvPr/>
        </p:nvSpPr>
        <p:spPr>
          <a:xfrm flipH="1">
            <a:off x="12005924" y="946600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Simulation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71F693-F364-447D-B63E-09DC9FD1F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324" y="6896712"/>
            <a:ext cx="4167955" cy="50955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E91F4C-75E0-428F-97D6-D843360B3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940" y="1669041"/>
            <a:ext cx="4679288" cy="46565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F50AE6-7EA1-4D5E-A2A5-4142671539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529" y="6896712"/>
            <a:ext cx="5078110" cy="50863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7C240B-66D0-4315-9A1A-9F5975F1E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2882" y="1801133"/>
            <a:ext cx="4616841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8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8C2F-3545-49BD-B88E-437FC7D9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175" y="0"/>
            <a:ext cx="14689639" cy="99680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pSmad2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168A4-F02F-41B3-AAF5-6AF5B24849B8}"/>
              </a:ext>
            </a:extLst>
          </p:cNvPr>
          <p:cNvSpPr txBox="1"/>
          <p:nvPr/>
        </p:nvSpPr>
        <p:spPr>
          <a:xfrm flipH="1">
            <a:off x="5101995" y="1105256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Experimental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96FFE-7BCD-42BD-A3A5-55BB726DCE1B}"/>
              </a:ext>
            </a:extLst>
          </p:cNvPr>
          <p:cNvSpPr txBox="1"/>
          <p:nvPr/>
        </p:nvSpPr>
        <p:spPr>
          <a:xfrm flipH="1">
            <a:off x="1786325" y="3507245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AZD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80F44A-0331-418A-938B-E4217FA50192}"/>
              </a:ext>
            </a:extLst>
          </p:cNvPr>
          <p:cNvSpPr txBox="1"/>
          <p:nvPr/>
        </p:nvSpPr>
        <p:spPr>
          <a:xfrm flipH="1">
            <a:off x="2145864" y="8673023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MK2206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9445C7-FA1D-45CB-A51C-2A1BD9D48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004" y="2070876"/>
            <a:ext cx="4727761" cy="49010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48021D-8FC8-4C20-A1A6-EE67A2806F57}"/>
              </a:ext>
            </a:extLst>
          </p:cNvPr>
          <p:cNvSpPr txBox="1"/>
          <p:nvPr/>
        </p:nvSpPr>
        <p:spPr>
          <a:xfrm flipH="1">
            <a:off x="11474337" y="988877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Simulation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495DC7-762F-4333-8AAF-4B2A273C9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004" y="6934784"/>
            <a:ext cx="4206966" cy="47942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63431A-0D03-4F5A-BBEB-F94C73A1E4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48" y="1678091"/>
            <a:ext cx="4727762" cy="47047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E3BB45-C2B7-4D47-A855-1CD167F6B4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555" y="6664513"/>
            <a:ext cx="5167355" cy="506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5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02960-1E4C-4A88-8158-EA052AE4A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088" y="221411"/>
            <a:ext cx="12139241" cy="753225"/>
          </a:xfrm>
        </p:spPr>
        <p:txBody>
          <a:bodyPr>
            <a:normAutofit fontScale="90000"/>
          </a:bodyPr>
          <a:lstStyle/>
          <a:p>
            <a:r>
              <a:rPr lang="en-US" dirty="0"/>
              <a:t>Topology 2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8FCCE2-F74D-4143-B45E-D66EF4AC2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80" y="974636"/>
            <a:ext cx="15501989" cy="109959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9F7B93-73EE-496E-9917-32C1CB942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80" y="1196046"/>
            <a:ext cx="15501989" cy="109959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A3F02D-F204-4ACE-812C-D4D2F36F9145}"/>
              </a:ext>
            </a:extLst>
          </p:cNvPr>
          <p:cNvSpPr/>
          <p:nvPr/>
        </p:nvSpPr>
        <p:spPr>
          <a:xfrm>
            <a:off x="13590616" y="974636"/>
            <a:ext cx="4410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Note: this is the same as previous, topology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7792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2961</TotalTime>
  <Words>1197</Words>
  <Application>Microsoft Office PowerPoint</Application>
  <PresentationFormat>Custom</PresentationFormat>
  <Paragraphs>240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Experimental Design – and similarly for MK2206</vt:lpstr>
      <vt:lpstr>Event based modelling</vt:lpstr>
      <vt:lpstr>Modelling inputs</vt:lpstr>
      <vt:lpstr>Topology 2</vt:lpstr>
      <vt:lpstr>pAkt</vt:lpstr>
      <vt:lpstr>pErk / ppErk</vt:lpstr>
      <vt:lpstr>pS6K</vt:lpstr>
      <vt:lpstr>pSmad2</vt:lpstr>
      <vt:lpstr>Topology 2</vt:lpstr>
      <vt:lpstr>Smad2 Interpretation</vt:lpstr>
      <vt:lpstr>Some questions</vt:lpstr>
      <vt:lpstr>Hypothesis 1: Akt phosphorylates an intermediate which leads to increase in Smad2 phos</vt:lpstr>
      <vt:lpstr>Hypothesis 2: Erk phosphorylates an intermediate which leads to increase in Smad2 phos</vt:lpstr>
      <vt:lpstr>Hypothesis 3: Both pAkt and pErk are capable of independently phosphorylating Smad2</vt:lpstr>
      <vt:lpstr>Hypothesis 4: pAkt leads to pSmad2 phosphorylation while pErk leads to inhibition of pSmad2 phos. </vt:lpstr>
      <vt:lpstr>Topology 3. Adding ppErk inhibiting Smad2 phos</vt:lpstr>
      <vt:lpstr>Smad2 simulations</vt:lpstr>
      <vt:lpstr>Topology 4</vt:lpstr>
      <vt:lpstr>Version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based modelling</dc:title>
  <dc:creator>Ciaran Welsh</dc:creator>
  <cp:lastModifiedBy>Ciaran Welsh</cp:lastModifiedBy>
  <cp:revision>58</cp:revision>
  <dcterms:created xsi:type="dcterms:W3CDTF">2018-12-11T09:59:22Z</dcterms:created>
  <dcterms:modified xsi:type="dcterms:W3CDTF">2018-12-20T16:51:43Z</dcterms:modified>
</cp:coreProperties>
</file>