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62" r:id="rId5"/>
    <p:sldId id="281" r:id="rId6"/>
    <p:sldId id="266" r:id="rId7"/>
    <p:sldId id="268" r:id="rId8"/>
    <p:sldId id="271" r:id="rId9"/>
    <p:sldId id="270" r:id="rId10"/>
    <p:sldId id="272" r:id="rId11"/>
    <p:sldId id="273" r:id="rId12"/>
    <p:sldId id="274" r:id="rId13"/>
    <p:sldId id="279" r:id="rId14"/>
    <p:sldId id="278" r:id="rId15"/>
    <p:sldId id="276" r:id="rId16"/>
    <p:sldId id="275"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A834-8248-4C62-9677-95A47A173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5EEA9E1-3A07-4A2B-8D7C-471BD486B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AA0D61-4FF2-412E-9A24-9FE1408CCB3F}"/>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5" name="Footer Placeholder 4">
            <a:extLst>
              <a:ext uri="{FF2B5EF4-FFF2-40B4-BE49-F238E27FC236}">
                <a16:creationId xmlns:a16="http://schemas.microsoft.com/office/drawing/2014/main" id="{89A3147F-CEA7-4BCD-88C0-25D6696696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CB1BC1-1875-44BF-A95A-00D31E99CF3F}"/>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76294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2CE1-8DE4-4319-A9B4-A347FD777C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0FEBEA-2456-4917-8EB3-5CE26A54B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4977E1-8CDF-43E6-8D49-EAA10428E962}"/>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5" name="Footer Placeholder 4">
            <a:extLst>
              <a:ext uri="{FF2B5EF4-FFF2-40B4-BE49-F238E27FC236}">
                <a16:creationId xmlns:a16="http://schemas.microsoft.com/office/drawing/2014/main" id="{EF354FDA-94A3-4A05-9D32-5D292FD487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AB84B3-4F6A-4F8A-AC9A-CFCF0B049CF4}"/>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281053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BEC64-D204-4CF3-B613-D76B410E13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8A507A-0D91-4E7D-90B6-F6373734BC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D8658A-D6D0-4C69-BD58-A88526113E5A}"/>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5" name="Footer Placeholder 4">
            <a:extLst>
              <a:ext uri="{FF2B5EF4-FFF2-40B4-BE49-F238E27FC236}">
                <a16:creationId xmlns:a16="http://schemas.microsoft.com/office/drawing/2014/main" id="{FA54A00C-7900-4CBF-BA89-EAD6B63DFD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AAF61E-5F9D-475A-8A7E-DD8A575B1A0B}"/>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253804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44C0-B97D-47CA-B1D2-A3F0382D86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8DD592-E455-42E0-A9ED-DE8FEC4F58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4B29AF-F020-4751-B591-0F393B0F4651}"/>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5" name="Footer Placeholder 4">
            <a:extLst>
              <a:ext uri="{FF2B5EF4-FFF2-40B4-BE49-F238E27FC236}">
                <a16:creationId xmlns:a16="http://schemas.microsoft.com/office/drawing/2014/main" id="{758FA9E1-9B70-47B0-9C42-77EF33BBF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DCB57A-FAA9-4062-8984-10D89131CEC3}"/>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64981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556C-2AB3-4BB7-B63D-167D26208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C34F73A-9304-48FB-A82F-F13AD2CBC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42680F-FD88-461D-803A-527FFCEAEA4B}"/>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5" name="Footer Placeholder 4">
            <a:extLst>
              <a:ext uri="{FF2B5EF4-FFF2-40B4-BE49-F238E27FC236}">
                <a16:creationId xmlns:a16="http://schemas.microsoft.com/office/drawing/2014/main" id="{D222BB6B-0C1F-4868-80A0-7DA3DFDC31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CBD72-DE3B-4369-8F19-030F76E810C4}"/>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287918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F38D-8727-4F58-B0DB-A99372D27E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1C1CC-67E5-48DD-BC62-6D30701973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E3D5F3-37E9-4602-A1B4-AC39AB5E2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C231A4A-D56A-4422-8880-DE7674F6850F}"/>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6" name="Footer Placeholder 5">
            <a:extLst>
              <a:ext uri="{FF2B5EF4-FFF2-40B4-BE49-F238E27FC236}">
                <a16:creationId xmlns:a16="http://schemas.microsoft.com/office/drawing/2014/main" id="{38FA089F-3348-4ACD-BCD6-1FC382BEBF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EF898-B478-4078-93C5-72F02A75E811}"/>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328252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BED9-D855-4618-9AAF-0AC273585A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28233C-61D1-4459-9E90-9D554F37A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43B360-EBE8-415B-9886-325EA64713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11CF761-DC83-4388-A238-90F5F80CB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D5CD3-784C-47AE-A5FE-89B905AA3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734B07-985D-4E66-A6C7-8F1695A80B70}"/>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8" name="Footer Placeholder 7">
            <a:extLst>
              <a:ext uri="{FF2B5EF4-FFF2-40B4-BE49-F238E27FC236}">
                <a16:creationId xmlns:a16="http://schemas.microsoft.com/office/drawing/2014/main" id="{70E81C0C-31F8-4430-AEAB-B2F7215B16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E19273-94A2-45E1-8C76-41352DB77385}"/>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303164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AE90-9417-4C98-BD0E-703A6B427A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643A67-0452-489B-8D7A-7A37C77BD305}"/>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4" name="Footer Placeholder 3">
            <a:extLst>
              <a:ext uri="{FF2B5EF4-FFF2-40B4-BE49-F238E27FC236}">
                <a16:creationId xmlns:a16="http://schemas.microsoft.com/office/drawing/2014/main" id="{1BEDF7CA-28E5-4213-9501-E568F289B7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9E4BAE-93B6-48D4-85EF-FC3F1E59BF33}"/>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224896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46E93-40BC-4D3F-8293-189DD351F79C}"/>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3" name="Footer Placeholder 2">
            <a:extLst>
              <a:ext uri="{FF2B5EF4-FFF2-40B4-BE49-F238E27FC236}">
                <a16:creationId xmlns:a16="http://schemas.microsoft.com/office/drawing/2014/main" id="{57A3ADDC-F3F6-44A7-A710-B91318862E9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538154-4349-4DAF-A638-76837301F3F9}"/>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326849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A571-19D9-4507-96ED-4ABE75214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F1E1C2-65E3-4F62-812D-ABDF10AEA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E9EFF8-7A2C-4B93-BE38-FF9CCC1D3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5AF3B-52CB-4CAC-8D6F-E852186D4541}"/>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6" name="Footer Placeholder 5">
            <a:extLst>
              <a:ext uri="{FF2B5EF4-FFF2-40B4-BE49-F238E27FC236}">
                <a16:creationId xmlns:a16="http://schemas.microsoft.com/office/drawing/2014/main" id="{7E276107-256F-4F09-8196-00AF880B59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510614-F055-4F18-9134-E7E2846364B6}"/>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104892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24BF-FFA6-4B67-AB2D-A08E8FE39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CD557B9-AB48-443F-A820-0B006B1DA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3249D9-FF41-4161-AD84-A2E856C2E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41384-0062-4BC6-967F-285F69BF819A}"/>
              </a:ext>
            </a:extLst>
          </p:cNvPr>
          <p:cNvSpPr>
            <a:spLocks noGrp="1"/>
          </p:cNvSpPr>
          <p:nvPr>
            <p:ph type="dt" sz="half" idx="10"/>
          </p:nvPr>
        </p:nvSpPr>
        <p:spPr/>
        <p:txBody>
          <a:bodyPr/>
          <a:lstStyle/>
          <a:p>
            <a:fld id="{67F74489-281B-4F7C-8D93-A22C19589D4E}" type="datetimeFigureOut">
              <a:rPr lang="en-GB" smtClean="0"/>
              <a:t>01/11/2019</a:t>
            </a:fld>
            <a:endParaRPr lang="en-GB"/>
          </a:p>
        </p:txBody>
      </p:sp>
      <p:sp>
        <p:nvSpPr>
          <p:cNvPr id="6" name="Footer Placeholder 5">
            <a:extLst>
              <a:ext uri="{FF2B5EF4-FFF2-40B4-BE49-F238E27FC236}">
                <a16:creationId xmlns:a16="http://schemas.microsoft.com/office/drawing/2014/main" id="{E4C295C9-9646-4780-A802-48A8CE2A1C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5407B6-ECA2-4D2A-A2F9-42DE35BD8493}"/>
              </a:ext>
            </a:extLst>
          </p:cNvPr>
          <p:cNvSpPr>
            <a:spLocks noGrp="1"/>
          </p:cNvSpPr>
          <p:nvPr>
            <p:ph type="sldNum" sz="quarter" idx="12"/>
          </p:nvPr>
        </p:nvSpPr>
        <p:spPr/>
        <p:txBody>
          <a:bodyPr/>
          <a:lstStyle/>
          <a:p>
            <a:fld id="{9FBEA5FC-AE62-4A88-B2BA-096103C4E8E1}" type="slidenum">
              <a:rPr lang="en-GB" smtClean="0"/>
              <a:t>‹#›</a:t>
            </a:fld>
            <a:endParaRPr lang="en-GB"/>
          </a:p>
        </p:txBody>
      </p:sp>
    </p:spTree>
    <p:extLst>
      <p:ext uri="{BB962C8B-B14F-4D97-AF65-F5344CB8AC3E}">
        <p14:creationId xmlns:p14="http://schemas.microsoft.com/office/powerpoint/2010/main" val="49905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E0359-89A4-4BFB-B0F6-1CE30444A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9C2063-FB62-4802-8604-2794180FB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465DE2-D2DF-40DB-ACC2-269AA5944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74489-281B-4F7C-8D93-A22C19589D4E}" type="datetimeFigureOut">
              <a:rPr lang="en-GB" smtClean="0"/>
              <a:t>01/11/2019</a:t>
            </a:fld>
            <a:endParaRPr lang="en-GB"/>
          </a:p>
        </p:txBody>
      </p:sp>
      <p:sp>
        <p:nvSpPr>
          <p:cNvPr id="5" name="Footer Placeholder 4">
            <a:extLst>
              <a:ext uri="{FF2B5EF4-FFF2-40B4-BE49-F238E27FC236}">
                <a16:creationId xmlns:a16="http://schemas.microsoft.com/office/drawing/2014/main" id="{A3D082AB-E047-42E5-A9F6-FB27E29DF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959F71-25E6-404F-A9FD-0C5585E91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EA5FC-AE62-4A88-B2BA-096103C4E8E1}" type="slidenum">
              <a:rPr lang="en-GB" smtClean="0"/>
              <a:t>‹#›</a:t>
            </a:fld>
            <a:endParaRPr lang="en-GB"/>
          </a:p>
        </p:txBody>
      </p:sp>
    </p:spTree>
    <p:extLst>
      <p:ext uri="{BB962C8B-B14F-4D97-AF65-F5344CB8AC3E}">
        <p14:creationId xmlns:p14="http://schemas.microsoft.com/office/powerpoint/2010/main" val="77074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0.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ED4F891-E19C-4B62-9841-3EA42D89D7EC}"/>
              </a:ext>
            </a:extLst>
          </p:cNvPr>
          <p:cNvPicPr>
            <a:picLocks noChangeAspect="1"/>
          </p:cNvPicPr>
          <p:nvPr/>
        </p:nvPicPr>
        <p:blipFill>
          <a:blip r:embed="rId2"/>
          <a:stretch>
            <a:fillRect/>
          </a:stretch>
        </p:blipFill>
        <p:spPr>
          <a:xfrm>
            <a:off x="8411245" y="141729"/>
            <a:ext cx="3745706" cy="2131631"/>
          </a:xfrm>
          <a:prstGeom prst="rect">
            <a:avLst/>
          </a:prstGeom>
        </p:spPr>
      </p:pic>
      <p:sp>
        <p:nvSpPr>
          <p:cNvPr id="2" name="Title 1">
            <a:extLst>
              <a:ext uri="{FF2B5EF4-FFF2-40B4-BE49-F238E27FC236}">
                <a16:creationId xmlns:a16="http://schemas.microsoft.com/office/drawing/2014/main" id="{A75AFC7D-0D52-4EFA-B145-CB0E5058ACCC}"/>
              </a:ext>
            </a:extLst>
          </p:cNvPr>
          <p:cNvSpPr>
            <a:spLocks noGrp="1"/>
          </p:cNvSpPr>
          <p:nvPr>
            <p:ph type="ctrTitle"/>
          </p:nvPr>
        </p:nvSpPr>
        <p:spPr>
          <a:xfrm>
            <a:off x="1524000" y="1704975"/>
            <a:ext cx="9144000" cy="2387600"/>
          </a:xfrm>
        </p:spPr>
        <p:txBody>
          <a:bodyPr>
            <a:normAutofit/>
          </a:bodyPr>
          <a:lstStyle/>
          <a:p>
            <a:r>
              <a:rPr lang="en-GB" sz="4800" dirty="0"/>
              <a:t>Modelling methods in the MESI-STRAT project</a:t>
            </a:r>
          </a:p>
        </p:txBody>
      </p:sp>
      <p:sp>
        <p:nvSpPr>
          <p:cNvPr id="3" name="Subtitle 2">
            <a:extLst>
              <a:ext uri="{FF2B5EF4-FFF2-40B4-BE49-F238E27FC236}">
                <a16:creationId xmlns:a16="http://schemas.microsoft.com/office/drawing/2014/main" id="{A3D454B4-EE80-4CE7-949F-B630993E1BAC}"/>
              </a:ext>
            </a:extLst>
          </p:cNvPr>
          <p:cNvSpPr>
            <a:spLocks noGrp="1"/>
          </p:cNvSpPr>
          <p:nvPr>
            <p:ph type="subTitle" idx="1"/>
          </p:nvPr>
        </p:nvSpPr>
        <p:spPr>
          <a:xfrm>
            <a:off x="1390650" y="4175599"/>
            <a:ext cx="9144000" cy="1655762"/>
          </a:xfrm>
        </p:spPr>
        <p:txBody>
          <a:bodyPr/>
          <a:lstStyle/>
          <a:p>
            <a:r>
              <a:rPr lang="en-GB" dirty="0"/>
              <a:t>Dr Ciaran Welsh</a:t>
            </a:r>
          </a:p>
          <a:p>
            <a:r>
              <a:rPr lang="en-GB" dirty="0"/>
              <a:t>Newcastle University</a:t>
            </a:r>
          </a:p>
        </p:txBody>
      </p:sp>
      <p:grpSp>
        <p:nvGrpSpPr>
          <p:cNvPr id="6" name="Group 5">
            <a:extLst>
              <a:ext uri="{FF2B5EF4-FFF2-40B4-BE49-F238E27FC236}">
                <a16:creationId xmlns:a16="http://schemas.microsoft.com/office/drawing/2014/main" id="{2D727E4C-BFB2-4C73-83D8-BD992F8A5997}"/>
              </a:ext>
            </a:extLst>
          </p:cNvPr>
          <p:cNvGrpSpPr/>
          <p:nvPr/>
        </p:nvGrpSpPr>
        <p:grpSpPr>
          <a:xfrm>
            <a:off x="2906515" y="901986"/>
            <a:ext cx="5837435" cy="1571624"/>
            <a:chOff x="3084695" y="501300"/>
            <a:chExt cx="4871918" cy="1332652"/>
          </a:xfrm>
        </p:grpSpPr>
        <p:pic>
          <p:nvPicPr>
            <p:cNvPr id="4" name="Picture 3">
              <a:extLst>
                <a:ext uri="{FF2B5EF4-FFF2-40B4-BE49-F238E27FC236}">
                  <a16:creationId xmlns:a16="http://schemas.microsoft.com/office/drawing/2014/main" id="{D28AD542-DA34-4F7C-BC78-9C86CB4F2E52}"/>
                </a:ext>
              </a:extLst>
            </p:cNvPr>
            <p:cNvPicPr>
              <a:picLocks noChangeAspect="1"/>
            </p:cNvPicPr>
            <p:nvPr/>
          </p:nvPicPr>
          <p:blipFill>
            <a:blip r:embed="rId3"/>
            <a:stretch>
              <a:fillRect/>
            </a:stretch>
          </p:blipFill>
          <p:spPr>
            <a:xfrm>
              <a:off x="3084695" y="501300"/>
              <a:ext cx="4399910" cy="1317030"/>
            </a:xfrm>
            <a:prstGeom prst="rect">
              <a:avLst/>
            </a:prstGeom>
          </p:spPr>
        </p:pic>
        <p:sp>
          <p:nvSpPr>
            <p:cNvPr id="5" name="TextBox 4">
              <a:extLst>
                <a:ext uri="{FF2B5EF4-FFF2-40B4-BE49-F238E27FC236}">
                  <a16:creationId xmlns:a16="http://schemas.microsoft.com/office/drawing/2014/main" id="{42F37E56-86AA-41DD-B167-2F827F0FF64D}"/>
                </a:ext>
              </a:extLst>
            </p:cNvPr>
            <p:cNvSpPr txBox="1"/>
            <p:nvPr/>
          </p:nvSpPr>
          <p:spPr>
            <a:xfrm>
              <a:off x="4096139" y="1483567"/>
              <a:ext cx="3860474" cy="350385"/>
            </a:xfrm>
            <a:prstGeom prst="rect">
              <a:avLst/>
            </a:prstGeom>
            <a:noFill/>
          </p:spPr>
          <p:txBody>
            <a:bodyPr wrap="square" rtlCol="0">
              <a:spAutoFit/>
            </a:bodyPr>
            <a:lstStyle/>
            <a:p>
              <a:r>
                <a:rPr lang="en-GB" dirty="0">
                  <a:solidFill>
                    <a:srgbClr val="FF0000"/>
                  </a:solidFill>
                </a:rPr>
                <a:t>Me</a:t>
              </a:r>
              <a:r>
                <a:rPr lang="en-GB" dirty="0"/>
                <a:t>tabolic </a:t>
              </a:r>
              <a:r>
                <a:rPr lang="en-GB" dirty="0">
                  <a:solidFill>
                    <a:srgbClr val="FF0000"/>
                  </a:solidFill>
                </a:rPr>
                <a:t>Si</a:t>
              </a:r>
              <a:r>
                <a:rPr lang="en-GB" dirty="0"/>
                <a:t>gnalling </a:t>
              </a:r>
              <a:r>
                <a:rPr lang="en-GB" dirty="0">
                  <a:solidFill>
                    <a:srgbClr val="FF0000"/>
                  </a:solidFill>
                </a:rPr>
                <a:t>Strat</a:t>
              </a:r>
              <a:r>
                <a:rPr lang="en-GB" dirty="0"/>
                <a:t>ification</a:t>
              </a:r>
            </a:p>
          </p:txBody>
        </p:sp>
      </p:grpSp>
      <p:pic>
        <p:nvPicPr>
          <p:cNvPr id="7" name="Picture 6">
            <a:extLst>
              <a:ext uri="{FF2B5EF4-FFF2-40B4-BE49-F238E27FC236}">
                <a16:creationId xmlns:a16="http://schemas.microsoft.com/office/drawing/2014/main" id="{6A672F77-BA6D-4CE2-8EC2-BFFA3B9971C5}"/>
              </a:ext>
            </a:extLst>
          </p:cNvPr>
          <p:cNvPicPr>
            <a:picLocks noChangeAspect="1"/>
          </p:cNvPicPr>
          <p:nvPr/>
        </p:nvPicPr>
        <p:blipFill>
          <a:blip r:embed="rId4"/>
          <a:stretch>
            <a:fillRect/>
          </a:stretch>
        </p:blipFill>
        <p:spPr>
          <a:xfrm>
            <a:off x="52981" y="5422195"/>
            <a:ext cx="3005138" cy="962887"/>
          </a:xfrm>
          <a:prstGeom prst="rect">
            <a:avLst/>
          </a:prstGeom>
        </p:spPr>
      </p:pic>
      <p:pic>
        <p:nvPicPr>
          <p:cNvPr id="8" name="Picture 7">
            <a:extLst>
              <a:ext uri="{FF2B5EF4-FFF2-40B4-BE49-F238E27FC236}">
                <a16:creationId xmlns:a16="http://schemas.microsoft.com/office/drawing/2014/main" id="{AB78A409-13C7-4657-9D92-F9956E86C9E8}"/>
              </a:ext>
            </a:extLst>
          </p:cNvPr>
          <p:cNvPicPr>
            <a:picLocks noChangeAspect="1"/>
          </p:cNvPicPr>
          <p:nvPr/>
        </p:nvPicPr>
        <p:blipFill>
          <a:blip r:embed="rId5"/>
          <a:stretch>
            <a:fillRect/>
          </a:stretch>
        </p:blipFill>
        <p:spPr>
          <a:xfrm>
            <a:off x="211688" y="3963840"/>
            <a:ext cx="2846431" cy="1249984"/>
          </a:xfrm>
          <a:prstGeom prst="rect">
            <a:avLst/>
          </a:prstGeom>
        </p:spPr>
      </p:pic>
      <p:pic>
        <p:nvPicPr>
          <p:cNvPr id="9" name="Picture 8">
            <a:extLst>
              <a:ext uri="{FF2B5EF4-FFF2-40B4-BE49-F238E27FC236}">
                <a16:creationId xmlns:a16="http://schemas.microsoft.com/office/drawing/2014/main" id="{02761EFE-FEF1-46A6-9F33-94CFCC35FF81}"/>
              </a:ext>
            </a:extLst>
          </p:cNvPr>
          <p:cNvPicPr>
            <a:picLocks noChangeAspect="1"/>
          </p:cNvPicPr>
          <p:nvPr/>
        </p:nvPicPr>
        <p:blipFill>
          <a:blip r:embed="rId6"/>
          <a:stretch>
            <a:fillRect/>
          </a:stretch>
        </p:blipFill>
        <p:spPr>
          <a:xfrm>
            <a:off x="7767044" y="5317420"/>
            <a:ext cx="4105275" cy="1123950"/>
          </a:xfrm>
          <a:prstGeom prst="rect">
            <a:avLst/>
          </a:prstGeom>
        </p:spPr>
      </p:pic>
      <p:pic>
        <p:nvPicPr>
          <p:cNvPr id="10" name="Picture 9">
            <a:extLst>
              <a:ext uri="{FF2B5EF4-FFF2-40B4-BE49-F238E27FC236}">
                <a16:creationId xmlns:a16="http://schemas.microsoft.com/office/drawing/2014/main" id="{EEF2151A-D781-4894-9D40-B76DE9F68A52}"/>
              </a:ext>
            </a:extLst>
          </p:cNvPr>
          <p:cNvPicPr>
            <a:picLocks noChangeAspect="1"/>
          </p:cNvPicPr>
          <p:nvPr/>
        </p:nvPicPr>
        <p:blipFill>
          <a:blip r:embed="rId7"/>
          <a:stretch>
            <a:fillRect/>
          </a:stretch>
        </p:blipFill>
        <p:spPr>
          <a:xfrm>
            <a:off x="3422153" y="5422195"/>
            <a:ext cx="3848100" cy="1019175"/>
          </a:xfrm>
          <a:prstGeom prst="rect">
            <a:avLst/>
          </a:prstGeom>
        </p:spPr>
      </p:pic>
      <p:pic>
        <p:nvPicPr>
          <p:cNvPr id="12" name="Picture 11">
            <a:extLst>
              <a:ext uri="{FF2B5EF4-FFF2-40B4-BE49-F238E27FC236}">
                <a16:creationId xmlns:a16="http://schemas.microsoft.com/office/drawing/2014/main" id="{10BDAC70-1286-48C1-A43F-02E7E9C3A60D}"/>
              </a:ext>
            </a:extLst>
          </p:cNvPr>
          <p:cNvPicPr>
            <a:picLocks noChangeAspect="1"/>
          </p:cNvPicPr>
          <p:nvPr/>
        </p:nvPicPr>
        <p:blipFill>
          <a:blip r:embed="rId8"/>
          <a:stretch>
            <a:fillRect/>
          </a:stretch>
        </p:blipFill>
        <p:spPr>
          <a:xfrm>
            <a:off x="296819" y="314438"/>
            <a:ext cx="2104871" cy="819639"/>
          </a:xfrm>
          <a:prstGeom prst="rect">
            <a:avLst/>
          </a:prstGeom>
        </p:spPr>
      </p:pic>
      <p:pic>
        <p:nvPicPr>
          <p:cNvPr id="13" name="Picture 12">
            <a:extLst>
              <a:ext uri="{FF2B5EF4-FFF2-40B4-BE49-F238E27FC236}">
                <a16:creationId xmlns:a16="http://schemas.microsoft.com/office/drawing/2014/main" id="{23676255-A7D1-4161-9331-D5FFBFD56284}"/>
              </a:ext>
            </a:extLst>
          </p:cNvPr>
          <p:cNvPicPr>
            <a:picLocks noChangeAspect="1"/>
          </p:cNvPicPr>
          <p:nvPr/>
        </p:nvPicPr>
        <p:blipFill>
          <a:blip r:embed="rId9"/>
          <a:stretch>
            <a:fillRect/>
          </a:stretch>
        </p:blipFill>
        <p:spPr>
          <a:xfrm>
            <a:off x="10638957" y="2655854"/>
            <a:ext cx="1233362" cy="1181101"/>
          </a:xfrm>
          <a:prstGeom prst="rect">
            <a:avLst/>
          </a:prstGeom>
        </p:spPr>
      </p:pic>
      <p:pic>
        <p:nvPicPr>
          <p:cNvPr id="15" name="Picture 14">
            <a:extLst>
              <a:ext uri="{FF2B5EF4-FFF2-40B4-BE49-F238E27FC236}">
                <a16:creationId xmlns:a16="http://schemas.microsoft.com/office/drawing/2014/main" id="{AD05B4B2-F368-4735-A700-6F54C14A80C9}"/>
              </a:ext>
            </a:extLst>
          </p:cNvPr>
          <p:cNvPicPr>
            <a:picLocks noChangeAspect="1"/>
          </p:cNvPicPr>
          <p:nvPr/>
        </p:nvPicPr>
        <p:blipFill>
          <a:blip r:embed="rId10"/>
          <a:stretch>
            <a:fillRect/>
          </a:stretch>
        </p:blipFill>
        <p:spPr>
          <a:xfrm>
            <a:off x="296819" y="1488210"/>
            <a:ext cx="1558974" cy="1446775"/>
          </a:xfrm>
          <a:prstGeom prst="rect">
            <a:avLst/>
          </a:prstGeom>
        </p:spPr>
      </p:pic>
      <p:pic>
        <p:nvPicPr>
          <p:cNvPr id="16" name="Picture 15">
            <a:extLst>
              <a:ext uri="{FF2B5EF4-FFF2-40B4-BE49-F238E27FC236}">
                <a16:creationId xmlns:a16="http://schemas.microsoft.com/office/drawing/2014/main" id="{44E7340B-6E3A-4D44-95ED-EE8159F9ACC0}"/>
              </a:ext>
            </a:extLst>
          </p:cNvPr>
          <p:cNvPicPr>
            <a:picLocks noChangeAspect="1"/>
          </p:cNvPicPr>
          <p:nvPr/>
        </p:nvPicPr>
        <p:blipFill>
          <a:blip r:embed="rId11"/>
          <a:stretch>
            <a:fillRect/>
          </a:stretch>
        </p:blipFill>
        <p:spPr>
          <a:xfrm>
            <a:off x="8814794" y="4199413"/>
            <a:ext cx="3057525" cy="1038225"/>
          </a:xfrm>
          <a:prstGeom prst="rect">
            <a:avLst/>
          </a:prstGeom>
        </p:spPr>
      </p:pic>
      <p:pic>
        <p:nvPicPr>
          <p:cNvPr id="11" name="Picture 10">
            <a:extLst>
              <a:ext uri="{FF2B5EF4-FFF2-40B4-BE49-F238E27FC236}">
                <a16:creationId xmlns:a16="http://schemas.microsoft.com/office/drawing/2014/main" id="{3A6EB366-9747-4EA7-8D2D-C61611353E00}"/>
              </a:ext>
            </a:extLst>
          </p:cNvPr>
          <p:cNvPicPr>
            <a:picLocks noChangeAspect="1"/>
          </p:cNvPicPr>
          <p:nvPr/>
        </p:nvPicPr>
        <p:blipFill>
          <a:blip r:embed="rId12"/>
          <a:stretch>
            <a:fillRect/>
          </a:stretch>
        </p:blipFill>
        <p:spPr>
          <a:xfrm>
            <a:off x="620484" y="3246404"/>
            <a:ext cx="579852" cy="562543"/>
          </a:xfrm>
          <a:prstGeom prst="rect">
            <a:avLst/>
          </a:prstGeom>
        </p:spPr>
      </p:pic>
    </p:spTree>
    <p:extLst>
      <p:ext uri="{BB962C8B-B14F-4D97-AF65-F5344CB8AC3E}">
        <p14:creationId xmlns:p14="http://schemas.microsoft.com/office/powerpoint/2010/main" val="34959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FE01-CB2C-444B-81FD-AD8337B94BD3}"/>
              </a:ext>
            </a:extLst>
          </p:cNvPr>
          <p:cNvSpPr>
            <a:spLocks noGrp="1"/>
          </p:cNvSpPr>
          <p:nvPr>
            <p:ph type="title"/>
          </p:nvPr>
        </p:nvSpPr>
        <p:spPr>
          <a:xfrm>
            <a:off x="838200" y="365126"/>
            <a:ext cx="10382250" cy="531080"/>
          </a:xfrm>
        </p:spPr>
        <p:txBody>
          <a:bodyPr>
            <a:normAutofit/>
          </a:bodyPr>
          <a:lstStyle/>
          <a:p>
            <a:r>
              <a:rPr lang="en-GB" sz="3200" dirty="0"/>
              <a:t>Simulation of Insulin +/- Amino acids</a:t>
            </a:r>
          </a:p>
        </p:txBody>
      </p:sp>
      <p:pic>
        <p:nvPicPr>
          <p:cNvPr id="4" name="Content Placeholder 5" descr="A screenshot of a cell phone&#10;&#10;Description automatically generated">
            <a:extLst>
              <a:ext uri="{FF2B5EF4-FFF2-40B4-BE49-F238E27FC236}">
                <a16:creationId xmlns:a16="http://schemas.microsoft.com/office/drawing/2014/main" id="{D5545E89-8346-488D-8665-A3CE97A41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530" y="943869"/>
            <a:ext cx="4354561" cy="4809191"/>
          </a:xfrm>
          <a:prstGeom prst="rect">
            <a:avLst/>
          </a:prstGeom>
        </p:spPr>
      </p:pic>
      <p:pic>
        <p:nvPicPr>
          <p:cNvPr id="5" name="Picture 4" descr="A close up of a map&#10;&#10;Description automatically generated">
            <a:extLst>
              <a:ext uri="{FF2B5EF4-FFF2-40B4-BE49-F238E27FC236}">
                <a16:creationId xmlns:a16="http://schemas.microsoft.com/office/drawing/2014/main" id="{37B421DD-666E-4A58-A86D-94B745DA2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25" y="896206"/>
            <a:ext cx="4440878" cy="4904519"/>
          </a:xfrm>
          <a:prstGeom prst="rect">
            <a:avLst/>
          </a:prstGeom>
        </p:spPr>
      </p:pic>
      <p:sp>
        <p:nvSpPr>
          <p:cNvPr id="6" name="TextBox 5">
            <a:extLst>
              <a:ext uri="{FF2B5EF4-FFF2-40B4-BE49-F238E27FC236}">
                <a16:creationId xmlns:a16="http://schemas.microsoft.com/office/drawing/2014/main" id="{2437FF62-FC97-4BC6-A81B-C64CCC2505B3}"/>
              </a:ext>
            </a:extLst>
          </p:cNvPr>
          <p:cNvSpPr txBox="1"/>
          <p:nvPr/>
        </p:nvSpPr>
        <p:spPr>
          <a:xfrm>
            <a:off x="1181100" y="6000750"/>
            <a:ext cx="9458325" cy="646331"/>
          </a:xfrm>
          <a:prstGeom prst="rect">
            <a:avLst/>
          </a:prstGeom>
          <a:noFill/>
        </p:spPr>
        <p:txBody>
          <a:bodyPr wrap="square" rtlCol="0">
            <a:spAutoFit/>
          </a:bodyPr>
          <a:lstStyle/>
          <a:p>
            <a:pPr algn="ctr"/>
            <a:r>
              <a:rPr lang="en-GB" dirty="0"/>
              <a:t>The model reflects the biology in that insulin only stimulates mTORC1 activation in the presence of ample amino acids</a:t>
            </a:r>
          </a:p>
        </p:txBody>
      </p:sp>
    </p:spTree>
    <p:extLst>
      <p:ext uri="{BB962C8B-B14F-4D97-AF65-F5344CB8AC3E}">
        <p14:creationId xmlns:p14="http://schemas.microsoft.com/office/powerpoint/2010/main" val="143249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D349-47A3-4A76-A76D-FB2069930B81}"/>
              </a:ext>
            </a:extLst>
          </p:cNvPr>
          <p:cNvSpPr>
            <a:spLocks noGrp="1"/>
          </p:cNvSpPr>
          <p:nvPr>
            <p:ph type="title"/>
          </p:nvPr>
        </p:nvSpPr>
        <p:spPr>
          <a:xfrm>
            <a:off x="-257176" y="46038"/>
            <a:ext cx="12449175" cy="763588"/>
          </a:xfrm>
        </p:spPr>
        <p:txBody>
          <a:bodyPr>
            <a:normAutofit/>
          </a:bodyPr>
          <a:lstStyle/>
          <a:p>
            <a:pPr algn="ctr"/>
            <a:r>
              <a:rPr lang="en-GB" sz="2800" dirty="0"/>
              <a:t>Some limitations and difficulties often encountered in systems modelling</a:t>
            </a:r>
          </a:p>
        </p:txBody>
      </p:sp>
      <p:sp>
        <p:nvSpPr>
          <p:cNvPr id="3" name="Content Placeholder 2">
            <a:extLst>
              <a:ext uri="{FF2B5EF4-FFF2-40B4-BE49-F238E27FC236}">
                <a16:creationId xmlns:a16="http://schemas.microsoft.com/office/drawing/2014/main" id="{C90E2747-6BB2-4A6D-88FF-60E8BA4EA987}"/>
              </a:ext>
            </a:extLst>
          </p:cNvPr>
          <p:cNvSpPr>
            <a:spLocks noGrp="1"/>
          </p:cNvSpPr>
          <p:nvPr>
            <p:ph idx="1"/>
          </p:nvPr>
        </p:nvSpPr>
        <p:spPr>
          <a:xfrm>
            <a:off x="657224" y="942976"/>
            <a:ext cx="11277601" cy="5629274"/>
          </a:xfrm>
        </p:spPr>
        <p:txBody>
          <a:bodyPr>
            <a:normAutofit fontScale="77500" lnSpcReduction="20000"/>
          </a:bodyPr>
          <a:lstStyle/>
          <a:p>
            <a:r>
              <a:rPr lang="en-GB" dirty="0"/>
              <a:t>A serious limitation of the ODE framework is that a properly informed model requires a lot of good quality data which often isn’t available</a:t>
            </a:r>
          </a:p>
          <a:p>
            <a:r>
              <a:rPr lang="en-GB" dirty="0"/>
              <a:t>The result is that of non-identifiability: a situation where some combinations of the parameters cannot uniquely be determined with the defined optimization problem</a:t>
            </a:r>
          </a:p>
          <a:p>
            <a:r>
              <a:rPr lang="en-GB" dirty="0"/>
              <a:t>Some techniques to mitigate the non-identifiability problem include bootstrapping or interpolating the data, reducing the complexity of the model and the gold standard - go get more data</a:t>
            </a:r>
          </a:p>
          <a:p>
            <a:r>
              <a:rPr lang="en-GB" dirty="0"/>
              <a:t>Some other difficulties with ODE modelling:</a:t>
            </a:r>
          </a:p>
          <a:p>
            <a:pPr lvl="1"/>
            <a:r>
              <a:rPr lang="en-GB" dirty="0"/>
              <a:t>Requirement for normalisation of relative data from different sources before use in parameter estimation</a:t>
            </a:r>
          </a:p>
          <a:p>
            <a:pPr lvl="1"/>
            <a:r>
              <a:rPr lang="en-GB" dirty="0"/>
              <a:t>Whether to use individual repeats or averages of time points</a:t>
            </a:r>
          </a:p>
          <a:p>
            <a:pPr lvl="1"/>
            <a:r>
              <a:rPr lang="en-GB" dirty="0"/>
              <a:t>Use of nuisance parameters such as scale and offset parameters</a:t>
            </a:r>
          </a:p>
          <a:p>
            <a:pPr lvl="1"/>
            <a:r>
              <a:rPr lang="en-GB" dirty="0"/>
              <a:t>What to use for initial conditions? </a:t>
            </a:r>
          </a:p>
          <a:p>
            <a:pPr lvl="1"/>
            <a:r>
              <a:rPr lang="en-GB" dirty="0"/>
              <a:t>How to deal with non-observed network components?  </a:t>
            </a:r>
          </a:p>
          <a:p>
            <a:pPr lvl="1"/>
            <a:r>
              <a:rPr lang="en-GB" dirty="0"/>
              <a:t>Which optimisation methods to use? </a:t>
            </a:r>
          </a:p>
          <a:p>
            <a:pPr lvl="1"/>
            <a:r>
              <a:rPr lang="en-GB" dirty="0"/>
              <a:t>How to weight your objective function</a:t>
            </a:r>
          </a:p>
          <a:p>
            <a:pPr lvl="1"/>
            <a:r>
              <a:rPr lang="en-GB" dirty="0"/>
              <a:t>Tuning algorithm settings to strike a balance between speed and convergence</a:t>
            </a:r>
          </a:p>
          <a:p>
            <a:pPr lvl="1"/>
            <a:r>
              <a:rPr lang="en-GB" dirty="0"/>
              <a:t>EDA on parameter estimation data for understanding the landscape of the optimization problem (</a:t>
            </a:r>
            <a:r>
              <a:rPr lang="en-GB" dirty="0" err="1"/>
              <a:t>PyCoTools</a:t>
            </a:r>
            <a:r>
              <a:rPr lang="en-GB" dirty="0"/>
              <a:t>)</a:t>
            </a:r>
          </a:p>
          <a:p>
            <a:pPr lvl="1"/>
            <a:r>
              <a:rPr lang="en-GB" dirty="0"/>
              <a:t>Effective use of HPC for parameter identification and model selection</a:t>
            </a:r>
          </a:p>
          <a:p>
            <a:pPr lvl="1"/>
            <a:r>
              <a:rPr lang="en-GB" dirty="0"/>
              <a:t>Whether to use validation data for early stopping criteria (to prevent overfitting)</a:t>
            </a:r>
          </a:p>
          <a:p>
            <a:endParaRPr lang="en-GB" dirty="0"/>
          </a:p>
          <a:p>
            <a:endParaRPr lang="en-GB" dirty="0"/>
          </a:p>
          <a:p>
            <a:endParaRPr lang="en-GB" dirty="0"/>
          </a:p>
        </p:txBody>
      </p:sp>
    </p:spTree>
    <p:extLst>
      <p:ext uri="{BB962C8B-B14F-4D97-AF65-F5344CB8AC3E}">
        <p14:creationId xmlns:p14="http://schemas.microsoft.com/office/powerpoint/2010/main" val="333648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C619-2457-45D7-94AE-9652AC768C0C}"/>
              </a:ext>
            </a:extLst>
          </p:cNvPr>
          <p:cNvSpPr>
            <a:spLocks noGrp="1"/>
          </p:cNvSpPr>
          <p:nvPr>
            <p:ph type="title"/>
          </p:nvPr>
        </p:nvSpPr>
        <p:spPr>
          <a:xfrm>
            <a:off x="723900" y="-92075"/>
            <a:ext cx="10744200" cy="587375"/>
          </a:xfrm>
        </p:spPr>
        <p:txBody>
          <a:bodyPr>
            <a:noAutofit/>
          </a:bodyPr>
          <a:lstStyle/>
          <a:p>
            <a:pPr algn="ctr"/>
            <a:r>
              <a:rPr lang="en-GB" sz="2800" dirty="0"/>
              <a:t>Qualitative Model Fitting: A focus on qualitative model behaviour</a:t>
            </a:r>
          </a:p>
        </p:txBody>
      </p:sp>
      <p:sp>
        <p:nvSpPr>
          <p:cNvPr id="3" name="Content Placeholder 2">
            <a:extLst>
              <a:ext uri="{FF2B5EF4-FFF2-40B4-BE49-F238E27FC236}">
                <a16:creationId xmlns:a16="http://schemas.microsoft.com/office/drawing/2014/main" id="{37A3D632-9816-4F05-8F2C-CF30FA849260}"/>
              </a:ext>
            </a:extLst>
          </p:cNvPr>
          <p:cNvSpPr>
            <a:spLocks noGrp="1"/>
          </p:cNvSpPr>
          <p:nvPr>
            <p:ph idx="1"/>
          </p:nvPr>
        </p:nvSpPr>
        <p:spPr>
          <a:xfrm>
            <a:off x="209550" y="495300"/>
            <a:ext cx="11896726" cy="6400799"/>
          </a:xfrm>
        </p:spPr>
        <p:txBody>
          <a:bodyPr>
            <a:normAutofit fontScale="92500" lnSpcReduction="10000"/>
          </a:bodyPr>
          <a:lstStyle/>
          <a:p>
            <a:r>
              <a:rPr lang="en-GB" sz="2400" dirty="0"/>
              <a:t>A normal systems modelling cycle includes a literature review, network design, wet lab experiments, parameter optimisation, identifiability analysis, model refinement and model selection. </a:t>
            </a:r>
          </a:p>
          <a:p>
            <a:r>
              <a:rPr lang="en-GB" sz="2400" dirty="0"/>
              <a:t>However, by focusing on model behaviour, rather than finding the parameters, we can omit the mathematical rigour of optimization and identifiability analysis in favour of ensuring the behaves well in accordance with data and literature (i.e. the model is well validated)</a:t>
            </a:r>
          </a:p>
          <a:p>
            <a:r>
              <a:rPr lang="en-GB" sz="2400" dirty="0"/>
              <a:t>This is the focus of a software package I’m currently developing (called </a:t>
            </a:r>
            <a:r>
              <a:rPr lang="en-GB" sz="2400" dirty="0" err="1"/>
              <a:t>QualitativeModelFitting</a:t>
            </a:r>
            <a:r>
              <a:rPr lang="en-GB" sz="2400" dirty="0"/>
              <a:t> (</a:t>
            </a:r>
            <a:r>
              <a:rPr lang="en-GB" sz="2400" dirty="0" err="1"/>
              <a:t>qmf</a:t>
            </a:r>
            <a:r>
              <a:rPr lang="en-GB" sz="2400" dirty="0"/>
              <a:t>) on my </a:t>
            </a:r>
            <a:r>
              <a:rPr lang="en-GB" sz="2400" dirty="0" err="1"/>
              <a:t>github</a:t>
            </a:r>
            <a:r>
              <a:rPr lang="en-GB" sz="2400" dirty="0"/>
              <a:t>)</a:t>
            </a:r>
          </a:p>
          <a:p>
            <a:r>
              <a:rPr lang="en-GB" sz="2400" dirty="0" err="1"/>
              <a:t>Qmf</a:t>
            </a:r>
            <a:r>
              <a:rPr lang="en-GB" sz="2400" dirty="0"/>
              <a:t> is essentially a unit testing framework for validation of ODE models in systems biology. </a:t>
            </a:r>
          </a:p>
          <a:p>
            <a:r>
              <a:rPr lang="en-GB" sz="2400" dirty="0"/>
              <a:t>Qualitative observations (i.e. from data or literature) are encoded the syntax of a (yet unnamed) language I invented</a:t>
            </a:r>
          </a:p>
          <a:p>
            <a:r>
              <a:rPr lang="en-GB" sz="2400" dirty="0"/>
              <a:t>The language is interpreted by a pure Python </a:t>
            </a:r>
            <a:r>
              <a:rPr lang="en-GB" sz="2400" dirty="0" err="1"/>
              <a:t>lexer</a:t>
            </a:r>
            <a:r>
              <a:rPr lang="en-GB" sz="2400" dirty="0"/>
              <a:t> and parser. </a:t>
            </a:r>
            <a:r>
              <a:rPr lang="en-GB" sz="2400" dirty="0" err="1"/>
              <a:t>TestCase</a:t>
            </a:r>
            <a:r>
              <a:rPr lang="en-GB" sz="2400" dirty="0"/>
              <a:t> classes and methods are dynamically generated at run time to test the observation</a:t>
            </a:r>
          </a:p>
          <a:p>
            <a:r>
              <a:rPr lang="en-GB" sz="2400" dirty="0"/>
              <a:t>Hence, an arbitrary number of qualitative observations can be validated simultaneously and highlight important discrepancies with literature findings. </a:t>
            </a:r>
          </a:p>
          <a:p>
            <a:r>
              <a:rPr lang="en-GB" sz="2400" dirty="0"/>
              <a:t>The package has two font ends:</a:t>
            </a:r>
          </a:p>
          <a:p>
            <a:pPr marL="800100" lvl="1" indent="-342900">
              <a:buFont typeface="+mj-lt"/>
              <a:buAutoNum type="arabicPeriod"/>
            </a:pPr>
            <a:r>
              <a:rPr lang="en-GB" sz="1800" dirty="0"/>
              <a:t>A manual interface for testing observations and manually tweaking the model</a:t>
            </a:r>
          </a:p>
          <a:p>
            <a:pPr marL="800100" lvl="1" indent="-342900">
              <a:buFont typeface="+mj-lt"/>
              <a:buAutoNum type="arabicPeriod"/>
            </a:pPr>
            <a:r>
              <a:rPr lang="en-GB" sz="1800" dirty="0"/>
              <a:t>An automatic interface that locates ensembles of parameter sets that are consistent with the observations</a:t>
            </a:r>
          </a:p>
          <a:p>
            <a:pPr lvl="2"/>
            <a:r>
              <a:rPr lang="en-GB" sz="1900" dirty="0"/>
              <a:t>In active development. Involves designing an objective function that will be</a:t>
            </a:r>
          </a:p>
          <a:p>
            <a:pPr marL="1714500" lvl="3" indent="-342900">
              <a:buFont typeface="+mj-lt"/>
              <a:buAutoNum type="arabicPeriod"/>
            </a:pPr>
            <a:r>
              <a:rPr lang="en-GB" sz="1700" dirty="0"/>
              <a:t>Minimized using standard optimization algorithms (such as hill climbers or evolutionary strategies) </a:t>
            </a:r>
          </a:p>
          <a:p>
            <a:pPr marL="1714500" lvl="3" indent="-342900">
              <a:buFont typeface="+mj-lt"/>
              <a:buAutoNum type="arabicPeriod"/>
            </a:pPr>
            <a:r>
              <a:rPr lang="en-GB" sz="1700" dirty="0"/>
              <a:t>Maximized by a reinforcement learning algorithm (Q-learning based)</a:t>
            </a:r>
          </a:p>
        </p:txBody>
      </p:sp>
    </p:spTree>
    <p:extLst>
      <p:ext uri="{BB962C8B-B14F-4D97-AF65-F5344CB8AC3E}">
        <p14:creationId xmlns:p14="http://schemas.microsoft.com/office/powerpoint/2010/main" val="69519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https://attachments.office.net/owa/Ciaran.Welsh@newcastle.ac.uk/service.svc/s/GetAttachmentThumbnail?id=AAMkADAxZTk3NTQzLThiMjctNDM4Mi1hZDQ0LWRjZGNjMTI2MmFiYQBGAAAAAAByp2DriPQGTqFR9ZE7iI5qBwAgI6Bue8RTT7DATqHAqJ1FAAAAAAEMAAAgI6Bue8RTT7DATqHAqJ1FAAC%2F2JPNAAABEgAQAAfEfKH8OA1Ln1alxH1AN18%3D&amp;thumbnailType=2&amp;owa=outlook.office.com&amp;scriptVer=2019080502.13&amp;X-OWA-CANARY=VSrrJ26XlE-3131n67BPR-CG6U01JtcYriaX1cJSyQw3d3OcqLsUtrvgTjLwZWBUe-OXeeBIiZY.&amp;token=eyJhbGciOiJSUzI1NiIsImtpZCI6IjA2MDBGOUY2NzQ2MjA3MzdFNzM0MDRFMjg3QzQ1QTgxOENCN0NFQjgiLCJ4NXQiOiJCZ0Q1OW5SaUJ6Zm5OQVRpaDhSYWdZeTN6cmciLCJ0eXAiOiJKV1QifQ.eyJvcmlnaW4iOiJodHRwczovL291dGxvb2sub2ZmaWNlLmNvbSIsImluX2NvcnAiOiJ0cnVlIiwidmVyIjoiRXhjaGFuZ2UuQ2FsbGJhY2suVjEiLCJhcHBjdHhzZW5kZXIiOiJPd2FEb3dubG9hZEA5YzUwMTJjOS1iNjE2LTQ0YzItYTkxNy02NjgxNGZiZTNlODciLCJhcHBjdHgiOiJ7XCJtc2V4Y2hwcm90XCI6XCJvd2FcIixcInByaW1hcnlzaWRcIjpcIlMtMS01LTIxLTE1NDY4MzQ0OTEtNDE2NzE1ODI4NS0zMDc1MjI4NDE5LTE3NjUwODk5XCIsXCJwdWlkXCI6XCIxMTUzOTA2NjYxMzcwOTY1MTUwXCIsXCJvaWRcIjpcIjQyOWY4ODYxLWE5YzgtNDk2OC1iOTYxLTAyYmFmMzlmMTcxNFwiLFwic2NvcGVcIjpcIk93YURvd25sb2FkXCJ9IiwibmJmIjoxNTY2MzkxMjYyLCJleHAiOjE1NjYzOTE4NjIsImlzcyI6IjAwMDAwMDAyLTAwMDAtMGZmMS1jZTAwLTAwMDAwMDAwMDAwMEA5YzUwMTJjOS1iNjE2LTQ0YzItYTkxNy02NjgxNGZiZTNlODciLCJhdWQiOiIwMDAwMDAwMi0wMDAwLTBmZjEtY2UwMC0wMDAwMDAwMDAwMDAvYXR0YWNobWVudHMub2ZmaWNlLm5ldEA5YzUwMTJjOS1iNjE2LTQ0YzItYTkxNy02NjgxNGZiZTNlODcifQ.PBE5nwpCGvdHhNYVq_TfVGzAVxg6VaZe5CLcmoI1xqSalr9Z6Fc3tDE9BniMi8_XrrVUXKaXCOGUToEPT-KFz2XXqy6BIIycMlV353TbvrJ4lP9itYf5xY_0FfFU8xS_hazJsFFbXLFw9Zxbmc9gFb_7mRz4GXpIGLMpcIMyzzZxmM1dWNmmC8RyezaDNzxoNmVt7m3cLrlXZ8QZuHmBGhiQDTDvSSTVh68-CLQRrgTQKXRPdLOdf6uC4Zjjze7gE9OQ6SdQ9ldEWyQ0p8CsxJXLj2rm9oVjEwu3vijZybY3f-Ma6q_iOlTtRBaLyeI6isLSIljgs9GjPAapqyBbxA&amp;animation=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090" y="2220933"/>
            <a:ext cx="4223622" cy="33300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5712" y="2220933"/>
            <a:ext cx="5257794" cy="3269582"/>
          </a:xfrm>
          <a:prstGeom prst="rect">
            <a:avLst/>
          </a:prstGeom>
        </p:spPr>
      </p:pic>
      <p:pic>
        <p:nvPicPr>
          <p:cNvPr id="9" name="Picture 8"/>
          <p:cNvPicPr>
            <a:picLocks noChangeAspect="1"/>
          </p:cNvPicPr>
          <p:nvPr/>
        </p:nvPicPr>
        <p:blipFill>
          <a:blip r:embed="rId4"/>
          <a:stretch>
            <a:fillRect/>
          </a:stretch>
        </p:blipFill>
        <p:spPr>
          <a:xfrm>
            <a:off x="353090" y="1121134"/>
            <a:ext cx="2109000" cy="5380962"/>
          </a:xfrm>
          <a:prstGeom prst="rect">
            <a:avLst/>
          </a:prstGeom>
        </p:spPr>
      </p:pic>
      <p:sp>
        <p:nvSpPr>
          <p:cNvPr id="10" name="Title 1">
            <a:extLst>
              <a:ext uri="{FF2B5EF4-FFF2-40B4-BE49-F238E27FC236}">
                <a16:creationId xmlns:a16="http://schemas.microsoft.com/office/drawing/2014/main" id="{576C2CB5-9A87-445F-AB96-ADA56BFA4A31}"/>
              </a:ext>
            </a:extLst>
          </p:cNvPr>
          <p:cNvSpPr txBox="1">
            <a:spLocks/>
          </p:cNvSpPr>
          <p:nvPr/>
        </p:nvSpPr>
        <p:spPr>
          <a:xfrm>
            <a:off x="508883" y="246219"/>
            <a:ext cx="11092069" cy="819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Qualitative Model Fitting: A toy model</a:t>
            </a:r>
          </a:p>
        </p:txBody>
      </p:sp>
      <p:sp>
        <p:nvSpPr>
          <p:cNvPr id="5" name="TextBox 4">
            <a:extLst>
              <a:ext uri="{FF2B5EF4-FFF2-40B4-BE49-F238E27FC236}">
                <a16:creationId xmlns:a16="http://schemas.microsoft.com/office/drawing/2014/main" id="{BD0931BF-0DFE-42E6-85AF-51A9FAA3E8F8}"/>
              </a:ext>
            </a:extLst>
          </p:cNvPr>
          <p:cNvSpPr txBox="1"/>
          <p:nvPr/>
        </p:nvSpPr>
        <p:spPr>
          <a:xfrm>
            <a:off x="2745101" y="1367485"/>
            <a:ext cx="4398650" cy="923330"/>
          </a:xfrm>
          <a:prstGeom prst="rect">
            <a:avLst/>
          </a:prstGeom>
          <a:noFill/>
        </p:spPr>
        <p:txBody>
          <a:bodyPr wrap="square" rtlCol="0">
            <a:spAutoFit/>
          </a:bodyPr>
          <a:lstStyle/>
          <a:p>
            <a:pPr algn="ctr"/>
            <a:r>
              <a:rPr lang="en-GB" dirty="0"/>
              <a:t>This string defines a set of ODEs representing this network and produces these predictions for the two conditions </a:t>
            </a:r>
          </a:p>
        </p:txBody>
      </p:sp>
      <p:cxnSp>
        <p:nvCxnSpPr>
          <p:cNvPr id="3" name="Straight Arrow Connector 2">
            <a:extLst>
              <a:ext uri="{FF2B5EF4-FFF2-40B4-BE49-F238E27FC236}">
                <a16:creationId xmlns:a16="http://schemas.microsoft.com/office/drawing/2014/main" id="{11184BA9-0A97-40E3-850D-9B09288B7794}"/>
              </a:ext>
            </a:extLst>
          </p:cNvPr>
          <p:cNvCxnSpPr>
            <a:cxnSpLocks/>
          </p:cNvCxnSpPr>
          <p:nvPr/>
        </p:nvCxnSpPr>
        <p:spPr>
          <a:xfrm flipH="1">
            <a:off x="1466852" y="1581651"/>
            <a:ext cx="1328614" cy="437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86F2CD-06A4-49B4-9D14-3D3C8B78A5DE}"/>
              </a:ext>
            </a:extLst>
          </p:cNvPr>
          <p:cNvCxnSpPr>
            <a:cxnSpLocks/>
          </p:cNvCxnSpPr>
          <p:nvPr/>
        </p:nvCxnSpPr>
        <p:spPr>
          <a:xfrm>
            <a:off x="3207779" y="1918923"/>
            <a:ext cx="1611871" cy="83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7EFCEA-B45E-4C6F-9CCE-3EE0E1C70834}"/>
              </a:ext>
            </a:extLst>
          </p:cNvPr>
          <p:cNvCxnSpPr>
            <a:cxnSpLocks/>
          </p:cNvCxnSpPr>
          <p:nvPr/>
        </p:nvCxnSpPr>
        <p:spPr>
          <a:xfrm>
            <a:off x="5857100" y="1932593"/>
            <a:ext cx="1611871" cy="83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79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34751" y="1645920"/>
            <a:ext cx="3025841" cy="5026217"/>
          </a:xfrm>
          <a:prstGeom prst="rect">
            <a:avLst/>
          </a:prstGeom>
        </p:spPr>
      </p:pic>
      <p:cxnSp>
        <p:nvCxnSpPr>
          <p:cNvPr id="5" name="Straight Arrow Connector 4"/>
          <p:cNvCxnSpPr/>
          <p:nvPr/>
        </p:nvCxnSpPr>
        <p:spPr>
          <a:xfrm flipV="1">
            <a:off x="1979875" y="2035534"/>
            <a:ext cx="2130949" cy="1248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54347" y="3625795"/>
            <a:ext cx="2200160" cy="45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8883" y="3180522"/>
            <a:ext cx="1774845" cy="646331"/>
          </a:xfrm>
          <a:prstGeom prst="rect">
            <a:avLst/>
          </a:prstGeom>
          <a:noFill/>
        </p:spPr>
        <p:txBody>
          <a:bodyPr wrap="none" rtlCol="0">
            <a:spAutoFit/>
          </a:bodyPr>
          <a:lstStyle/>
          <a:p>
            <a:r>
              <a:rPr lang="en-GB" dirty="0"/>
              <a:t>Condition names</a:t>
            </a:r>
          </a:p>
          <a:p>
            <a:r>
              <a:rPr lang="en-GB" dirty="0"/>
              <a:t>(arbitrary)</a:t>
            </a:r>
          </a:p>
        </p:txBody>
      </p:sp>
      <p:cxnSp>
        <p:nvCxnSpPr>
          <p:cNvPr id="12" name="Straight Arrow Connector 11"/>
          <p:cNvCxnSpPr/>
          <p:nvPr/>
        </p:nvCxnSpPr>
        <p:spPr>
          <a:xfrm>
            <a:off x="1979875" y="1844703"/>
            <a:ext cx="2345635" cy="397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63972" y="1956021"/>
            <a:ext cx="2361538" cy="2369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86098" y="1529488"/>
            <a:ext cx="1242648" cy="646331"/>
          </a:xfrm>
          <a:prstGeom prst="rect">
            <a:avLst/>
          </a:prstGeom>
          <a:noFill/>
        </p:spPr>
        <p:txBody>
          <a:bodyPr wrap="none" rtlCol="0">
            <a:spAutoFit/>
          </a:bodyPr>
          <a:lstStyle/>
          <a:p>
            <a:r>
              <a:rPr lang="en-GB" dirty="0"/>
              <a:t>Conditions </a:t>
            </a:r>
          </a:p>
          <a:p>
            <a:r>
              <a:rPr lang="en-GB" dirty="0"/>
              <a:t>definition</a:t>
            </a:r>
          </a:p>
        </p:txBody>
      </p:sp>
      <p:sp>
        <p:nvSpPr>
          <p:cNvPr id="19" name="TextBox 18"/>
          <p:cNvSpPr txBox="1"/>
          <p:nvPr/>
        </p:nvSpPr>
        <p:spPr>
          <a:xfrm>
            <a:off x="7502799" y="1559189"/>
            <a:ext cx="1417632" cy="369332"/>
          </a:xfrm>
          <a:prstGeom prst="rect">
            <a:avLst/>
          </a:prstGeom>
          <a:noFill/>
        </p:spPr>
        <p:txBody>
          <a:bodyPr wrap="none" rtlCol="0">
            <a:spAutoFit/>
          </a:bodyPr>
          <a:lstStyle/>
          <a:p>
            <a:r>
              <a:rPr lang="en-GB" dirty="0"/>
              <a:t>Observations</a:t>
            </a:r>
          </a:p>
        </p:txBody>
      </p:sp>
      <p:cxnSp>
        <p:nvCxnSpPr>
          <p:cNvPr id="21" name="Straight Arrow Connector 20"/>
          <p:cNvCxnSpPr>
            <a:stCxn id="19" idx="1"/>
          </p:cNvCxnSpPr>
          <p:nvPr/>
        </p:nvCxnSpPr>
        <p:spPr>
          <a:xfrm flipH="1">
            <a:off x="6189466" y="1743855"/>
            <a:ext cx="1313333" cy="136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289483" y="1844703"/>
            <a:ext cx="1319915" cy="3689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09415" y="3063356"/>
            <a:ext cx="3895950" cy="2031325"/>
          </a:xfrm>
          <a:prstGeom prst="rect">
            <a:avLst/>
          </a:prstGeom>
          <a:noFill/>
        </p:spPr>
        <p:txBody>
          <a:bodyPr wrap="square" rtlCol="0">
            <a:spAutoFit/>
          </a:bodyPr>
          <a:lstStyle/>
          <a:p>
            <a:r>
              <a:rPr lang="en-GB" dirty="0"/>
              <a:t>Interpretation of observations :</a:t>
            </a:r>
          </a:p>
          <a:p>
            <a:r>
              <a:rPr lang="en-GB" dirty="0"/>
              <a:t>With stimulation by S, A should be increasing between t=10 and t=20 and decrease again at t=30</a:t>
            </a:r>
          </a:p>
          <a:p>
            <a:endParaRPr lang="en-GB" dirty="0"/>
          </a:p>
          <a:p>
            <a:r>
              <a:rPr lang="en-GB" dirty="0"/>
              <a:t>With stimulation by A and inhibition by I, the same conditions should hold. </a:t>
            </a:r>
          </a:p>
        </p:txBody>
      </p:sp>
      <p:sp>
        <p:nvSpPr>
          <p:cNvPr id="16" name="Title 1">
            <a:extLst>
              <a:ext uri="{FF2B5EF4-FFF2-40B4-BE49-F238E27FC236}">
                <a16:creationId xmlns:a16="http://schemas.microsoft.com/office/drawing/2014/main" id="{7112D2D3-D5BF-43DC-9695-C18ED73DB5A6}"/>
              </a:ext>
            </a:extLst>
          </p:cNvPr>
          <p:cNvSpPr txBox="1">
            <a:spLocks/>
          </p:cNvSpPr>
          <p:nvPr/>
        </p:nvSpPr>
        <p:spPr>
          <a:xfrm>
            <a:off x="643431" y="169084"/>
            <a:ext cx="11092069" cy="81925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Qualitative Model Fitting: specifying model conditions and some observations</a:t>
            </a:r>
          </a:p>
        </p:txBody>
      </p:sp>
    </p:spTree>
    <p:extLst>
      <p:ext uri="{BB962C8B-B14F-4D97-AF65-F5344CB8AC3E}">
        <p14:creationId xmlns:p14="http://schemas.microsoft.com/office/powerpoint/2010/main" val="249462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83" y="246219"/>
            <a:ext cx="11092069" cy="819256"/>
          </a:xfrm>
        </p:spPr>
        <p:txBody>
          <a:bodyPr>
            <a:normAutofit/>
          </a:bodyPr>
          <a:lstStyle/>
          <a:p>
            <a:pPr algn="ctr"/>
            <a:r>
              <a:rPr lang="en-GB" dirty="0"/>
              <a:t>Qualitative Model Fitting: A simple front end</a:t>
            </a:r>
          </a:p>
        </p:txBody>
      </p:sp>
      <p:grpSp>
        <p:nvGrpSpPr>
          <p:cNvPr id="3" name="Group 2">
            <a:extLst>
              <a:ext uri="{FF2B5EF4-FFF2-40B4-BE49-F238E27FC236}">
                <a16:creationId xmlns:a16="http://schemas.microsoft.com/office/drawing/2014/main" id="{9AE9E12A-44DF-49FB-B06A-8EDC2128487E}"/>
              </a:ext>
            </a:extLst>
          </p:cNvPr>
          <p:cNvGrpSpPr/>
          <p:nvPr/>
        </p:nvGrpSpPr>
        <p:grpSpPr>
          <a:xfrm>
            <a:off x="236717" y="870781"/>
            <a:ext cx="11847444" cy="4432347"/>
            <a:chOff x="236717" y="1566106"/>
            <a:chExt cx="11847444" cy="4432347"/>
          </a:xfrm>
        </p:grpSpPr>
        <p:pic>
          <p:nvPicPr>
            <p:cNvPr id="6" name="Picture 5"/>
            <p:cNvPicPr>
              <a:picLocks noChangeAspect="1"/>
            </p:cNvPicPr>
            <p:nvPr/>
          </p:nvPicPr>
          <p:blipFill>
            <a:blip r:embed="rId2"/>
            <a:stretch>
              <a:fillRect/>
            </a:stretch>
          </p:blipFill>
          <p:spPr>
            <a:xfrm>
              <a:off x="1969813" y="2358349"/>
              <a:ext cx="7323440" cy="1050181"/>
            </a:xfrm>
            <a:prstGeom prst="rect">
              <a:avLst/>
            </a:prstGeom>
          </p:spPr>
        </p:pic>
        <p:pic>
          <p:nvPicPr>
            <p:cNvPr id="7" name="Picture 6"/>
            <p:cNvPicPr>
              <a:picLocks noChangeAspect="1"/>
            </p:cNvPicPr>
            <p:nvPr/>
          </p:nvPicPr>
          <p:blipFill>
            <a:blip r:embed="rId3"/>
            <a:stretch>
              <a:fillRect/>
            </a:stretch>
          </p:blipFill>
          <p:spPr>
            <a:xfrm>
              <a:off x="1958672" y="4140381"/>
              <a:ext cx="5503296" cy="1858072"/>
            </a:xfrm>
            <a:prstGeom prst="rect">
              <a:avLst/>
            </a:prstGeom>
          </p:spPr>
        </p:pic>
        <p:sp>
          <p:nvSpPr>
            <p:cNvPr id="8" name="TextBox 7"/>
            <p:cNvSpPr txBox="1"/>
            <p:nvPr/>
          </p:nvSpPr>
          <p:spPr>
            <a:xfrm>
              <a:off x="642233" y="3633923"/>
              <a:ext cx="2782956" cy="523220"/>
            </a:xfrm>
            <a:prstGeom prst="rect">
              <a:avLst/>
            </a:prstGeom>
            <a:noFill/>
          </p:spPr>
          <p:txBody>
            <a:bodyPr wrap="square" rtlCol="0">
              <a:spAutoFit/>
            </a:bodyPr>
            <a:lstStyle/>
            <a:p>
              <a:r>
                <a:rPr lang="en-GB" sz="2800" dirty="0"/>
                <a:t>Output: </a:t>
              </a:r>
            </a:p>
          </p:txBody>
        </p:sp>
        <p:sp>
          <p:nvSpPr>
            <p:cNvPr id="18" name="TextBox 17"/>
            <p:cNvSpPr txBox="1"/>
            <p:nvPr/>
          </p:nvSpPr>
          <p:spPr>
            <a:xfrm>
              <a:off x="594526" y="1714607"/>
              <a:ext cx="2782956" cy="523220"/>
            </a:xfrm>
            <a:prstGeom prst="rect">
              <a:avLst/>
            </a:prstGeom>
            <a:noFill/>
          </p:spPr>
          <p:txBody>
            <a:bodyPr wrap="square" rtlCol="0">
              <a:spAutoFit/>
            </a:bodyPr>
            <a:lstStyle/>
            <a:p>
              <a:r>
                <a:rPr lang="en-GB" sz="2800" dirty="0"/>
                <a:t>Input: </a:t>
              </a:r>
            </a:p>
          </p:txBody>
        </p:sp>
        <p:cxnSp>
          <p:nvCxnSpPr>
            <p:cNvPr id="13" name="Straight Arrow Connector 12"/>
            <p:cNvCxnSpPr/>
            <p:nvPr/>
          </p:nvCxnSpPr>
          <p:spPr>
            <a:xfrm flipH="1">
              <a:off x="8140313" y="1765852"/>
              <a:ext cx="993914" cy="72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34227" y="1566106"/>
              <a:ext cx="2311851" cy="369332"/>
            </a:xfrm>
            <a:prstGeom prst="rect">
              <a:avLst/>
            </a:prstGeom>
            <a:noFill/>
          </p:spPr>
          <p:txBody>
            <a:bodyPr wrap="none" rtlCol="0">
              <a:spAutoFit/>
            </a:bodyPr>
            <a:lstStyle/>
            <a:p>
              <a:r>
                <a:rPr lang="en-GB" dirty="0"/>
                <a:t>Import the manual API</a:t>
              </a:r>
            </a:p>
          </p:txBody>
        </p:sp>
        <p:cxnSp>
          <p:nvCxnSpPr>
            <p:cNvPr id="20" name="Straight Arrow Connector 19"/>
            <p:cNvCxnSpPr/>
            <p:nvPr/>
          </p:nvCxnSpPr>
          <p:spPr>
            <a:xfrm>
              <a:off x="4975694" y="1983288"/>
              <a:ext cx="771277" cy="840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95249" y="1688833"/>
              <a:ext cx="1676100" cy="369332"/>
            </a:xfrm>
            <a:prstGeom prst="rect">
              <a:avLst/>
            </a:prstGeom>
            <a:noFill/>
          </p:spPr>
          <p:txBody>
            <a:bodyPr wrap="none" rtlCol="0">
              <a:spAutoFit/>
            </a:bodyPr>
            <a:lstStyle/>
            <a:p>
              <a:r>
                <a:rPr lang="en-GB" dirty="0"/>
                <a:t>Antimony string</a:t>
              </a:r>
            </a:p>
          </p:txBody>
        </p:sp>
        <p:cxnSp>
          <p:nvCxnSpPr>
            <p:cNvPr id="26" name="Straight Arrow Connector 25"/>
            <p:cNvCxnSpPr/>
            <p:nvPr/>
          </p:nvCxnSpPr>
          <p:spPr>
            <a:xfrm flipH="1" flipV="1">
              <a:off x="7472404" y="2915961"/>
              <a:ext cx="1164866" cy="66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0515" y="3521981"/>
              <a:ext cx="2437142" cy="369332"/>
            </a:xfrm>
            <a:prstGeom prst="rect">
              <a:avLst/>
            </a:prstGeom>
            <a:noFill/>
          </p:spPr>
          <p:txBody>
            <a:bodyPr wrap="none" rtlCol="0">
              <a:spAutoFit/>
            </a:bodyPr>
            <a:lstStyle/>
            <a:p>
              <a:r>
                <a:rPr lang="en-GB" dirty="0"/>
                <a:t>Inputs and observations</a:t>
              </a:r>
            </a:p>
          </p:txBody>
        </p:sp>
        <p:cxnSp>
          <p:nvCxnSpPr>
            <p:cNvPr id="30" name="Straight Arrow Connector 29"/>
            <p:cNvCxnSpPr/>
            <p:nvPr/>
          </p:nvCxnSpPr>
          <p:spPr>
            <a:xfrm flipH="1">
              <a:off x="8919541" y="2489918"/>
              <a:ext cx="811033" cy="33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06721" y="2225516"/>
              <a:ext cx="2377440" cy="646331"/>
            </a:xfrm>
            <a:prstGeom prst="rect">
              <a:avLst/>
            </a:prstGeom>
            <a:noFill/>
          </p:spPr>
          <p:txBody>
            <a:bodyPr wrap="square" rtlCol="0">
              <a:spAutoFit/>
            </a:bodyPr>
            <a:lstStyle/>
            <a:p>
              <a:r>
                <a:rPr lang="en-GB" dirty="0"/>
                <a:t>Start, stop and step integration parameters</a:t>
              </a:r>
            </a:p>
          </p:txBody>
        </p:sp>
        <p:cxnSp>
          <p:nvCxnSpPr>
            <p:cNvPr id="33" name="Straight Arrow Connector 32"/>
            <p:cNvCxnSpPr/>
            <p:nvPr/>
          </p:nvCxnSpPr>
          <p:spPr>
            <a:xfrm>
              <a:off x="1572539" y="2871847"/>
              <a:ext cx="397565" cy="11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36717" y="2656895"/>
              <a:ext cx="1733096" cy="923330"/>
            </a:xfrm>
            <a:prstGeom prst="rect">
              <a:avLst/>
            </a:prstGeom>
            <a:noFill/>
          </p:spPr>
          <p:txBody>
            <a:bodyPr wrap="square" rtlCol="0">
              <a:spAutoFit/>
            </a:bodyPr>
            <a:lstStyle/>
            <a:p>
              <a:r>
                <a:rPr lang="en-GB" dirty="0"/>
                <a:t>Returns a </a:t>
              </a:r>
              <a:r>
                <a:rPr lang="en-GB" dirty="0" err="1"/>
                <a:t>dict</a:t>
              </a:r>
              <a:r>
                <a:rPr lang="en-GB" dirty="0"/>
                <a:t> like results object</a:t>
              </a:r>
            </a:p>
          </p:txBody>
        </p:sp>
        <p:cxnSp>
          <p:nvCxnSpPr>
            <p:cNvPr id="37" name="Straight Arrow Connector 36"/>
            <p:cNvCxnSpPr/>
            <p:nvPr/>
          </p:nvCxnSpPr>
          <p:spPr>
            <a:xfrm flipH="1" flipV="1">
              <a:off x="4382248" y="3299912"/>
              <a:ext cx="4823540" cy="108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896041" y="4306298"/>
              <a:ext cx="1999400" cy="1477328"/>
            </a:xfrm>
            <a:prstGeom prst="rect">
              <a:avLst/>
            </a:prstGeom>
            <a:noFill/>
          </p:spPr>
          <p:txBody>
            <a:bodyPr wrap="square" rtlCol="0">
              <a:spAutoFit/>
            </a:bodyPr>
            <a:lstStyle/>
            <a:p>
              <a:r>
                <a:rPr lang="en-GB" dirty="0"/>
                <a:t>The ‘</a:t>
              </a:r>
              <a:r>
                <a:rPr lang="en-GB" dirty="0" err="1"/>
                <a:t>to_df</a:t>
              </a:r>
              <a:r>
                <a:rPr lang="en-GB" dirty="0"/>
                <a:t>()` method</a:t>
              </a:r>
            </a:p>
            <a:p>
              <a:r>
                <a:rPr lang="en-GB" dirty="0"/>
                <a:t>Turns the results into a standard pandas </a:t>
              </a:r>
              <a:r>
                <a:rPr lang="en-GB" dirty="0" err="1"/>
                <a:t>dataframe</a:t>
              </a:r>
              <a:r>
                <a:rPr lang="en-GB" dirty="0"/>
                <a:t>.</a:t>
              </a:r>
            </a:p>
          </p:txBody>
        </p:sp>
      </p:grpSp>
      <p:sp>
        <p:nvSpPr>
          <p:cNvPr id="5" name="Rectangle 4">
            <a:extLst>
              <a:ext uri="{FF2B5EF4-FFF2-40B4-BE49-F238E27FC236}">
                <a16:creationId xmlns:a16="http://schemas.microsoft.com/office/drawing/2014/main" id="{B503FF7D-02A6-4068-8EBA-978B0C49743E}"/>
              </a:ext>
            </a:extLst>
          </p:cNvPr>
          <p:cNvSpPr/>
          <p:nvPr/>
        </p:nvSpPr>
        <p:spPr>
          <a:xfrm>
            <a:off x="4382247" y="4772025"/>
            <a:ext cx="3209177" cy="31627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102C3CE-4B9B-4C02-8476-3E00FB13281E}"/>
              </a:ext>
            </a:extLst>
          </p:cNvPr>
          <p:cNvSpPr txBox="1"/>
          <p:nvPr/>
        </p:nvSpPr>
        <p:spPr>
          <a:xfrm>
            <a:off x="2114550" y="5705475"/>
            <a:ext cx="8458200" cy="923330"/>
          </a:xfrm>
          <a:prstGeom prst="rect">
            <a:avLst/>
          </a:prstGeom>
          <a:noFill/>
        </p:spPr>
        <p:txBody>
          <a:bodyPr wrap="square" rtlCol="0">
            <a:spAutoFit/>
          </a:bodyPr>
          <a:lstStyle/>
          <a:p>
            <a:pPr algn="ctr"/>
            <a:r>
              <a:rPr lang="en-GB" b="1" dirty="0"/>
              <a:t>Key point</a:t>
            </a:r>
            <a:r>
              <a:rPr lang="en-GB" dirty="0"/>
              <a:t>: we now know that the last condition doesn’t hold without the need for looking at the simulations. For simultaneous model validation of hundreds of observations, this is particularly valuable </a:t>
            </a:r>
          </a:p>
        </p:txBody>
      </p:sp>
    </p:spTree>
    <p:extLst>
      <p:ext uri="{BB962C8B-B14F-4D97-AF65-F5344CB8AC3E}">
        <p14:creationId xmlns:p14="http://schemas.microsoft.com/office/powerpoint/2010/main" val="201175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A00A-305F-4F7F-A727-96C941244C6B}"/>
              </a:ext>
            </a:extLst>
          </p:cNvPr>
          <p:cNvSpPr>
            <a:spLocks noGrp="1"/>
          </p:cNvSpPr>
          <p:nvPr>
            <p:ph type="title"/>
          </p:nvPr>
        </p:nvSpPr>
        <p:spPr/>
        <p:txBody>
          <a:bodyPr/>
          <a:lstStyle/>
          <a:p>
            <a:r>
              <a:rPr lang="en-GB" dirty="0"/>
              <a:t>To summarise	</a:t>
            </a:r>
          </a:p>
        </p:txBody>
      </p:sp>
      <p:sp>
        <p:nvSpPr>
          <p:cNvPr id="3" name="Content Placeholder 2">
            <a:extLst>
              <a:ext uri="{FF2B5EF4-FFF2-40B4-BE49-F238E27FC236}">
                <a16:creationId xmlns:a16="http://schemas.microsoft.com/office/drawing/2014/main" id="{D7151F1D-915F-4AE1-BB13-299C5460A865}"/>
              </a:ext>
            </a:extLst>
          </p:cNvPr>
          <p:cNvSpPr>
            <a:spLocks noGrp="1"/>
          </p:cNvSpPr>
          <p:nvPr>
            <p:ph idx="1"/>
          </p:nvPr>
        </p:nvSpPr>
        <p:spPr/>
        <p:txBody>
          <a:bodyPr>
            <a:normAutofit/>
          </a:bodyPr>
          <a:lstStyle/>
          <a:p>
            <a:r>
              <a:rPr lang="en-GB" dirty="0"/>
              <a:t>The MESI-STRAT project is dealing with some very complicated biology</a:t>
            </a:r>
          </a:p>
          <a:p>
            <a:r>
              <a:rPr lang="en-GB" dirty="0"/>
              <a:t>My role in this project is to piece together the relevant biological interactions in a mechanistic model, using in-house and literature sourced data</a:t>
            </a:r>
          </a:p>
          <a:p>
            <a:r>
              <a:rPr lang="en-GB" dirty="0"/>
              <a:t>I have developed a new unit testing framework for validating model predictions that addresses a bottleneck in the development of mechanistic models</a:t>
            </a:r>
          </a:p>
          <a:p>
            <a:r>
              <a:rPr lang="en-GB" dirty="0"/>
              <a:t>Therefore, this software has the potential to potently enhance productivity within the systems biology community</a:t>
            </a:r>
          </a:p>
        </p:txBody>
      </p:sp>
    </p:spTree>
    <p:extLst>
      <p:ext uri="{BB962C8B-B14F-4D97-AF65-F5344CB8AC3E}">
        <p14:creationId xmlns:p14="http://schemas.microsoft.com/office/powerpoint/2010/main" val="38802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35D0-63D3-4488-8D08-748FC4067CF8}"/>
              </a:ext>
            </a:extLst>
          </p:cNvPr>
          <p:cNvSpPr>
            <a:spLocks noGrp="1"/>
          </p:cNvSpPr>
          <p:nvPr>
            <p:ph type="ctrTitle"/>
          </p:nvPr>
        </p:nvSpPr>
        <p:spPr/>
        <p:txBody>
          <a:bodyPr/>
          <a:lstStyle/>
          <a:p>
            <a:r>
              <a:rPr lang="en-GB" dirty="0"/>
              <a:t>Thank you for listening</a:t>
            </a:r>
          </a:p>
        </p:txBody>
      </p:sp>
      <p:sp>
        <p:nvSpPr>
          <p:cNvPr id="3" name="Subtitle 2">
            <a:extLst>
              <a:ext uri="{FF2B5EF4-FFF2-40B4-BE49-F238E27FC236}">
                <a16:creationId xmlns:a16="http://schemas.microsoft.com/office/drawing/2014/main" id="{B187B322-504F-4A1F-BA8B-72E989BBF62D}"/>
              </a:ext>
            </a:extLst>
          </p:cNvPr>
          <p:cNvSpPr>
            <a:spLocks noGrp="1"/>
          </p:cNvSpPr>
          <p:nvPr>
            <p:ph type="subTitle" idx="1"/>
          </p:nvPr>
        </p:nvSpPr>
        <p:spPr/>
        <p:txBody>
          <a:bodyPr/>
          <a:lstStyle/>
          <a:p>
            <a:r>
              <a:rPr lang="en-GB" dirty="0"/>
              <a:t>Ciaran Welsh</a:t>
            </a:r>
          </a:p>
        </p:txBody>
      </p:sp>
    </p:spTree>
    <p:extLst>
      <p:ext uri="{BB962C8B-B14F-4D97-AF65-F5344CB8AC3E}">
        <p14:creationId xmlns:p14="http://schemas.microsoft.com/office/powerpoint/2010/main" val="172780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3663-C082-42B3-AC65-F753D9F35C4E}"/>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A8A39DFF-1056-4988-A3DC-1AF8B1B904D1}"/>
              </a:ext>
            </a:extLst>
          </p:cNvPr>
          <p:cNvSpPr>
            <a:spLocks noGrp="1"/>
          </p:cNvSpPr>
          <p:nvPr>
            <p:ph idx="1"/>
          </p:nvPr>
        </p:nvSpPr>
        <p:spPr>
          <a:xfrm>
            <a:off x="310393" y="1451295"/>
            <a:ext cx="11043407" cy="4725668"/>
          </a:xfrm>
        </p:spPr>
        <p:txBody>
          <a:bodyPr>
            <a:normAutofit/>
          </a:bodyPr>
          <a:lstStyle/>
          <a:p>
            <a:r>
              <a:rPr lang="en-GB" dirty="0"/>
              <a:t>Introduction to the MESI-STRAT project from a high level biological perspective</a:t>
            </a:r>
          </a:p>
          <a:p>
            <a:r>
              <a:rPr lang="en-GB" dirty="0"/>
              <a:t>An introduction to our use of mathematical modelling to better understand biological systems</a:t>
            </a:r>
          </a:p>
          <a:p>
            <a:r>
              <a:rPr lang="en-GB" dirty="0"/>
              <a:t>A brief formal description of the mathematical framework I’m using</a:t>
            </a:r>
          </a:p>
          <a:p>
            <a:r>
              <a:rPr lang="en-GB" dirty="0"/>
              <a:t>A brief look at one of my models in active development</a:t>
            </a:r>
          </a:p>
          <a:p>
            <a:r>
              <a:rPr lang="en-GB" dirty="0"/>
              <a:t>A discussion of the limitations of my current methodologies </a:t>
            </a:r>
          </a:p>
          <a:p>
            <a:r>
              <a:rPr lang="en-GB" dirty="0"/>
              <a:t>A discussion of some new software that implements a new way of working that also addresses some of these limitations (non-published)</a:t>
            </a:r>
          </a:p>
        </p:txBody>
      </p:sp>
    </p:spTree>
    <p:extLst>
      <p:ext uri="{BB962C8B-B14F-4D97-AF65-F5344CB8AC3E}">
        <p14:creationId xmlns:p14="http://schemas.microsoft.com/office/powerpoint/2010/main" val="138537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892F2-2FF1-4739-A2B1-5C963F77CDD2}"/>
              </a:ext>
            </a:extLst>
          </p:cNvPr>
          <p:cNvSpPr>
            <a:spLocks noGrp="1"/>
          </p:cNvSpPr>
          <p:nvPr>
            <p:ph idx="1"/>
          </p:nvPr>
        </p:nvSpPr>
        <p:spPr>
          <a:xfrm>
            <a:off x="822960" y="1140903"/>
            <a:ext cx="10433108" cy="4479721"/>
          </a:xfrm>
        </p:spPr>
        <p:txBody>
          <a:bodyPr>
            <a:normAutofit/>
          </a:bodyPr>
          <a:lstStyle/>
          <a:p>
            <a:r>
              <a:rPr lang="en-GB" sz="2000" dirty="0"/>
              <a:t>Breast cancer is a complex disease with mortality rates at approx. 100K per year in the EU alone</a:t>
            </a:r>
            <a:endParaRPr lang="en-GB" sz="2000" baseline="30000" dirty="0"/>
          </a:p>
          <a:p>
            <a:r>
              <a:rPr lang="en-GB" sz="2000" dirty="0"/>
              <a:t>The majority of BC patients (~75-80%</a:t>
            </a:r>
            <a:r>
              <a:rPr lang="en-GB" sz="2000" baseline="30000" dirty="0"/>
              <a:t> </a:t>
            </a:r>
            <a:r>
              <a:rPr lang="en-GB" sz="2000" dirty="0"/>
              <a:t>) are oestrogen receptor positive (ER+) and are treated with endocrine therapies (ET), which essentially block ER related tumour growth</a:t>
            </a:r>
          </a:p>
          <a:p>
            <a:r>
              <a:rPr lang="en-GB" sz="2000" dirty="0"/>
              <a:t>ET works, but ~30% of patients eventually relapse with metastatic breast cancer (MBC)</a:t>
            </a:r>
          </a:p>
          <a:p>
            <a:r>
              <a:rPr lang="en-GB" sz="2000" dirty="0"/>
              <a:t>The mechanisms contributing towards ET resistance broadly include:</a:t>
            </a:r>
          </a:p>
          <a:p>
            <a:pPr lvl="1"/>
            <a:r>
              <a:rPr lang="en-GB" sz="1600" dirty="0"/>
              <a:t>Loss of ER</a:t>
            </a:r>
          </a:p>
          <a:p>
            <a:pPr lvl="1"/>
            <a:r>
              <a:rPr lang="en-GB" sz="1600" dirty="0"/>
              <a:t>Mutations in ER</a:t>
            </a:r>
          </a:p>
          <a:p>
            <a:pPr lvl="1"/>
            <a:r>
              <a:rPr lang="en-GB" sz="1600" dirty="0"/>
              <a:t>Changes in the expression of ER coregulators </a:t>
            </a:r>
          </a:p>
          <a:p>
            <a:r>
              <a:rPr lang="en-GB" sz="2000" dirty="0"/>
              <a:t>Since the mechanisms leading to ET resistance are still not well understood, many BC patients may be receiving </a:t>
            </a:r>
            <a:r>
              <a:rPr lang="en-GB" sz="2000" b="1" dirty="0"/>
              <a:t>inadequate or inappropriate treatment</a:t>
            </a:r>
          </a:p>
          <a:p>
            <a:r>
              <a:rPr lang="en-GB" sz="2000" dirty="0"/>
              <a:t>The MESI-STRAT project is a large EU funded consortium of researchers collectively aimed at understanding ET resistance from a mechanistic perspective. </a:t>
            </a:r>
          </a:p>
          <a:p>
            <a:pPr lvl="1"/>
            <a:r>
              <a:rPr lang="en-GB" sz="1600" dirty="0"/>
              <a:t>An emphasis on understanding the complex interactions between metabolism and signalling aspects of the disease</a:t>
            </a:r>
          </a:p>
          <a:p>
            <a:endParaRPr lang="en-GB" sz="2000" dirty="0"/>
          </a:p>
        </p:txBody>
      </p:sp>
      <p:sp>
        <p:nvSpPr>
          <p:cNvPr id="5" name="Rectangle 4">
            <a:extLst>
              <a:ext uri="{FF2B5EF4-FFF2-40B4-BE49-F238E27FC236}">
                <a16:creationId xmlns:a16="http://schemas.microsoft.com/office/drawing/2014/main" id="{FC3DB47A-54C8-4DD8-9239-97E929AE21A8}"/>
              </a:ext>
            </a:extLst>
          </p:cNvPr>
          <p:cNvSpPr/>
          <p:nvPr/>
        </p:nvSpPr>
        <p:spPr>
          <a:xfrm>
            <a:off x="464191" y="5620624"/>
            <a:ext cx="10433108" cy="830997"/>
          </a:xfrm>
          <a:prstGeom prst="rect">
            <a:avLst/>
          </a:prstGeom>
        </p:spPr>
        <p:txBody>
          <a:bodyPr wrap="square">
            <a:spAutoFit/>
          </a:bodyPr>
          <a:lstStyle/>
          <a:p>
            <a:pPr algn="ctr"/>
            <a:r>
              <a:rPr lang="en-GB" sz="2400" b="1" dirty="0"/>
              <a:t>With this better understanding, we aim to stratify BC patients to improve clinical decision making and treatment strategies</a:t>
            </a:r>
          </a:p>
        </p:txBody>
      </p:sp>
      <p:sp>
        <p:nvSpPr>
          <p:cNvPr id="8" name="Title 1">
            <a:extLst>
              <a:ext uri="{FF2B5EF4-FFF2-40B4-BE49-F238E27FC236}">
                <a16:creationId xmlns:a16="http://schemas.microsoft.com/office/drawing/2014/main" id="{08C01F4F-88AF-4C09-952F-043918B0D36D}"/>
              </a:ext>
            </a:extLst>
          </p:cNvPr>
          <p:cNvSpPr txBox="1">
            <a:spLocks/>
          </p:cNvSpPr>
          <p:nvPr/>
        </p:nvSpPr>
        <p:spPr>
          <a:xfrm>
            <a:off x="899160" y="236220"/>
            <a:ext cx="10515600" cy="7610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solidFill>
                  <a:srgbClr val="FF0000"/>
                </a:solidFill>
              </a:rPr>
              <a:t>ME</a:t>
            </a:r>
            <a:r>
              <a:rPr lang="en-GB" sz="2800" dirty="0">
                <a:solidFill>
                  <a:srgbClr val="92D050"/>
                </a:solidFill>
              </a:rPr>
              <a:t>SI</a:t>
            </a:r>
            <a:r>
              <a:rPr lang="en-GB" sz="2800" dirty="0"/>
              <a:t>-</a:t>
            </a:r>
            <a:r>
              <a:rPr lang="en-GB" sz="2800" dirty="0">
                <a:solidFill>
                  <a:srgbClr val="00B0F0"/>
                </a:solidFill>
              </a:rPr>
              <a:t>STRAT</a:t>
            </a:r>
            <a:r>
              <a:rPr lang="en-GB" sz="2800" dirty="0"/>
              <a:t>: </a:t>
            </a:r>
            <a:r>
              <a:rPr lang="en-GB" sz="2800" dirty="0">
                <a:solidFill>
                  <a:srgbClr val="FF0000"/>
                </a:solidFill>
              </a:rPr>
              <a:t>Me</a:t>
            </a:r>
            <a:r>
              <a:rPr lang="en-GB" sz="2800" dirty="0"/>
              <a:t>tabolic </a:t>
            </a:r>
            <a:r>
              <a:rPr lang="en-GB" sz="2800" dirty="0">
                <a:solidFill>
                  <a:srgbClr val="92D050"/>
                </a:solidFill>
              </a:rPr>
              <a:t>Si</a:t>
            </a:r>
            <a:r>
              <a:rPr lang="en-GB" sz="2800" dirty="0"/>
              <a:t>gnalling </a:t>
            </a:r>
            <a:r>
              <a:rPr lang="en-GB" sz="2800" dirty="0">
                <a:solidFill>
                  <a:srgbClr val="00B0F0"/>
                </a:solidFill>
              </a:rPr>
              <a:t>Strat</a:t>
            </a:r>
            <a:r>
              <a:rPr lang="en-GB" sz="2800" dirty="0"/>
              <a:t>ification of Breast Cancer Patients</a:t>
            </a:r>
          </a:p>
        </p:txBody>
      </p:sp>
    </p:spTree>
    <p:extLst>
      <p:ext uri="{BB962C8B-B14F-4D97-AF65-F5344CB8AC3E}">
        <p14:creationId xmlns:p14="http://schemas.microsoft.com/office/powerpoint/2010/main" val="347804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E6A8-E85E-474B-8EBA-20C9BB92F27C}"/>
              </a:ext>
            </a:extLst>
          </p:cNvPr>
          <p:cNvSpPr>
            <a:spLocks noGrp="1"/>
          </p:cNvSpPr>
          <p:nvPr>
            <p:ph type="title"/>
          </p:nvPr>
        </p:nvSpPr>
        <p:spPr>
          <a:xfrm>
            <a:off x="899160" y="236220"/>
            <a:ext cx="10515600" cy="761048"/>
          </a:xfrm>
        </p:spPr>
        <p:txBody>
          <a:bodyPr>
            <a:normAutofit/>
          </a:bodyPr>
          <a:lstStyle/>
          <a:p>
            <a:r>
              <a:rPr lang="en-GB" dirty="0">
                <a:solidFill>
                  <a:srgbClr val="FF0000"/>
                </a:solidFill>
              </a:rPr>
              <a:t>ME</a:t>
            </a:r>
            <a:r>
              <a:rPr lang="en-GB" dirty="0">
                <a:solidFill>
                  <a:srgbClr val="92D050"/>
                </a:solidFill>
              </a:rPr>
              <a:t>SI</a:t>
            </a:r>
            <a:r>
              <a:rPr lang="en-GB" dirty="0"/>
              <a:t>-</a:t>
            </a:r>
            <a:r>
              <a:rPr lang="en-GB" dirty="0">
                <a:solidFill>
                  <a:srgbClr val="00B0F0"/>
                </a:solidFill>
              </a:rPr>
              <a:t>STRAT</a:t>
            </a:r>
            <a:r>
              <a:rPr lang="en-GB" dirty="0"/>
              <a:t>: Importance of cell signalling</a:t>
            </a:r>
          </a:p>
        </p:txBody>
      </p:sp>
      <p:sp>
        <p:nvSpPr>
          <p:cNvPr id="3" name="Content Placeholder 2">
            <a:extLst>
              <a:ext uri="{FF2B5EF4-FFF2-40B4-BE49-F238E27FC236}">
                <a16:creationId xmlns:a16="http://schemas.microsoft.com/office/drawing/2014/main" id="{D7DB0E4E-258C-4D29-BA20-69FBDFCE7758}"/>
              </a:ext>
            </a:extLst>
          </p:cNvPr>
          <p:cNvSpPr>
            <a:spLocks noGrp="1"/>
          </p:cNvSpPr>
          <p:nvPr>
            <p:ph idx="1"/>
          </p:nvPr>
        </p:nvSpPr>
        <p:spPr>
          <a:xfrm>
            <a:off x="581025" y="1264921"/>
            <a:ext cx="5744274" cy="5295270"/>
          </a:xfrm>
        </p:spPr>
        <p:txBody>
          <a:bodyPr>
            <a:normAutofit fontScale="62500" lnSpcReduction="20000"/>
          </a:bodyPr>
          <a:lstStyle/>
          <a:p>
            <a:r>
              <a:rPr lang="en-GB" dirty="0"/>
              <a:t>Given that ER is a signalling molecule, much of the work in understanding ET resistance has focused on cross-talk with other oncogenic signalling pathways</a:t>
            </a:r>
          </a:p>
          <a:p>
            <a:r>
              <a:rPr lang="en-GB" dirty="0"/>
              <a:t>mTOR and MAPK pathways are two such examples and are thought to be among the drivers of ET resistance</a:t>
            </a:r>
          </a:p>
          <a:p>
            <a:r>
              <a:rPr lang="en-GB" dirty="0"/>
              <a:t>Activation of mTOR or MAPK leads to enhanced ER activity, both by PTMs and </a:t>
            </a:r>
            <a:r>
              <a:rPr lang="en-GB" i="1" dirty="0"/>
              <a:t>de novo</a:t>
            </a:r>
            <a:r>
              <a:rPr lang="en-GB" dirty="0"/>
              <a:t> synthesis of the ER</a:t>
            </a:r>
          </a:p>
          <a:p>
            <a:r>
              <a:rPr lang="en-GB" dirty="0"/>
              <a:t>PI3K inhibitors are among the treatment strategies for ER+ BC, aimed at lowering mTOR activity</a:t>
            </a:r>
          </a:p>
          <a:p>
            <a:pPr lvl="1"/>
            <a:r>
              <a:rPr lang="en-GB" dirty="0"/>
              <a:t>One example of combinatorial therapy is the combination of CDK4 and PI3K inhibitors.</a:t>
            </a:r>
          </a:p>
          <a:p>
            <a:pPr lvl="1"/>
            <a:r>
              <a:rPr lang="en-GB" dirty="0"/>
              <a:t>CDK4 is a driver of cell cycle but also inhibits TSC2 activity and therefore converges with the PI3K/</a:t>
            </a:r>
            <a:r>
              <a:rPr lang="en-GB" dirty="0" err="1"/>
              <a:t>Akt</a:t>
            </a:r>
            <a:r>
              <a:rPr lang="en-GB" dirty="0"/>
              <a:t> pathway in mTORC1 activation. </a:t>
            </a:r>
          </a:p>
          <a:p>
            <a:pPr lvl="1"/>
            <a:r>
              <a:rPr lang="en-GB" dirty="0"/>
              <a:t>Therefore, inhibition of CDK4 leads to sensitisation of BC to PI3K inhibitors. </a:t>
            </a:r>
          </a:p>
          <a:p>
            <a:r>
              <a:rPr lang="en-GB" dirty="0"/>
              <a:t>An issue in treating ER+ BC is that the contribution of MAPK to ET resistance is not therapeutically explored</a:t>
            </a:r>
          </a:p>
          <a:p>
            <a:pPr lvl="1"/>
            <a:r>
              <a:rPr lang="en-GB" dirty="0"/>
              <a:t>Not considering MAPK may lead to serious consequences because some drugs (i.e. </a:t>
            </a:r>
            <a:r>
              <a:rPr lang="en-GB" dirty="0" err="1"/>
              <a:t>everolimus</a:t>
            </a:r>
            <a:r>
              <a:rPr lang="en-GB" dirty="0"/>
              <a:t>, a mTORC1 inhibitor) result in enhanced MAPK activity which may actually exacerbate the disease (perhaps explaining why </a:t>
            </a:r>
            <a:r>
              <a:rPr lang="en-GB" dirty="0" err="1"/>
              <a:t>everolimus</a:t>
            </a:r>
            <a:r>
              <a:rPr lang="en-GB" dirty="0"/>
              <a:t> has had limited </a:t>
            </a:r>
            <a:r>
              <a:rPr lang="en-GB" dirty="0" err="1"/>
              <a:t>sucess</a:t>
            </a:r>
            <a:r>
              <a:rPr lang="en-GB" dirty="0"/>
              <a:t>)</a:t>
            </a:r>
          </a:p>
          <a:p>
            <a:pPr lvl="1"/>
            <a:endParaRPr lang="en-GB" dirty="0"/>
          </a:p>
          <a:p>
            <a:endParaRPr lang="en-GB" dirty="0"/>
          </a:p>
          <a:p>
            <a:endParaRPr lang="en-GB" dirty="0"/>
          </a:p>
        </p:txBody>
      </p:sp>
      <p:sp>
        <p:nvSpPr>
          <p:cNvPr id="5" name="TextBox 4">
            <a:extLst>
              <a:ext uri="{FF2B5EF4-FFF2-40B4-BE49-F238E27FC236}">
                <a16:creationId xmlns:a16="http://schemas.microsoft.com/office/drawing/2014/main" id="{399C36BA-A7F0-4A1E-83A4-03D557827D19}"/>
              </a:ext>
            </a:extLst>
          </p:cNvPr>
          <p:cNvSpPr txBox="1"/>
          <p:nvPr/>
        </p:nvSpPr>
        <p:spPr>
          <a:xfrm>
            <a:off x="6631687" y="1264921"/>
            <a:ext cx="5089461" cy="369332"/>
          </a:xfrm>
          <a:prstGeom prst="rect">
            <a:avLst/>
          </a:prstGeom>
          <a:noFill/>
        </p:spPr>
        <p:txBody>
          <a:bodyPr wrap="square" rtlCol="0">
            <a:spAutoFit/>
          </a:bodyPr>
          <a:lstStyle/>
          <a:p>
            <a:pPr algn="ctr"/>
            <a:r>
              <a:rPr lang="en-GB" b="1" u="sng" dirty="0"/>
              <a:t>CDK4 inhibition can sensitise cells to PI3K inhibition</a:t>
            </a:r>
          </a:p>
        </p:txBody>
      </p:sp>
      <p:pic>
        <p:nvPicPr>
          <p:cNvPr id="6" name="Picture 5">
            <a:extLst>
              <a:ext uri="{FF2B5EF4-FFF2-40B4-BE49-F238E27FC236}">
                <a16:creationId xmlns:a16="http://schemas.microsoft.com/office/drawing/2014/main" id="{DC1660E6-F4C1-4069-8F7E-00D5C89E39EC}"/>
              </a:ext>
            </a:extLst>
          </p:cNvPr>
          <p:cNvPicPr>
            <a:picLocks noChangeAspect="1"/>
          </p:cNvPicPr>
          <p:nvPr/>
        </p:nvPicPr>
        <p:blipFill>
          <a:blip r:embed="rId2"/>
          <a:stretch>
            <a:fillRect/>
          </a:stretch>
        </p:blipFill>
        <p:spPr>
          <a:xfrm>
            <a:off x="6325299" y="1719962"/>
            <a:ext cx="5528864" cy="4643088"/>
          </a:xfrm>
          <a:prstGeom prst="rect">
            <a:avLst/>
          </a:prstGeom>
        </p:spPr>
      </p:pic>
    </p:spTree>
    <p:extLst>
      <p:ext uri="{BB962C8B-B14F-4D97-AF65-F5344CB8AC3E}">
        <p14:creationId xmlns:p14="http://schemas.microsoft.com/office/powerpoint/2010/main" val="98805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E6A8-E85E-474B-8EBA-20C9BB92F27C}"/>
              </a:ext>
            </a:extLst>
          </p:cNvPr>
          <p:cNvSpPr>
            <a:spLocks noGrp="1"/>
          </p:cNvSpPr>
          <p:nvPr>
            <p:ph type="title"/>
          </p:nvPr>
        </p:nvSpPr>
        <p:spPr>
          <a:xfrm>
            <a:off x="899160" y="236220"/>
            <a:ext cx="10515600" cy="761048"/>
          </a:xfrm>
        </p:spPr>
        <p:txBody>
          <a:bodyPr>
            <a:normAutofit/>
          </a:bodyPr>
          <a:lstStyle/>
          <a:p>
            <a:r>
              <a:rPr lang="en-GB" dirty="0">
                <a:solidFill>
                  <a:srgbClr val="FF0000"/>
                </a:solidFill>
              </a:rPr>
              <a:t>ME</a:t>
            </a:r>
            <a:r>
              <a:rPr lang="en-GB" dirty="0">
                <a:solidFill>
                  <a:srgbClr val="92D050"/>
                </a:solidFill>
              </a:rPr>
              <a:t>SI</a:t>
            </a:r>
            <a:r>
              <a:rPr lang="en-GB" dirty="0"/>
              <a:t>-</a:t>
            </a:r>
            <a:r>
              <a:rPr lang="en-GB" dirty="0">
                <a:solidFill>
                  <a:srgbClr val="00B0F0"/>
                </a:solidFill>
              </a:rPr>
              <a:t>STRAT</a:t>
            </a:r>
            <a:r>
              <a:rPr lang="en-GB" dirty="0"/>
              <a:t>: Importance of metabolism</a:t>
            </a:r>
          </a:p>
        </p:txBody>
      </p:sp>
      <p:sp>
        <p:nvSpPr>
          <p:cNvPr id="3" name="Content Placeholder 2">
            <a:extLst>
              <a:ext uri="{FF2B5EF4-FFF2-40B4-BE49-F238E27FC236}">
                <a16:creationId xmlns:a16="http://schemas.microsoft.com/office/drawing/2014/main" id="{D7DB0E4E-258C-4D29-BA20-69FBDFCE7758}"/>
              </a:ext>
            </a:extLst>
          </p:cNvPr>
          <p:cNvSpPr>
            <a:spLocks noGrp="1"/>
          </p:cNvSpPr>
          <p:nvPr>
            <p:ph idx="1"/>
          </p:nvPr>
        </p:nvSpPr>
        <p:spPr>
          <a:xfrm>
            <a:off x="581026" y="1264921"/>
            <a:ext cx="4511092" cy="4821554"/>
          </a:xfrm>
        </p:spPr>
        <p:txBody>
          <a:bodyPr>
            <a:normAutofit/>
          </a:bodyPr>
          <a:lstStyle/>
          <a:p>
            <a:r>
              <a:rPr lang="en-GB" sz="2000" dirty="0"/>
              <a:t>Tumour metabolism is also an important (but often neglected) player in ET resistance</a:t>
            </a:r>
          </a:p>
          <a:p>
            <a:r>
              <a:rPr lang="en-GB" sz="2000" dirty="0" err="1"/>
              <a:t>Kyurenine</a:t>
            </a:r>
            <a:r>
              <a:rPr lang="en-GB" sz="2000" dirty="0"/>
              <a:t> (</a:t>
            </a:r>
            <a:r>
              <a:rPr lang="en-GB" sz="2000" dirty="0" err="1"/>
              <a:t>Kyn</a:t>
            </a:r>
            <a:r>
              <a:rPr lang="en-GB" sz="2000" dirty="0"/>
              <a:t>) is the metabolic product of Tryptophan (</a:t>
            </a:r>
            <a:r>
              <a:rPr lang="en-GB" sz="2000" dirty="0" err="1"/>
              <a:t>Trp</a:t>
            </a:r>
            <a:r>
              <a:rPr lang="en-GB" sz="2000" dirty="0"/>
              <a:t>), a reaction catalysed by an enzyme called IDO1 </a:t>
            </a:r>
          </a:p>
          <a:p>
            <a:r>
              <a:rPr lang="en-GB" sz="2000" dirty="0"/>
              <a:t>IDO1 is under the regulation of the ER which is blocked by ET</a:t>
            </a:r>
          </a:p>
          <a:p>
            <a:r>
              <a:rPr lang="en-GB" sz="2000" dirty="0"/>
              <a:t>High </a:t>
            </a:r>
            <a:r>
              <a:rPr lang="en-GB" sz="2000" dirty="0" err="1"/>
              <a:t>Kyn</a:t>
            </a:r>
            <a:r>
              <a:rPr lang="en-GB" sz="2000" dirty="0"/>
              <a:t> levels have been associated with increased tumour immune evasion and aggression</a:t>
            </a:r>
            <a:r>
              <a:rPr lang="en-GB" sz="2000" baseline="30000" dirty="0"/>
              <a:t> </a:t>
            </a:r>
            <a:r>
              <a:rPr lang="en-GB" sz="2000" dirty="0"/>
              <a:t>and inhibition of IDO1 have as been positively associated with BC treatment</a:t>
            </a:r>
          </a:p>
          <a:p>
            <a:endParaRPr lang="en-GB" sz="2000" dirty="0"/>
          </a:p>
        </p:txBody>
      </p:sp>
      <p:sp>
        <p:nvSpPr>
          <p:cNvPr id="5" name="Rectangle 4">
            <a:extLst>
              <a:ext uri="{FF2B5EF4-FFF2-40B4-BE49-F238E27FC236}">
                <a16:creationId xmlns:a16="http://schemas.microsoft.com/office/drawing/2014/main" id="{1BC53120-EA28-4963-97A1-838E95E5BDA4}"/>
              </a:ext>
            </a:extLst>
          </p:cNvPr>
          <p:cNvSpPr/>
          <p:nvPr/>
        </p:nvSpPr>
        <p:spPr>
          <a:xfrm>
            <a:off x="108795" y="5593079"/>
            <a:ext cx="11149231" cy="830997"/>
          </a:xfrm>
          <a:prstGeom prst="rect">
            <a:avLst/>
          </a:prstGeom>
        </p:spPr>
        <p:txBody>
          <a:bodyPr wrap="square">
            <a:spAutoFit/>
          </a:bodyPr>
          <a:lstStyle/>
          <a:p>
            <a:pPr algn="ctr"/>
            <a:r>
              <a:rPr lang="en-GB" sz="2400" b="1" dirty="0"/>
              <a:t>Hence, one mechanism of ET resistance may involve the unintended enhancement of </a:t>
            </a:r>
            <a:r>
              <a:rPr lang="en-GB" sz="2400" b="1" dirty="0" err="1"/>
              <a:t>Kyn</a:t>
            </a:r>
            <a:r>
              <a:rPr lang="en-GB" sz="2400" b="1" dirty="0"/>
              <a:t> along with inhibition of the ER</a:t>
            </a:r>
          </a:p>
        </p:txBody>
      </p:sp>
      <p:pic>
        <p:nvPicPr>
          <p:cNvPr id="6" name="Picture 5">
            <a:extLst>
              <a:ext uri="{FF2B5EF4-FFF2-40B4-BE49-F238E27FC236}">
                <a16:creationId xmlns:a16="http://schemas.microsoft.com/office/drawing/2014/main" id="{9E76779E-88D6-493D-830D-5CEAFD1AE6DB}"/>
              </a:ext>
            </a:extLst>
          </p:cNvPr>
          <p:cNvPicPr>
            <a:picLocks noChangeAspect="1"/>
          </p:cNvPicPr>
          <p:nvPr/>
        </p:nvPicPr>
        <p:blipFill>
          <a:blip r:embed="rId2"/>
          <a:stretch>
            <a:fillRect/>
          </a:stretch>
        </p:blipFill>
        <p:spPr>
          <a:xfrm>
            <a:off x="6156960" y="1879514"/>
            <a:ext cx="5005519" cy="3442171"/>
          </a:xfrm>
          <a:prstGeom prst="rect">
            <a:avLst/>
          </a:prstGeom>
        </p:spPr>
      </p:pic>
    </p:spTree>
    <p:extLst>
      <p:ext uri="{BB962C8B-B14F-4D97-AF65-F5344CB8AC3E}">
        <p14:creationId xmlns:p14="http://schemas.microsoft.com/office/powerpoint/2010/main" val="103791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E4A7-9892-4E53-8FAA-556DCD184788}"/>
              </a:ext>
            </a:extLst>
          </p:cNvPr>
          <p:cNvSpPr>
            <a:spLocks noGrp="1"/>
          </p:cNvSpPr>
          <p:nvPr>
            <p:ph type="title"/>
          </p:nvPr>
        </p:nvSpPr>
        <p:spPr>
          <a:xfrm>
            <a:off x="869309" y="0"/>
            <a:ext cx="10453382" cy="641554"/>
          </a:xfrm>
        </p:spPr>
        <p:txBody>
          <a:bodyPr>
            <a:noAutofit/>
          </a:bodyPr>
          <a:lstStyle/>
          <a:p>
            <a:r>
              <a:rPr lang="en-GB" sz="2800" dirty="0"/>
              <a:t>The MESI-STRAT project: An integrative systems biology project</a:t>
            </a:r>
          </a:p>
        </p:txBody>
      </p:sp>
      <p:sp>
        <p:nvSpPr>
          <p:cNvPr id="3" name="Content Placeholder 2">
            <a:extLst>
              <a:ext uri="{FF2B5EF4-FFF2-40B4-BE49-F238E27FC236}">
                <a16:creationId xmlns:a16="http://schemas.microsoft.com/office/drawing/2014/main" id="{0910CD05-3BCD-4B48-8D01-E4B1A7E41A61}"/>
              </a:ext>
            </a:extLst>
          </p:cNvPr>
          <p:cNvSpPr>
            <a:spLocks noGrp="1"/>
          </p:cNvSpPr>
          <p:nvPr>
            <p:ph idx="1"/>
          </p:nvPr>
        </p:nvSpPr>
        <p:spPr>
          <a:xfrm>
            <a:off x="76200" y="2924175"/>
            <a:ext cx="12201525" cy="3933825"/>
          </a:xfrm>
        </p:spPr>
        <p:txBody>
          <a:bodyPr>
            <a:normAutofit fontScale="92500" lnSpcReduction="10000"/>
          </a:bodyPr>
          <a:lstStyle/>
          <a:p>
            <a:r>
              <a:rPr lang="en-GB" dirty="0"/>
              <a:t>The regulatory mechanisms that govern cell signalling, metabolism and the interactions between the two are particularly complex</a:t>
            </a:r>
          </a:p>
          <a:p>
            <a:r>
              <a:rPr lang="en-GB" dirty="0"/>
              <a:t>To help comprehend this complexity, the essential biology is abstracted into mathematical frameworks so that we can simulate biological processes</a:t>
            </a:r>
          </a:p>
          <a:p>
            <a:pPr lvl="1"/>
            <a:r>
              <a:rPr lang="en-GB" dirty="0"/>
              <a:t>This is the systems modelling approach which sits on the interface between molecular biology, mathematics and computer science</a:t>
            </a:r>
          </a:p>
          <a:p>
            <a:r>
              <a:rPr lang="en-GB" dirty="0"/>
              <a:t>These models depict our working hypothesis of a biological process and are refined when invalidated, either with our own experiments or by literature findings</a:t>
            </a:r>
          </a:p>
          <a:p>
            <a:r>
              <a:rPr lang="en-GB" dirty="0"/>
              <a:t>Using these models, we predict the dynamics of key network components in order to understand their behaviour in different biological contexts</a:t>
            </a:r>
          </a:p>
          <a:p>
            <a:endParaRPr lang="en-GB" dirty="0"/>
          </a:p>
        </p:txBody>
      </p:sp>
      <p:pic>
        <p:nvPicPr>
          <p:cNvPr id="8" name="Picture 7">
            <a:extLst>
              <a:ext uri="{FF2B5EF4-FFF2-40B4-BE49-F238E27FC236}">
                <a16:creationId xmlns:a16="http://schemas.microsoft.com/office/drawing/2014/main" id="{7EC708F5-0F85-44A4-A7EF-E603BB5222C0}"/>
              </a:ext>
            </a:extLst>
          </p:cNvPr>
          <p:cNvPicPr>
            <a:picLocks noChangeAspect="1"/>
          </p:cNvPicPr>
          <p:nvPr/>
        </p:nvPicPr>
        <p:blipFill>
          <a:blip r:embed="rId2"/>
          <a:stretch>
            <a:fillRect/>
          </a:stretch>
        </p:blipFill>
        <p:spPr>
          <a:xfrm>
            <a:off x="3111661" y="768608"/>
            <a:ext cx="5270340" cy="2028512"/>
          </a:xfrm>
          <a:prstGeom prst="rect">
            <a:avLst/>
          </a:prstGeom>
        </p:spPr>
      </p:pic>
    </p:spTree>
    <p:extLst>
      <p:ext uri="{BB962C8B-B14F-4D97-AF65-F5344CB8AC3E}">
        <p14:creationId xmlns:p14="http://schemas.microsoft.com/office/powerpoint/2010/main" val="255968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225B-9392-49A3-A932-8F993AB8EACF}"/>
              </a:ext>
            </a:extLst>
          </p:cNvPr>
          <p:cNvSpPr>
            <a:spLocks noGrp="1"/>
          </p:cNvSpPr>
          <p:nvPr>
            <p:ph type="title"/>
          </p:nvPr>
        </p:nvSpPr>
        <p:spPr>
          <a:xfrm>
            <a:off x="838200" y="365125"/>
            <a:ext cx="4591050" cy="492125"/>
          </a:xfrm>
        </p:spPr>
        <p:txBody>
          <a:bodyPr>
            <a:noAutofit/>
          </a:bodyPr>
          <a:lstStyle/>
          <a:p>
            <a:r>
              <a:rPr lang="en-GB" sz="2800" dirty="0"/>
              <a:t>Systems modelling methods</a:t>
            </a:r>
          </a:p>
        </p:txBody>
      </p:sp>
      <p:sp>
        <p:nvSpPr>
          <p:cNvPr id="3" name="Content Placeholder 2">
            <a:extLst>
              <a:ext uri="{FF2B5EF4-FFF2-40B4-BE49-F238E27FC236}">
                <a16:creationId xmlns:a16="http://schemas.microsoft.com/office/drawing/2014/main" id="{58626E3E-6161-46F4-9153-F8328B8F085C}"/>
              </a:ext>
            </a:extLst>
          </p:cNvPr>
          <p:cNvSpPr>
            <a:spLocks noGrp="1"/>
          </p:cNvSpPr>
          <p:nvPr>
            <p:ph idx="1"/>
          </p:nvPr>
        </p:nvSpPr>
        <p:spPr>
          <a:xfrm>
            <a:off x="438151" y="957341"/>
            <a:ext cx="5110162" cy="5219622"/>
          </a:xfrm>
        </p:spPr>
        <p:txBody>
          <a:bodyPr>
            <a:normAutofit fontScale="92500" lnSpcReduction="10000"/>
          </a:bodyPr>
          <a:lstStyle/>
          <a:p>
            <a:r>
              <a:rPr lang="en-GB" sz="1800" dirty="0"/>
              <a:t>The goal of a systems modeller in biology is to abstract the essential biology into a mathematical frameworks so that dynamic processes can be simulated</a:t>
            </a:r>
          </a:p>
          <a:p>
            <a:r>
              <a:rPr lang="en-GB" sz="1800" dirty="0"/>
              <a:t>We aim to recapitulate experimental findings to predict how a system might behave in other biological contexts</a:t>
            </a:r>
          </a:p>
          <a:p>
            <a:r>
              <a:rPr lang="en-GB" sz="1800" dirty="0"/>
              <a:t>Many simulation frameworks exist including:, </a:t>
            </a:r>
          </a:p>
          <a:p>
            <a:pPr lvl="1"/>
            <a:r>
              <a:rPr lang="en-GB" sz="1400" dirty="0"/>
              <a:t>ODEs, PDEs, Gillespie, spatial Gillespie, agent based models, cellular automata</a:t>
            </a:r>
          </a:p>
          <a:p>
            <a:pPr lvl="1"/>
            <a:r>
              <a:rPr lang="en-GB" sz="1600" dirty="0"/>
              <a:t>The choice of model is dependent on your research question</a:t>
            </a:r>
          </a:p>
          <a:p>
            <a:r>
              <a:rPr lang="en-GB" sz="1800" dirty="0"/>
              <a:t>ODE’s are particularly well suited for predicting the dynamics of biological systems because</a:t>
            </a:r>
          </a:p>
          <a:p>
            <a:pPr lvl="1"/>
            <a:r>
              <a:rPr lang="en-GB" sz="1600" dirty="0"/>
              <a:t>They are quick and easy to built and simulate (i.e. numerical integration)</a:t>
            </a:r>
          </a:p>
          <a:p>
            <a:pPr lvl="1"/>
            <a:r>
              <a:rPr lang="en-GB" sz="1600" dirty="0"/>
              <a:t>Well developed mathematical methods for parameter optimization and model selection</a:t>
            </a:r>
          </a:p>
          <a:p>
            <a:r>
              <a:rPr lang="en-GB" sz="2000" dirty="0"/>
              <a:t>Once calibrated, a dynamic model can be perturbed </a:t>
            </a:r>
            <a:r>
              <a:rPr lang="en-GB" sz="2000" i="1" dirty="0"/>
              <a:t>in silico</a:t>
            </a:r>
            <a:r>
              <a:rPr lang="en-GB" sz="2000" dirty="0"/>
              <a:t> to predict the outcome of an intervention</a:t>
            </a:r>
          </a:p>
          <a:p>
            <a:pPr lvl="1"/>
            <a:endParaRPr lang="en-GB" sz="1600" dirty="0"/>
          </a:p>
          <a:p>
            <a:endParaRPr lang="en-GB" sz="2000" dirty="0"/>
          </a:p>
          <a:p>
            <a:pPr lvl="1"/>
            <a:endParaRPr lang="en-GB" sz="1600" dirty="0"/>
          </a:p>
          <a:p>
            <a:endParaRPr lang="en-GB" sz="1800" dirty="0"/>
          </a:p>
          <a:p>
            <a:endParaRPr lang="en-GB" sz="18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726F00-B376-40B8-AD72-4668C6D177F7}"/>
                  </a:ext>
                </a:extLst>
              </p:cNvPr>
              <p:cNvSpPr txBox="1"/>
              <p:nvPr/>
            </p:nvSpPr>
            <p:spPr>
              <a:xfrm>
                <a:off x="8867775" y="426994"/>
                <a:ext cx="2162175" cy="4215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𝑥</m:t>
                              </m:r>
                            </m:e>
                          </m:acc>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sub>
                      </m:sSub>
                      <m:r>
                        <a:rPr lang="en-GB" sz="2000" b="0" i="1" smtClean="0">
                          <a:latin typeface="Cambria Math" panose="02040503050406030204" pitchFamily="18" charset="0"/>
                        </a:rPr>
                        <m:t>= </m:t>
                      </m:r>
                      <m:r>
                        <a:rPr lang="en-GB" sz="2000" b="0" i="1" smtClean="0">
                          <a:latin typeface="Cambria Math" panose="02040503050406030204" pitchFamily="18" charset="0"/>
                        </a:rPr>
                        <m:t>𝑓</m:t>
                      </m:r>
                      <m:d>
                        <m:dPr>
                          <m:ctrlPr>
                            <a:rPr lang="en-GB" sz="2000" b="0" i="1" smtClean="0">
                              <a:latin typeface="Cambria Math" panose="02040503050406030204" pitchFamily="18" charset="0"/>
                            </a:rPr>
                          </m:ctrlPr>
                        </m:d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𝑥</m:t>
                              </m:r>
                            </m:e>
                          </m:acc>
                          <m:r>
                            <a:rPr lang="en-GB" sz="2000" b="0" i="1" smtClean="0">
                              <a:latin typeface="Cambria Math" panose="02040503050406030204" pitchFamily="18" charset="0"/>
                            </a:rPr>
                            <m:t>, </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𝑢</m:t>
                              </m:r>
                            </m:e>
                          </m:acc>
                          <m:r>
                            <a:rPr lang="en-GB" sz="2000" b="0" i="1" smtClean="0">
                              <a:latin typeface="Cambria Math" panose="02040503050406030204" pitchFamily="18" charset="0"/>
                            </a:rPr>
                            <m:t>,</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𝑝</m:t>
                              </m:r>
                            </m:e>
                          </m:acc>
                        </m:e>
                      </m:d>
                    </m:oMath>
                  </m:oMathPara>
                </a14:m>
                <a:endParaRPr lang="en-GB" sz="200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1E726F00-B376-40B8-AD72-4668C6D177F7}"/>
                  </a:ext>
                </a:extLst>
              </p:cNvPr>
              <p:cNvSpPr txBox="1">
                <a:spLocks noRot="1" noChangeAspect="1" noMove="1" noResize="1" noEditPoints="1" noAdjustHandles="1" noChangeArrowheads="1" noChangeShapeType="1" noTextEdit="1"/>
              </p:cNvSpPr>
              <p:nvPr/>
            </p:nvSpPr>
            <p:spPr>
              <a:xfrm>
                <a:off x="8867775" y="426994"/>
                <a:ext cx="2162175" cy="421590"/>
              </a:xfrm>
              <a:prstGeom prst="rect">
                <a:avLst/>
              </a:prstGeom>
              <a:blipFill>
                <a:blip r:embed="rId2"/>
                <a:stretch>
                  <a:fillRect t="-15942" r="-5367" b="-10145"/>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540CF1E9-11D0-4E52-8026-5AF62A4258B2}"/>
              </a:ext>
            </a:extLst>
          </p:cNvPr>
          <p:cNvSpPr txBox="1"/>
          <p:nvPr/>
        </p:nvSpPr>
        <p:spPr>
          <a:xfrm>
            <a:off x="5824537" y="353164"/>
            <a:ext cx="2819399" cy="461665"/>
          </a:xfrm>
          <a:prstGeom prst="rect">
            <a:avLst/>
          </a:prstGeom>
          <a:noFill/>
        </p:spPr>
        <p:txBody>
          <a:bodyPr wrap="square" rtlCol="0">
            <a:spAutoFit/>
          </a:bodyPr>
          <a:lstStyle/>
          <a:p>
            <a:pPr algn="ctr"/>
            <a:r>
              <a:rPr lang="en-GB" sz="2400" b="1" u="sng" dirty="0"/>
              <a:t>A concrete example</a:t>
            </a:r>
          </a:p>
        </p:txBody>
      </p:sp>
      <p:pic>
        <p:nvPicPr>
          <p:cNvPr id="7" name="Picture 6">
            <a:extLst>
              <a:ext uri="{FF2B5EF4-FFF2-40B4-BE49-F238E27FC236}">
                <a16:creationId xmlns:a16="http://schemas.microsoft.com/office/drawing/2014/main" id="{32AF0007-02FD-44A4-B639-5A53756012AF}"/>
              </a:ext>
            </a:extLst>
          </p:cNvPr>
          <p:cNvPicPr>
            <a:picLocks noChangeAspect="1"/>
          </p:cNvPicPr>
          <p:nvPr/>
        </p:nvPicPr>
        <p:blipFill>
          <a:blip r:embed="rId3"/>
          <a:stretch>
            <a:fillRect/>
          </a:stretch>
        </p:blipFill>
        <p:spPr>
          <a:xfrm>
            <a:off x="5548313" y="1078200"/>
            <a:ext cx="2416882" cy="116055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584D31-EA5F-463C-A04F-ADD167DC64B7}"/>
                  </a:ext>
                </a:extLst>
              </p:cNvPr>
              <p:cNvSpPr txBox="1"/>
              <p:nvPr/>
            </p:nvSpPr>
            <p:spPr>
              <a:xfrm>
                <a:off x="8643936" y="1012297"/>
                <a:ext cx="3353859" cy="1205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𝑐𝑎𝑡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𝑚</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𝑚</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𝑖</m:t>
                                  </m:r>
                                </m:sub>
                              </m:sSub>
                            </m:den>
                          </m:f>
                        </m:den>
                      </m:f>
                    </m:oMath>
                  </m:oMathPara>
                </a14:m>
                <a:endParaRPr lang="en-GB"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𝑘</m:t>
                      </m:r>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𝑡</m:t>
                          </m:r>
                        </m:sub>
                      </m:sSub>
                    </m:oMath>
                  </m:oMathPara>
                </a14:m>
                <a:endParaRPr lang="en-GB" b="0" dirty="0"/>
              </a:p>
            </p:txBody>
          </p:sp>
        </mc:Choice>
        <mc:Fallback xmlns="">
          <p:sp>
            <p:nvSpPr>
              <p:cNvPr id="8" name="TextBox 7">
                <a:extLst>
                  <a:ext uri="{FF2B5EF4-FFF2-40B4-BE49-F238E27FC236}">
                    <a16:creationId xmlns:a16="http://schemas.microsoft.com/office/drawing/2014/main" id="{CD584D31-EA5F-463C-A04F-ADD167DC64B7}"/>
                  </a:ext>
                </a:extLst>
              </p:cNvPr>
              <p:cNvSpPr txBox="1">
                <a:spLocks noRot="1" noChangeAspect="1" noMove="1" noResize="1" noEditPoints="1" noAdjustHandles="1" noChangeArrowheads="1" noChangeShapeType="1" noTextEdit="1"/>
              </p:cNvSpPr>
              <p:nvPr/>
            </p:nvSpPr>
            <p:spPr>
              <a:xfrm>
                <a:off x="8643936" y="1012297"/>
                <a:ext cx="3353859" cy="1205330"/>
              </a:xfrm>
              <a:prstGeom prst="rect">
                <a:avLst/>
              </a:prstGeom>
              <a:blipFill>
                <a:blip r:embed="rId4"/>
                <a:stretch>
                  <a:fillRect/>
                </a:stretch>
              </a:blipFill>
            </p:spPr>
            <p:txBody>
              <a:bodyPr/>
              <a:lstStyle/>
              <a:p>
                <a:r>
                  <a:rPr lang="en-GB">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id="{B7AF5F01-2932-46AF-A701-99CE3F021C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9848" y="2503830"/>
            <a:ext cx="4351689" cy="4178686"/>
          </a:xfrm>
          <a:prstGeom prst="rect">
            <a:avLst/>
          </a:prstGeom>
        </p:spPr>
      </p:pic>
    </p:spTree>
    <p:extLst>
      <p:ext uri="{BB962C8B-B14F-4D97-AF65-F5344CB8AC3E}">
        <p14:creationId xmlns:p14="http://schemas.microsoft.com/office/powerpoint/2010/main" val="13880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5817-A621-41DB-BDEB-3373537DCCE0}"/>
              </a:ext>
            </a:extLst>
          </p:cNvPr>
          <p:cNvSpPr>
            <a:spLocks noGrp="1"/>
          </p:cNvSpPr>
          <p:nvPr>
            <p:ph idx="1"/>
          </p:nvPr>
        </p:nvSpPr>
        <p:spPr>
          <a:xfrm>
            <a:off x="552450" y="1357536"/>
            <a:ext cx="3257550" cy="5081364"/>
          </a:xfrm>
        </p:spPr>
        <p:txBody>
          <a:bodyPr>
            <a:normAutofit fontScale="85000" lnSpcReduction="20000"/>
          </a:bodyPr>
          <a:lstStyle/>
          <a:p>
            <a:r>
              <a:rPr lang="en-GB" dirty="0" err="1"/>
              <a:t>PyCoTools</a:t>
            </a:r>
            <a:r>
              <a:rPr lang="en-GB" dirty="0"/>
              <a:t> is a 3</a:t>
            </a:r>
            <a:r>
              <a:rPr lang="en-GB" baseline="30000" dirty="0"/>
              <a:t>rd</a:t>
            </a:r>
            <a:r>
              <a:rPr lang="en-GB" dirty="0"/>
              <a:t> party API for a modelling toolbox called COPASI for </a:t>
            </a:r>
          </a:p>
          <a:p>
            <a:r>
              <a:rPr lang="en-GB" dirty="0" err="1"/>
              <a:t>PyCoTools</a:t>
            </a:r>
            <a:r>
              <a:rPr lang="en-GB" dirty="0"/>
              <a:t> enhances productivity by automating repetitive tasks such as </a:t>
            </a:r>
          </a:p>
          <a:p>
            <a:pPr lvl="1"/>
            <a:r>
              <a:rPr lang="en-GB" dirty="0"/>
              <a:t>Parameter estimation configuration </a:t>
            </a:r>
          </a:p>
          <a:p>
            <a:pPr lvl="2"/>
            <a:r>
              <a:rPr lang="en-GB" dirty="0"/>
              <a:t>Plus multiple models for model selection</a:t>
            </a:r>
          </a:p>
          <a:p>
            <a:pPr lvl="1"/>
            <a:r>
              <a:rPr lang="en-GB" dirty="0"/>
              <a:t>Parallel execution of parameter estimations (local or HPC)</a:t>
            </a:r>
          </a:p>
          <a:p>
            <a:pPr lvl="1"/>
            <a:r>
              <a:rPr lang="en-GB" dirty="0"/>
              <a:t>Identifiability analysis</a:t>
            </a:r>
          </a:p>
          <a:p>
            <a:pPr lvl="1"/>
            <a:r>
              <a:rPr lang="en-GB" dirty="0"/>
              <a:t>EDA on parameter estimation data</a:t>
            </a:r>
          </a:p>
          <a:p>
            <a:pPr lvl="1"/>
            <a:endParaRPr lang="en-GB" dirty="0"/>
          </a:p>
        </p:txBody>
      </p:sp>
      <p:pic>
        <p:nvPicPr>
          <p:cNvPr id="4" name="Picture 3">
            <a:extLst>
              <a:ext uri="{FF2B5EF4-FFF2-40B4-BE49-F238E27FC236}">
                <a16:creationId xmlns:a16="http://schemas.microsoft.com/office/drawing/2014/main" id="{10CABAD9-AE2F-4570-82C2-D696457D20E5}"/>
              </a:ext>
            </a:extLst>
          </p:cNvPr>
          <p:cNvPicPr>
            <a:picLocks noChangeAspect="1"/>
          </p:cNvPicPr>
          <p:nvPr/>
        </p:nvPicPr>
        <p:blipFill>
          <a:blip r:embed="rId2"/>
          <a:stretch>
            <a:fillRect/>
          </a:stretch>
        </p:blipFill>
        <p:spPr>
          <a:xfrm>
            <a:off x="4486275" y="499044"/>
            <a:ext cx="7153275" cy="2653161"/>
          </a:xfrm>
          <a:prstGeom prst="rect">
            <a:avLst/>
          </a:prstGeom>
        </p:spPr>
      </p:pic>
      <p:pic>
        <p:nvPicPr>
          <p:cNvPr id="5" name="Picture 4">
            <a:extLst>
              <a:ext uri="{FF2B5EF4-FFF2-40B4-BE49-F238E27FC236}">
                <a16:creationId xmlns:a16="http://schemas.microsoft.com/office/drawing/2014/main" id="{9C91FED8-7822-4159-9737-9A55D5430BAD}"/>
              </a:ext>
            </a:extLst>
          </p:cNvPr>
          <p:cNvPicPr>
            <a:picLocks noChangeAspect="1"/>
          </p:cNvPicPr>
          <p:nvPr/>
        </p:nvPicPr>
        <p:blipFill>
          <a:blip r:embed="rId3"/>
          <a:stretch>
            <a:fillRect/>
          </a:stretch>
        </p:blipFill>
        <p:spPr>
          <a:xfrm>
            <a:off x="4240906" y="3781424"/>
            <a:ext cx="7024754" cy="2473325"/>
          </a:xfrm>
          <a:prstGeom prst="rect">
            <a:avLst/>
          </a:prstGeom>
        </p:spPr>
      </p:pic>
    </p:spTree>
    <p:extLst>
      <p:ext uri="{BB962C8B-B14F-4D97-AF65-F5344CB8AC3E}">
        <p14:creationId xmlns:p14="http://schemas.microsoft.com/office/powerpoint/2010/main" val="270269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9553-4A21-43F3-A51F-83AB50CD430D}"/>
              </a:ext>
            </a:extLst>
          </p:cNvPr>
          <p:cNvSpPr>
            <a:spLocks noGrp="1"/>
          </p:cNvSpPr>
          <p:nvPr>
            <p:ph type="title"/>
          </p:nvPr>
        </p:nvSpPr>
        <p:spPr>
          <a:xfrm>
            <a:off x="1285875" y="71197"/>
            <a:ext cx="10334625" cy="528638"/>
          </a:xfrm>
        </p:spPr>
        <p:txBody>
          <a:bodyPr>
            <a:normAutofit fontScale="90000"/>
          </a:bodyPr>
          <a:lstStyle/>
          <a:p>
            <a:r>
              <a:rPr lang="en-GB" sz="3600" dirty="0"/>
              <a:t>Modelling the interplay between PI3K and MAPK</a:t>
            </a:r>
          </a:p>
        </p:txBody>
      </p:sp>
      <p:pic>
        <p:nvPicPr>
          <p:cNvPr id="1026" name="Picture 2">
            <a:extLst>
              <a:ext uri="{FF2B5EF4-FFF2-40B4-BE49-F238E27FC236}">
                <a16:creationId xmlns:a16="http://schemas.microsoft.com/office/drawing/2014/main" id="{91F4E98E-6BE0-4AF4-9BCF-E2F7653CF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6" y="1013727"/>
            <a:ext cx="10620374" cy="55771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354343F-1AD0-47ED-B98C-837812B78E25}"/>
              </a:ext>
            </a:extLst>
          </p:cNvPr>
          <p:cNvSpPr txBox="1"/>
          <p:nvPr/>
        </p:nvSpPr>
        <p:spPr>
          <a:xfrm>
            <a:off x="390526" y="681037"/>
            <a:ext cx="2800350" cy="646331"/>
          </a:xfrm>
          <a:prstGeom prst="rect">
            <a:avLst/>
          </a:prstGeom>
          <a:noFill/>
        </p:spPr>
        <p:txBody>
          <a:bodyPr wrap="square" rtlCol="0">
            <a:spAutoFit/>
          </a:bodyPr>
          <a:lstStyle/>
          <a:p>
            <a:r>
              <a:rPr lang="en-GB" dirty="0"/>
              <a:t>This model has 9 inputs</a:t>
            </a:r>
          </a:p>
          <a:p>
            <a:pPr marL="285750" indent="-285750">
              <a:buFont typeface="Arial" panose="020B0604020202020204" pitchFamily="34" charset="0"/>
              <a:buChar char="•"/>
            </a:pPr>
            <a:endParaRPr lang="en-GB" dirty="0"/>
          </a:p>
        </p:txBody>
      </p:sp>
      <p:sp>
        <p:nvSpPr>
          <p:cNvPr id="9" name="Rectangle 8">
            <a:extLst>
              <a:ext uri="{FF2B5EF4-FFF2-40B4-BE49-F238E27FC236}">
                <a16:creationId xmlns:a16="http://schemas.microsoft.com/office/drawing/2014/main" id="{E39E7EC2-FB74-4EAD-A0B9-89DFA4100ADD}"/>
              </a:ext>
            </a:extLst>
          </p:cNvPr>
          <p:cNvSpPr/>
          <p:nvPr/>
        </p:nvSpPr>
        <p:spPr>
          <a:xfrm>
            <a:off x="7019925" y="681036"/>
            <a:ext cx="4781549" cy="1200329"/>
          </a:xfrm>
          <a:prstGeom prst="rect">
            <a:avLst/>
          </a:prstGeom>
        </p:spPr>
        <p:txBody>
          <a:bodyPr wrap="square">
            <a:spAutoFit/>
          </a:bodyPr>
          <a:lstStyle/>
          <a:p>
            <a:r>
              <a:rPr lang="en-GB" dirty="0"/>
              <a:t>If I can produce dynamic behaviour consistent with as many of the potential combinatorial conditions as possible then we may be able to predict the unobserved combinations</a:t>
            </a:r>
          </a:p>
        </p:txBody>
      </p:sp>
    </p:spTree>
    <p:extLst>
      <p:ext uri="{BB962C8B-B14F-4D97-AF65-F5344CB8AC3E}">
        <p14:creationId xmlns:p14="http://schemas.microsoft.com/office/powerpoint/2010/main" val="3900116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1678</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Modelling methods in the MESI-STRAT project</vt:lpstr>
      <vt:lpstr>Overview</vt:lpstr>
      <vt:lpstr>PowerPoint Presentation</vt:lpstr>
      <vt:lpstr>MESI-STRAT: Importance of cell signalling</vt:lpstr>
      <vt:lpstr>MESI-STRAT: Importance of metabolism</vt:lpstr>
      <vt:lpstr>The MESI-STRAT project: An integrative systems biology project</vt:lpstr>
      <vt:lpstr>Systems modelling methods</vt:lpstr>
      <vt:lpstr>PowerPoint Presentation</vt:lpstr>
      <vt:lpstr>Modelling the interplay between PI3K and MAPK</vt:lpstr>
      <vt:lpstr>Simulation of Insulin +/- Amino acids</vt:lpstr>
      <vt:lpstr>Some limitations and difficulties often encountered in systems modelling</vt:lpstr>
      <vt:lpstr>Qualitative Model Fitting: A focus on qualitative model behaviour</vt:lpstr>
      <vt:lpstr>PowerPoint Presentation</vt:lpstr>
      <vt:lpstr>PowerPoint Presentation</vt:lpstr>
      <vt:lpstr>Qualitative Model Fitting: A simple front end</vt:lpstr>
      <vt:lpstr>To summarise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methods in the MESI-STRAT project</dc:title>
  <dc:creator>Ciaran Welsh (PGR)</dc:creator>
  <cp:lastModifiedBy>Ciaran Welsh (PGR)</cp:lastModifiedBy>
  <cp:revision>180</cp:revision>
  <dcterms:created xsi:type="dcterms:W3CDTF">2019-08-26T09:44:22Z</dcterms:created>
  <dcterms:modified xsi:type="dcterms:W3CDTF">2019-11-01T09:17:33Z</dcterms:modified>
</cp:coreProperties>
</file>