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A41B-C34F-4CB6-BFC9-28D52B8E7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DEA77-5C84-49FD-82DD-517F555C0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25719-30EB-480B-9519-F090B5DB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3EC-97A4-4935-9FD5-7EE316F0AB7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C6D17-3EF4-46D0-AC7C-AD82CAF3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FABB2-A4AE-4902-A6C8-15401DE6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F575-54BD-44AC-9417-C02C0D9D4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6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A5F9-43EE-4922-96EE-779C27A5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61DCB-5771-4B46-A015-CB1EEEDB0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751B4-47FE-4E41-A8DC-57C5FF20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3EC-97A4-4935-9FD5-7EE316F0AB7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F5F4-32D5-48D1-A13D-4747A671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42319-D37A-423A-8C74-4EC3732CB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F575-54BD-44AC-9417-C02C0D9D4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2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9CC028-1F74-4866-AF43-325707FDE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CB275-48B4-44FC-BC4F-B9B3CB53D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ABCF-D9E6-4BF8-81B9-A858D339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3EC-97A4-4935-9FD5-7EE316F0AB7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8537C-5867-4D7F-B459-13647D67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94B72-D491-475D-9D9A-E7E7C9E0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F575-54BD-44AC-9417-C02C0D9D4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C9467-978A-4AE1-B512-EA1CAAFC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F5604-131B-4B6E-B39F-F847BE587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851FC-A085-49C0-B977-EA29B496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3EC-97A4-4935-9FD5-7EE316F0AB7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39752-5A03-4462-A19D-EE2B3C9E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FB7DB-459C-44D5-9772-5BC3352E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F575-54BD-44AC-9417-C02C0D9D4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6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130F-2CEF-44DE-9B05-A3FBF0E21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20D83-2D3F-4F86-9EA5-CE192AC3E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D6D26-ADA4-4F0D-955D-51A622BC4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3EC-97A4-4935-9FD5-7EE316F0AB7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10BDA-0500-47E5-8796-ADB989567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23793-E696-4C58-8404-C962B9CF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F575-54BD-44AC-9417-C02C0D9D4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BE563-3C95-40DB-848E-0A5B201C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E42A8-4A1E-4EB3-BC6A-1C62CADCA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5E0E5-2D78-4251-A50F-6C379E74F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2FEE5-CB38-4066-B5E3-F0D8CE7C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3EC-97A4-4935-9FD5-7EE316F0AB7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57111-12A1-4381-B3C6-9F778309F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0B815-EFD4-4852-A322-DC0D6807B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F575-54BD-44AC-9417-C02C0D9D4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4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3A57-DC47-4E0E-B7CE-40F835AB4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A3621-4C79-4E9D-A736-B18549CD4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431D2-16F7-486E-A24B-4E325C5E1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A0C34-B4C1-4113-88DC-8A30BEDE2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ABB908-507E-42AD-971C-8F2660517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6D47F9-39B5-48C9-B579-B30455D8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3EC-97A4-4935-9FD5-7EE316F0AB7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AF89A-D864-4CD3-BBE1-4334D331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2D7EC5-ED54-451E-945F-E0D39347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F575-54BD-44AC-9417-C02C0D9D4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8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DF5D1-6982-4C4D-9A36-100E7E5D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EBFACD-F375-483E-9DAB-3A0514904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3EC-97A4-4935-9FD5-7EE316F0AB7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0567BC-6E25-4B08-BBFE-3544FFB2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75C6C-B3D7-44B3-86F1-AD6BAE3E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F575-54BD-44AC-9417-C02C0D9D4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6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C8EE8-8DE2-4951-9F44-7D812E2C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3EC-97A4-4935-9FD5-7EE316F0AB7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539E9-F0FC-4BA9-A0D2-E4416C6E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E8F91-066B-40E1-843C-C2A688D16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F575-54BD-44AC-9417-C02C0D9D4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324B-E2A3-41E8-8E03-304AB32AA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167A8-EC91-44DE-B30F-2104B4E5F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089B7-5599-4BE1-9EAF-181462E8C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B8C58-29B4-40DE-8244-CBEBDF68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3EC-97A4-4935-9FD5-7EE316F0AB7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EFE5C-A1C8-43F4-8087-7A30C3ED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D2A6F-4CBA-4F05-BD67-91C0808D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F575-54BD-44AC-9417-C02C0D9D4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0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E47ED-DC51-4108-B7D8-CC1A7F8A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D096A-CF02-43DD-A022-8080A35EB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DA8E2-D109-4606-971A-636FA37CD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6B37A-8F01-4EA1-8193-898A00FA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533EC-97A4-4935-9FD5-7EE316F0AB7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841E2-750F-43F2-B882-94522834C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851AF-721F-409D-B230-36E3D657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FF575-54BD-44AC-9417-C02C0D9D4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2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F42B98-614F-4927-99E1-83411CDDB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03F1E-C86D-4ADC-AAAF-059B83F55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4B3D3-4C15-4ABC-B354-655EBBB85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533EC-97A4-4935-9FD5-7EE316F0AB73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E302D-52F0-4876-BA8F-F77727C2C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09908-5140-4688-830C-2D591DB7F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FF575-54BD-44AC-9417-C02C0D9D4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9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0565-8C5C-4B06-86C4-F654D7D81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7804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Estimating all three parameters with all three datasets using SRES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85EBF1-F303-484F-8FFA-46296FBE2BC7}"/>
              </a:ext>
            </a:extLst>
          </p:cNvPr>
          <p:cNvGrpSpPr/>
          <p:nvPr/>
        </p:nvGrpSpPr>
        <p:grpSpPr>
          <a:xfrm>
            <a:off x="7336778" y="420130"/>
            <a:ext cx="3080704" cy="1577792"/>
            <a:chOff x="2274627" y="2496065"/>
            <a:chExt cx="3080704" cy="157779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7B2770A-CD88-4145-826E-145F3D3B9332}"/>
                </a:ext>
              </a:extLst>
            </p:cNvPr>
            <p:cNvGrpSpPr/>
            <p:nvPr/>
          </p:nvGrpSpPr>
          <p:grpSpPr>
            <a:xfrm>
              <a:off x="2274627" y="2556681"/>
              <a:ext cx="955343" cy="450376"/>
              <a:chOff x="2274627" y="2556681"/>
              <a:chExt cx="955343" cy="45037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F0EC0F0-6CFA-4A17-BDD1-B791AA632757}"/>
                  </a:ext>
                </a:extLst>
              </p:cNvPr>
              <p:cNvSpPr/>
              <p:nvPr/>
            </p:nvSpPr>
            <p:spPr>
              <a:xfrm>
                <a:off x="2274627" y="2556681"/>
                <a:ext cx="955343" cy="450376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0A8925-FD9A-4B38-BC81-D96A01CE834E}"/>
                  </a:ext>
                </a:extLst>
              </p:cNvPr>
              <p:cNvSpPr txBox="1"/>
              <p:nvPr/>
            </p:nvSpPr>
            <p:spPr>
              <a:xfrm>
                <a:off x="2496065" y="2597203"/>
                <a:ext cx="602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D66A5F5-870E-4DC6-AB88-1A746BC4BD09}"/>
                </a:ext>
              </a:extLst>
            </p:cNvPr>
            <p:cNvGrpSpPr/>
            <p:nvPr/>
          </p:nvGrpSpPr>
          <p:grpSpPr>
            <a:xfrm>
              <a:off x="4399988" y="2558262"/>
              <a:ext cx="955343" cy="450376"/>
              <a:chOff x="2274627" y="2556681"/>
              <a:chExt cx="955343" cy="45037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393ED34-CB90-4A58-B999-2831D128BEEF}"/>
                  </a:ext>
                </a:extLst>
              </p:cNvPr>
              <p:cNvSpPr/>
              <p:nvPr/>
            </p:nvSpPr>
            <p:spPr>
              <a:xfrm>
                <a:off x="2274627" y="2556681"/>
                <a:ext cx="955343" cy="450376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F86644-74E4-401C-BBA3-25D26F2BF08B}"/>
                  </a:ext>
                </a:extLst>
              </p:cNvPr>
              <p:cNvSpPr txBox="1"/>
              <p:nvPr/>
            </p:nvSpPr>
            <p:spPr>
              <a:xfrm>
                <a:off x="2496065" y="2597203"/>
                <a:ext cx="602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S2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723324-B566-4761-810E-7D74693B1D5E}"/>
                </a:ext>
              </a:extLst>
            </p:cNvPr>
            <p:cNvGrpSpPr/>
            <p:nvPr/>
          </p:nvGrpSpPr>
          <p:grpSpPr>
            <a:xfrm>
              <a:off x="3382370" y="3623481"/>
              <a:ext cx="955343" cy="450376"/>
              <a:chOff x="2274627" y="2556681"/>
              <a:chExt cx="955343" cy="45037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07167B5-6BEA-4089-A8C8-7E665ED95072}"/>
                  </a:ext>
                </a:extLst>
              </p:cNvPr>
              <p:cNvSpPr/>
              <p:nvPr/>
            </p:nvSpPr>
            <p:spPr>
              <a:xfrm>
                <a:off x="2274627" y="2556681"/>
                <a:ext cx="955343" cy="450376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2BAA8A-2E69-4D41-A5CF-1644C49DCBD8}"/>
                  </a:ext>
                </a:extLst>
              </p:cNvPr>
              <p:cNvSpPr txBox="1"/>
              <p:nvPr/>
            </p:nvSpPr>
            <p:spPr>
              <a:xfrm>
                <a:off x="2496065" y="2597203"/>
                <a:ext cx="602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S3</a:t>
                </a: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EC3EC1-3CC2-429E-B7AB-EDECA58E4AB5}"/>
                </a:ext>
              </a:extLst>
            </p:cNvPr>
            <p:cNvCxnSpPr>
              <a:stCxn id="4" idx="3"/>
              <a:endCxn id="8" idx="1"/>
            </p:cNvCxnSpPr>
            <p:nvPr/>
          </p:nvCxnSpPr>
          <p:spPr>
            <a:xfrm>
              <a:off x="3229970" y="2781869"/>
              <a:ext cx="1170018" cy="1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E5F41A2-1E24-4D8F-8BE3-3A3B2B9BB139}"/>
                </a:ext>
              </a:extLst>
            </p:cNvPr>
            <p:cNvCxnSpPr>
              <a:stCxn id="8" idx="2"/>
              <a:endCxn id="12" idx="0"/>
            </p:cNvCxnSpPr>
            <p:nvPr/>
          </p:nvCxnSpPr>
          <p:spPr>
            <a:xfrm flipH="1">
              <a:off x="3904858" y="3008638"/>
              <a:ext cx="972802" cy="6553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C7B9C2B-2936-4A8D-97CD-1C8559DA162B}"/>
                </a:ext>
              </a:extLst>
            </p:cNvPr>
            <p:cNvCxnSpPr>
              <a:stCxn id="12" idx="0"/>
              <a:endCxn id="4" idx="2"/>
            </p:cNvCxnSpPr>
            <p:nvPr/>
          </p:nvCxnSpPr>
          <p:spPr>
            <a:xfrm flipH="1" flipV="1">
              <a:off x="2752299" y="3007057"/>
              <a:ext cx="1152559" cy="656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B356F9-CDF3-4822-91A2-2986F133FCA6}"/>
                </a:ext>
              </a:extLst>
            </p:cNvPr>
            <p:cNvSpPr txBox="1"/>
            <p:nvPr/>
          </p:nvSpPr>
          <p:spPr>
            <a:xfrm>
              <a:off x="3550507" y="2496065"/>
              <a:ext cx="593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8A631E-E8B4-4E6C-B413-F32D7DFD844E}"/>
                </a:ext>
              </a:extLst>
            </p:cNvPr>
            <p:cNvSpPr txBox="1"/>
            <p:nvPr/>
          </p:nvSpPr>
          <p:spPr>
            <a:xfrm>
              <a:off x="4523248" y="3193304"/>
              <a:ext cx="593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FE2D6D4-0D65-4FC5-90C7-8A7240D5D683}"/>
                </a:ext>
              </a:extLst>
            </p:cNvPr>
            <p:cNvSpPr txBox="1"/>
            <p:nvPr/>
          </p:nvSpPr>
          <p:spPr>
            <a:xfrm>
              <a:off x="2797115" y="3208173"/>
              <a:ext cx="593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k3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6C63EDC-EA83-43A6-941B-C6A212699CDB}"/>
              </a:ext>
            </a:extLst>
          </p:cNvPr>
          <p:cNvSpPr txBox="1"/>
          <p:nvPr/>
        </p:nvSpPr>
        <p:spPr>
          <a:xfrm>
            <a:off x="980303" y="5832389"/>
            <a:ext cx="11149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generations: 50; number of parameter estimations: 50; lower bounds: all 0.001; upper bounds: all 100</a:t>
            </a:r>
          </a:p>
          <a:p>
            <a:r>
              <a:rPr lang="en-US" dirty="0"/>
              <a:t>Parent </a:t>
            </a:r>
            <a:r>
              <a:rPr lang="en-US" dirty="0" err="1"/>
              <a:t>popsize</a:t>
            </a:r>
            <a:r>
              <a:rPr lang="en-US" dirty="0"/>
              <a:t> (mu): 50; child </a:t>
            </a:r>
            <a:r>
              <a:rPr lang="en-US" dirty="0" err="1"/>
              <a:t>popsize</a:t>
            </a:r>
            <a:r>
              <a:rPr lang="en-US" dirty="0"/>
              <a:t>: 100; gamma=0.5; all other hyperparameters are defaults from </a:t>
            </a:r>
            <a:r>
              <a:rPr lang="en-US" dirty="0" err="1"/>
              <a:t>sres.SRES</a:t>
            </a:r>
            <a:r>
              <a:rPr lang="en-US" dirty="0"/>
              <a:t>. </a:t>
            </a:r>
          </a:p>
        </p:txBody>
      </p:sp>
      <p:pic>
        <p:nvPicPr>
          <p:cNvPr id="25" name="Picture 24" descr="Chart, histogram&#10;&#10;Description automatically generated">
            <a:extLst>
              <a:ext uri="{FF2B5EF4-FFF2-40B4-BE49-F238E27FC236}">
                <a16:creationId xmlns:a16="http://schemas.microsoft.com/office/drawing/2014/main" id="{94923F32-964B-42F6-877F-40B38FD5D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01" y="2359496"/>
            <a:ext cx="4822642" cy="3250897"/>
          </a:xfrm>
          <a:prstGeom prst="rect">
            <a:avLst/>
          </a:prstGeom>
        </p:spPr>
      </p:pic>
      <p:pic>
        <p:nvPicPr>
          <p:cNvPr id="27" name="Picture 26" descr="Chart&#10;&#10;Description automatically generated">
            <a:extLst>
              <a:ext uri="{FF2B5EF4-FFF2-40B4-BE49-F238E27FC236}">
                <a16:creationId xmlns:a16="http://schemas.microsoft.com/office/drawing/2014/main" id="{E9FBDB3D-2006-44FD-8E89-6F6F2688CA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908" y="2391128"/>
            <a:ext cx="3823393" cy="318953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7A67180-A15C-4F07-B273-097CC99289EC}"/>
              </a:ext>
            </a:extLst>
          </p:cNvPr>
          <p:cNvSpPr txBox="1"/>
          <p:nvPr/>
        </p:nvSpPr>
        <p:spPr>
          <a:xfrm>
            <a:off x="10507115" y="420130"/>
            <a:ext cx="1750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values:</a:t>
            </a:r>
          </a:p>
          <a:p>
            <a:r>
              <a:rPr lang="en-US" dirty="0"/>
              <a:t>k1=0.15</a:t>
            </a:r>
          </a:p>
          <a:p>
            <a:r>
              <a:rPr lang="en-US" dirty="0"/>
              <a:t>k2=0.45</a:t>
            </a:r>
          </a:p>
          <a:p>
            <a:r>
              <a:rPr lang="en-US" dirty="0"/>
              <a:t>k3=0.05</a:t>
            </a:r>
          </a:p>
        </p:txBody>
      </p:sp>
    </p:spTree>
    <p:extLst>
      <p:ext uri="{BB962C8B-B14F-4D97-AF65-F5344CB8AC3E}">
        <p14:creationId xmlns:p14="http://schemas.microsoft.com/office/powerpoint/2010/main" val="324142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0565-8C5C-4B06-86C4-F654D7D81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7804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Estimating only k2 and k3 with all variables, and fixing k1 to proper values.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85EBF1-F303-484F-8FFA-46296FBE2BC7}"/>
              </a:ext>
            </a:extLst>
          </p:cNvPr>
          <p:cNvGrpSpPr/>
          <p:nvPr/>
        </p:nvGrpSpPr>
        <p:grpSpPr>
          <a:xfrm>
            <a:off x="7336778" y="420130"/>
            <a:ext cx="3080704" cy="1577792"/>
            <a:chOff x="2274627" y="2496065"/>
            <a:chExt cx="3080704" cy="157779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7B2770A-CD88-4145-826E-145F3D3B9332}"/>
                </a:ext>
              </a:extLst>
            </p:cNvPr>
            <p:cNvGrpSpPr/>
            <p:nvPr/>
          </p:nvGrpSpPr>
          <p:grpSpPr>
            <a:xfrm>
              <a:off x="2274627" y="2556681"/>
              <a:ext cx="955343" cy="450376"/>
              <a:chOff x="2274627" y="2556681"/>
              <a:chExt cx="955343" cy="45037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F0EC0F0-6CFA-4A17-BDD1-B791AA632757}"/>
                  </a:ext>
                </a:extLst>
              </p:cNvPr>
              <p:cNvSpPr/>
              <p:nvPr/>
            </p:nvSpPr>
            <p:spPr>
              <a:xfrm>
                <a:off x="2274627" y="2556681"/>
                <a:ext cx="955343" cy="450376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0A8925-FD9A-4B38-BC81-D96A01CE834E}"/>
                  </a:ext>
                </a:extLst>
              </p:cNvPr>
              <p:cNvSpPr txBox="1"/>
              <p:nvPr/>
            </p:nvSpPr>
            <p:spPr>
              <a:xfrm>
                <a:off x="2496065" y="2597203"/>
                <a:ext cx="602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S1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D66A5F5-870E-4DC6-AB88-1A746BC4BD09}"/>
                </a:ext>
              </a:extLst>
            </p:cNvPr>
            <p:cNvGrpSpPr/>
            <p:nvPr/>
          </p:nvGrpSpPr>
          <p:grpSpPr>
            <a:xfrm>
              <a:off x="4399988" y="2558262"/>
              <a:ext cx="955343" cy="450376"/>
              <a:chOff x="2274627" y="2556681"/>
              <a:chExt cx="955343" cy="45037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393ED34-CB90-4A58-B999-2831D128BEEF}"/>
                  </a:ext>
                </a:extLst>
              </p:cNvPr>
              <p:cNvSpPr/>
              <p:nvPr/>
            </p:nvSpPr>
            <p:spPr>
              <a:xfrm>
                <a:off x="2274627" y="2556681"/>
                <a:ext cx="955343" cy="450376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F86644-74E4-401C-BBA3-25D26F2BF08B}"/>
                  </a:ext>
                </a:extLst>
              </p:cNvPr>
              <p:cNvSpPr txBox="1"/>
              <p:nvPr/>
            </p:nvSpPr>
            <p:spPr>
              <a:xfrm>
                <a:off x="2496065" y="2597203"/>
                <a:ext cx="602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S2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723324-B566-4761-810E-7D74693B1D5E}"/>
                </a:ext>
              </a:extLst>
            </p:cNvPr>
            <p:cNvGrpSpPr/>
            <p:nvPr/>
          </p:nvGrpSpPr>
          <p:grpSpPr>
            <a:xfrm>
              <a:off x="3382370" y="3623481"/>
              <a:ext cx="955343" cy="450376"/>
              <a:chOff x="2274627" y="2556681"/>
              <a:chExt cx="955343" cy="45037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07167B5-6BEA-4089-A8C8-7E665ED95072}"/>
                  </a:ext>
                </a:extLst>
              </p:cNvPr>
              <p:cNvSpPr/>
              <p:nvPr/>
            </p:nvSpPr>
            <p:spPr>
              <a:xfrm>
                <a:off x="2274627" y="2556681"/>
                <a:ext cx="955343" cy="450376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2BAA8A-2E69-4D41-A5CF-1644C49DCBD8}"/>
                  </a:ext>
                </a:extLst>
              </p:cNvPr>
              <p:cNvSpPr txBox="1"/>
              <p:nvPr/>
            </p:nvSpPr>
            <p:spPr>
              <a:xfrm>
                <a:off x="2496065" y="2597203"/>
                <a:ext cx="602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S3</a:t>
                </a: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EC3EC1-3CC2-429E-B7AB-EDECA58E4AB5}"/>
                </a:ext>
              </a:extLst>
            </p:cNvPr>
            <p:cNvCxnSpPr>
              <a:stCxn id="4" idx="3"/>
              <a:endCxn id="8" idx="1"/>
            </p:cNvCxnSpPr>
            <p:nvPr/>
          </p:nvCxnSpPr>
          <p:spPr>
            <a:xfrm>
              <a:off x="3229970" y="2781869"/>
              <a:ext cx="1170018" cy="1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E5F41A2-1E24-4D8F-8BE3-3A3B2B9BB139}"/>
                </a:ext>
              </a:extLst>
            </p:cNvPr>
            <p:cNvCxnSpPr>
              <a:stCxn id="8" idx="2"/>
              <a:endCxn id="12" idx="0"/>
            </p:cNvCxnSpPr>
            <p:nvPr/>
          </p:nvCxnSpPr>
          <p:spPr>
            <a:xfrm flipH="1">
              <a:off x="3904858" y="3008638"/>
              <a:ext cx="972802" cy="6553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C7B9C2B-2936-4A8D-97CD-1C8559DA162B}"/>
                </a:ext>
              </a:extLst>
            </p:cNvPr>
            <p:cNvCxnSpPr>
              <a:stCxn id="12" idx="0"/>
              <a:endCxn id="4" idx="2"/>
            </p:cNvCxnSpPr>
            <p:nvPr/>
          </p:nvCxnSpPr>
          <p:spPr>
            <a:xfrm flipH="1" flipV="1">
              <a:off x="2752299" y="3007057"/>
              <a:ext cx="1152559" cy="656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B356F9-CDF3-4822-91A2-2986F133FCA6}"/>
                </a:ext>
              </a:extLst>
            </p:cNvPr>
            <p:cNvSpPr txBox="1"/>
            <p:nvPr/>
          </p:nvSpPr>
          <p:spPr>
            <a:xfrm>
              <a:off x="3550507" y="2496065"/>
              <a:ext cx="593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8A631E-E8B4-4E6C-B413-F32D7DFD844E}"/>
                </a:ext>
              </a:extLst>
            </p:cNvPr>
            <p:cNvSpPr txBox="1"/>
            <p:nvPr/>
          </p:nvSpPr>
          <p:spPr>
            <a:xfrm>
              <a:off x="4523248" y="3193304"/>
              <a:ext cx="593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FE2D6D4-0D65-4FC5-90C7-8A7240D5D683}"/>
                </a:ext>
              </a:extLst>
            </p:cNvPr>
            <p:cNvSpPr txBox="1"/>
            <p:nvPr/>
          </p:nvSpPr>
          <p:spPr>
            <a:xfrm>
              <a:off x="2797115" y="3208173"/>
              <a:ext cx="593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k3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6C63EDC-EA83-43A6-941B-C6A212699CDB}"/>
              </a:ext>
            </a:extLst>
          </p:cNvPr>
          <p:cNvSpPr txBox="1"/>
          <p:nvPr/>
        </p:nvSpPr>
        <p:spPr>
          <a:xfrm>
            <a:off x="980303" y="5832389"/>
            <a:ext cx="11149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generations: 50; number of parameter estimations: 50; lower bounds: all 0.001; upper bounds: all 100</a:t>
            </a:r>
          </a:p>
          <a:p>
            <a:r>
              <a:rPr lang="en-US" dirty="0"/>
              <a:t>Parent </a:t>
            </a:r>
            <a:r>
              <a:rPr lang="en-US" dirty="0" err="1"/>
              <a:t>popsize</a:t>
            </a:r>
            <a:r>
              <a:rPr lang="en-US" dirty="0"/>
              <a:t> (mu): 50; child </a:t>
            </a:r>
            <a:r>
              <a:rPr lang="en-US" dirty="0" err="1"/>
              <a:t>popsize</a:t>
            </a:r>
            <a:r>
              <a:rPr lang="en-US" dirty="0"/>
              <a:t>: 100; gamma=0.5; all other hyperparameters are defaults from </a:t>
            </a:r>
            <a:r>
              <a:rPr lang="en-US" dirty="0" err="1"/>
              <a:t>sres.SRES</a:t>
            </a:r>
            <a:r>
              <a:rPr lang="en-US" dirty="0"/>
              <a:t>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1C2A88-8399-403E-B6CD-6A85DDDF2493}"/>
              </a:ext>
            </a:extLst>
          </p:cNvPr>
          <p:cNvSpPr txBox="1"/>
          <p:nvPr/>
        </p:nvSpPr>
        <p:spPr>
          <a:xfrm>
            <a:off x="10507115" y="420130"/>
            <a:ext cx="1750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values:</a:t>
            </a:r>
          </a:p>
          <a:p>
            <a:r>
              <a:rPr lang="en-US" dirty="0"/>
              <a:t>k1=0.15</a:t>
            </a:r>
          </a:p>
          <a:p>
            <a:r>
              <a:rPr lang="en-US" dirty="0"/>
              <a:t>k2=0.45</a:t>
            </a:r>
          </a:p>
          <a:p>
            <a:r>
              <a:rPr lang="en-US" dirty="0"/>
              <a:t>k3=0.05</a:t>
            </a:r>
          </a:p>
        </p:txBody>
      </p:sp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C9C0A15B-0B65-437C-9FC5-905FF151E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53" y="2273313"/>
            <a:ext cx="5287001" cy="3563917"/>
          </a:xfrm>
          <a:prstGeom prst="rect">
            <a:avLst/>
          </a:prstGeom>
        </p:spPr>
      </p:pic>
      <p:pic>
        <p:nvPicPr>
          <p:cNvPr id="24" name="Picture 23" descr="Chart, histogram&#10;&#10;Description automatically generated">
            <a:extLst>
              <a:ext uri="{FF2B5EF4-FFF2-40B4-BE49-F238E27FC236}">
                <a16:creationId xmlns:a16="http://schemas.microsoft.com/office/drawing/2014/main" id="{EBC13DC4-7402-4379-8585-0FE330D86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518" y="2156392"/>
            <a:ext cx="4425206" cy="3633894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4BDD23C2-9DA0-4240-8F05-CF668F5187EF}"/>
              </a:ext>
            </a:extLst>
          </p:cNvPr>
          <p:cNvSpPr/>
          <p:nvPr/>
        </p:nvSpPr>
        <p:spPr>
          <a:xfrm rot="3596360">
            <a:off x="9042181" y="250412"/>
            <a:ext cx="131806" cy="3020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E0CD3F-21F5-4536-A029-D0557D18B5CD}"/>
              </a:ext>
            </a:extLst>
          </p:cNvPr>
          <p:cNvSpPr txBox="1"/>
          <p:nvPr/>
        </p:nvSpPr>
        <p:spPr>
          <a:xfrm>
            <a:off x="9268059" y="141582"/>
            <a:ext cx="179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to 0.15</a:t>
            </a:r>
          </a:p>
        </p:txBody>
      </p:sp>
    </p:spTree>
    <p:extLst>
      <p:ext uri="{BB962C8B-B14F-4D97-AF65-F5344CB8AC3E}">
        <p14:creationId xmlns:p14="http://schemas.microsoft.com/office/powerpoint/2010/main" val="1782255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153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Estimating all three parameters with all three datasets using SRES</vt:lpstr>
      <vt:lpstr>Estimating only k2 and k3 with all variables, and fixing k1 to proper values.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all three parameters with all three datasets using SRES</dc:title>
  <dc:creator>cwelsh2</dc:creator>
  <cp:lastModifiedBy>cwelsh2</cp:lastModifiedBy>
  <cp:revision>1</cp:revision>
  <dcterms:created xsi:type="dcterms:W3CDTF">2021-02-03T18:34:54Z</dcterms:created>
  <dcterms:modified xsi:type="dcterms:W3CDTF">2021-02-03T18:50:45Z</dcterms:modified>
</cp:coreProperties>
</file>