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slide" Target="slides/slide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11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7.png"/><Relationship Id="rId4" Type="http://schemas.openxmlformats.org/officeDocument/2006/relationships/image" Target="../media/image08.png"/><Relationship Id="rId5" Type="http://schemas.openxmlformats.org/officeDocument/2006/relationships/image" Target="../media/image0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Relationship Id="rId4" Type="http://schemas.openxmlformats.org/officeDocument/2006/relationships/image" Target="../media/image04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Exercício 1 - Alerta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“Hello World”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Exercício 2 - Log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“Hello World” no Log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Exercício 3 - E-mail</a:t>
            </a: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Enviando um e-mail texto / HTML</a:t>
            </a:r>
          </a:p>
        </p:txBody>
      </p:sp>
      <p:sp>
        <p:nvSpPr>
          <p:cNvPr id="123" name="Shape 123"/>
          <p:cNvSpPr/>
          <p:nvPr/>
        </p:nvSpPr>
        <p:spPr>
          <a:xfrm>
            <a:off x="-14500" y="-7250"/>
            <a:ext cx="9191400" cy="7965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311700" y="-7275"/>
            <a:ext cx="8520599" cy="79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b="1" lang="pt-B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 Service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Exercício 4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uma pasta no Drive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um doc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Escrever no doc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Copiar Arquivo para outra pasta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Exercício 5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uma tabela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Adicionar malling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Ler tabela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Enviar e-mail personalizado para o mailling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-14500" y="-7250"/>
            <a:ext cx="9191400" cy="7965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311700" y="-7275"/>
            <a:ext cx="8520599" cy="79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b="1" lang="pt-B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 Service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Exercício 6 - Storing Data com PropertiesService 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Salvar dados 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Recuperar dados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Exercício 7 - ContentService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Utilizar Restfull API Externa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Fazer um Parse no XML</a:t>
            </a:r>
          </a:p>
        </p:txBody>
      </p:sp>
      <p:sp>
        <p:nvSpPr>
          <p:cNvPr id="137" name="Shape 137"/>
          <p:cNvSpPr/>
          <p:nvPr/>
        </p:nvSpPr>
        <p:spPr>
          <a:xfrm>
            <a:off x="-14500" y="-7250"/>
            <a:ext cx="9191400" cy="7965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type="title"/>
          </p:nvPr>
        </p:nvSpPr>
        <p:spPr>
          <a:xfrm>
            <a:off x="311700" y="-7275"/>
            <a:ext cx="8520599" cy="79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b="1" lang="pt-B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Script Service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Exercício 8 - JDBC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Conexão com MySQL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Calendar</a:t>
            </a:r>
          </a:p>
        </p:txBody>
      </p:sp>
      <p:sp>
        <p:nvSpPr>
          <p:cNvPr id="144" name="Shape 144"/>
          <p:cNvSpPr/>
          <p:nvPr/>
        </p:nvSpPr>
        <p:spPr>
          <a:xfrm>
            <a:off x="-14500" y="-7250"/>
            <a:ext cx="9191400" cy="7965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type="title"/>
          </p:nvPr>
        </p:nvSpPr>
        <p:spPr>
          <a:xfrm>
            <a:off x="311700" y="-7275"/>
            <a:ext cx="8520599" cy="79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b="1" lang="pt-B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Script Service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Exercício 9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Criando uma web app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Editando a página e o CSS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Publicando a web app</a:t>
            </a:r>
          </a:p>
        </p:txBody>
      </p:sp>
      <p:sp>
        <p:nvSpPr>
          <p:cNvPr id="151" name="Shape 151"/>
          <p:cNvSpPr/>
          <p:nvPr/>
        </p:nvSpPr>
        <p:spPr>
          <a:xfrm>
            <a:off x="-14500" y="-7250"/>
            <a:ext cx="9191400" cy="7965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type="title"/>
          </p:nvPr>
        </p:nvSpPr>
        <p:spPr>
          <a:xfrm>
            <a:off x="311700" y="-7275"/>
            <a:ext cx="8520599" cy="79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b="1" lang="pt-B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Web Apps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Exercício 10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um novo complemento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Entender código e templates gerado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Editar o template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Utilizar Rest API utilizado no exercicio anterior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Preencher planilha com os dados recuperados da Rest API</a:t>
            </a:r>
          </a:p>
        </p:txBody>
      </p:sp>
      <p:sp>
        <p:nvSpPr>
          <p:cNvPr id="158" name="Shape 158"/>
          <p:cNvSpPr/>
          <p:nvPr/>
        </p:nvSpPr>
        <p:spPr>
          <a:xfrm>
            <a:off x="-14500" y="-7250"/>
            <a:ext cx="9191400" cy="7965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311700" y="-7275"/>
            <a:ext cx="8520599" cy="79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b="1" lang="pt-B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Criando um Addon no Google SpreadSheet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Exercício 11 - Função definida pelo usuário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Nova função na Planilhas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Translate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Triggers: Recurso que aguarda um evento em particular e dispara um função.</a:t>
            </a:r>
          </a:p>
          <a:p>
            <a:pPr indent="-3175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Simples</a:t>
            </a:r>
          </a:p>
          <a:p>
            <a:pPr indent="-228600" lvl="1" marL="13716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Font typeface="Calibri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onOpen(e)</a:t>
            </a:r>
          </a:p>
          <a:p>
            <a:pPr indent="-228600" lvl="1" marL="13716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Font typeface="Calibri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onEdit(e)</a:t>
            </a:r>
          </a:p>
          <a:p>
            <a:pPr indent="-228600" lvl="1" marL="13716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Font typeface="Calibri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onInstall(e)</a:t>
            </a:r>
          </a:p>
          <a:p>
            <a:pPr indent="-228600" lvl="1" marL="13716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doGet(e) </a:t>
            </a:r>
          </a:p>
          <a:p>
            <a:pPr indent="-228600" lvl="1" marL="13716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Font typeface="Calibri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doPost(e)</a:t>
            </a:r>
          </a:p>
          <a:p>
            <a:pPr indent="-3175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Agendadas</a:t>
            </a:r>
          </a:p>
          <a:p>
            <a:pPr indent="-3175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Instaláveis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-14500" y="-7250"/>
            <a:ext cx="9191400" cy="7965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x="311700" y="-7275"/>
            <a:ext cx="8520599" cy="79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b="1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 Service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-14500" y="-7250"/>
            <a:ext cx="9191400" cy="7965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type="title"/>
          </p:nvPr>
        </p:nvSpPr>
        <p:spPr>
          <a:xfrm>
            <a:off x="311700" y="-7275"/>
            <a:ext cx="8520599" cy="79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b="1" lang="pt-B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Para saber mais...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525" y="1096775"/>
            <a:ext cx="1837955" cy="237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0199" y="1075175"/>
            <a:ext cx="1837949" cy="2413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7649" y="1096775"/>
            <a:ext cx="1585150" cy="237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14500" y="-7250"/>
            <a:ext cx="9191400" cy="7965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311700" y="-7275"/>
            <a:ext cx="8520599" cy="79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b="1" lang="pt-B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Conceitos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9238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lang="pt-BR" sz="1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Google Apps Script</a:t>
            </a:r>
            <a:r>
              <a:rPr lang="pt-BR" sz="1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é uma plataforma utilizada em desenvolvimento de aplicações integrando serviços do </a:t>
            </a:r>
            <a:r>
              <a:rPr b="1" lang="pt-BR" sz="1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Google Apps</a:t>
            </a:r>
            <a:r>
              <a:rPr lang="pt-BR" sz="1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 Além disso, permite acesso a praticamente todas as APIs de serviços do </a:t>
            </a:r>
            <a:r>
              <a:rPr b="1" lang="pt-BR" sz="1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Google</a:t>
            </a:r>
            <a:r>
              <a:rPr lang="pt-BR" sz="1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o </a:t>
            </a:r>
            <a:r>
              <a:rPr b="1" lang="pt-BR" sz="1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Apps Script</a:t>
            </a:r>
            <a:r>
              <a:rPr lang="pt-BR" sz="1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possibilita o acesso a serviços de terceiros e a automação de tarefas.</a:t>
            </a:r>
          </a:p>
          <a:p>
            <a:pPr indent="-317500" lvl="0" marL="457200" marR="292100" rtl="0">
              <a:lnSpc>
                <a:spcPct val="129000"/>
              </a:lnSpc>
              <a:spcBef>
                <a:spcPts val="3000"/>
              </a:spcBef>
              <a:spcAft>
                <a:spcPts val="6300"/>
              </a:spcAft>
              <a:buClr>
                <a:srgbClr val="000000"/>
              </a:buClr>
              <a:buSzPct val="100000"/>
              <a:buFont typeface="Calibri"/>
            </a:pP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Codificação e Deploy na Web</a:t>
            </a:r>
          </a:p>
          <a:p>
            <a:pPr indent="-317500" lvl="0" marL="457200" marR="292100" rtl="0">
              <a:lnSpc>
                <a:spcPct val="129000"/>
              </a:lnSpc>
              <a:spcBef>
                <a:spcPts val="3000"/>
              </a:spcBef>
              <a:spcAft>
                <a:spcPts val="6300"/>
              </a:spcAft>
              <a:buClr>
                <a:srgbClr val="000000"/>
              </a:buClr>
              <a:buSzPct val="100000"/>
              <a:buFont typeface="Calibri"/>
            </a:pP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Compartilhamento facilitado na Chrome Web Store.</a:t>
            </a:r>
          </a:p>
          <a:p>
            <a:pPr indent="-317500" lvl="0" marL="457200" marR="292100" rtl="0">
              <a:lnSpc>
                <a:spcPct val="129000"/>
              </a:lnSpc>
              <a:spcBef>
                <a:spcPts val="3000"/>
              </a:spcBef>
              <a:spcAft>
                <a:spcPts val="6300"/>
              </a:spcAft>
              <a:buClr>
                <a:srgbClr val="000000"/>
              </a:buClr>
              <a:buSzPct val="100000"/>
              <a:buFont typeface="Calibri"/>
            </a:pP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Extenso material disponível, com exemplos e referências</a:t>
            </a:r>
          </a:p>
          <a:p>
            <a:pPr indent="-317500" lvl="0" marL="457200" marR="292100" rtl="0">
              <a:lnSpc>
                <a:spcPct val="129000"/>
              </a:lnSpc>
              <a:spcBef>
                <a:spcPts val="3000"/>
              </a:spcBef>
              <a:spcAft>
                <a:spcPts val="6300"/>
              </a:spcAft>
              <a:buClr>
                <a:srgbClr val="000000"/>
              </a:buClr>
              <a:buSzPct val="100000"/>
              <a:buFont typeface="Calibri"/>
            </a:pP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Tudo em Javascript</a:t>
            </a:r>
          </a:p>
          <a:p>
            <a:pPr indent="-317500" lvl="0" marL="457200" marR="292100" rtl="0">
              <a:lnSpc>
                <a:spcPct val="129000"/>
              </a:lnSpc>
              <a:spcBef>
                <a:spcPts val="3000"/>
              </a:spcBef>
              <a:spcAft>
                <a:spcPts val="6300"/>
              </a:spcAft>
              <a:buClr>
                <a:srgbClr val="000000"/>
              </a:buClr>
              <a:buSzPct val="100000"/>
              <a:buFont typeface="Calibri"/>
            </a:pP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Desenvolvimento colaborativo</a:t>
            </a:r>
          </a:p>
          <a:p>
            <a:pPr indent="-317500" lvl="0" marL="457200" marR="292100" rtl="0">
              <a:lnSpc>
                <a:spcPct val="129000"/>
              </a:lnSpc>
              <a:spcBef>
                <a:spcPts val="3000"/>
              </a:spcBef>
              <a:spcAft>
                <a:spcPts val="6300"/>
              </a:spcAft>
              <a:buClr>
                <a:srgbClr val="000000"/>
              </a:buClr>
              <a:buSzPct val="100000"/>
              <a:buFont typeface="Calibri"/>
            </a:pP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Controle de versão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5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025" y="3645525"/>
            <a:ext cx="7468750" cy="159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6865"/>
            <a:ext cx="9143999" cy="390517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4300075" y="4806000"/>
            <a:ext cx="4886700" cy="33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https://developers.google.com/apps-script/?csw=1</a:t>
            </a:r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311700" y="-1"/>
            <a:ext cx="8520599" cy="122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Atualizações Frequentes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921325"/>
            <a:ext cx="8520599" cy="546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>
                <a:solidFill>
                  <a:srgbClr val="8E7CC3"/>
                </a:solidFill>
              </a:rPr>
              <a:t>https://developers.google.com/apps-script/reference/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7900"/>
            <a:ext cx="9143999" cy="36756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>
            <p:ph type="title"/>
          </p:nvPr>
        </p:nvSpPr>
        <p:spPr>
          <a:xfrm>
            <a:off x="311700" y="0"/>
            <a:ext cx="8520599" cy="1022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Referência Principal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9238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Calibri"/>
            </a:pPr>
            <a:r>
              <a:rPr lang="pt-B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Acesso a praticamente todas as APIs de serviços do Google;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Calibri"/>
            </a:pPr>
            <a:r>
              <a:rPr lang="pt-B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Adicionar funcionalidades ao Google Docs, Sheets e Forms;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Calibri"/>
            </a:pPr>
            <a:r>
              <a:rPr lang="pt-B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Escrever “macros”;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Calibri"/>
            </a:pPr>
            <a:r>
              <a:rPr lang="pt-B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Criar funções personalizadas para o Google Sheets;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Calibri"/>
            </a:pPr>
            <a:r>
              <a:rPr lang="pt-B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Criar extensões e complementos pro Chrome;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Calibri"/>
            </a:pPr>
            <a:r>
              <a:rPr lang="pt-B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Desenvolver Graphical User Interfaces (GUIs) que podem rodar como aplicações web;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Calibri"/>
            </a:pPr>
            <a:r>
              <a:rPr lang="pt-B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Interagir facilmente com os serviços do Google como AdSense, Analytics, Calendar, Drive, Gmail, Picasa, Charts e Maps;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Calibri"/>
            </a:pPr>
            <a:r>
              <a:rPr lang="pt-B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Persistir e consultar dados em bases de dados relacionais via Google JDBC Services;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Calibri"/>
            </a:pPr>
            <a:r>
              <a:rPr lang="pt-B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Consumir serviços de terceiros como AWS;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Calibri"/>
            </a:pPr>
            <a:r>
              <a:rPr lang="pt-B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-14500" y="-7250"/>
            <a:ext cx="9191400" cy="7965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311700" y="-7275"/>
            <a:ext cx="8520599" cy="79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b="1" lang="pt-B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É possível...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9238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Calibri"/>
            </a:pPr>
            <a:r>
              <a:rPr lang="pt-B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Envio de e-mail 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Calibri"/>
            </a:pPr>
            <a:r>
              <a:rPr lang="pt-B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JDBC 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Calibri"/>
            </a:pPr>
            <a:r>
              <a:rPr lang="pt-B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XML parsing 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Calibri"/>
            </a:pPr>
            <a:r>
              <a:rPr lang="pt-B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SOAP 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Calibri"/>
            </a:pPr>
            <a:r>
              <a:rPr lang="pt-B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Requisições HTTP com URLfetch 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Calibri"/>
            </a:pPr>
            <a:r>
              <a:rPr lang="pt-B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Suporte OAuth 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Calibri"/>
            </a:pPr>
            <a:r>
              <a:rPr lang="pt-B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Interfaces customizadas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Calibri"/>
            </a:pPr>
            <a:r>
              <a:rPr lang="pt-B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Script como serviço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Calibri"/>
            </a:pPr>
            <a:r>
              <a:rPr lang="pt-B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Triggers de scripts 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Calibri"/>
            </a:pPr>
            <a:r>
              <a:rPr lang="pt-B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Propriedades do usuário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Calibri"/>
            </a:pPr>
            <a:r>
              <a:rPr lang="pt-B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-14500" y="-7250"/>
            <a:ext cx="9191400" cy="7965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-7275"/>
            <a:ext cx="8520599" cy="79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b="1" lang="pt-B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Recursos 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9700" y="1973475"/>
            <a:ext cx="2331624" cy="29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7000"/>
            <a:ext cx="9143999" cy="39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>
            <p:ph type="title"/>
          </p:nvPr>
        </p:nvSpPr>
        <p:spPr>
          <a:xfrm>
            <a:off x="311700" y="-1"/>
            <a:ext cx="8520599" cy="122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Integração de Produtos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-14500" y="-7250"/>
            <a:ext cx="9191400" cy="7965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311700" y="-7275"/>
            <a:ext cx="8520599" cy="79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b="1" lang="pt-B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9238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Para iniciarmos o desenvolvimento com o GAS será necessário apenas um navegador web e uma conta do Google.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Formas de iniciar um script (já conectado ao Google):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</a:pP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Pelo App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</a:pP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Pelo Drive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</a:pP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Diretamente por https://script.google.com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088650"/>
            <a:ext cx="4548624" cy="37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1557" y="1376662"/>
            <a:ext cx="4055838" cy="294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-14500" y="-7250"/>
            <a:ext cx="9191400" cy="7965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type="title"/>
          </p:nvPr>
        </p:nvSpPr>
        <p:spPr>
          <a:xfrm>
            <a:off x="311700" y="-7275"/>
            <a:ext cx="8520599" cy="79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b="1" lang="pt-B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Ambiente de Desenvolvimento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