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6.xml" ContentType="application/vnd.openxmlformats-officedocument.theme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74" r:id="rId3"/>
    <p:sldMasterId id="2147483677" r:id="rId4"/>
    <p:sldMasterId id="2147483680" r:id="rId5"/>
    <p:sldMasterId id="2147483691" r:id="rId6"/>
    <p:sldMasterId id="2147483704" r:id="rId7"/>
  </p:sldMasterIdLst>
  <p:notesMasterIdLst>
    <p:notesMasterId r:id="rId16"/>
  </p:notesMasterIdLst>
  <p:sldIdLst>
    <p:sldId id="257" r:id="rId8"/>
    <p:sldId id="258" r:id="rId9"/>
    <p:sldId id="261" r:id="rId10"/>
    <p:sldId id="262" r:id="rId11"/>
    <p:sldId id="263" r:id="rId12"/>
    <p:sldId id="259" r:id="rId13"/>
    <p:sldId id="264" r:id="rId14"/>
    <p:sldId id="260" r:id="rId1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1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6C8B2-93F6-44BD-BABA-C08EE1EAA1DE}" type="datetimeFigureOut">
              <a:rPr lang="nb-NO" smtClean="0"/>
              <a:t>25.10.2015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21995-8F5A-4434-982C-A56304F2AB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759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 smtClean="0"/>
              <a:t>Modellen</a:t>
            </a:r>
            <a:r>
              <a:rPr lang="nb-NO" baseline="0" dirty="0" smtClean="0"/>
              <a:t> er kjernen. Hver at </a:t>
            </a:r>
            <a:r>
              <a:rPr lang="nb-NO" baseline="0" dirty="0" err="1" smtClean="0"/>
              <a:t>tablene</a:t>
            </a:r>
            <a:r>
              <a:rPr lang="nb-NO" baseline="0" dirty="0" smtClean="0"/>
              <a:t> i databasen er representert i en modell, i </a:t>
            </a:r>
            <a:r>
              <a:rPr lang="nb-NO" baseline="0" dirty="0" err="1" smtClean="0"/>
              <a:t>CiBeer</a:t>
            </a:r>
            <a:r>
              <a:rPr lang="nb-NO" baseline="0" dirty="0" smtClean="0"/>
              <a:t> sitt tilfelle har vi for </a:t>
            </a:r>
            <a:r>
              <a:rPr lang="nb-NO" baseline="0" dirty="0" err="1" smtClean="0"/>
              <a:t>eksembel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beermodel</a:t>
            </a:r>
            <a:r>
              <a:rPr lang="nb-NO" baseline="0" dirty="0" smtClean="0"/>
              <a:t> og </a:t>
            </a:r>
            <a:r>
              <a:rPr lang="nb-NO" baseline="0" dirty="0" err="1" smtClean="0"/>
              <a:t>checkin</a:t>
            </a:r>
            <a:r>
              <a:rPr lang="nb-NO" baseline="0" dirty="0" smtClean="0"/>
              <a:t>, som vi skal se på senere. </a:t>
            </a:r>
          </a:p>
          <a:p>
            <a:r>
              <a:rPr lang="nb-NO" b="1" baseline="0" dirty="0" smtClean="0"/>
              <a:t>Kontrolleren</a:t>
            </a:r>
            <a:r>
              <a:rPr lang="nb-NO" baseline="0" dirty="0" smtClean="0"/>
              <a:t> håndterer input fra brukeren. For eksempel når en bruker ønsker å gjøre en </a:t>
            </a:r>
            <a:r>
              <a:rPr lang="nb-NO" baseline="0" dirty="0" err="1" smtClean="0"/>
              <a:t>chekin</a:t>
            </a:r>
            <a:r>
              <a:rPr lang="nb-NO" baseline="0" dirty="0" smtClean="0"/>
              <a:t> av en øl, så ligger logikken for å sjekke brukernavn og </a:t>
            </a:r>
            <a:r>
              <a:rPr lang="nb-NO" baseline="0" dirty="0" err="1" smtClean="0"/>
              <a:t>ølnavn</a:t>
            </a:r>
            <a:r>
              <a:rPr lang="nb-NO" baseline="0" dirty="0" smtClean="0"/>
              <a:t> og legge i </a:t>
            </a:r>
            <a:r>
              <a:rPr lang="nb-NO" baseline="0" dirty="0" err="1" smtClean="0"/>
              <a:t>tablen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checkins</a:t>
            </a:r>
            <a:r>
              <a:rPr lang="nb-NO" baseline="0" dirty="0" smtClean="0"/>
              <a:t> i en </a:t>
            </a:r>
            <a:r>
              <a:rPr lang="nb-NO" baseline="0" dirty="0" err="1" smtClean="0"/>
              <a:t>controller</a:t>
            </a:r>
            <a:r>
              <a:rPr lang="nb-NO" baseline="0" dirty="0" smtClean="0"/>
              <a:t>. Hver kontroller må ende på ordet «Controller», og må ligge i </a:t>
            </a:r>
            <a:r>
              <a:rPr lang="nb-NO" baseline="0" dirty="0" err="1" smtClean="0"/>
              <a:t>controllersmappen</a:t>
            </a:r>
            <a:r>
              <a:rPr lang="nb-NO" baseline="0" dirty="0" smtClean="0"/>
              <a:t>. Hver av </a:t>
            </a:r>
            <a:r>
              <a:rPr lang="nb-NO" baseline="0" dirty="0" err="1" smtClean="0"/>
              <a:t>controllerne</a:t>
            </a:r>
            <a:r>
              <a:rPr lang="nb-NO" baseline="0" dirty="0" smtClean="0"/>
              <a:t> har også en dedikert mappe i </a:t>
            </a:r>
            <a:r>
              <a:rPr lang="nb-NO" baseline="0" dirty="0" err="1" smtClean="0"/>
              <a:t>Views</a:t>
            </a:r>
            <a:r>
              <a:rPr lang="nb-NO" baseline="0" dirty="0" smtClean="0"/>
              <a:t>.</a:t>
            </a:r>
          </a:p>
          <a:p>
            <a:r>
              <a:rPr lang="nb-NO" b="1" baseline="0" dirty="0" err="1" smtClean="0"/>
              <a:t>Viewet</a:t>
            </a:r>
            <a:r>
              <a:rPr lang="nb-NO" baseline="0" dirty="0" smtClean="0"/>
              <a:t> presenterer innholdet for brukeren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21995-8F5A-4434-982C-A56304F2ABBD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16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ViewData</a:t>
            </a:r>
            <a:r>
              <a:rPr lang="nb-NO" baseline="0" dirty="0" smtClean="0"/>
              <a:t> og </a:t>
            </a:r>
            <a:r>
              <a:rPr lang="nb-NO" baseline="0" dirty="0" err="1" smtClean="0"/>
              <a:t>TempData</a:t>
            </a:r>
            <a:r>
              <a:rPr lang="nb-NO" baseline="0" dirty="0" smtClean="0"/>
              <a:t> er like, men </a:t>
            </a:r>
            <a:r>
              <a:rPr lang="nb-NO" baseline="0" dirty="0" err="1" smtClean="0"/>
              <a:t>TempData</a:t>
            </a:r>
            <a:r>
              <a:rPr lang="nb-NO" baseline="0" dirty="0" smtClean="0"/>
              <a:t> holder bare informasjonen midlertidig, som for eksempel en feilmelding, og blir slettet deretter. Viewdata[«</a:t>
            </a:r>
            <a:r>
              <a:rPr lang="nb-NO" baseline="0" dirty="0" err="1" smtClean="0"/>
              <a:t>name</a:t>
            </a:r>
            <a:r>
              <a:rPr lang="nb-NO" baseline="0" dirty="0" smtClean="0"/>
              <a:t>»]/</a:t>
            </a:r>
            <a:r>
              <a:rPr lang="nb-NO" baseline="0" dirty="0" err="1" smtClean="0"/>
              <a:t>ViewBag.Name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21995-8F5A-4434-982C-A56304F2ABBD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450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 smtClean="0"/>
              <a:t>Azure</a:t>
            </a:r>
            <a:r>
              <a:rPr lang="nb-NO" dirty="0" smtClean="0"/>
              <a:t> består av mange ulike tjenester, men vi</a:t>
            </a:r>
            <a:r>
              <a:rPr lang="nb-NO" baseline="0" dirty="0" smtClean="0"/>
              <a:t> skal bare bruke to av de; SQL databases og </a:t>
            </a:r>
            <a:r>
              <a:rPr lang="nb-NO" baseline="0" dirty="0" err="1" smtClean="0"/>
              <a:t>websites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21995-8F5A-4434-982C-A56304F2ABBD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464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048000"/>
            <a:ext cx="7620000" cy="762000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6400" y="3886200"/>
            <a:ext cx="76200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>
                    <a:lumMod val="50000"/>
                  </a:schemeClr>
                </a:solidFill>
                <a:latin typeface="Helvetica Neue Light"/>
                <a:cs typeface="Helvetica Neu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388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600200"/>
            <a:ext cx="7315200" cy="3127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3347267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68962"/>
          </a:xfrm>
        </p:spPr>
        <p:txBody>
          <a:bodyPr/>
          <a:lstStyle>
            <a:lvl1pPr>
              <a:defRPr b="0" i="0">
                <a:latin typeface="Helvetica Neue Light"/>
                <a:cs typeface="Helvetica Neue Light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482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048000"/>
            <a:ext cx="7620000" cy="762000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6400" y="3886200"/>
            <a:ext cx="76200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>
                    <a:lumMod val="50000"/>
                  </a:schemeClr>
                </a:solidFill>
                <a:latin typeface="Helvetica Neue Light"/>
                <a:cs typeface="Helvetica Neu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897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58607"/>
            <a:ext cx="10363200" cy="878392"/>
          </a:xfrm>
          <a:prstGeom prst="rect">
            <a:avLst/>
          </a:prstGeom>
        </p:spPr>
        <p:txBody>
          <a:bodyPr/>
          <a:lstStyle>
            <a:lvl1pPr algn="l">
              <a:defRPr sz="3600" b="0" i="0">
                <a:solidFill>
                  <a:srgbClr val="FFFFF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0" i="0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796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6896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552C87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5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048000"/>
            <a:ext cx="7620000" cy="762000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6400" y="3886200"/>
            <a:ext cx="76200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>
                    <a:lumMod val="50000"/>
                  </a:schemeClr>
                </a:solidFill>
                <a:latin typeface="Helvetica Neue Light"/>
                <a:cs typeface="Helvetica Neu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129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968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58607"/>
            <a:ext cx="10363200" cy="878392"/>
          </a:xfrm>
          <a:prstGeom prst="rect">
            <a:avLst/>
          </a:prstGeom>
        </p:spPr>
        <p:txBody>
          <a:bodyPr/>
          <a:lstStyle>
            <a:lvl1pPr algn="l">
              <a:defRPr sz="3600" b="0" i="0">
                <a:solidFill>
                  <a:srgbClr val="FFFFF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0" i="0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340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76401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2C87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51225"/>
            <a:ext cx="8534400" cy="1958975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56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52C87"/>
              </a:buClr>
              <a:defRPr>
                <a:solidFill>
                  <a:srgbClr val="552C87"/>
                </a:solidFill>
              </a:defRPr>
            </a:lvl1pPr>
            <a:lvl2pPr>
              <a:buClr>
                <a:srgbClr val="552C87"/>
              </a:buClr>
              <a:defRPr sz="2000">
                <a:solidFill>
                  <a:srgbClr val="7F7F7F"/>
                </a:solidFill>
              </a:defRPr>
            </a:lvl2pPr>
            <a:lvl3pPr>
              <a:buClr>
                <a:srgbClr val="552C87"/>
              </a:buClr>
              <a:defRPr sz="2000">
                <a:solidFill>
                  <a:srgbClr val="552C87"/>
                </a:solidFill>
              </a:defRPr>
            </a:lvl3pPr>
            <a:lvl4pPr>
              <a:buClr>
                <a:srgbClr val="552C87"/>
              </a:buClr>
              <a:defRPr sz="2000">
                <a:solidFill>
                  <a:srgbClr val="7F7F7F"/>
                </a:solidFill>
              </a:defRPr>
            </a:lvl4pPr>
            <a:lvl5pPr>
              <a:buClr>
                <a:srgbClr val="552C87"/>
              </a:buClr>
              <a:defRPr sz="2000">
                <a:solidFill>
                  <a:srgbClr val="552C87"/>
                </a:solidFill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0" y="178360"/>
            <a:ext cx="10972800" cy="125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510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048000"/>
            <a:ext cx="7620000" cy="762000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6400" y="3886200"/>
            <a:ext cx="76200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>
                    <a:lumMod val="50000"/>
                  </a:schemeClr>
                </a:solidFill>
                <a:latin typeface="Helvetica Neue Light"/>
                <a:cs typeface="Helvetica Neu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033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3657600" cy="449579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552C87"/>
                </a:solidFill>
              </a:defRPr>
            </a:lvl1pPr>
            <a:lvl2pPr>
              <a:defRPr sz="1600">
                <a:solidFill>
                  <a:srgbClr val="7F7F7F"/>
                </a:solidFill>
              </a:defRPr>
            </a:lvl2pPr>
            <a:lvl3pPr>
              <a:defRPr sz="1600">
                <a:solidFill>
                  <a:srgbClr val="552C87"/>
                </a:solidFill>
              </a:defRPr>
            </a:lvl3pPr>
            <a:lvl4pPr>
              <a:defRPr sz="1200">
                <a:solidFill>
                  <a:srgbClr val="552C87"/>
                </a:solidFill>
              </a:defRPr>
            </a:lvl4pPr>
            <a:lvl5pPr>
              <a:defRPr sz="1200">
                <a:solidFill>
                  <a:srgbClr val="552C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318000" y="1600201"/>
            <a:ext cx="3657600" cy="44957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0"/>
          </p:nvPr>
        </p:nvSpPr>
        <p:spPr>
          <a:xfrm>
            <a:off x="8026400" y="1600201"/>
            <a:ext cx="3657600" cy="44957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178360"/>
            <a:ext cx="10972800" cy="125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113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938588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552C87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4384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2232360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552C87"/>
                </a:solidFill>
              </a:defRPr>
            </a:lvl1pPr>
            <a:lvl2pPr>
              <a:defRPr sz="2000">
                <a:solidFill>
                  <a:srgbClr val="7F7F7F"/>
                </a:solidFill>
              </a:defRPr>
            </a:lvl2pPr>
            <a:lvl3pPr>
              <a:defRPr sz="2000">
                <a:solidFill>
                  <a:srgbClr val="552C87"/>
                </a:solidFill>
              </a:defRPr>
            </a:lvl3pPr>
            <a:lvl4pPr>
              <a:defRPr sz="2000">
                <a:solidFill>
                  <a:srgbClr val="7F7F7F"/>
                </a:solidFill>
              </a:defRPr>
            </a:lvl4pPr>
            <a:lvl5pPr>
              <a:defRPr sz="2000">
                <a:solidFill>
                  <a:srgbClr val="552C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78360"/>
            <a:ext cx="10972800" cy="125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001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ctr"/>
          <a:lstStyle>
            <a:lvl1pPr marL="0" indent="0" algn="ctr">
              <a:buNone/>
              <a:defRPr sz="2000" b="0" i="0">
                <a:solidFill>
                  <a:srgbClr val="552C87"/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52C87"/>
                </a:solidFill>
              </a:defRPr>
            </a:lvl1pPr>
            <a:lvl2pPr>
              <a:defRPr sz="1600">
                <a:solidFill>
                  <a:srgbClr val="7F7F7F"/>
                </a:solidFill>
              </a:defRPr>
            </a:lvl2pPr>
            <a:lvl3pPr>
              <a:defRPr sz="1600">
                <a:solidFill>
                  <a:srgbClr val="552C87"/>
                </a:solidFill>
              </a:defRPr>
            </a:lvl3pPr>
            <a:lvl4pPr>
              <a:defRPr sz="1600">
                <a:solidFill>
                  <a:srgbClr val="7F7F7F"/>
                </a:solidFill>
              </a:defRPr>
            </a:lvl4pPr>
            <a:lvl5pPr>
              <a:defRPr sz="1600">
                <a:solidFill>
                  <a:srgbClr val="552C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ctr"/>
          <a:lstStyle>
            <a:lvl1pPr marL="0" indent="0" algn="ctr">
              <a:buNone/>
              <a:defRPr sz="2000" b="0" i="0">
                <a:solidFill>
                  <a:srgbClr val="552C87"/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52C87"/>
                </a:solidFill>
              </a:defRPr>
            </a:lvl1pPr>
            <a:lvl2pPr>
              <a:defRPr sz="1600">
                <a:solidFill>
                  <a:srgbClr val="7F7F7F"/>
                </a:solidFill>
              </a:defRPr>
            </a:lvl2pPr>
            <a:lvl3pPr>
              <a:defRPr sz="1600">
                <a:solidFill>
                  <a:srgbClr val="552C87"/>
                </a:solidFill>
              </a:defRPr>
            </a:lvl3pPr>
            <a:lvl4pPr>
              <a:defRPr sz="1600">
                <a:solidFill>
                  <a:srgbClr val="7F7F7F"/>
                </a:solidFill>
              </a:defRPr>
            </a:lvl4pPr>
            <a:lvl5pPr>
              <a:defRPr sz="1600">
                <a:solidFill>
                  <a:srgbClr val="552C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78360"/>
            <a:ext cx="10972800" cy="125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250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09600" y="178360"/>
            <a:ext cx="10972800" cy="125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456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913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524000"/>
            <a:ext cx="7315200" cy="3200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1548752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68962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066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048000"/>
            <a:ext cx="7620000" cy="762000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6400" y="3886200"/>
            <a:ext cx="76200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>
                    <a:lumMod val="50000"/>
                  </a:schemeClr>
                </a:solidFill>
                <a:latin typeface="Helvetica Neue Light"/>
                <a:cs typeface="Helvetica Neu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650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76401"/>
            <a:ext cx="10363200" cy="1470025"/>
          </a:xfrm>
        </p:spPr>
        <p:txBody>
          <a:bodyPr/>
          <a:lstStyle>
            <a:lvl1pPr>
              <a:defRPr>
                <a:solidFill>
                  <a:srgbClr val="552C87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51225"/>
            <a:ext cx="8534400" cy="1958975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217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0" i="0">
                <a:solidFill>
                  <a:srgbClr val="552C87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502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52C87"/>
              </a:buClr>
              <a:defRPr>
                <a:solidFill>
                  <a:srgbClr val="552C87"/>
                </a:solidFill>
              </a:defRPr>
            </a:lvl1pPr>
            <a:lvl2pPr>
              <a:buClr>
                <a:srgbClr val="552C87"/>
              </a:buCl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rgbClr val="552C87"/>
              </a:buClr>
              <a:defRPr>
                <a:solidFill>
                  <a:srgbClr val="552C87"/>
                </a:solidFill>
              </a:defRPr>
            </a:lvl3pPr>
            <a:lvl4pPr>
              <a:buClr>
                <a:srgbClr val="552C87"/>
              </a:buClr>
              <a:defRPr>
                <a:solidFill>
                  <a:srgbClr val="7F7F7F"/>
                </a:solidFill>
              </a:defRPr>
            </a:lvl4pPr>
            <a:lvl5pPr>
              <a:buClr>
                <a:srgbClr val="552C87"/>
              </a:buClr>
              <a:defRPr>
                <a:solidFill>
                  <a:srgbClr val="552C87"/>
                </a:solidFill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194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938588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552C87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4384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0264985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>
                <a:solidFill>
                  <a:srgbClr val="552C87"/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rgbClr val="552C87"/>
                </a:solidFill>
              </a:defRPr>
            </a:lvl3pPr>
            <a:lvl4pPr>
              <a:defRPr sz="2000">
                <a:solidFill>
                  <a:srgbClr val="7F7F7F"/>
                </a:solidFill>
              </a:defRPr>
            </a:lvl4pPr>
            <a:lvl5pPr>
              <a:defRPr sz="2000">
                <a:solidFill>
                  <a:srgbClr val="552C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606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3657600" cy="487679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552C87"/>
                </a:solidFill>
              </a:defRPr>
            </a:lvl1pPr>
            <a:lvl2pPr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rgbClr val="552C87"/>
                </a:solidFill>
              </a:defRPr>
            </a:lvl3pPr>
            <a:lvl4pPr>
              <a:defRPr sz="1200">
                <a:solidFill>
                  <a:srgbClr val="552C87"/>
                </a:solidFill>
              </a:defRPr>
            </a:lvl4pPr>
            <a:lvl5pPr>
              <a:defRPr sz="1200">
                <a:solidFill>
                  <a:srgbClr val="552C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318000" y="1219201"/>
            <a:ext cx="3657600" cy="48767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0"/>
          </p:nvPr>
        </p:nvSpPr>
        <p:spPr>
          <a:xfrm>
            <a:off x="8026400" y="1219201"/>
            <a:ext cx="3657600" cy="48767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9645681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ctr"/>
          <a:lstStyle>
            <a:lvl1pPr marL="0" indent="0" algn="ctr">
              <a:buNone/>
              <a:defRPr sz="2000" b="0" i="0">
                <a:solidFill>
                  <a:srgbClr val="552C87"/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52C87"/>
                </a:solidFill>
              </a:defRPr>
            </a:lvl1pPr>
            <a:lvl2pPr>
              <a:defRPr sz="1800">
                <a:solidFill>
                  <a:schemeClr val="accent6"/>
                </a:solidFill>
              </a:defRPr>
            </a:lvl2pPr>
            <a:lvl3pPr>
              <a:defRPr sz="1800">
                <a:solidFill>
                  <a:srgbClr val="552C87"/>
                </a:solidFill>
              </a:defRPr>
            </a:lvl3pPr>
            <a:lvl4pPr>
              <a:defRPr sz="1800">
                <a:solidFill>
                  <a:srgbClr val="6E6E6E"/>
                </a:solidFill>
              </a:defRPr>
            </a:lvl4pPr>
            <a:lvl5pPr>
              <a:defRPr sz="1800">
                <a:solidFill>
                  <a:srgbClr val="552C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ctr"/>
          <a:lstStyle>
            <a:lvl1pPr marL="0" indent="0" algn="ctr">
              <a:buNone/>
              <a:defRPr sz="2000" b="0" i="0">
                <a:solidFill>
                  <a:srgbClr val="552C87"/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52C87"/>
                </a:solidFill>
              </a:defRPr>
            </a:lvl1pPr>
            <a:lvl2pPr>
              <a:defRPr sz="1800">
                <a:solidFill>
                  <a:srgbClr val="6E6E6E"/>
                </a:solidFill>
              </a:defRPr>
            </a:lvl2pPr>
            <a:lvl3pPr>
              <a:defRPr sz="1800">
                <a:solidFill>
                  <a:srgbClr val="552C87"/>
                </a:solidFill>
              </a:defRPr>
            </a:lvl3pPr>
            <a:lvl4pPr>
              <a:defRPr sz="1800">
                <a:solidFill>
                  <a:srgbClr val="6E6E6E"/>
                </a:solidFill>
              </a:defRPr>
            </a:lvl4pPr>
            <a:lvl5pPr>
              <a:defRPr sz="1800">
                <a:solidFill>
                  <a:srgbClr val="552C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532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006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6440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0"/>
            <a:ext cx="7315200" cy="3581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168655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68962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942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8000" y="1414462"/>
            <a:ext cx="10972800" cy="87153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2600"/>
              </a:lnSpc>
              <a:buNone/>
              <a:defRPr sz="3600" b="0" i="0">
                <a:solidFill>
                  <a:srgbClr val="552C87"/>
                </a:solidFill>
                <a:latin typeface="Helvetica Neue Light"/>
                <a:cs typeface="Helvetica Neue Light"/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0062067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400"/>
              </a:lnSpc>
              <a:defRPr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52C87"/>
              </a:buClr>
              <a:defRPr b="0" i="0">
                <a:solidFill>
                  <a:srgbClr val="552C87"/>
                </a:solidFill>
                <a:latin typeface="Helvetica Neue Light"/>
                <a:cs typeface="Helvetica Neue Light"/>
              </a:defRPr>
            </a:lvl1pPr>
            <a:lvl2pPr>
              <a:buClr>
                <a:srgbClr val="552C87"/>
              </a:buClr>
              <a:defRPr sz="2000" b="0" i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defRPr>
            </a:lvl2pPr>
            <a:lvl3pPr>
              <a:buClr>
                <a:srgbClr val="552C87"/>
              </a:buClr>
              <a:defRPr sz="2000" b="0" i="0">
                <a:solidFill>
                  <a:srgbClr val="552C87"/>
                </a:solidFill>
                <a:latin typeface="Helvetica Neue Light"/>
                <a:cs typeface="Helvetica Neue Light"/>
              </a:defRPr>
            </a:lvl3pPr>
            <a:lvl4pPr>
              <a:buClr>
                <a:srgbClr val="552C87"/>
              </a:buClr>
              <a:defRPr sz="2000" b="0" i="0">
                <a:solidFill>
                  <a:srgbClr val="7F7F7F"/>
                </a:solidFill>
                <a:latin typeface="Helvetica Neue Light"/>
                <a:cs typeface="Helvetica Neue Light"/>
              </a:defRPr>
            </a:lvl4pPr>
            <a:lvl5pPr>
              <a:buClr>
                <a:srgbClr val="552C87"/>
              </a:buClr>
              <a:defRPr sz="2000" b="0" i="0">
                <a:solidFill>
                  <a:srgbClr val="552C87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870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13209"/>
            <a:ext cx="10941051" cy="560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l-NL" dirty="0"/>
          </a:p>
        </p:txBody>
      </p:sp>
      <p:sp>
        <p:nvSpPr>
          <p:cNvPr id="5" name="Text Placeholder 4"/>
          <p:cNvSpPr>
            <a:spLocks noGrp="1" noChangeAspect="1"/>
          </p:cNvSpPr>
          <p:nvPr>
            <p:ph type="body" sz="quarter" idx="11"/>
          </p:nvPr>
        </p:nvSpPr>
        <p:spPr>
          <a:xfrm>
            <a:off x="647999" y="1512000"/>
            <a:ext cx="10944000" cy="4392000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  <a:lvl2pPr>
              <a:defRPr sz="2200"/>
            </a:lvl2pPr>
            <a:lvl3pPr marL="895350" indent="-179388">
              <a:defRPr sz="2200"/>
            </a:lvl3pPr>
            <a:lvl4pPr marL="1338263" indent="-261938">
              <a:defRPr sz="2200"/>
            </a:lvl4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8000" y="695522"/>
            <a:ext cx="10944000" cy="288000"/>
          </a:xfrm>
          <a:prstGeom prst="rect">
            <a:avLst/>
          </a:prstGeom>
        </p:spPr>
        <p:txBody>
          <a:bodyPr/>
          <a:lstStyle>
            <a:lvl1pPr>
              <a:buNone/>
              <a:defRPr sz="1600" b="0" baseline="0">
                <a:solidFill>
                  <a:srgbClr val="8D8E8F"/>
                </a:solidFill>
              </a:defRPr>
            </a:lvl1pPr>
            <a:lvl2pPr>
              <a:defRPr sz="1600">
                <a:solidFill>
                  <a:srgbClr val="8D8E8F"/>
                </a:solidFill>
              </a:defRPr>
            </a:lvl2pPr>
            <a:lvl3pPr>
              <a:defRPr sz="1600">
                <a:solidFill>
                  <a:srgbClr val="8D8E8F"/>
                </a:solidFill>
              </a:defRPr>
            </a:lvl3pPr>
            <a:lvl4pPr>
              <a:defRPr sz="1600">
                <a:solidFill>
                  <a:srgbClr val="8D8E8F"/>
                </a:solidFill>
              </a:defRPr>
            </a:lvl4pPr>
            <a:lvl5pPr>
              <a:defRPr sz="1600">
                <a:solidFill>
                  <a:srgbClr val="8D8E8F"/>
                </a:solidFill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95776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600" y="2971800"/>
            <a:ext cx="5181600" cy="3115456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1300" b="0" i="0">
                <a:latin typeface="Helvetica Neue"/>
                <a:cs typeface="Helvetica Neue"/>
              </a:defRPr>
            </a:lvl1pPr>
            <a:lvl2pPr marL="0" indent="0">
              <a:buFont typeface="Wingdings" pitchFamily="2" charset="2"/>
              <a:buNone/>
              <a:defRPr sz="1200" b="0" i="0">
                <a:solidFill>
                  <a:srgbClr val="54038E"/>
                </a:solidFill>
                <a:latin typeface="Helvetica Neue Light"/>
                <a:cs typeface="Helvetica Neue Light"/>
              </a:defRPr>
            </a:lvl2pPr>
            <a:lvl3pPr marL="169863" indent="-169863">
              <a:buFont typeface="Wingdings" pitchFamily="2" charset="2"/>
              <a:buChar char="§"/>
              <a:defRPr sz="1200" b="0" i="0">
                <a:solidFill>
                  <a:srgbClr val="6E6E6E"/>
                </a:solidFill>
                <a:latin typeface="Helvetica Neue Light"/>
                <a:cs typeface="Helvetica Neue Light"/>
              </a:defRPr>
            </a:lvl3pPr>
            <a:lvl4pPr marL="347663" indent="-177800">
              <a:buFont typeface="Wingdings" pitchFamily="2" charset="2"/>
              <a:buChar char="§"/>
              <a:defRPr sz="1200" b="0" i="0">
                <a:solidFill>
                  <a:srgbClr val="54038E"/>
                </a:solidFill>
                <a:latin typeface="Helvetica Neue Light"/>
                <a:cs typeface="Helvetica Neue Light"/>
              </a:defRPr>
            </a:lvl4pPr>
            <a:lvl5pPr marL="515938" indent="-168275">
              <a:buFont typeface="Wingdings" pitchFamily="2" charset="2"/>
              <a:buChar char="§"/>
              <a:defRPr sz="1200" b="0" i="0">
                <a:solidFill>
                  <a:srgbClr val="6E6E6E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424187" y="762000"/>
            <a:ext cx="5158213" cy="51816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300" b="0" i="0">
                <a:latin typeface="Helvetica Neue"/>
                <a:cs typeface="Helvetica Neue"/>
              </a:defRPr>
            </a:lvl1pPr>
            <a:lvl2pPr marL="0" indent="0">
              <a:buFont typeface="Wingdings" pitchFamily="2" charset="2"/>
              <a:buNone/>
              <a:defRPr sz="1200" b="0" i="0">
                <a:solidFill>
                  <a:srgbClr val="54038E"/>
                </a:solidFill>
                <a:latin typeface="Helvetica Neue Light"/>
                <a:cs typeface="Helvetica Neue Light"/>
              </a:defRPr>
            </a:lvl2pPr>
            <a:lvl3pPr marL="169863" indent="-169863">
              <a:buFont typeface="Wingdings" pitchFamily="2" charset="2"/>
              <a:buChar char="§"/>
              <a:defRPr sz="1200" b="0" i="0">
                <a:solidFill>
                  <a:srgbClr val="6E6E6E"/>
                </a:solidFill>
                <a:latin typeface="Helvetica Neue Light"/>
                <a:cs typeface="Helvetica Neue Light"/>
              </a:defRPr>
            </a:lvl3pPr>
            <a:lvl4pPr marL="347663" indent="-177800">
              <a:buFont typeface="Wingdings" pitchFamily="2" charset="2"/>
              <a:buChar char="§"/>
              <a:tabLst/>
              <a:defRPr sz="1200" b="0" i="0">
                <a:solidFill>
                  <a:srgbClr val="54038E"/>
                </a:solidFill>
                <a:latin typeface="Helvetica Neue Light"/>
                <a:cs typeface="Helvetica Neue Light"/>
              </a:defRPr>
            </a:lvl4pPr>
            <a:lvl5pPr marL="515938" indent="-168275">
              <a:buFont typeface="Wingdings" pitchFamily="2" charset="2"/>
              <a:buChar char="§"/>
              <a:defRPr sz="1200" b="0" i="0">
                <a:solidFill>
                  <a:srgbClr val="6E6E6E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457200"/>
          </a:xfrm>
        </p:spPr>
        <p:txBody>
          <a:bodyPr anchor="ctr"/>
          <a:lstStyle>
            <a:lvl1pPr>
              <a:defRPr b="0" i="0">
                <a:solidFill>
                  <a:srgbClr val="FFFFF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13554" y="4860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b="0" i="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45757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i="0" cap="all">
                <a:solidFill>
                  <a:srgbClr val="552C87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2200302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>
                <a:solidFill>
                  <a:srgbClr val="552C87"/>
                </a:solidFill>
              </a:defRPr>
            </a:lvl1pPr>
            <a:lvl2pPr>
              <a:defRPr sz="2000">
                <a:solidFill>
                  <a:srgbClr val="6E6E6E"/>
                </a:solidFill>
              </a:defRPr>
            </a:lvl2pPr>
            <a:lvl3pPr>
              <a:defRPr sz="2000">
                <a:solidFill>
                  <a:srgbClr val="552C87"/>
                </a:solidFill>
              </a:defRPr>
            </a:lvl3pPr>
            <a:lvl4pPr>
              <a:defRPr sz="2000">
                <a:solidFill>
                  <a:srgbClr val="6E6E6E"/>
                </a:solidFill>
              </a:defRPr>
            </a:lvl4pPr>
            <a:lvl5pPr>
              <a:defRPr sz="2000">
                <a:solidFill>
                  <a:srgbClr val="552C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22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/>
                <a:cs typeface="Helvetica Neue Light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ctr"/>
          <a:lstStyle>
            <a:lvl1pPr marL="0" indent="0" algn="ctr">
              <a:buNone/>
              <a:defRPr sz="2000" b="0" i="0">
                <a:solidFill>
                  <a:srgbClr val="552C87"/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52C87"/>
                </a:solidFill>
              </a:defRPr>
            </a:lvl1pPr>
            <a:lvl2pPr>
              <a:defRPr sz="1800">
                <a:solidFill>
                  <a:srgbClr val="6E6E6E"/>
                </a:solidFill>
              </a:defRPr>
            </a:lvl2pPr>
            <a:lvl3pPr>
              <a:defRPr sz="1800">
                <a:solidFill>
                  <a:srgbClr val="552C87"/>
                </a:solidFill>
              </a:defRPr>
            </a:lvl3pPr>
            <a:lvl4pPr>
              <a:defRPr sz="1800">
                <a:solidFill>
                  <a:srgbClr val="6E6E6E"/>
                </a:solidFill>
              </a:defRPr>
            </a:lvl4pPr>
            <a:lvl5pPr>
              <a:defRPr sz="1800">
                <a:solidFill>
                  <a:srgbClr val="552C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ctr"/>
          <a:lstStyle>
            <a:lvl1pPr marL="0" indent="0" algn="ctr">
              <a:buNone/>
              <a:defRPr sz="2000" b="0" i="0">
                <a:solidFill>
                  <a:srgbClr val="552C87"/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52C87"/>
                </a:solidFill>
              </a:defRPr>
            </a:lvl1pPr>
            <a:lvl2pPr>
              <a:defRPr sz="1800">
                <a:solidFill>
                  <a:srgbClr val="6E6E6E"/>
                </a:solidFill>
              </a:defRPr>
            </a:lvl2pPr>
            <a:lvl3pPr>
              <a:defRPr sz="1800">
                <a:solidFill>
                  <a:srgbClr val="552C87"/>
                </a:solidFill>
              </a:defRPr>
            </a:lvl3pPr>
            <a:lvl4pPr>
              <a:defRPr sz="1800">
                <a:solidFill>
                  <a:srgbClr val="6E6E6E"/>
                </a:solidFill>
              </a:defRPr>
            </a:lvl4pPr>
            <a:lvl5pPr>
              <a:defRPr sz="1800">
                <a:solidFill>
                  <a:srgbClr val="552C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478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698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034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1C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werpoint Front Page 1-2 (5 -2)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93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1080"/>
            <a:ext cx="10972800" cy="812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1" name="Date Placeholder 1"/>
          <p:cNvSpPr txBox="1">
            <a:spLocks/>
          </p:cNvSpPr>
          <p:nvPr/>
        </p:nvSpPr>
        <p:spPr>
          <a:xfrm>
            <a:off x="3556000" y="6629400"/>
            <a:ext cx="5080000" cy="381000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2E9D9-28ED-475E-B74C-50474A33E159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10/25/2015</a:t>
            </a:fld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 |    </a:t>
            </a:r>
            <a:fld id="{0C9C7206-A1D0-4C25-936A-694BAE59397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|    ©2015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Ciber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CONFIDENTIAL</a:t>
            </a:r>
          </a:p>
        </p:txBody>
      </p:sp>
      <p:pic>
        <p:nvPicPr>
          <p:cNvPr id="6" name="Picture 5" descr="Ciber - powerpoint header - darkpurple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623755"/>
            <a:ext cx="12192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68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707" r:id="rId10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•"/>
        <a:defRPr sz="2800" b="0" i="0" kern="1200">
          <a:solidFill>
            <a:srgbClr val="552C87"/>
          </a:solidFill>
          <a:latin typeface="Helvetica Neue Light"/>
          <a:ea typeface="+mn-ea"/>
          <a:cs typeface="Helvetica Neue Light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–"/>
        <a:defRPr sz="2000" b="0" i="0" kern="1200">
          <a:solidFill>
            <a:srgbClr val="6E6E6E"/>
          </a:solidFill>
          <a:latin typeface="Helvetica Neue Light"/>
          <a:ea typeface="+mn-ea"/>
          <a:cs typeface="Helvetica Neue Light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•"/>
        <a:defRPr sz="2000" b="0" i="0" kern="1200">
          <a:solidFill>
            <a:srgbClr val="552C87"/>
          </a:solidFill>
          <a:latin typeface="Helvetica Neue Light"/>
          <a:ea typeface="+mn-ea"/>
          <a:cs typeface="Helvetica Neue Light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–"/>
        <a:defRPr sz="2000" b="0" i="0" kern="1200">
          <a:solidFill>
            <a:schemeClr val="bg1">
              <a:lumMod val="50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»"/>
        <a:defRPr sz="2000" b="0" i="0" kern="1200">
          <a:solidFill>
            <a:srgbClr val="552C87"/>
          </a:solidFill>
          <a:latin typeface="Helvetica Neue Light"/>
          <a:ea typeface="+mn-ea"/>
          <a:cs typeface="Helvetica Neue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 txBox="1">
            <a:spLocks/>
          </p:cNvSpPr>
          <p:nvPr/>
        </p:nvSpPr>
        <p:spPr>
          <a:xfrm>
            <a:off x="3556000" y="6629400"/>
            <a:ext cx="5080000" cy="381000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2E9D9-28ED-475E-B74C-50474A33E159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10/25/2015</a:t>
            </a:fld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 |    </a:t>
            </a:r>
            <a:fld id="{0C9C7206-A1D0-4C25-936A-694BAE59397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|    ©2015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Ciber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CONFIDENTIAL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411A7D"/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623755"/>
            <a:ext cx="12192000" cy="0"/>
          </a:xfrm>
          <a:prstGeom prst="line">
            <a:avLst/>
          </a:prstGeom>
          <a:ln w="12700" cmpd="sng">
            <a:solidFill>
              <a:srgbClr val="411A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Ciber - powerpoint header - darkpurpl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1800"/>
            <a:ext cx="12192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6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706" r:id="rId3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 txBox="1">
            <a:spLocks/>
          </p:cNvSpPr>
          <p:nvPr/>
        </p:nvSpPr>
        <p:spPr>
          <a:xfrm>
            <a:off x="3556000" y="6629400"/>
            <a:ext cx="5080000" cy="381000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2E9D9-28ED-475E-B74C-50474A33E159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10/25/2015</a:t>
            </a:fld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 |    </a:t>
            </a:r>
            <a:fld id="{0C9C7206-A1D0-4C25-936A-694BAE59397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|    ©2015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Ciber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CONFIDENTIAL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411A7D"/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623755"/>
            <a:ext cx="12192000" cy="0"/>
          </a:xfrm>
          <a:prstGeom prst="line">
            <a:avLst/>
          </a:prstGeom>
          <a:ln w="12700" cmpd="sng">
            <a:solidFill>
              <a:srgbClr val="411A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CIBER_PMS.jpg"/>
          <p:cNvPicPr>
            <a:picLocks noChangeAspect="1"/>
          </p:cNvPicPr>
          <p:nvPr/>
        </p:nvPicPr>
        <p:blipFill>
          <a:blip r:embed="rId4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30" y="-495052"/>
            <a:ext cx="5375804" cy="190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iber-ppt-header-1x125-purpl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3865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49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178360"/>
            <a:ext cx="10972800" cy="125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1" name="Date Placeholder 1"/>
          <p:cNvSpPr txBox="1">
            <a:spLocks/>
          </p:cNvSpPr>
          <p:nvPr/>
        </p:nvSpPr>
        <p:spPr>
          <a:xfrm>
            <a:off x="3556000" y="6629400"/>
            <a:ext cx="5080000" cy="381000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2E9D9-28ED-475E-B74C-50474A33E159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10/25/2015</a:t>
            </a:fld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 |    </a:t>
            </a:r>
            <a:fld id="{0C9C7206-A1D0-4C25-936A-694BAE59397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|    ©2015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Ciber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CONFIDENTIAL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411A7D"/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623755"/>
            <a:ext cx="12192000" cy="0"/>
          </a:xfrm>
          <a:prstGeom prst="line">
            <a:avLst/>
          </a:prstGeom>
          <a:ln w="12700" cmpd="sng">
            <a:solidFill>
              <a:srgbClr val="411A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23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708" r:id="rId11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i="0" kern="1200">
          <a:solidFill>
            <a:srgbClr val="FFFFFF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•"/>
        <a:defRPr sz="2800" b="0" i="0" kern="1200">
          <a:solidFill>
            <a:srgbClr val="552C87"/>
          </a:solidFill>
          <a:latin typeface="Helvetica Neue Light"/>
          <a:ea typeface="+mn-ea"/>
          <a:cs typeface="Helvetica Neue Light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–"/>
        <a:defRPr sz="2000" b="0" i="0" kern="1200">
          <a:solidFill>
            <a:schemeClr val="bg1">
              <a:lumMod val="50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•"/>
        <a:defRPr sz="2000" b="0" i="0" kern="1200">
          <a:solidFill>
            <a:srgbClr val="552C87"/>
          </a:solidFill>
          <a:latin typeface="Helvetica Neue Light"/>
          <a:ea typeface="+mn-ea"/>
          <a:cs typeface="Helvetica Neue Light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–"/>
        <a:defRPr sz="2000" b="0" i="0" kern="1200">
          <a:solidFill>
            <a:srgbClr val="7F7F7F"/>
          </a:solidFill>
          <a:latin typeface="Helvetica Neue Light"/>
          <a:ea typeface="+mn-ea"/>
          <a:cs typeface="Helvetica Neue Light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»"/>
        <a:defRPr sz="2000" b="0" i="0" kern="1200">
          <a:solidFill>
            <a:srgbClr val="552C87"/>
          </a:solidFill>
          <a:latin typeface="Helvetica Neue Light"/>
          <a:ea typeface="+mn-ea"/>
          <a:cs typeface="Helvetica Neue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ber - powerpoint header - darkpurpl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467"/>
            <a:ext cx="12192000" cy="9144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78360"/>
            <a:ext cx="10972800" cy="812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9" name="Date Placeholder 1"/>
          <p:cNvSpPr txBox="1">
            <a:spLocks/>
          </p:cNvSpPr>
          <p:nvPr/>
        </p:nvSpPr>
        <p:spPr>
          <a:xfrm>
            <a:off x="3556000" y="6629400"/>
            <a:ext cx="5080000" cy="381000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2E9D9-28ED-475E-B74C-50474A33E159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10/25/2015</a:t>
            </a:fld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 |    </a:t>
            </a:r>
            <a:fld id="{0C9C7206-A1D0-4C25-936A-694BAE59397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|    ©2015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Ciber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CONFIDENTIAL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411A7D"/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623755"/>
            <a:ext cx="12192000" cy="0"/>
          </a:xfrm>
          <a:prstGeom prst="line">
            <a:avLst/>
          </a:prstGeom>
          <a:ln w="12700" cmpd="sng">
            <a:solidFill>
              <a:srgbClr val="411A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88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i="0" kern="1200">
          <a:solidFill>
            <a:schemeClr val="bg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•"/>
        <a:defRPr sz="2800" b="0" i="0" kern="1200">
          <a:solidFill>
            <a:srgbClr val="552C87"/>
          </a:solidFill>
          <a:latin typeface="Helvetica Neue Light"/>
          <a:ea typeface="+mn-ea"/>
          <a:cs typeface="Helvetica Neue Light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–"/>
        <a:defRPr sz="2200" b="0" i="0" kern="1200">
          <a:solidFill>
            <a:schemeClr val="bg1">
              <a:lumMod val="50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•"/>
        <a:defRPr sz="2200" b="0" i="0" kern="1200">
          <a:solidFill>
            <a:srgbClr val="552C87"/>
          </a:solidFill>
          <a:latin typeface="Helvetica Neue Light"/>
          <a:ea typeface="+mn-ea"/>
          <a:cs typeface="Helvetica Neue Light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–"/>
        <a:defRPr sz="2200" b="0" i="0" kern="1200">
          <a:solidFill>
            <a:srgbClr val="7F7F7F"/>
          </a:solidFill>
          <a:latin typeface="Helvetica Neue Light"/>
          <a:ea typeface="+mn-ea"/>
          <a:cs typeface="Helvetica Neue Light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»"/>
        <a:defRPr sz="2200" b="0" i="0" kern="1200">
          <a:solidFill>
            <a:srgbClr val="552C87"/>
          </a:solidFill>
          <a:latin typeface="Helvetica Neue Light"/>
          <a:ea typeface="+mn-ea"/>
          <a:cs typeface="Helvetica Neue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iber-ppt-header-thin-5x967-pur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7" y="152400"/>
            <a:ext cx="11793728" cy="4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55275"/>
            <a:ext cx="10972800" cy="251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9" name="Date Placeholder 1"/>
          <p:cNvSpPr txBox="1">
            <a:spLocks/>
          </p:cNvSpPr>
          <p:nvPr/>
        </p:nvSpPr>
        <p:spPr>
          <a:xfrm>
            <a:off x="3556000" y="6629400"/>
            <a:ext cx="5080000" cy="381000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2E9D9-28ED-475E-B74C-50474A33E159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10/25/2015</a:t>
            </a:fld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 |    </a:t>
            </a:r>
            <a:fld id="{0C9C7206-A1D0-4C25-936A-694BAE59397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|    ©2015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Ciber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CONFIDENTIAL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411A7D"/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623755"/>
            <a:ext cx="12192000" cy="0"/>
          </a:xfrm>
          <a:prstGeom prst="line">
            <a:avLst/>
          </a:prstGeom>
          <a:ln w="12700" cmpd="sng">
            <a:solidFill>
              <a:srgbClr val="411A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8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b="0" i="0" kern="1200">
          <a:solidFill>
            <a:srgbClr val="FFFFFF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•"/>
        <a:defRPr sz="2800" kern="1200">
          <a:solidFill>
            <a:srgbClr val="552C87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–"/>
        <a:defRPr sz="2400" kern="1200">
          <a:solidFill>
            <a:srgbClr val="552C87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•"/>
        <a:defRPr sz="2000" kern="1200">
          <a:solidFill>
            <a:srgbClr val="552C87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–"/>
        <a:defRPr sz="1800" kern="1200">
          <a:solidFill>
            <a:srgbClr val="552C87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»"/>
        <a:defRPr sz="1800" kern="1200">
          <a:solidFill>
            <a:srgbClr val="552C87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ber-Norge/ntnuntappd/tree/master/CiBeer/CiBeer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ASP.NET MVC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230380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MVC?</a:t>
            </a:r>
            <a:endParaRPr lang="nb-NO" dirty="0"/>
          </a:p>
        </p:txBody>
      </p:sp>
      <p:sp>
        <p:nvSpPr>
          <p:cNvPr id="10" name="Plassholder for innhol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Model</a:t>
            </a:r>
          </a:p>
          <a:p>
            <a:r>
              <a:rPr lang="nb-NO" dirty="0" err="1" smtClean="0"/>
              <a:t>View</a:t>
            </a:r>
            <a:endParaRPr lang="nb-NO" dirty="0" smtClean="0"/>
          </a:p>
          <a:p>
            <a:r>
              <a:rPr lang="nb-NO" dirty="0" smtClean="0"/>
              <a:t>Controller</a:t>
            </a:r>
            <a:endParaRPr lang="nb-NO" dirty="0"/>
          </a:p>
        </p:txBody>
      </p:sp>
      <p:pic>
        <p:nvPicPr>
          <p:cNvPr id="11" name="Bild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04" y="2199670"/>
            <a:ext cx="5077139" cy="36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74366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609600" y="1600200"/>
            <a:ext cx="4812632" cy="4495801"/>
          </a:xfrm>
        </p:spPr>
        <p:txBody>
          <a:bodyPr/>
          <a:lstStyle/>
          <a:p>
            <a:r>
              <a:rPr lang="nb-NO" dirty="0" smtClean="0"/>
              <a:t>Link mellom brukeren og systemet</a:t>
            </a:r>
          </a:p>
          <a:p>
            <a:r>
              <a:rPr lang="nb-NO" dirty="0" smtClean="0"/>
              <a:t>Hente/generere data fra/til modellen</a:t>
            </a:r>
          </a:p>
          <a:p>
            <a:r>
              <a:rPr lang="nb-NO" dirty="0" smtClean="0"/>
              <a:t>Gir data til </a:t>
            </a:r>
            <a:r>
              <a:rPr lang="nb-NO" dirty="0" err="1" smtClean="0"/>
              <a:t>viewet</a:t>
            </a:r>
            <a:endParaRPr lang="nb-NO" dirty="0" smtClean="0"/>
          </a:p>
          <a:p>
            <a:pPr lvl="1"/>
            <a:r>
              <a:rPr lang="nb-NO" dirty="0" err="1" smtClean="0"/>
              <a:t>ViewData</a:t>
            </a:r>
            <a:r>
              <a:rPr lang="nb-NO" dirty="0" smtClean="0"/>
              <a:t>, </a:t>
            </a:r>
            <a:r>
              <a:rPr lang="nb-NO" dirty="0" err="1" smtClean="0"/>
              <a:t>ViewBag,TempData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Controller</a:t>
            </a:r>
            <a:endParaRPr lang="nb-NO" dirty="0"/>
          </a:p>
        </p:txBody>
      </p:sp>
      <p:sp>
        <p:nvSpPr>
          <p:cNvPr id="4" name="Plassholder for innhold 1"/>
          <p:cNvSpPr txBox="1">
            <a:spLocks/>
          </p:cNvSpPr>
          <p:nvPr/>
        </p:nvSpPr>
        <p:spPr>
          <a:xfrm>
            <a:off x="5422232" y="1600200"/>
            <a:ext cx="4812632" cy="449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552C87"/>
              </a:buClr>
              <a:buFont typeface="Arial" pitchFamily="34" charset="0"/>
              <a:buChar char="•"/>
              <a:defRPr sz="2800" b="0" i="0" kern="1200">
                <a:solidFill>
                  <a:srgbClr val="552C87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552C87"/>
              </a:buClr>
              <a:buFont typeface="Arial" pitchFamily="34" charset="0"/>
              <a:buChar char="–"/>
              <a:defRPr sz="2000" b="0" i="0" kern="1200">
                <a:solidFill>
                  <a:srgbClr val="7F7F7F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552C87"/>
              </a:buClr>
              <a:buFont typeface="Arial" pitchFamily="34" charset="0"/>
              <a:buChar char="•"/>
              <a:defRPr sz="2000" b="0" i="0" kern="1200">
                <a:solidFill>
                  <a:srgbClr val="552C87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552C87"/>
              </a:buClr>
              <a:buFont typeface="Arial" pitchFamily="34" charset="0"/>
              <a:buChar char="–"/>
              <a:defRPr sz="2000" b="0" i="0" kern="1200">
                <a:solidFill>
                  <a:srgbClr val="7F7F7F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552C87"/>
              </a:buClr>
              <a:buFont typeface="Arial" pitchFamily="34" charset="0"/>
              <a:buChar char="»"/>
              <a:defRPr sz="2000" b="0" i="0" kern="1200">
                <a:solidFill>
                  <a:srgbClr val="552C87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smtClean="0"/>
              <a:t>Returnerer en type </a:t>
            </a:r>
            <a:r>
              <a:rPr lang="nb-NO" dirty="0" err="1" smtClean="0"/>
              <a:t>ActionResult</a:t>
            </a:r>
            <a:endParaRPr lang="nb-NO" dirty="0" smtClean="0"/>
          </a:p>
          <a:p>
            <a:pPr lvl="1"/>
            <a:r>
              <a:rPr lang="nb-NO" dirty="0" err="1" smtClean="0"/>
              <a:t>ViewResult</a:t>
            </a:r>
            <a:r>
              <a:rPr lang="nb-NO" dirty="0" smtClean="0"/>
              <a:t>, </a:t>
            </a:r>
            <a:r>
              <a:rPr lang="nb-NO" dirty="0" err="1" smtClean="0"/>
              <a:t>RedirectResult</a:t>
            </a:r>
            <a:r>
              <a:rPr lang="nb-NO" dirty="0" smtClean="0"/>
              <a:t>, </a:t>
            </a:r>
            <a:r>
              <a:rPr lang="nb-NO" dirty="0" err="1" smtClean="0"/>
              <a:t>HttpStatusCodeResult</a:t>
            </a:r>
            <a:r>
              <a:rPr lang="nb-NO" dirty="0" smtClean="0"/>
              <a:t>…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241975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Presentasjonslaget</a:t>
            </a:r>
          </a:p>
          <a:p>
            <a:r>
              <a:rPr lang="nb-NO" dirty="0" smtClean="0"/>
              <a:t>Gir full kontroll over HTML og JS</a:t>
            </a:r>
          </a:p>
          <a:p>
            <a:r>
              <a:rPr lang="nb-NO" dirty="0" smtClean="0"/>
              <a:t>Logikk er ikke inkludert i </a:t>
            </a:r>
            <a:r>
              <a:rPr lang="nb-NO" dirty="0" err="1" smtClean="0"/>
              <a:t>viewet</a:t>
            </a:r>
            <a:endParaRPr lang="nb-NO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Views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54703298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Lagrer og returnerer data som kan bli presentert i et </a:t>
            </a:r>
            <a:r>
              <a:rPr lang="nb-NO" dirty="0" err="1" smtClean="0"/>
              <a:t>view</a:t>
            </a:r>
            <a:endParaRPr lang="nb-NO" dirty="0" smtClean="0"/>
          </a:p>
          <a:p>
            <a:r>
              <a:rPr lang="nb-NO" dirty="0" smtClean="0"/>
              <a:t>Kan si at dataen er lagret i modellen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Modellen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20635989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Windows </a:t>
            </a:r>
            <a:r>
              <a:rPr lang="nb-NO" dirty="0" err="1" smtClean="0"/>
              <a:t>Azure</a:t>
            </a:r>
            <a:endParaRPr lang="nb-NO" dirty="0"/>
          </a:p>
        </p:txBody>
      </p:sp>
      <p:sp>
        <p:nvSpPr>
          <p:cNvPr id="5" name="Sky 4"/>
          <p:cNvSpPr/>
          <p:nvPr/>
        </p:nvSpPr>
        <p:spPr>
          <a:xfrm>
            <a:off x="1756611" y="1732547"/>
            <a:ext cx="8077200" cy="43634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rgbClr val="411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249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Gir utviklere en mulighet å lagre/hente data fra databasen</a:t>
            </a:r>
          </a:p>
          <a:p>
            <a:r>
              <a:rPr lang="nb-NO" dirty="0" smtClean="0"/>
              <a:t>Bruker LINQ til å hente og manipulere data</a:t>
            </a:r>
          </a:p>
          <a:p>
            <a:r>
              <a:rPr lang="nb-NO" dirty="0" smtClean="0"/>
              <a:t>Tre måter å bruke EF på</a:t>
            </a:r>
          </a:p>
          <a:p>
            <a:pPr lvl="1"/>
            <a:r>
              <a:rPr lang="nb-NO" dirty="0" smtClean="0"/>
              <a:t>Code first, Model first, Database first</a:t>
            </a:r>
          </a:p>
          <a:p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Entity</a:t>
            </a:r>
            <a:r>
              <a:rPr lang="nb-NO" dirty="0" smtClean="0"/>
              <a:t> </a:t>
            </a:r>
            <a:r>
              <a:rPr lang="nb-NO" dirty="0" err="1" smtClean="0"/>
              <a:t>framework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8855561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github.com/Ciber-Norge/ntnuntappd/tree/master/CiBeer/CiBeer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Opplegg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849517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PowerPoint Template-all-client">
  <a:themeElements>
    <a:clrScheme name="Ciber Colors">
      <a:dk1>
        <a:srgbClr val="000000"/>
      </a:dk1>
      <a:lt1>
        <a:srgbClr val="FFFFFF"/>
      </a:lt1>
      <a:dk2>
        <a:srgbClr val="552C87"/>
      </a:dk2>
      <a:lt2>
        <a:srgbClr val="C6DFF3"/>
      </a:lt2>
      <a:accent1>
        <a:srgbClr val="0E72B5"/>
      </a:accent1>
      <a:accent2>
        <a:srgbClr val="FFAB19"/>
      </a:accent2>
      <a:accent3>
        <a:srgbClr val="EE6B14"/>
      </a:accent3>
      <a:accent4>
        <a:srgbClr val="95B81A"/>
      </a:accent4>
      <a:accent5>
        <a:srgbClr val="E70076"/>
      </a:accent5>
      <a:accent6>
        <a:srgbClr val="BB961E"/>
      </a:accent6>
      <a:hlink>
        <a:srgbClr val="EE6B14"/>
      </a:hlink>
      <a:folHlink>
        <a:srgbClr val="60920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lient focused. Results driven.">
      <a:dk1>
        <a:srgbClr val="54038E"/>
      </a:dk1>
      <a:lt1>
        <a:sysClr val="window" lastClr="FFFFFF"/>
      </a:lt1>
      <a:dk2>
        <a:srgbClr val="1F497D"/>
      </a:dk2>
      <a:lt2>
        <a:srgbClr val="EEECE1"/>
      </a:lt2>
      <a:accent1>
        <a:srgbClr val="54038E"/>
      </a:accent1>
      <a:accent2>
        <a:srgbClr val="2194D2"/>
      </a:accent2>
      <a:accent3>
        <a:srgbClr val="BED730"/>
      </a:accent3>
      <a:accent4>
        <a:srgbClr val="F26531"/>
      </a:accent4>
      <a:accent5>
        <a:srgbClr val="184A77"/>
      </a:accent5>
      <a:accent6>
        <a:srgbClr val="C02127"/>
      </a:accent6>
      <a:hlink>
        <a:srgbClr val="0066FF"/>
      </a:hlink>
      <a:folHlink>
        <a:srgbClr val="0066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reen_double_ciber">
  <a:themeElements>
    <a:clrScheme name="Custom 7">
      <a:dk1>
        <a:srgbClr val="552C87"/>
      </a:dk1>
      <a:lt1>
        <a:srgbClr val="FFFFFF"/>
      </a:lt1>
      <a:dk2>
        <a:srgbClr val="BED730"/>
      </a:dk2>
      <a:lt2>
        <a:srgbClr val="81D3EB"/>
      </a:lt2>
      <a:accent1>
        <a:srgbClr val="3594D2"/>
      </a:accent1>
      <a:accent2>
        <a:srgbClr val="184A77"/>
      </a:accent2>
      <a:accent3>
        <a:srgbClr val="BED730"/>
      </a:accent3>
      <a:accent4>
        <a:srgbClr val="FACB23"/>
      </a:accent4>
      <a:accent5>
        <a:srgbClr val="C02127"/>
      </a:accent5>
      <a:accent6>
        <a:srgbClr val="6E6E6E"/>
      </a:accent6>
      <a:hlink>
        <a:srgbClr val="EE2E5A"/>
      </a:hlink>
      <a:folHlink>
        <a:srgbClr val="129B8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reen_higher_ciber">
  <a:themeElements>
    <a:clrScheme name="Custom 7">
      <a:dk1>
        <a:srgbClr val="552C87"/>
      </a:dk1>
      <a:lt1>
        <a:srgbClr val="FFFFFF"/>
      </a:lt1>
      <a:dk2>
        <a:srgbClr val="BED730"/>
      </a:dk2>
      <a:lt2>
        <a:srgbClr val="81D3EB"/>
      </a:lt2>
      <a:accent1>
        <a:srgbClr val="3594D2"/>
      </a:accent1>
      <a:accent2>
        <a:srgbClr val="184A77"/>
      </a:accent2>
      <a:accent3>
        <a:srgbClr val="BED730"/>
      </a:accent3>
      <a:accent4>
        <a:srgbClr val="EE2E5A"/>
      </a:accent4>
      <a:accent5>
        <a:srgbClr val="C02127"/>
      </a:accent5>
      <a:accent6>
        <a:srgbClr val="6E6E6E"/>
      </a:accent6>
      <a:hlink>
        <a:srgbClr val="F26531"/>
      </a:hlink>
      <a:folHlink>
        <a:srgbClr val="129B8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green_higher_ciber">
  <a:themeElements>
    <a:clrScheme name="Custom 7">
      <a:dk1>
        <a:srgbClr val="552C87"/>
      </a:dk1>
      <a:lt1>
        <a:srgbClr val="FFFFFF"/>
      </a:lt1>
      <a:dk2>
        <a:srgbClr val="BED730"/>
      </a:dk2>
      <a:lt2>
        <a:srgbClr val="81D3EB"/>
      </a:lt2>
      <a:accent1>
        <a:srgbClr val="3594D2"/>
      </a:accent1>
      <a:accent2>
        <a:srgbClr val="184A77"/>
      </a:accent2>
      <a:accent3>
        <a:srgbClr val="BED730"/>
      </a:accent3>
      <a:accent4>
        <a:srgbClr val="EE2E5A"/>
      </a:accent4>
      <a:accent5>
        <a:srgbClr val="C02127"/>
      </a:accent5>
      <a:accent6>
        <a:srgbClr val="6E6E6E"/>
      </a:accent6>
      <a:hlink>
        <a:srgbClr val="F26531"/>
      </a:hlink>
      <a:folHlink>
        <a:srgbClr val="129B8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Ciber PowerPoint Template 2015</Template>
  <TotalTime>736</TotalTime>
  <Words>265</Words>
  <Application>Microsoft Office PowerPoint</Application>
  <PresentationFormat>Widescreen</PresentationFormat>
  <Paragraphs>35</Paragraphs>
  <Slides>8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7</vt:i4>
      </vt:variant>
      <vt:variant>
        <vt:lpstr>Lysbildetitler</vt:lpstr>
      </vt:variant>
      <vt:variant>
        <vt:i4>8</vt:i4>
      </vt:variant>
    </vt:vector>
  </HeadingPairs>
  <TitlesOfParts>
    <vt:vector size="20" baseType="lpstr">
      <vt:lpstr>Arial</vt:lpstr>
      <vt:lpstr>Calibri</vt:lpstr>
      <vt:lpstr>Helvetica Neue</vt:lpstr>
      <vt:lpstr>Helvetica Neue Light</vt:lpstr>
      <vt:lpstr>Wingdings</vt:lpstr>
      <vt:lpstr>PowerPoint Template-all-client</vt:lpstr>
      <vt:lpstr>1_Custom Design</vt:lpstr>
      <vt:lpstr>2_Custom Design</vt:lpstr>
      <vt:lpstr>3_Custom Design</vt:lpstr>
      <vt:lpstr>green_double_ciber</vt:lpstr>
      <vt:lpstr>green_higher_ciber</vt:lpstr>
      <vt:lpstr>1_green_higher_ciber</vt:lpstr>
      <vt:lpstr>ASP.NET MVC</vt:lpstr>
      <vt:lpstr>Hva er MVC?</vt:lpstr>
      <vt:lpstr>Controller</vt:lpstr>
      <vt:lpstr>Views</vt:lpstr>
      <vt:lpstr>Modellen</vt:lpstr>
      <vt:lpstr>Windows Azure</vt:lpstr>
      <vt:lpstr>Entity framework</vt:lpstr>
      <vt:lpstr>Opplegg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Ragnhild Kosmo Holm</dc:creator>
  <cp:lastModifiedBy>Ragnhild Kosmo Holm</cp:lastModifiedBy>
  <cp:revision>16</cp:revision>
  <dcterms:created xsi:type="dcterms:W3CDTF">2015-10-25T08:25:08Z</dcterms:created>
  <dcterms:modified xsi:type="dcterms:W3CDTF">2015-10-25T20:41:52Z</dcterms:modified>
</cp:coreProperties>
</file>